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58" r:id="rId5"/>
    <p:sldId id="263" r:id="rId6"/>
    <p:sldId id="266" r:id="rId7"/>
    <p:sldId id="265" r:id="rId8"/>
    <p:sldId id="268" r:id="rId9"/>
    <p:sldId id="267" r:id="rId10"/>
    <p:sldId id="277" r:id="rId11"/>
    <p:sldId id="285" r:id="rId12"/>
    <p:sldId id="269" r:id="rId13"/>
    <p:sldId id="270" r:id="rId14"/>
    <p:sldId id="274" r:id="rId15"/>
    <p:sldId id="273" r:id="rId16"/>
    <p:sldId id="275" r:id="rId17"/>
    <p:sldId id="276" r:id="rId18"/>
    <p:sldId id="271" r:id="rId19"/>
    <p:sldId id="282" r:id="rId20"/>
    <p:sldId id="284" r:id="rId21"/>
    <p:sldId id="278" r:id="rId22"/>
    <p:sldId id="279" r:id="rId23"/>
    <p:sldId id="281" r:id="rId24"/>
    <p:sldId id="272" r:id="rId25"/>
    <p:sldId id="280" r:id="rId26"/>
    <p:sldId id="283" r:id="rId27"/>
    <p:sldId id="286" r:id="rId28"/>
    <p:sldId id="28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21" d="100"/>
          <a:sy n="121" d="100"/>
        </p:scale>
        <p:origin x="523"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BD9E3-3BE8-BF7B-B15E-0122A23307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146897-2584-9D08-4CBA-3643F3CB94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9AB18F-82DC-D912-04FF-58B0274B1AA8}"/>
              </a:ext>
            </a:extLst>
          </p:cNvPr>
          <p:cNvSpPr>
            <a:spLocks noGrp="1"/>
          </p:cNvSpPr>
          <p:nvPr>
            <p:ph type="dt" sz="half" idx="10"/>
          </p:nvPr>
        </p:nvSpPr>
        <p:spPr/>
        <p:txBody>
          <a:bodyPr/>
          <a:lstStyle/>
          <a:p>
            <a:fld id="{92B74B7E-3A2C-4FB2-B0FD-3968129F7922}" type="datetimeFigureOut">
              <a:rPr lang="en-US" smtClean="0"/>
              <a:t>10/19/2022</a:t>
            </a:fld>
            <a:endParaRPr lang="en-US"/>
          </a:p>
        </p:txBody>
      </p:sp>
      <p:sp>
        <p:nvSpPr>
          <p:cNvPr id="5" name="Footer Placeholder 4">
            <a:extLst>
              <a:ext uri="{FF2B5EF4-FFF2-40B4-BE49-F238E27FC236}">
                <a16:creationId xmlns:a16="http://schemas.microsoft.com/office/drawing/2014/main" id="{83ED2790-0C47-2898-280E-C0C47D3DB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C00119-17C2-E477-E735-22FA86770783}"/>
              </a:ext>
            </a:extLst>
          </p:cNvPr>
          <p:cNvSpPr>
            <a:spLocks noGrp="1"/>
          </p:cNvSpPr>
          <p:nvPr>
            <p:ph type="sldNum" sz="quarter" idx="12"/>
          </p:nvPr>
        </p:nvSpPr>
        <p:spPr/>
        <p:txBody>
          <a:bodyPr/>
          <a:lstStyle/>
          <a:p>
            <a:fld id="{0E29B46D-288A-49A3-AF77-43EE2885D87F}" type="slidenum">
              <a:rPr lang="en-US" smtClean="0"/>
              <a:t>‹#›</a:t>
            </a:fld>
            <a:endParaRPr lang="en-US"/>
          </a:p>
        </p:txBody>
      </p:sp>
    </p:spTree>
    <p:extLst>
      <p:ext uri="{BB962C8B-B14F-4D97-AF65-F5344CB8AC3E}">
        <p14:creationId xmlns:p14="http://schemas.microsoft.com/office/powerpoint/2010/main" val="3994913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536A6-79CA-E2A2-BA90-96C0D86388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5ACC95-122A-1B0C-FBC6-306DF8D52E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F8C5ED-662D-CB0A-D33A-E6E6FBDFD7F6}"/>
              </a:ext>
            </a:extLst>
          </p:cNvPr>
          <p:cNvSpPr>
            <a:spLocks noGrp="1"/>
          </p:cNvSpPr>
          <p:nvPr>
            <p:ph type="dt" sz="half" idx="10"/>
          </p:nvPr>
        </p:nvSpPr>
        <p:spPr/>
        <p:txBody>
          <a:bodyPr/>
          <a:lstStyle/>
          <a:p>
            <a:fld id="{92B74B7E-3A2C-4FB2-B0FD-3968129F7922}" type="datetimeFigureOut">
              <a:rPr lang="en-US" smtClean="0"/>
              <a:t>10/19/2022</a:t>
            </a:fld>
            <a:endParaRPr lang="en-US"/>
          </a:p>
        </p:txBody>
      </p:sp>
      <p:sp>
        <p:nvSpPr>
          <p:cNvPr id="5" name="Footer Placeholder 4">
            <a:extLst>
              <a:ext uri="{FF2B5EF4-FFF2-40B4-BE49-F238E27FC236}">
                <a16:creationId xmlns:a16="http://schemas.microsoft.com/office/drawing/2014/main" id="{7926D56A-45A7-4229-BD56-AD47A51B3F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76C18B-0998-7899-E42A-7B137D9F0616}"/>
              </a:ext>
            </a:extLst>
          </p:cNvPr>
          <p:cNvSpPr>
            <a:spLocks noGrp="1"/>
          </p:cNvSpPr>
          <p:nvPr>
            <p:ph type="sldNum" sz="quarter" idx="12"/>
          </p:nvPr>
        </p:nvSpPr>
        <p:spPr/>
        <p:txBody>
          <a:bodyPr/>
          <a:lstStyle/>
          <a:p>
            <a:fld id="{0E29B46D-288A-49A3-AF77-43EE2885D87F}" type="slidenum">
              <a:rPr lang="en-US" smtClean="0"/>
              <a:t>‹#›</a:t>
            </a:fld>
            <a:endParaRPr lang="en-US"/>
          </a:p>
        </p:txBody>
      </p:sp>
    </p:spTree>
    <p:extLst>
      <p:ext uri="{BB962C8B-B14F-4D97-AF65-F5344CB8AC3E}">
        <p14:creationId xmlns:p14="http://schemas.microsoft.com/office/powerpoint/2010/main" val="2279436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5F790D-C75D-5035-1AD1-B5823195EB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A6998E-9E83-C8B1-46D3-A5B266BFA5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29D22C-6259-373B-FC42-4EB9C2136D06}"/>
              </a:ext>
            </a:extLst>
          </p:cNvPr>
          <p:cNvSpPr>
            <a:spLocks noGrp="1"/>
          </p:cNvSpPr>
          <p:nvPr>
            <p:ph type="dt" sz="half" idx="10"/>
          </p:nvPr>
        </p:nvSpPr>
        <p:spPr/>
        <p:txBody>
          <a:bodyPr/>
          <a:lstStyle/>
          <a:p>
            <a:fld id="{92B74B7E-3A2C-4FB2-B0FD-3968129F7922}" type="datetimeFigureOut">
              <a:rPr lang="en-US" smtClean="0"/>
              <a:t>10/19/2022</a:t>
            </a:fld>
            <a:endParaRPr lang="en-US"/>
          </a:p>
        </p:txBody>
      </p:sp>
      <p:sp>
        <p:nvSpPr>
          <p:cNvPr id="5" name="Footer Placeholder 4">
            <a:extLst>
              <a:ext uri="{FF2B5EF4-FFF2-40B4-BE49-F238E27FC236}">
                <a16:creationId xmlns:a16="http://schemas.microsoft.com/office/drawing/2014/main" id="{F49EEFB9-BC08-1E5E-2A5B-CF7F65A83E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3DD8A5-2F48-3F1E-388D-42BF4AA62B03}"/>
              </a:ext>
            </a:extLst>
          </p:cNvPr>
          <p:cNvSpPr>
            <a:spLocks noGrp="1"/>
          </p:cNvSpPr>
          <p:nvPr>
            <p:ph type="sldNum" sz="quarter" idx="12"/>
          </p:nvPr>
        </p:nvSpPr>
        <p:spPr/>
        <p:txBody>
          <a:bodyPr/>
          <a:lstStyle/>
          <a:p>
            <a:fld id="{0E29B46D-288A-49A3-AF77-43EE2885D87F}" type="slidenum">
              <a:rPr lang="en-US" smtClean="0"/>
              <a:t>‹#›</a:t>
            </a:fld>
            <a:endParaRPr lang="en-US"/>
          </a:p>
        </p:txBody>
      </p:sp>
    </p:spTree>
    <p:extLst>
      <p:ext uri="{BB962C8B-B14F-4D97-AF65-F5344CB8AC3E}">
        <p14:creationId xmlns:p14="http://schemas.microsoft.com/office/powerpoint/2010/main" val="3601907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620B-F373-722D-D28F-BD365369AC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64025A-D4A3-58CD-451D-BE9FD53598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AB3106-C3E8-D231-A1DB-13D5196C773F}"/>
              </a:ext>
            </a:extLst>
          </p:cNvPr>
          <p:cNvSpPr>
            <a:spLocks noGrp="1"/>
          </p:cNvSpPr>
          <p:nvPr>
            <p:ph type="dt" sz="half" idx="10"/>
          </p:nvPr>
        </p:nvSpPr>
        <p:spPr/>
        <p:txBody>
          <a:bodyPr/>
          <a:lstStyle/>
          <a:p>
            <a:fld id="{92B74B7E-3A2C-4FB2-B0FD-3968129F7922}" type="datetimeFigureOut">
              <a:rPr lang="en-US" smtClean="0"/>
              <a:t>10/19/2022</a:t>
            </a:fld>
            <a:endParaRPr lang="en-US"/>
          </a:p>
        </p:txBody>
      </p:sp>
      <p:sp>
        <p:nvSpPr>
          <p:cNvPr id="5" name="Footer Placeholder 4">
            <a:extLst>
              <a:ext uri="{FF2B5EF4-FFF2-40B4-BE49-F238E27FC236}">
                <a16:creationId xmlns:a16="http://schemas.microsoft.com/office/drawing/2014/main" id="{98A2D1AE-0777-2E0F-C6F9-D7AAFA9E8F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030D0A-1D3F-37D4-2E67-2C3AB62467B8}"/>
              </a:ext>
            </a:extLst>
          </p:cNvPr>
          <p:cNvSpPr>
            <a:spLocks noGrp="1"/>
          </p:cNvSpPr>
          <p:nvPr>
            <p:ph type="sldNum" sz="quarter" idx="12"/>
          </p:nvPr>
        </p:nvSpPr>
        <p:spPr/>
        <p:txBody>
          <a:bodyPr/>
          <a:lstStyle/>
          <a:p>
            <a:fld id="{0E29B46D-288A-49A3-AF77-43EE2885D87F}" type="slidenum">
              <a:rPr lang="en-US" smtClean="0"/>
              <a:t>‹#›</a:t>
            </a:fld>
            <a:endParaRPr lang="en-US"/>
          </a:p>
        </p:txBody>
      </p:sp>
    </p:spTree>
    <p:extLst>
      <p:ext uri="{BB962C8B-B14F-4D97-AF65-F5344CB8AC3E}">
        <p14:creationId xmlns:p14="http://schemas.microsoft.com/office/powerpoint/2010/main" val="274965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8E99A-5ED2-1954-1517-1EE2E92453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62B8EA-65E4-F52D-373F-9A1D18105B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3C384B-5811-AA6F-11F5-1A5CA5CD586C}"/>
              </a:ext>
            </a:extLst>
          </p:cNvPr>
          <p:cNvSpPr>
            <a:spLocks noGrp="1"/>
          </p:cNvSpPr>
          <p:nvPr>
            <p:ph type="dt" sz="half" idx="10"/>
          </p:nvPr>
        </p:nvSpPr>
        <p:spPr/>
        <p:txBody>
          <a:bodyPr/>
          <a:lstStyle/>
          <a:p>
            <a:fld id="{92B74B7E-3A2C-4FB2-B0FD-3968129F7922}" type="datetimeFigureOut">
              <a:rPr lang="en-US" smtClean="0"/>
              <a:t>10/19/2022</a:t>
            </a:fld>
            <a:endParaRPr lang="en-US"/>
          </a:p>
        </p:txBody>
      </p:sp>
      <p:sp>
        <p:nvSpPr>
          <p:cNvPr id="5" name="Footer Placeholder 4">
            <a:extLst>
              <a:ext uri="{FF2B5EF4-FFF2-40B4-BE49-F238E27FC236}">
                <a16:creationId xmlns:a16="http://schemas.microsoft.com/office/drawing/2014/main" id="{C3E86E28-7807-76A2-CB83-EDDAFBBC25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01F2B5-EB27-AC02-1C79-D66A8DF0652C}"/>
              </a:ext>
            </a:extLst>
          </p:cNvPr>
          <p:cNvSpPr>
            <a:spLocks noGrp="1"/>
          </p:cNvSpPr>
          <p:nvPr>
            <p:ph type="sldNum" sz="quarter" idx="12"/>
          </p:nvPr>
        </p:nvSpPr>
        <p:spPr/>
        <p:txBody>
          <a:bodyPr/>
          <a:lstStyle/>
          <a:p>
            <a:fld id="{0E29B46D-288A-49A3-AF77-43EE2885D87F}" type="slidenum">
              <a:rPr lang="en-US" smtClean="0"/>
              <a:t>‹#›</a:t>
            </a:fld>
            <a:endParaRPr lang="en-US"/>
          </a:p>
        </p:txBody>
      </p:sp>
    </p:spTree>
    <p:extLst>
      <p:ext uri="{BB962C8B-B14F-4D97-AF65-F5344CB8AC3E}">
        <p14:creationId xmlns:p14="http://schemas.microsoft.com/office/powerpoint/2010/main" val="318897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4CA8A-AD84-3625-0ABA-81ABBBE00E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D2CA91-D691-E425-5A58-457E98585E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F9E995-EB16-BA4D-7C55-3FE345F81D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6B0F6A-1C8C-3F84-49FB-DAAC807B1D04}"/>
              </a:ext>
            </a:extLst>
          </p:cNvPr>
          <p:cNvSpPr>
            <a:spLocks noGrp="1"/>
          </p:cNvSpPr>
          <p:nvPr>
            <p:ph type="dt" sz="half" idx="10"/>
          </p:nvPr>
        </p:nvSpPr>
        <p:spPr/>
        <p:txBody>
          <a:bodyPr/>
          <a:lstStyle/>
          <a:p>
            <a:fld id="{92B74B7E-3A2C-4FB2-B0FD-3968129F7922}" type="datetimeFigureOut">
              <a:rPr lang="en-US" smtClean="0"/>
              <a:t>10/19/2022</a:t>
            </a:fld>
            <a:endParaRPr lang="en-US"/>
          </a:p>
        </p:txBody>
      </p:sp>
      <p:sp>
        <p:nvSpPr>
          <p:cNvPr id="6" name="Footer Placeholder 5">
            <a:extLst>
              <a:ext uri="{FF2B5EF4-FFF2-40B4-BE49-F238E27FC236}">
                <a16:creationId xmlns:a16="http://schemas.microsoft.com/office/drawing/2014/main" id="{7130AE39-E640-1A30-0181-6C4A61F046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9D4990-F002-9A31-DE43-AF3537AADD9B}"/>
              </a:ext>
            </a:extLst>
          </p:cNvPr>
          <p:cNvSpPr>
            <a:spLocks noGrp="1"/>
          </p:cNvSpPr>
          <p:nvPr>
            <p:ph type="sldNum" sz="quarter" idx="12"/>
          </p:nvPr>
        </p:nvSpPr>
        <p:spPr/>
        <p:txBody>
          <a:bodyPr/>
          <a:lstStyle/>
          <a:p>
            <a:fld id="{0E29B46D-288A-49A3-AF77-43EE2885D87F}" type="slidenum">
              <a:rPr lang="en-US" smtClean="0"/>
              <a:t>‹#›</a:t>
            </a:fld>
            <a:endParaRPr lang="en-US"/>
          </a:p>
        </p:txBody>
      </p:sp>
    </p:spTree>
    <p:extLst>
      <p:ext uri="{BB962C8B-B14F-4D97-AF65-F5344CB8AC3E}">
        <p14:creationId xmlns:p14="http://schemas.microsoft.com/office/powerpoint/2010/main" val="73797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D2EBD-3DD7-31B4-3B10-0F09BF6CF5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8A5D0D-4AF7-C6DA-9985-81BC0BE4B3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18D228-4210-83C7-B3EE-BA782D884F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216273-9484-9894-EEBA-20A927AADE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0E9C89-D741-90E1-2C24-5B635BC064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EA990A-C712-53A1-BA1F-843B4BC43BB2}"/>
              </a:ext>
            </a:extLst>
          </p:cNvPr>
          <p:cNvSpPr>
            <a:spLocks noGrp="1"/>
          </p:cNvSpPr>
          <p:nvPr>
            <p:ph type="dt" sz="half" idx="10"/>
          </p:nvPr>
        </p:nvSpPr>
        <p:spPr/>
        <p:txBody>
          <a:bodyPr/>
          <a:lstStyle/>
          <a:p>
            <a:fld id="{92B74B7E-3A2C-4FB2-B0FD-3968129F7922}" type="datetimeFigureOut">
              <a:rPr lang="en-US" smtClean="0"/>
              <a:t>10/19/2022</a:t>
            </a:fld>
            <a:endParaRPr lang="en-US"/>
          </a:p>
        </p:txBody>
      </p:sp>
      <p:sp>
        <p:nvSpPr>
          <p:cNvPr id="8" name="Footer Placeholder 7">
            <a:extLst>
              <a:ext uri="{FF2B5EF4-FFF2-40B4-BE49-F238E27FC236}">
                <a16:creationId xmlns:a16="http://schemas.microsoft.com/office/drawing/2014/main" id="{A9D716D5-8EBF-C50A-1EBC-4C7725A0C8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5708C0-4D4A-A0BF-38D9-A49A75E9987E}"/>
              </a:ext>
            </a:extLst>
          </p:cNvPr>
          <p:cNvSpPr>
            <a:spLocks noGrp="1"/>
          </p:cNvSpPr>
          <p:nvPr>
            <p:ph type="sldNum" sz="quarter" idx="12"/>
          </p:nvPr>
        </p:nvSpPr>
        <p:spPr/>
        <p:txBody>
          <a:bodyPr/>
          <a:lstStyle/>
          <a:p>
            <a:fld id="{0E29B46D-288A-49A3-AF77-43EE2885D87F}" type="slidenum">
              <a:rPr lang="en-US" smtClean="0"/>
              <a:t>‹#›</a:t>
            </a:fld>
            <a:endParaRPr lang="en-US"/>
          </a:p>
        </p:txBody>
      </p:sp>
    </p:spTree>
    <p:extLst>
      <p:ext uri="{BB962C8B-B14F-4D97-AF65-F5344CB8AC3E}">
        <p14:creationId xmlns:p14="http://schemas.microsoft.com/office/powerpoint/2010/main" val="1587811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97300-E1B6-4EE7-D9A0-8AF0BFCF29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D4353F-16BC-466F-BA87-323F1E6F1CB0}"/>
              </a:ext>
            </a:extLst>
          </p:cNvPr>
          <p:cNvSpPr>
            <a:spLocks noGrp="1"/>
          </p:cNvSpPr>
          <p:nvPr>
            <p:ph type="dt" sz="half" idx="10"/>
          </p:nvPr>
        </p:nvSpPr>
        <p:spPr/>
        <p:txBody>
          <a:bodyPr/>
          <a:lstStyle/>
          <a:p>
            <a:fld id="{92B74B7E-3A2C-4FB2-B0FD-3968129F7922}" type="datetimeFigureOut">
              <a:rPr lang="en-US" smtClean="0"/>
              <a:t>10/19/2022</a:t>
            </a:fld>
            <a:endParaRPr lang="en-US"/>
          </a:p>
        </p:txBody>
      </p:sp>
      <p:sp>
        <p:nvSpPr>
          <p:cNvPr id="4" name="Footer Placeholder 3">
            <a:extLst>
              <a:ext uri="{FF2B5EF4-FFF2-40B4-BE49-F238E27FC236}">
                <a16:creationId xmlns:a16="http://schemas.microsoft.com/office/drawing/2014/main" id="{D9A4A171-AF98-565B-F165-C1FA3426CC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4CC44A-7841-0AE0-B4EA-50B2ABC2C173}"/>
              </a:ext>
            </a:extLst>
          </p:cNvPr>
          <p:cNvSpPr>
            <a:spLocks noGrp="1"/>
          </p:cNvSpPr>
          <p:nvPr>
            <p:ph type="sldNum" sz="quarter" idx="12"/>
          </p:nvPr>
        </p:nvSpPr>
        <p:spPr/>
        <p:txBody>
          <a:bodyPr/>
          <a:lstStyle/>
          <a:p>
            <a:fld id="{0E29B46D-288A-49A3-AF77-43EE2885D87F}" type="slidenum">
              <a:rPr lang="en-US" smtClean="0"/>
              <a:t>‹#›</a:t>
            </a:fld>
            <a:endParaRPr lang="en-US"/>
          </a:p>
        </p:txBody>
      </p:sp>
    </p:spTree>
    <p:extLst>
      <p:ext uri="{BB962C8B-B14F-4D97-AF65-F5344CB8AC3E}">
        <p14:creationId xmlns:p14="http://schemas.microsoft.com/office/powerpoint/2010/main" val="2013530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94ED33-6FBB-804B-99F8-43FA62B93A36}"/>
              </a:ext>
            </a:extLst>
          </p:cNvPr>
          <p:cNvSpPr>
            <a:spLocks noGrp="1"/>
          </p:cNvSpPr>
          <p:nvPr>
            <p:ph type="dt" sz="half" idx="10"/>
          </p:nvPr>
        </p:nvSpPr>
        <p:spPr/>
        <p:txBody>
          <a:bodyPr/>
          <a:lstStyle/>
          <a:p>
            <a:fld id="{92B74B7E-3A2C-4FB2-B0FD-3968129F7922}" type="datetimeFigureOut">
              <a:rPr lang="en-US" smtClean="0"/>
              <a:t>10/19/2022</a:t>
            </a:fld>
            <a:endParaRPr lang="en-US"/>
          </a:p>
        </p:txBody>
      </p:sp>
      <p:sp>
        <p:nvSpPr>
          <p:cNvPr id="3" name="Footer Placeholder 2">
            <a:extLst>
              <a:ext uri="{FF2B5EF4-FFF2-40B4-BE49-F238E27FC236}">
                <a16:creationId xmlns:a16="http://schemas.microsoft.com/office/drawing/2014/main" id="{C2A7AA70-E552-D1C7-486F-44F720CB35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E850DF-B346-2FDF-F81B-AC79B40016E9}"/>
              </a:ext>
            </a:extLst>
          </p:cNvPr>
          <p:cNvSpPr>
            <a:spLocks noGrp="1"/>
          </p:cNvSpPr>
          <p:nvPr>
            <p:ph type="sldNum" sz="quarter" idx="12"/>
          </p:nvPr>
        </p:nvSpPr>
        <p:spPr/>
        <p:txBody>
          <a:bodyPr/>
          <a:lstStyle/>
          <a:p>
            <a:fld id="{0E29B46D-288A-49A3-AF77-43EE2885D87F}" type="slidenum">
              <a:rPr lang="en-US" smtClean="0"/>
              <a:t>‹#›</a:t>
            </a:fld>
            <a:endParaRPr lang="en-US"/>
          </a:p>
        </p:txBody>
      </p:sp>
    </p:spTree>
    <p:extLst>
      <p:ext uri="{BB962C8B-B14F-4D97-AF65-F5344CB8AC3E}">
        <p14:creationId xmlns:p14="http://schemas.microsoft.com/office/powerpoint/2010/main" val="3240727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EFE3B-A54A-5505-D7FE-AEB5ADC49D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E9EF1A-7A53-52F4-E6F8-CFDE018545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5D032E-CF25-297E-8863-5AA21C488E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8BD4D3-511D-B9EB-8553-463C32AF8796}"/>
              </a:ext>
            </a:extLst>
          </p:cNvPr>
          <p:cNvSpPr>
            <a:spLocks noGrp="1"/>
          </p:cNvSpPr>
          <p:nvPr>
            <p:ph type="dt" sz="half" idx="10"/>
          </p:nvPr>
        </p:nvSpPr>
        <p:spPr/>
        <p:txBody>
          <a:bodyPr/>
          <a:lstStyle/>
          <a:p>
            <a:fld id="{92B74B7E-3A2C-4FB2-B0FD-3968129F7922}" type="datetimeFigureOut">
              <a:rPr lang="en-US" smtClean="0"/>
              <a:t>10/19/2022</a:t>
            </a:fld>
            <a:endParaRPr lang="en-US"/>
          </a:p>
        </p:txBody>
      </p:sp>
      <p:sp>
        <p:nvSpPr>
          <p:cNvPr id="6" name="Footer Placeholder 5">
            <a:extLst>
              <a:ext uri="{FF2B5EF4-FFF2-40B4-BE49-F238E27FC236}">
                <a16:creationId xmlns:a16="http://schemas.microsoft.com/office/drawing/2014/main" id="{BE27E17E-87EA-E4A3-8053-37DB30DCB0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1422CB-AA70-54A6-6504-27EB1CC8048E}"/>
              </a:ext>
            </a:extLst>
          </p:cNvPr>
          <p:cNvSpPr>
            <a:spLocks noGrp="1"/>
          </p:cNvSpPr>
          <p:nvPr>
            <p:ph type="sldNum" sz="quarter" idx="12"/>
          </p:nvPr>
        </p:nvSpPr>
        <p:spPr/>
        <p:txBody>
          <a:bodyPr/>
          <a:lstStyle/>
          <a:p>
            <a:fld id="{0E29B46D-288A-49A3-AF77-43EE2885D87F}" type="slidenum">
              <a:rPr lang="en-US" smtClean="0"/>
              <a:t>‹#›</a:t>
            </a:fld>
            <a:endParaRPr lang="en-US"/>
          </a:p>
        </p:txBody>
      </p:sp>
    </p:spTree>
    <p:extLst>
      <p:ext uri="{BB962C8B-B14F-4D97-AF65-F5344CB8AC3E}">
        <p14:creationId xmlns:p14="http://schemas.microsoft.com/office/powerpoint/2010/main" val="2255890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5531-4972-1DEC-6C21-44D8F30892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4698F4-7646-6A0A-2E01-E5FBE5CF05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FA753F-2877-E072-62EB-8FB946C709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60D78B-A0FF-F13D-9257-8FB33384F629}"/>
              </a:ext>
            </a:extLst>
          </p:cNvPr>
          <p:cNvSpPr>
            <a:spLocks noGrp="1"/>
          </p:cNvSpPr>
          <p:nvPr>
            <p:ph type="dt" sz="half" idx="10"/>
          </p:nvPr>
        </p:nvSpPr>
        <p:spPr/>
        <p:txBody>
          <a:bodyPr/>
          <a:lstStyle/>
          <a:p>
            <a:fld id="{92B74B7E-3A2C-4FB2-B0FD-3968129F7922}" type="datetimeFigureOut">
              <a:rPr lang="en-US" smtClean="0"/>
              <a:t>10/19/2022</a:t>
            </a:fld>
            <a:endParaRPr lang="en-US"/>
          </a:p>
        </p:txBody>
      </p:sp>
      <p:sp>
        <p:nvSpPr>
          <p:cNvPr id="6" name="Footer Placeholder 5">
            <a:extLst>
              <a:ext uri="{FF2B5EF4-FFF2-40B4-BE49-F238E27FC236}">
                <a16:creationId xmlns:a16="http://schemas.microsoft.com/office/drawing/2014/main" id="{F39F6D39-0D98-9330-8465-D4C85E86E5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8365BB-A9A3-77E9-27F6-EE93054F2458}"/>
              </a:ext>
            </a:extLst>
          </p:cNvPr>
          <p:cNvSpPr>
            <a:spLocks noGrp="1"/>
          </p:cNvSpPr>
          <p:nvPr>
            <p:ph type="sldNum" sz="quarter" idx="12"/>
          </p:nvPr>
        </p:nvSpPr>
        <p:spPr/>
        <p:txBody>
          <a:bodyPr/>
          <a:lstStyle/>
          <a:p>
            <a:fld id="{0E29B46D-288A-49A3-AF77-43EE2885D87F}" type="slidenum">
              <a:rPr lang="en-US" smtClean="0"/>
              <a:t>‹#›</a:t>
            </a:fld>
            <a:endParaRPr lang="en-US"/>
          </a:p>
        </p:txBody>
      </p:sp>
    </p:spTree>
    <p:extLst>
      <p:ext uri="{BB962C8B-B14F-4D97-AF65-F5344CB8AC3E}">
        <p14:creationId xmlns:p14="http://schemas.microsoft.com/office/powerpoint/2010/main" val="2281737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8725D9-2154-626B-9213-2677C018A1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9E440F-1019-0B0B-1B10-C67EA1A12A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C6132E-54CA-9102-5154-D72D1EC36D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B74B7E-3A2C-4FB2-B0FD-3968129F7922}" type="datetimeFigureOut">
              <a:rPr lang="en-US" smtClean="0"/>
              <a:t>10/19/2022</a:t>
            </a:fld>
            <a:endParaRPr lang="en-US"/>
          </a:p>
        </p:txBody>
      </p:sp>
      <p:sp>
        <p:nvSpPr>
          <p:cNvPr id="5" name="Footer Placeholder 4">
            <a:extLst>
              <a:ext uri="{FF2B5EF4-FFF2-40B4-BE49-F238E27FC236}">
                <a16:creationId xmlns:a16="http://schemas.microsoft.com/office/drawing/2014/main" id="{7A3E14A9-13F6-79E3-16B3-68271E461F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E7EFAE-4300-F6B0-1478-C4F041864F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29B46D-288A-49A3-AF77-43EE2885D87F}" type="slidenum">
              <a:rPr lang="en-US" smtClean="0"/>
              <a:t>‹#›</a:t>
            </a:fld>
            <a:endParaRPr lang="en-US"/>
          </a:p>
        </p:txBody>
      </p:sp>
    </p:spTree>
    <p:extLst>
      <p:ext uri="{BB962C8B-B14F-4D97-AF65-F5344CB8AC3E}">
        <p14:creationId xmlns:p14="http://schemas.microsoft.com/office/powerpoint/2010/main" val="2544171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ibm.com/cloud/learn/neural-networks"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48D0B-497E-0EE4-2161-C660232A066A}"/>
              </a:ext>
            </a:extLst>
          </p:cNvPr>
          <p:cNvSpPr>
            <a:spLocks noGrp="1"/>
          </p:cNvSpPr>
          <p:nvPr>
            <p:ph type="ctrTitle"/>
          </p:nvPr>
        </p:nvSpPr>
        <p:spPr/>
        <p:txBody>
          <a:bodyPr/>
          <a:lstStyle/>
          <a:p>
            <a:r>
              <a:rPr lang="en-US" dirty="0"/>
              <a:t>Preheat Retreat – Machine Learning Section</a:t>
            </a:r>
          </a:p>
        </p:txBody>
      </p:sp>
      <p:sp>
        <p:nvSpPr>
          <p:cNvPr id="3" name="Subtitle 2">
            <a:extLst>
              <a:ext uri="{FF2B5EF4-FFF2-40B4-BE49-F238E27FC236}">
                <a16:creationId xmlns:a16="http://schemas.microsoft.com/office/drawing/2014/main" id="{A735CD58-8453-44F7-C6ED-C2B7B3F54F37}"/>
              </a:ext>
            </a:extLst>
          </p:cNvPr>
          <p:cNvSpPr>
            <a:spLocks noGrp="1"/>
          </p:cNvSpPr>
          <p:nvPr>
            <p:ph type="subTitle" idx="1"/>
          </p:nvPr>
        </p:nvSpPr>
        <p:spPr/>
        <p:txBody>
          <a:bodyPr/>
          <a:lstStyle/>
          <a:p>
            <a:r>
              <a:rPr lang="en-US" dirty="0"/>
              <a:t>Amjad Dabi</a:t>
            </a:r>
          </a:p>
        </p:txBody>
      </p:sp>
    </p:spTree>
    <p:extLst>
      <p:ext uri="{BB962C8B-B14F-4D97-AF65-F5344CB8AC3E}">
        <p14:creationId xmlns:p14="http://schemas.microsoft.com/office/powerpoint/2010/main" val="3018858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45D20-1EC2-5A6E-B925-BAD4B1799657}"/>
              </a:ext>
            </a:extLst>
          </p:cNvPr>
          <p:cNvSpPr>
            <a:spLocks noGrp="1"/>
          </p:cNvSpPr>
          <p:nvPr>
            <p:ph type="title"/>
          </p:nvPr>
        </p:nvSpPr>
        <p:spPr/>
        <p:txBody>
          <a:bodyPr/>
          <a:lstStyle/>
          <a:p>
            <a:r>
              <a:rPr lang="en-US" dirty="0"/>
              <a:t>Model Performance</a:t>
            </a:r>
          </a:p>
        </p:txBody>
      </p:sp>
      <p:sp>
        <p:nvSpPr>
          <p:cNvPr id="3" name="Content Placeholder 2">
            <a:extLst>
              <a:ext uri="{FF2B5EF4-FFF2-40B4-BE49-F238E27FC236}">
                <a16:creationId xmlns:a16="http://schemas.microsoft.com/office/drawing/2014/main" id="{A101B303-D3CA-82D0-131D-4CE9B63D2EC8}"/>
              </a:ext>
            </a:extLst>
          </p:cNvPr>
          <p:cNvSpPr>
            <a:spLocks noGrp="1"/>
          </p:cNvSpPr>
          <p:nvPr>
            <p:ph idx="1"/>
          </p:nvPr>
        </p:nvSpPr>
        <p:spPr/>
        <p:txBody>
          <a:bodyPr/>
          <a:lstStyle/>
          <a:p>
            <a:r>
              <a:rPr lang="en-US" dirty="0"/>
              <a:t>Accuracy (% of correct predictions)</a:t>
            </a:r>
          </a:p>
          <a:p>
            <a:r>
              <a:rPr lang="en-US" dirty="0"/>
              <a:t>Specificity</a:t>
            </a:r>
          </a:p>
          <a:p>
            <a:r>
              <a:rPr lang="en-US" dirty="0"/>
              <a:t>Sensitivity</a:t>
            </a:r>
          </a:p>
          <a:p>
            <a:pPr marL="0" indent="0">
              <a:buNone/>
            </a:pPr>
            <a:endParaRPr lang="en-US" dirty="0"/>
          </a:p>
        </p:txBody>
      </p:sp>
      <p:pic>
        <p:nvPicPr>
          <p:cNvPr id="5" name="Picture 4" descr="A picture containing diagram&#10;&#10;Description automatically generated">
            <a:extLst>
              <a:ext uri="{FF2B5EF4-FFF2-40B4-BE49-F238E27FC236}">
                <a16:creationId xmlns:a16="http://schemas.microsoft.com/office/drawing/2014/main" id="{5227A911-5270-1F11-292A-DFD9C10DEC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4879" y="51116"/>
            <a:ext cx="3396269" cy="6176963"/>
          </a:xfrm>
          <a:prstGeom prst="rect">
            <a:avLst/>
          </a:prstGeom>
        </p:spPr>
      </p:pic>
      <p:sp>
        <p:nvSpPr>
          <p:cNvPr id="6" name="TextBox 5">
            <a:extLst>
              <a:ext uri="{FF2B5EF4-FFF2-40B4-BE49-F238E27FC236}">
                <a16:creationId xmlns:a16="http://schemas.microsoft.com/office/drawing/2014/main" id="{124A2FB5-ADED-19E4-FB5A-37FF68D12116}"/>
              </a:ext>
            </a:extLst>
          </p:cNvPr>
          <p:cNvSpPr txBox="1"/>
          <p:nvPr/>
        </p:nvSpPr>
        <p:spPr>
          <a:xfrm>
            <a:off x="7161840" y="6240767"/>
            <a:ext cx="1842346" cy="307777"/>
          </a:xfrm>
          <a:prstGeom prst="rect">
            <a:avLst/>
          </a:prstGeom>
          <a:noFill/>
        </p:spPr>
        <p:txBody>
          <a:bodyPr wrap="square" rtlCol="0">
            <a:spAutoFit/>
          </a:bodyPr>
          <a:lstStyle/>
          <a:p>
            <a:r>
              <a:rPr lang="en-US" sz="1400" dirty="0"/>
              <a:t>Courtesy of Wikipedia</a:t>
            </a:r>
          </a:p>
        </p:txBody>
      </p:sp>
    </p:spTree>
    <p:extLst>
      <p:ext uri="{BB962C8B-B14F-4D97-AF65-F5344CB8AC3E}">
        <p14:creationId xmlns:p14="http://schemas.microsoft.com/office/powerpoint/2010/main" val="1092768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445C8-A55D-A543-8169-432543B69040}"/>
              </a:ext>
            </a:extLst>
          </p:cNvPr>
          <p:cNvSpPr>
            <a:spLocks noGrp="1"/>
          </p:cNvSpPr>
          <p:nvPr>
            <p:ph type="title"/>
          </p:nvPr>
        </p:nvSpPr>
        <p:spPr/>
        <p:txBody>
          <a:bodyPr/>
          <a:lstStyle/>
          <a:p>
            <a:r>
              <a:rPr lang="en-US" dirty="0"/>
              <a:t>Validation-Test Split</a:t>
            </a:r>
          </a:p>
        </p:txBody>
      </p:sp>
      <p:sp>
        <p:nvSpPr>
          <p:cNvPr id="3" name="Content Placeholder 2">
            <a:extLst>
              <a:ext uri="{FF2B5EF4-FFF2-40B4-BE49-F238E27FC236}">
                <a16:creationId xmlns:a16="http://schemas.microsoft.com/office/drawing/2014/main" id="{37D76BFF-86D1-3EBF-526C-826575EC3C7E}"/>
              </a:ext>
            </a:extLst>
          </p:cNvPr>
          <p:cNvSpPr>
            <a:spLocks noGrp="1"/>
          </p:cNvSpPr>
          <p:nvPr>
            <p:ph idx="1"/>
          </p:nvPr>
        </p:nvSpPr>
        <p:spPr/>
        <p:txBody>
          <a:bodyPr/>
          <a:lstStyle/>
          <a:p>
            <a:r>
              <a:rPr lang="en-US" dirty="0"/>
              <a:t>Often times if our model is overfitting the data, the metrics are not accurate at capturing the robustness of the model.</a:t>
            </a:r>
          </a:p>
          <a:p>
            <a:r>
              <a:rPr lang="en-US" dirty="0"/>
              <a:t>To ameliorate this, we leave a chunk of the data out of the model fitting, and then test the model against it. We call this the validation set.</a:t>
            </a:r>
          </a:p>
          <a:p>
            <a:r>
              <a:rPr lang="en-US" dirty="0"/>
              <a:t>Generally, the more of your data you can afford to leave out, the more representative your metrics will be for generalized performance, at the cost of training precision. </a:t>
            </a:r>
          </a:p>
        </p:txBody>
      </p:sp>
    </p:spTree>
    <p:extLst>
      <p:ext uri="{BB962C8B-B14F-4D97-AF65-F5344CB8AC3E}">
        <p14:creationId xmlns:p14="http://schemas.microsoft.com/office/powerpoint/2010/main" val="1512783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7B513-1549-F0D0-7D8A-9774286B0F9D}"/>
              </a:ext>
            </a:extLst>
          </p:cNvPr>
          <p:cNvSpPr>
            <a:spLocks noGrp="1"/>
          </p:cNvSpPr>
          <p:nvPr>
            <p:ph type="title"/>
          </p:nvPr>
        </p:nvSpPr>
        <p:spPr/>
        <p:txBody>
          <a:bodyPr/>
          <a:lstStyle/>
          <a:p>
            <a:r>
              <a:rPr lang="en-US" dirty="0"/>
              <a:t>Decision Trees</a:t>
            </a:r>
          </a:p>
        </p:txBody>
      </p:sp>
      <p:pic>
        <p:nvPicPr>
          <p:cNvPr id="5" name="Picture 4" descr="Graphical user interface, application&#10;&#10;Description automatically generated">
            <a:extLst>
              <a:ext uri="{FF2B5EF4-FFF2-40B4-BE49-F238E27FC236}">
                <a16:creationId xmlns:a16="http://schemas.microsoft.com/office/drawing/2014/main" id="{55CAC10B-4ED0-310F-E27E-25B2ED5E14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6966" y="1380570"/>
            <a:ext cx="7629488" cy="5174919"/>
          </a:xfrm>
          <a:prstGeom prst="rect">
            <a:avLst/>
          </a:prstGeom>
        </p:spPr>
      </p:pic>
    </p:spTree>
    <p:extLst>
      <p:ext uri="{BB962C8B-B14F-4D97-AF65-F5344CB8AC3E}">
        <p14:creationId xmlns:p14="http://schemas.microsoft.com/office/powerpoint/2010/main" val="3492038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A34C7-8810-6C3C-D566-EC2C93048456}"/>
              </a:ext>
            </a:extLst>
          </p:cNvPr>
          <p:cNvSpPr>
            <a:spLocks noGrp="1"/>
          </p:cNvSpPr>
          <p:nvPr>
            <p:ph type="title"/>
          </p:nvPr>
        </p:nvSpPr>
        <p:spPr/>
        <p:txBody>
          <a:bodyPr/>
          <a:lstStyle/>
          <a:p>
            <a:r>
              <a:rPr lang="en-US" dirty="0"/>
              <a:t>Decision Tree Ensembles</a:t>
            </a:r>
          </a:p>
        </p:txBody>
      </p:sp>
      <p:sp>
        <p:nvSpPr>
          <p:cNvPr id="3" name="Content Placeholder 2">
            <a:extLst>
              <a:ext uri="{FF2B5EF4-FFF2-40B4-BE49-F238E27FC236}">
                <a16:creationId xmlns:a16="http://schemas.microsoft.com/office/drawing/2014/main" id="{DADE31A7-7341-007B-6133-61AE5FA4DB7F}"/>
              </a:ext>
            </a:extLst>
          </p:cNvPr>
          <p:cNvSpPr>
            <a:spLocks noGrp="1"/>
          </p:cNvSpPr>
          <p:nvPr>
            <p:ph idx="1"/>
          </p:nvPr>
        </p:nvSpPr>
        <p:spPr/>
        <p:txBody>
          <a:bodyPr/>
          <a:lstStyle/>
          <a:p>
            <a:r>
              <a:rPr lang="en-US" dirty="0"/>
              <a:t>One tree is too sensitive to data</a:t>
            </a:r>
          </a:p>
          <a:p>
            <a:r>
              <a:rPr lang="en-US" dirty="0"/>
              <a:t>Ensemble of trees that vote:</a:t>
            </a:r>
          </a:p>
        </p:txBody>
      </p:sp>
      <p:pic>
        <p:nvPicPr>
          <p:cNvPr id="7" name="Picture 6" descr="A picture containing diagram&#10;&#10;Description automatically generated">
            <a:extLst>
              <a:ext uri="{FF2B5EF4-FFF2-40B4-BE49-F238E27FC236}">
                <a16:creationId xmlns:a16="http://schemas.microsoft.com/office/drawing/2014/main" id="{7DD90231-CB23-724A-9228-76D63C71B0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5846" y="3020907"/>
            <a:ext cx="7700307" cy="3397084"/>
          </a:xfrm>
          <a:prstGeom prst="rect">
            <a:avLst/>
          </a:prstGeom>
        </p:spPr>
      </p:pic>
    </p:spTree>
    <p:extLst>
      <p:ext uri="{BB962C8B-B14F-4D97-AF65-F5344CB8AC3E}">
        <p14:creationId xmlns:p14="http://schemas.microsoft.com/office/powerpoint/2010/main" val="76122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AE6F-EA6A-9623-F775-21B755EB4E83}"/>
              </a:ext>
            </a:extLst>
          </p:cNvPr>
          <p:cNvSpPr>
            <a:spLocks noGrp="1"/>
          </p:cNvSpPr>
          <p:nvPr>
            <p:ph type="title"/>
          </p:nvPr>
        </p:nvSpPr>
        <p:spPr/>
        <p:txBody>
          <a:bodyPr/>
          <a:lstStyle/>
          <a:p>
            <a:r>
              <a:rPr lang="en-US" dirty="0"/>
              <a:t>Overfitting and the Bias-Variance Tradeoff</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3431263B-F5D0-B80A-7946-C420C1BE6AC3}"/>
                  </a:ext>
                </a:extLst>
              </p:cNvPr>
              <p:cNvSpPr>
                <a:spLocks noGrp="1"/>
              </p:cNvSpPr>
              <p:nvPr>
                <p:ph idx="1"/>
              </p:nvPr>
            </p:nvSpPr>
            <p:spPr>
              <a:xfrm>
                <a:off x="838200" y="1825625"/>
                <a:ext cx="10515600" cy="4351338"/>
              </a:xfrm>
            </p:spPr>
            <p:txBody>
              <a:bodyPr/>
              <a:lstStyle/>
              <a:p>
                <a:r>
                  <a:rPr lang="en-US" dirty="0"/>
                  <a:t>If we fit a much bigger model: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3</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4</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m:t>
                      </m:r>
                      <m:r>
                        <a:rPr lang="en-US" b="0" i="1" smtClean="0">
                          <a:latin typeface="Cambria Math" panose="02040503050406030204" pitchFamily="18" charset="0"/>
                        </a:rPr>
                        <m:t>𝜖</m:t>
                      </m:r>
                    </m:oMath>
                  </m:oMathPara>
                </a14:m>
                <a:endParaRPr lang="en-US" dirty="0"/>
              </a:p>
              <a:p>
                <a:pPr marL="0" indent="0">
                  <a:buNone/>
                </a:pPr>
                <a:r>
                  <a:rPr lang="en-US" dirty="0"/>
                  <a:t>Where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(0, 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dirty="0"/>
              </a:p>
              <a:p>
                <a:pPr marL="0" indent="0">
                  <a:buNone/>
                </a:pPr>
                <a:r>
                  <a:rPr lang="en-US" dirty="0"/>
                  <a:t> </a:t>
                </a:r>
              </a:p>
            </p:txBody>
          </p:sp>
        </mc:Choice>
        <mc:Fallback>
          <p:sp>
            <p:nvSpPr>
              <p:cNvPr id="6" name="Content Placeholder 2">
                <a:extLst>
                  <a:ext uri="{FF2B5EF4-FFF2-40B4-BE49-F238E27FC236}">
                    <a16:creationId xmlns:a16="http://schemas.microsoft.com/office/drawing/2014/main" id="{3431263B-F5D0-B80A-7946-C420C1BE6AC3}"/>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t="-2241"/>
                </a:stretch>
              </a:blipFill>
            </p:spPr>
            <p:txBody>
              <a:bodyPr/>
              <a:lstStyle/>
              <a:p>
                <a:r>
                  <a:rPr lang="en-US">
                    <a:noFill/>
                  </a:rPr>
                  <a:t> </a:t>
                </a:r>
              </a:p>
            </p:txBody>
          </p:sp>
        </mc:Fallback>
      </mc:AlternateContent>
      <p:pic>
        <p:nvPicPr>
          <p:cNvPr id="7" name="Picture 6" descr="Chart, scatter chart&#10;&#10;Description automatically generated">
            <a:extLst>
              <a:ext uri="{FF2B5EF4-FFF2-40B4-BE49-F238E27FC236}">
                <a16:creationId xmlns:a16="http://schemas.microsoft.com/office/drawing/2014/main" id="{04FE1849-F140-4B08-DAC9-7A835725E3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165" y="3374233"/>
            <a:ext cx="4530208" cy="2926080"/>
          </a:xfrm>
          <a:prstGeom prst="rect">
            <a:avLst/>
          </a:prstGeom>
        </p:spPr>
      </p:pic>
    </p:spTree>
    <p:extLst>
      <p:ext uri="{BB962C8B-B14F-4D97-AF65-F5344CB8AC3E}">
        <p14:creationId xmlns:p14="http://schemas.microsoft.com/office/powerpoint/2010/main" val="527833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AE6F-EA6A-9623-F775-21B755EB4E83}"/>
              </a:ext>
            </a:extLst>
          </p:cNvPr>
          <p:cNvSpPr>
            <a:spLocks noGrp="1"/>
          </p:cNvSpPr>
          <p:nvPr>
            <p:ph type="title"/>
          </p:nvPr>
        </p:nvSpPr>
        <p:spPr/>
        <p:txBody>
          <a:bodyPr/>
          <a:lstStyle/>
          <a:p>
            <a:r>
              <a:rPr lang="en-US" dirty="0"/>
              <a:t>Overfitting and the Bias-Variance Tradeoff</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3431263B-F5D0-B80A-7946-C420C1BE6AC3}"/>
                  </a:ext>
                </a:extLst>
              </p:cNvPr>
              <p:cNvSpPr>
                <a:spLocks noGrp="1"/>
              </p:cNvSpPr>
              <p:nvPr>
                <p:ph idx="1"/>
              </p:nvPr>
            </p:nvSpPr>
            <p:spPr>
              <a:xfrm>
                <a:off x="838200" y="1825625"/>
                <a:ext cx="10515600" cy="4351338"/>
              </a:xfrm>
            </p:spPr>
            <p:txBody>
              <a:bodyPr/>
              <a:lstStyle/>
              <a:p>
                <a:r>
                  <a:rPr lang="en-US" dirty="0"/>
                  <a:t>If we fit a much bigger model: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3</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4</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m:t>
                      </m:r>
                      <m:r>
                        <a:rPr lang="en-US" b="0" i="1" smtClean="0">
                          <a:latin typeface="Cambria Math" panose="02040503050406030204" pitchFamily="18" charset="0"/>
                        </a:rPr>
                        <m:t>𝜖</m:t>
                      </m:r>
                    </m:oMath>
                  </m:oMathPara>
                </a14:m>
                <a:endParaRPr lang="en-US" dirty="0"/>
              </a:p>
              <a:p>
                <a:pPr marL="0" indent="0">
                  <a:buNone/>
                </a:pPr>
                <a:r>
                  <a:rPr lang="en-US" dirty="0"/>
                  <a:t>Where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(0, 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dirty="0"/>
              </a:p>
              <a:p>
                <a:pPr marL="0" indent="0">
                  <a:buNone/>
                </a:pPr>
                <a:r>
                  <a:rPr lang="en-US" dirty="0"/>
                  <a:t> </a:t>
                </a:r>
              </a:p>
            </p:txBody>
          </p:sp>
        </mc:Choice>
        <mc:Fallback>
          <p:sp>
            <p:nvSpPr>
              <p:cNvPr id="6" name="Content Placeholder 2">
                <a:extLst>
                  <a:ext uri="{FF2B5EF4-FFF2-40B4-BE49-F238E27FC236}">
                    <a16:creationId xmlns:a16="http://schemas.microsoft.com/office/drawing/2014/main" id="{3431263B-F5D0-B80A-7946-C420C1BE6AC3}"/>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t="-2241"/>
                </a:stretch>
              </a:blipFill>
            </p:spPr>
            <p:txBody>
              <a:bodyPr/>
              <a:lstStyle/>
              <a:p>
                <a:r>
                  <a:rPr lang="en-US">
                    <a:noFill/>
                  </a:rPr>
                  <a:t> </a:t>
                </a:r>
              </a:p>
            </p:txBody>
          </p:sp>
        </mc:Fallback>
      </mc:AlternateContent>
      <p:pic>
        <p:nvPicPr>
          <p:cNvPr id="7" name="Picture 6" descr="Chart, scatter chart&#10;&#10;Description automatically generated">
            <a:extLst>
              <a:ext uri="{FF2B5EF4-FFF2-40B4-BE49-F238E27FC236}">
                <a16:creationId xmlns:a16="http://schemas.microsoft.com/office/drawing/2014/main" id="{04FE1849-F140-4B08-DAC9-7A835725E3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165" y="3374233"/>
            <a:ext cx="4530208" cy="2926080"/>
          </a:xfrm>
          <a:prstGeom prst="rect">
            <a:avLst/>
          </a:prstGeom>
        </p:spPr>
      </p:pic>
      <p:pic>
        <p:nvPicPr>
          <p:cNvPr id="9" name="Picture 8" descr="Chart, scatter chart&#10;&#10;Description automatically generated">
            <a:extLst>
              <a:ext uri="{FF2B5EF4-FFF2-40B4-BE49-F238E27FC236}">
                <a16:creationId xmlns:a16="http://schemas.microsoft.com/office/drawing/2014/main" id="{AC313807-2259-0458-1F0D-0D24F96101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0982" y="3374233"/>
            <a:ext cx="4530208" cy="2926080"/>
          </a:xfrm>
          <a:prstGeom prst="rect">
            <a:avLst/>
          </a:prstGeom>
        </p:spPr>
      </p:pic>
      <p:sp>
        <p:nvSpPr>
          <p:cNvPr id="10" name="TextBox 9">
            <a:extLst>
              <a:ext uri="{FF2B5EF4-FFF2-40B4-BE49-F238E27FC236}">
                <a16:creationId xmlns:a16="http://schemas.microsoft.com/office/drawing/2014/main" id="{C4F38C05-9452-340D-9C69-AD02D27CE87E}"/>
              </a:ext>
            </a:extLst>
          </p:cNvPr>
          <p:cNvSpPr txBox="1"/>
          <p:nvPr/>
        </p:nvSpPr>
        <p:spPr>
          <a:xfrm>
            <a:off x="3634940" y="6311900"/>
            <a:ext cx="4922120" cy="369332"/>
          </a:xfrm>
          <a:prstGeom prst="rect">
            <a:avLst/>
          </a:prstGeom>
          <a:noFill/>
        </p:spPr>
        <p:txBody>
          <a:bodyPr wrap="square" rtlCol="0">
            <a:spAutoFit/>
          </a:bodyPr>
          <a:lstStyle/>
          <a:p>
            <a:r>
              <a:rPr lang="en-US" dirty="0"/>
              <a:t>Fits our data even better, but poor predictive value</a:t>
            </a:r>
          </a:p>
        </p:txBody>
      </p:sp>
    </p:spTree>
    <p:extLst>
      <p:ext uri="{BB962C8B-B14F-4D97-AF65-F5344CB8AC3E}">
        <p14:creationId xmlns:p14="http://schemas.microsoft.com/office/powerpoint/2010/main" val="3829881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7A191-73F7-24D2-E35F-412C858DD838}"/>
              </a:ext>
            </a:extLst>
          </p:cNvPr>
          <p:cNvSpPr>
            <a:spLocks noGrp="1"/>
          </p:cNvSpPr>
          <p:nvPr>
            <p:ph type="title"/>
          </p:nvPr>
        </p:nvSpPr>
        <p:spPr/>
        <p:txBody>
          <a:bodyPr/>
          <a:lstStyle/>
          <a:p>
            <a:r>
              <a:rPr lang="en-US" dirty="0"/>
              <a:t>Overfitting and the Bias-Variance Tradeoff</a:t>
            </a:r>
          </a:p>
        </p:txBody>
      </p:sp>
      <p:sp>
        <p:nvSpPr>
          <p:cNvPr id="3" name="Content Placeholder 2">
            <a:extLst>
              <a:ext uri="{FF2B5EF4-FFF2-40B4-BE49-F238E27FC236}">
                <a16:creationId xmlns:a16="http://schemas.microsoft.com/office/drawing/2014/main" id="{9E619A0F-E845-B3B9-85A6-6E25420289D3}"/>
              </a:ext>
            </a:extLst>
          </p:cNvPr>
          <p:cNvSpPr>
            <a:spLocks noGrp="1"/>
          </p:cNvSpPr>
          <p:nvPr>
            <p:ph idx="1"/>
          </p:nvPr>
        </p:nvSpPr>
        <p:spPr/>
        <p:txBody>
          <a:bodyPr>
            <a:normAutofit lnSpcReduction="10000"/>
          </a:bodyPr>
          <a:lstStyle/>
          <a:p>
            <a:r>
              <a:rPr lang="en-US" dirty="0"/>
              <a:t>In general, as we increase the bias of our estimator, we decrease its variance. This leads to high error in predictions on new data.</a:t>
            </a:r>
          </a:p>
          <a:p>
            <a:r>
              <a:rPr lang="en-US" dirty="0"/>
              <a:t>If we reduce the variance, we increase bias but also increase robustness. This is referred to as </a:t>
            </a:r>
            <a:r>
              <a:rPr lang="en-US" b="1" dirty="0"/>
              <a:t>Regularization</a:t>
            </a:r>
            <a:r>
              <a:rPr lang="en-US" dirty="0"/>
              <a:t>. In practice it means that we want to prevent a feature (or a particular parameter) from exerting too much influence on the prediction. </a:t>
            </a:r>
          </a:p>
          <a:p>
            <a:r>
              <a:rPr lang="en-US" dirty="0"/>
              <a:t>This applies to model complexity. In general, more complex machine learning models use more parameters, and so have higher potential for overfitting, but can be more powerful. If you can capture data patterns more efficiently, you can also accidentally capture noise more efficiently.</a:t>
            </a:r>
          </a:p>
        </p:txBody>
      </p:sp>
    </p:spTree>
    <p:extLst>
      <p:ext uri="{BB962C8B-B14F-4D97-AF65-F5344CB8AC3E}">
        <p14:creationId xmlns:p14="http://schemas.microsoft.com/office/powerpoint/2010/main" val="1276743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A34C7-8810-6C3C-D566-EC2C93048456}"/>
              </a:ext>
            </a:extLst>
          </p:cNvPr>
          <p:cNvSpPr>
            <a:spLocks noGrp="1"/>
          </p:cNvSpPr>
          <p:nvPr>
            <p:ph type="title"/>
          </p:nvPr>
        </p:nvSpPr>
        <p:spPr/>
        <p:txBody>
          <a:bodyPr/>
          <a:lstStyle/>
          <a:p>
            <a:r>
              <a:rPr lang="en-US" dirty="0"/>
              <a:t>Decision Tree Ensembles</a:t>
            </a:r>
          </a:p>
        </p:txBody>
      </p:sp>
      <p:sp>
        <p:nvSpPr>
          <p:cNvPr id="3" name="Content Placeholder 2">
            <a:extLst>
              <a:ext uri="{FF2B5EF4-FFF2-40B4-BE49-F238E27FC236}">
                <a16:creationId xmlns:a16="http://schemas.microsoft.com/office/drawing/2014/main" id="{DADE31A7-7341-007B-6133-61AE5FA4DB7F}"/>
              </a:ext>
            </a:extLst>
          </p:cNvPr>
          <p:cNvSpPr>
            <a:spLocks noGrp="1"/>
          </p:cNvSpPr>
          <p:nvPr>
            <p:ph idx="1"/>
          </p:nvPr>
        </p:nvSpPr>
        <p:spPr/>
        <p:txBody>
          <a:bodyPr/>
          <a:lstStyle/>
          <a:p>
            <a:r>
              <a:rPr lang="en-US" dirty="0"/>
              <a:t>One tree is too sensitive to data (high variance – low bias)</a:t>
            </a:r>
          </a:p>
          <a:p>
            <a:r>
              <a:rPr lang="en-US" dirty="0"/>
              <a:t>Ensemble of trees that vote (lower variance – higher bias) :</a:t>
            </a:r>
          </a:p>
        </p:txBody>
      </p:sp>
      <p:pic>
        <p:nvPicPr>
          <p:cNvPr id="7" name="Picture 6" descr="A picture containing diagram&#10;&#10;Description automatically generated">
            <a:extLst>
              <a:ext uri="{FF2B5EF4-FFF2-40B4-BE49-F238E27FC236}">
                <a16:creationId xmlns:a16="http://schemas.microsoft.com/office/drawing/2014/main" id="{7DD90231-CB23-724A-9228-76D63C71B0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5846" y="3020907"/>
            <a:ext cx="7700307" cy="3397084"/>
          </a:xfrm>
          <a:prstGeom prst="rect">
            <a:avLst/>
          </a:prstGeom>
        </p:spPr>
      </p:pic>
    </p:spTree>
    <p:extLst>
      <p:ext uri="{BB962C8B-B14F-4D97-AF65-F5344CB8AC3E}">
        <p14:creationId xmlns:p14="http://schemas.microsoft.com/office/powerpoint/2010/main" val="1622586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C3E79-A1EE-ACEB-731D-53E5CB860D80}"/>
              </a:ext>
            </a:extLst>
          </p:cNvPr>
          <p:cNvSpPr>
            <a:spLocks noGrp="1"/>
          </p:cNvSpPr>
          <p:nvPr>
            <p:ph type="title"/>
          </p:nvPr>
        </p:nvSpPr>
        <p:spPr/>
        <p:txBody>
          <a:bodyPr/>
          <a:lstStyle/>
          <a:p>
            <a:r>
              <a:rPr lang="en-US" dirty="0"/>
              <a:t>Creating Variety – Random Forest </a:t>
            </a:r>
          </a:p>
        </p:txBody>
      </p:sp>
      <p:pic>
        <p:nvPicPr>
          <p:cNvPr id="5" name="Picture 4" descr="Graphical user interface, text, application&#10;&#10;Description automatically generated">
            <a:extLst>
              <a:ext uri="{FF2B5EF4-FFF2-40B4-BE49-F238E27FC236}">
                <a16:creationId xmlns:a16="http://schemas.microsoft.com/office/drawing/2014/main" id="{64157E23-7C59-2337-0AAA-0DC6E5DDD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768" y="2569293"/>
            <a:ext cx="9243450" cy="2361694"/>
          </a:xfrm>
          <a:prstGeom prst="rect">
            <a:avLst/>
          </a:prstGeom>
        </p:spPr>
      </p:pic>
    </p:spTree>
    <p:extLst>
      <p:ext uri="{BB962C8B-B14F-4D97-AF65-F5344CB8AC3E}">
        <p14:creationId xmlns:p14="http://schemas.microsoft.com/office/powerpoint/2010/main" val="3173737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96FE8-D249-CA39-5813-3F498B9A9B5C}"/>
              </a:ext>
            </a:extLst>
          </p:cNvPr>
          <p:cNvSpPr>
            <a:spLocks noGrp="1"/>
          </p:cNvSpPr>
          <p:nvPr>
            <p:ph type="title"/>
          </p:nvPr>
        </p:nvSpPr>
        <p:spPr/>
        <p:txBody>
          <a:bodyPr/>
          <a:lstStyle/>
          <a:p>
            <a:r>
              <a:rPr lang="en-US" dirty="0"/>
              <a:t>Random Forests – Pros and Cons</a:t>
            </a:r>
          </a:p>
        </p:txBody>
      </p:sp>
      <p:sp>
        <p:nvSpPr>
          <p:cNvPr id="4" name="TextBox 3">
            <a:extLst>
              <a:ext uri="{FF2B5EF4-FFF2-40B4-BE49-F238E27FC236}">
                <a16:creationId xmlns:a16="http://schemas.microsoft.com/office/drawing/2014/main" id="{3EEC6671-61D6-33BE-7486-FBBECA9B831B}"/>
              </a:ext>
            </a:extLst>
          </p:cNvPr>
          <p:cNvSpPr txBox="1"/>
          <p:nvPr/>
        </p:nvSpPr>
        <p:spPr>
          <a:xfrm>
            <a:off x="838200" y="2017985"/>
            <a:ext cx="4218852"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More powerful than linear models</a:t>
            </a:r>
          </a:p>
          <a:p>
            <a:pPr marL="285750" indent="-285750">
              <a:buFont typeface="Arial" panose="020B0604020202020204" pitchFamily="34" charset="0"/>
              <a:buChar char="•"/>
            </a:pPr>
            <a:r>
              <a:rPr lang="en-US" sz="2800" dirty="0"/>
              <a:t>Easy to implement</a:t>
            </a:r>
          </a:p>
          <a:p>
            <a:pPr marL="285750" indent="-285750">
              <a:buFont typeface="Arial" panose="020B0604020202020204" pitchFamily="34" charset="0"/>
              <a:buChar char="•"/>
            </a:pPr>
            <a:r>
              <a:rPr lang="en-US" sz="2800" dirty="0"/>
              <a:t>Fairly interpretable</a:t>
            </a:r>
          </a:p>
          <a:p>
            <a:pPr marL="285750" indent="-285750">
              <a:buFont typeface="Arial" panose="020B0604020202020204" pitchFamily="34" charset="0"/>
              <a:buChar char="•"/>
            </a:pPr>
            <a:r>
              <a:rPr lang="en-US" sz="2800" dirty="0"/>
              <a:t>Versatile</a:t>
            </a:r>
          </a:p>
          <a:p>
            <a:pPr marL="742950" lvl="1" indent="-285750">
              <a:buFont typeface="Arial" panose="020B0604020202020204" pitchFamily="34" charset="0"/>
              <a:buChar char="•"/>
            </a:pPr>
            <a:r>
              <a:rPr lang="en-US" sz="2800" dirty="0"/>
              <a:t>Classification</a:t>
            </a:r>
          </a:p>
          <a:p>
            <a:pPr marL="742950" lvl="1" indent="-285750">
              <a:buFont typeface="Arial" panose="020B0604020202020204" pitchFamily="34" charset="0"/>
              <a:buChar char="•"/>
            </a:pPr>
            <a:r>
              <a:rPr lang="en-US" sz="2800" dirty="0"/>
              <a:t>Regression/Prediction</a:t>
            </a:r>
          </a:p>
          <a:p>
            <a:pPr marL="742950" lvl="1" indent="-285750">
              <a:buFont typeface="Arial" panose="020B0604020202020204" pitchFamily="34" charset="0"/>
              <a:buChar char="•"/>
            </a:pPr>
            <a:r>
              <a:rPr lang="en-US" sz="2800" dirty="0"/>
              <a:t>Clustering</a:t>
            </a:r>
          </a:p>
        </p:txBody>
      </p:sp>
      <p:sp>
        <p:nvSpPr>
          <p:cNvPr id="5" name="TextBox 4">
            <a:extLst>
              <a:ext uri="{FF2B5EF4-FFF2-40B4-BE49-F238E27FC236}">
                <a16:creationId xmlns:a16="http://schemas.microsoft.com/office/drawing/2014/main" id="{7322A7AF-E1EF-4F92-ECB5-37A1B41BF68E}"/>
              </a:ext>
            </a:extLst>
          </p:cNvPr>
          <p:cNvSpPr txBox="1"/>
          <p:nvPr/>
        </p:nvSpPr>
        <p:spPr>
          <a:xfrm>
            <a:off x="6307258" y="2017985"/>
            <a:ext cx="3966604"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t>Not as powerful as more complex models</a:t>
            </a:r>
          </a:p>
          <a:p>
            <a:pPr marL="285750" indent="-285750">
              <a:buFont typeface="Arial" panose="020B0604020202020204" pitchFamily="34" charset="0"/>
              <a:buChar char="•"/>
            </a:pPr>
            <a:r>
              <a:rPr lang="en-US" sz="2800" dirty="0"/>
              <a:t>Prone to some overfitting</a:t>
            </a:r>
          </a:p>
          <a:p>
            <a:pPr marL="285750" indent="-285750">
              <a:buFont typeface="Arial" panose="020B0604020202020204" pitchFamily="34" charset="0"/>
              <a:buChar char="•"/>
            </a:pPr>
            <a:r>
              <a:rPr lang="en-US" sz="2800" dirty="0"/>
              <a:t>Hyperparameter tuning may be required</a:t>
            </a:r>
          </a:p>
        </p:txBody>
      </p:sp>
      <p:cxnSp>
        <p:nvCxnSpPr>
          <p:cNvPr id="7" name="Straight Connector 6">
            <a:extLst>
              <a:ext uri="{FF2B5EF4-FFF2-40B4-BE49-F238E27FC236}">
                <a16:creationId xmlns:a16="http://schemas.microsoft.com/office/drawing/2014/main" id="{2BBA3DFF-69E9-3B2B-DB15-87FA38923AE0}"/>
              </a:ext>
            </a:extLst>
          </p:cNvPr>
          <p:cNvCxnSpPr>
            <a:cxnSpLocks/>
          </p:cNvCxnSpPr>
          <p:nvPr/>
        </p:nvCxnSpPr>
        <p:spPr>
          <a:xfrm>
            <a:off x="5517931" y="1936006"/>
            <a:ext cx="0" cy="394768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87104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C78D3-DBCB-8F3B-3D63-AFFAC331F8A6}"/>
              </a:ext>
            </a:extLst>
          </p:cNvPr>
          <p:cNvSpPr>
            <a:spLocks noGrp="1"/>
          </p:cNvSpPr>
          <p:nvPr>
            <p:ph type="title"/>
          </p:nvPr>
        </p:nvSpPr>
        <p:spPr/>
        <p:txBody>
          <a:bodyPr/>
          <a:lstStyle/>
          <a:p>
            <a:r>
              <a:rPr lang="en-US" dirty="0"/>
              <a:t>Machine Learning</a:t>
            </a:r>
          </a:p>
        </p:txBody>
      </p:sp>
      <p:sp>
        <p:nvSpPr>
          <p:cNvPr id="3" name="Content Placeholder 2">
            <a:extLst>
              <a:ext uri="{FF2B5EF4-FFF2-40B4-BE49-F238E27FC236}">
                <a16:creationId xmlns:a16="http://schemas.microsoft.com/office/drawing/2014/main" id="{F19A2A31-8490-9C9E-2392-8D6190DB885C}"/>
              </a:ext>
            </a:extLst>
          </p:cNvPr>
          <p:cNvSpPr>
            <a:spLocks noGrp="1"/>
          </p:cNvSpPr>
          <p:nvPr>
            <p:ph idx="1"/>
          </p:nvPr>
        </p:nvSpPr>
        <p:spPr>
          <a:xfrm>
            <a:off x="838200" y="1637994"/>
            <a:ext cx="10515600" cy="4351338"/>
          </a:xfrm>
        </p:spPr>
        <p:txBody>
          <a:bodyPr/>
          <a:lstStyle/>
          <a:p>
            <a:r>
              <a:rPr lang="en-US" dirty="0"/>
              <a:t>Algorithms that allow computational machines to learn from data on specific tasks:</a:t>
            </a:r>
          </a:p>
          <a:p>
            <a:endParaRPr lang="en-US" dirty="0"/>
          </a:p>
          <a:p>
            <a:pPr marL="0" indent="0">
              <a:buNone/>
            </a:pPr>
            <a:endParaRPr lang="en-US" dirty="0"/>
          </a:p>
        </p:txBody>
      </p:sp>
      <p:grpSp>
        <p:nvGrpSpPr>
          <p:cNvPr id="19" name="Group 18">
            <a:extLst>
              <a:ext uri="{FF2B5EF4-FFF2-40B4-BE49-F238E27FC236}">
                <a16:creationId xmlns:a16="http://schemas.microsoft.com/office/drawing/2014/main" id="{2320040B-6576-4082-8E39-95A84C422959}"/>
              </a:ext>
            </a:extLst>
          </p:cNvPr>
          <p:cNvGrpSpPr/>
          <p:nvPr/>
        </p:nvGrpSpPr>
        <p:grpSpPr>
          <a:xfrm>
            <a:off x="541283" y="2874749"/>
            <a:ext cx="2181949" cy="1525989"/>
            <a:chOff x="1007943" y="2535095"/>
            <a:chExt cx="2181949" cy="1525989"/>
          </a:xfrm>
        </p:grpSpPr>
        <p:sp>
          <p:nvSpPr>
            <p:cNvPr id="4" name="TextBox 3">
              <a:extLst>
                <a:ext uri="{FF2B5EF4-FFF2-40B4-BE49-F238E27FC236}">
                  <a16:creationId xmlns:a16="http://schemas.microsoft.com/office/drawing/2014/main" id="{DD18F8A9-E77D-F13F-91EC-1BBEB06924E2}"/>
                </a:ext>
              </a:extLst>
            </p:cNvPr>
            <p:cNvSpPr txBox="1"/>
            <p:nvPr/>
          </p:nvSpPr>
          <p:spPr>
            <a:xfrm>
              <a:off x="1355834" y="2535095"/>
              <a:ext cx="1456734" cy="369332"/>
            </a:xfrm>
            <a:prstGeom prst="rect">
              <a:avLst/>
            </a:prstGeom>
            <a:solidFill>
              <a:schemeClr val="accent1">
                <a:lumMod val="40000"/>
                <a:lumOff val="60000"/>
              </a:schemeClr>
            </a:solidFill>
          </p:spPr>
          <p:txBody>
            <a:bodyPr wrap="square" rtlCol="0">
              <a:spAutoFit/>
            </a:bodyPr>
            <a:lstStyle/>
            <a:p>
              <a:pPr algn="ctr"/>
              <a:r>
                <a:rPr lang="en-US" dirty="0"/>
                <a:t>Prediction</a:t>
              </a:r>
            </a:p>
          </p:txBody>
        </p:sp>
        <p:cxnSp>
          <p:nvCxnSpPr>
            <p:cNvPr id="8" name="Straight Arrow Connector 7">
              <a:extLst>
                <a:ext uri="{FF2B5EF4-FFF2-40B4-BE49-F238E27FC236}">
                  <a16:creationId xmlns:a16="http://schemas.microsoft.com/office/drawing/2014/main" id="{1A49969E-CCB5-9A25-4CF0-F9C78528856B}"/>
                </a:ext>
              </a:extLst>
            </p:cNvPr>
            <p:cNvCxnSpPr>
              <a:stCxn id="4" idx="2"/>
            </p:cNvCxnSpPr>
            <p:nvPr/>
          </p:nvCxnSpPr>
          <p:spPr>
            <a:xfrm>
              <a:off x="2084201" y="2904427"/>
              <a:ext cx="0" cy="2549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FE903BD-1EC2-2B4D-5BBF-8504ED4C4329}"/>
                </a:ext>
              </a:extLst>
            </p:cNvPr>
            <p:cNvSpPr txBox="1"/>
            <p:nvPr/>
          </p:nvSpPr>
          <p:spPr>
            <a:xfrm>
              <a:off x="1007943" y="3137754"/>
              <a:ext cx="2181949" cy="923330"/>
            </a:xfrm>
            <a:prstGeom prst="rect">
              <a:avLst/>
            </a:prstGeom>
            <a:noFill/>
          </p:spPr>
          <p:txBody>
            <a:bodyPr wrap="square" rtlCol="0">
              <a:spAutoFit/>
            </a:bodyPr>
            <a:lstStyle/>
            <a:p>
              <a:pPr algn="ctr"/>
              <a:r>
                <a:rPr lang="en-US" dirty="0"/>
                <a:t>What will the value(s) Y be given specific features (X)?</a:t>
              </a:r>
            </a:p>
          </p:txBody>
        </p:sp>
      </p:grpSp>
      <p:grpSp>
        <p:nvGrpSpPr>
          <p:cNvPr id="14" name="Group 13">
            <a:extLst>
              <a:ext uri="{FF2B5EF4-FFF2-40B4-BE49-F238E27FC236}">
                <a16:creationId xmlns:a16="http://schemas.microsoft.com/office/drawing/2014/main" id="{F4308FC1-AF81-E8D6-D4B8-8B8BE041D41E}"/>
              </a:ext>
            </a:extLst>
          </p:cNvPr>
          <p:cNvGrpSpPr/>
          <p:nvPr/>
        </p:nvGrpSpPr>
        <p:grpSpPr>
          <a:xfrm>
            <a:off x="2511313" y="2874749"/>
            <a:ext cx="2181949" cy="1270646"/>
            <a:chOff x="3592434" y="3731714"/>
            <a:chExt cx="2181949" cy="1270646"/>
          </a:xfrm>
        </p:grpSpPr>
        <p:sp>
          <p:nvSpPr>
            <p:cNvPr id="11" name="TextBox 10">
              <a:extLst>
                <a:ext uri="{FF2B5EF4-FFF2-40B4-BE49-F238E27FC236}">
                  <a16:creationId xmlns:a16="http://schemas.microsoft.com/office/drawing/2014/main" id="{910D381A-1027-B757-0A46-F5DB6DD5F1ED}"/>
                </a:ext>
              </a:extLst>
            </p:cNvPr>
            <p:cNvSpPr txBox="1">
              <a:spLocks/>
            </p:cNvSpPr>
            <p:nvPr/>
          </p:nvSpPr>
          <p:spPr>
            <a:xfrm>
              <a:off x="3955042" y="3731714"/>
              <a:ext cx="1456734" cy="369332"/>
            </a:xfrm>
            <a:prstGeom prst="rect">
              <a:avLst/>
            </a:prstGeom>
            <a:solidFill>
              <a:schemeClr val="accent1">
                <a:lumMod val="40000"/>
                <a:lumOff val="60000"/>
              </a:schemeClr>
            </a:solidFill>
          </p:spPr>
          <p:txBody>
            <a:bodyPr wrap="square" rtlCol="0">
              <a:spAutoFit/>
            </a:bodyPr>
            <a:lstStyle/>
            <a:p>
              <a:pPr algn="ctr"/>
              <a:r>
                <a:rPr lang="en-US" dirty="0"/>
                <a:t>Regression</a:t>
              </a:r>
            </a:p>
          </p:txBody>
        </p:sp>
        <p:cxnSp>
          <p:nvCxnSpPr>
            <p:cNvPr id="12" name="Straight Arrow Connector 11">
              <a:extLst>
                <a:ext uri="{FF2B5EF4-FFF2-40B4-BE49-F238E27FC236}">
                  <a16:creationId xmlns:a16="http://schemas.microsoft.com/office/drawing/2014/main" id="{21B16D04-EF2C-0A19-8F5F-5F53DB29C0A3}"/>
                </a:ext>
              </a:extLst>
            </p:cNvPr>
            <p:cNvCxnSpPr>
              <a:cxnSpLocks/>
              <a:stCxn id="11" idx="2"/>
            </p:cNvCxnSpPr>
            <p:nvPr/>
          </p:nvCxnSpPr>
          <p:spPr>
            <a:xfrm>
              <a:off x="4683409" y="4101046"/>
              <a:ext cx="0" cy="2549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7874AAB-E3D6-85B6-18DA-2839D225C062}"/>
                </a:ext>
              </a:extLst>
            </p:cNvPr>
            <p:cNvSpPr txBox="1">
              <a:spLocks/>
            </p:cNvSpPr>
            <p:nvPr/>
          </p:nvSpPr>
          <p:spPr>
            <a:xfrm>
              <a:off x="3592434" y="4356029"/>
              <a:ext cx="2181949" cy="646331"/>
            </a:xfrm>
            <a:prstGeom prst="rect">
              <a:avLst/>
            </a:prstGeom>
            <a:noFill/>
          </p:spPr>
          <p:txBody>
            <a:bodyPr wrap="square" rtlCol="0">
              <a:spAutoFit/>
            </a:bodyPr>
            <a:lstStyle/>
            <a:p>
              <a:pPr lvl="1"/>
              <a:r>
                <a:rPr lang="en-US" dirty="0"/>
                <a:t>How does X relate to Y?</a:t>
              </a:r>
            </a:p>
          </p:txBody>
        </p:sp>
      </p:grpSp>
      <p:grpSp>
        <p:nvGrpSpPr>
          <p:cNvPr id="15" name="Group 14">
            <a:extLst>
              <a:ext uri="{FF2B5EF4-FFF2-40B4-BE49-F238E27FC236}">
                <a16:creationId xmlns:a16="http://schemas.microsoft.com/office/drawing/2014/main" id="{05406A8A-3055-A632-5B20-96A08BE688D7}"/>
              </a:ext>
            </a:extLst>
          </p:cNvPr>
          <p:cNvGrpSpPr/>
          <p:nvPr/>
        </p:nvGrpSpPr>
        <p:grpSpPr>
          <a:xfrm>
            <a:off x="4269425" y="2874749"/>
            <a:ext cx="2181949" cy="1547645"/>
            <a:chOff x="3365800" y="3731714"/>
            <a:chExt cx="2181949" cy="1547645"/>
          </a:xfrm>
        </p:grpSpPr>
        <p:sp>
          <p:nvSpPr>
            <p:cNvPr id="16" name="TextBox 15">
              <a:extLst>
                <a:ext uri="{FF2B5EF4-FFF2-40B4-BE49-F238E27FC236}">
                  <a16:creationId xmlns:a16="http://schemas.microsoft.com/office/drawing/2014/main" id="{6FE7EB83-E8AE-3C47-77DB-DA64CB11A0C2}"/>
                </a:ext>
              </a:extLst>
            </p:cNvPr>
            <p:cNvSpPr txBox="1">
              <a:spLocks/>
            </p:cNvSpPr>
            <p:nvPr/>
          </p:nvSpPr>
          <p:spPr>
            <a:xfrm>
              <a:off x="3955042" y="3731714"/>
              <a:ext cx="1456734" cy="369332"/>
            </a:xfrm>
            <a:prstGeom prst="rect">
              <a:avLst/>
            </a:prstGeom>
            <a:solidFill>
              <a:schemeClr val="accent1">
                <a:lumMod val="40000"/>
                <a:lumOff val="60000"/>
              </a:schemeClr>
            </a:solidFill>
          </p:spPr>
          <p:txBody>
            <a:bodyPr wrap="square" rtlCol="0">
              <a:spAutoFit/>
            </a:bodyPr>
            <a:lstStyle/>
            <a:p>
              <a:pPr algn="ctr"/>
              <a:r>
                <a:rPr lang="en-US" dirty="0"/>
                <a:t>Classification</a:t>
              </a:r>
            </a:p>
          </p:txBody>
        </p:sp>
        <p:cxnSp>
          <p:nvCxnSpPr>
            <p:cNvPr id="17" name="Straight Arrow Connector 16">
              <a:extLst>
                <a:ext uri="{FF2B5EF4-FFF2-40B4-BE49-F238E27FC236}">
                  <a16:creationId xmlns:a16="http://schemas.microsoft.com/office/drawing/2014/main" id="{459E7EDA-3FB0-6D6C-8474-1CA5307E6165}"/>
                </a:ext>
              </a:extLst>
            </p:cNvPr>
            <p:cNvCxnSpPr>
              <a:cxnSpLocks/>
              <a:stCxn id="16" idx="2"/>
            </p:cNvCxnSpPr>
            <p:nvPr/>
          </p:nvCxnSpPr>
          <p:spPr>
            <a:xfrm>
              <a:off x="4683409" y="4101046"/>
              <a:ext cx="0" cy="2549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A3543D0-139F-D7C6-05A9-FF682AB91A8C}"/>
                </a:ext>
              </a:extLst>
            </p:cNvPr>
            <p:cNvSpPr txBox="1">
              <a:spLocks/>
            </p:cNvSpPr>
            <p:nvPr/>
          </p:nvSpPr>
          <p:spPr>
            <a:xfrm>
              <a:off x="3365800" y="4356029"/>
              <a:ext cx="2181949" cy="923330"/>
            </a:xfrm>
            <a:prstGeom prst="rect">
              <a:avLst/>
            </a:prstGeom>
            <a:noFill/>
          </p:spPr>
          <p:txBody>
            <a:bodyPr wrap="square" rtlCol="0">
              <a:spAutoFit/>
            </a:bodyPr>
            <a:lstStyle/>
            <a:p>
              <a:pPr lvl="1" algn="ctr"/>
              <a:r>
                <a:rPr lang="en-US" dirty="0"/>
                <a:t>Which class does Y belong to given X?</a:t>
              </a:r>
            </a:p>
          </p:txBody>
        </p:sp>
      </p:grpSp>
      <p:grpSp>
        <p:nvGrpSpPr>
          <p:cNvPr id="20" name="Group 19">
            <a:extLst>
              <a:ext uri="{FF2B5EF4-FFF2-40B4-BE49-F238E27FC236}">
                <a16:creationId xmlns:a16="http://schemas.microsoft.com/office/drawing/2014/main" id="{CA29B049-0C9F-41D1-AB6E-05F2D7AF5EC8}"/>
              </a:ext>
            </a:extLst>
          </p:cNvPr>
          <p:cNvGrpSpPr/>
          <p:nvPr/>
        </p:nvGrpSpPr>
        <p:grpSpPr>
          <a:xfrm>
            <a:off x="6315401" y="2874749"/>
            <a:ext cx="2181949" cy="1525457"/>
            <a:chOff x="3427032" y="3731714"/>
            <a:chExt cx="2181949" cy="1525457"/>
          </a:xfrm>
        </p:grpSpPr>
        <p:sp>
          <p:nvSpPr>
            <p:cNvPr id="21" name="TextBox 20">
              <a:extLst>
                <a:ext uri="{FF2B5EF4-FFF2-40B4-BE49-F238E27FC236}">
                  <a16:creationId xmlns:a16="http://schemas.microsoft.com/office/drawing/2014/main" id="{2CFA3FE9-7270-76D4-4F9C-E04C9D41FFF0}"/>
                </a:ext>
              </a:extLst>
            </p:cNvPr>
            <p:cNvSpPr txBox="1">
              <a:spLocks/>
            </p:cNvSpPr>
            <p:nvPr/>
          </p:nvSpPr>
          <p:spPr>
            <a:xfrm>
              <a:off x="3955042" y="3731714"/>
              <a:ext cx="1456734" cy="369332"/>
            </a:xfrm>
            <a:prstGeom prst="rect">
              <a:avLst/>
            </a:prstGeom>
            <a:solidFill>
              <a:schemeClr val="accent1">
                <a:lumMod val="40000"/>
                <a:lumOff val="60000"/>
              </a:schemeClr>
            </a:solidFill>
          </p:spPr>
          <p:txBody>
            <a:bodyPr wrap="square" rtlCol="0">
              <a:spAutoFit/>
            </a:bodyPr>
            <a:lstStyle/>
            <a:p>
              <a:pPr algn="ctr"/>
              <a:r>
                <a:rPr lang="en-US" dirty="0"/>
                <a:t>Clustering</a:t>
              </a:r>
            </a:p>
          </p:txBody>
        </p:sp>
        <p:cxnSp>
          <p:nvCxnSpPr>
            <p:cNvPr id="22" name="Straight Arrow Connector 21">
              <a:extLst>
                <a:ext uri="{FF2B5EF4-FFF2-40B4-BE49-F238E27FC236}">
                  <a16:creationId xmlns:a16="http://schemas.microsoft.com/office/drawing/2014/main" id="{E9FE490F-D25C-BBD3-A554-00A4634C0846}"/>
                </a:ext>
              </a:extLst>
            </p:cNvPr>
            <p:cNvCxnSpPr>
              <a:cxnSpLocks/>
              <a:stCxn id="21" idx="2"/>
            </p:cNvCxnSpPr>
            <p:nvPr/>
          </p:nvCxnSpPr>
          <p:spPr>
            <a:xfrm>
              <a:off x="4683409" y="4101046"/>
              <a:ext cx="0" cy="2549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3300B9D-1F63-6019-61F8-7BB4FF9386AD}"/>
                </a:ext>
              </a:extLst>
            </p:cNvPr>
            <p:cNvSpPr txBox="1">
              <a:spLocks/>
            </p:cNvSpPr>
            <p:nvPr/>
          </p:nvSpPr>
          <p:spPr>
            <a:xfrm>
              <a:off x="3427032" y="4333841"/>
              <a:ext cx="2181949" cy="923330"/>
            </a:xfrm>
            <a:prstGeom prst="rect">
              <a:avLst/>
            </a:prstGeom>
            <a:noFill/>
          </p:spPr>
          <p:txBody>
            <a:bodyPr wrap="square" rtlCol="0">
              <a:spAutoFit/>
            </a:bodyPr>
            <a:lstStyle/>
            <a:p>
              <a:pPr lvl="1" algn="ctr"/>
              <a:r>
                <a:rPr lang="en-US" dirty="0"/>
                <a:t>How do values in X cluster in specific groups?</a:t>
              </a:r>
            </a:p>
          </p:txBody>
        </p:sp>
      </p:grpSp>
      <p:grpSp>
        <p:nvGrpSpPr>
          <p:cNvPr id="24" name="Group 23">
            <a:extLst>
              <a:ext uri="{FF2B5EF4-FFF2-40B4-BE49-F238E27FC236}">
                <a16:creationId xmlns:a16="http://schemas.microsoft.com/office/drawing/2014/main" id="{F9C0EE0B-DC31-D475-2668-94601521AD07}"/>
              </a:ext>
            </a:extLst>
          </p:cNvPr>
          <p:cNvGrpSpPr/>
          <p:nvPr/>
        </p:nvGrpSpPr>
        <p:grpSpPr>
          <a:xfrm>
            <a:off x="8692183" y="2882468"/>
            <a:ext cx="2818518" cy="1517738"/>
            <a:chOff x="3819070" y="3739433"/>
            <a:chExt cx="2818518" cy="1517738"/>
          </a:xfrm>
        </p:grpSpPr>
        <p:sp>
          <p:nvSpPr>
            <p:cNvPr id="25" name="TextBox 24">
              <a:extLst>
                <a:ext uri="{FF2B5EF4-FFF2-40B4-BE49-F238E27FC236}">
                  <a16:creationId xmlns:a16="http://schemas.microsoft.com/office/drawing/2014/main" id="{8E035B9F-6EB4-0328-82DB-C507C214FEA4}"/>
                </a:ext>
              </a:extLst>
            </p:cNvPr>
            <p:cNvSpPr txBox="1">
              <a:spLocks/>
            </p:cNvSpPr>
            <p:nvPr/>
          </p:nvSpPr>
          <p:spPr>
            <a:xfrm>
              <a:off x="3994753" y="3739433"/>
              <a:ext cx="2642835" cy="369332"/>
            </a:xfrm>
            <a:prstGeom prst="rect">
              <a:avLst/>
            </a:prstGeom>
            <a:solidFill>
              <a:schemeClr val="accent1">
                <a:lumMod val="40000"/>
                <a:lumOff val="60000"/>
              </a:schemeClr>
            </a:solidFill>
          </p:spPr>
          <p:txBody>
            <a:bodyPr wrap="square" rtlCol="0">
              <a:spAutoFit/>
            </a:bodyPr>
            <a:lstStyle/>
            <a:p>
              <a:pPr algn="ctr"/>
              <a:r>
                <a:rPr lang="en-US" dirty="0"/>
                <a:t>Dimensionality Reduction</a:t>
              </a:r>
            </a:p>
          </p:txBody>
        </p:sp>
        <p:cxnSp>
          <p:nvCxnSpPr>
            <p:cNvPr id="26" name="Straight Arrow Connector 25">
              <a:extLst>
                <a:ext uri="{FF2B5EF4-FFF2-40B4-BE49-F238E27FC236}">
                  <a16:creationId xmlns:a16="http://schemas.microsoft.com/office/drawing/2014/main" id="{40471121-68F5-BF83-B48C-1E8F8F7748A5}"/>
                </a:ext>
              </a:extLst>
            </p:cNvPr>
            <p:cNvCxnSpPr>
              <a:cxnSpLocks/>
              <a:stCxn id="25" idx="2"/>
            </p:cNvCxnSpPr>
            <p:nvPr/>
          </p:nvCxnSpPr>
          <p:spPr>
            <a:xfrm>
              <a:off x="5316171" y="4108765"/>
              <a:ext cx="0" cy="2549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FD89FF6-2056-4033-8899-EA4C524B3F94}"/>
                </a:ext>
              </a:extLst>
            </p:cNvPr>
            <p:cNvSpPr txBox="1">
              <a:spLocks/>
            </p:cNvSpPr>
            <p:nvPr/>
          </p:nvSpPr>
          <p:spPr>
            <a:xfrm>
              <a:off x="3819070" y="4333841"/>
              <a:ext cx="2578023" cy="923330"/>
            </a:xfrm>
            <a:prstGeom prst="rect">
              <a:avLst/>
            </a:prstGeom>
            <a:noFill/>
          </p:spPr>
          <p:txBody>
            <a:bodyPr wrap="square" rtlCol="0">
              <a:spAutoFit/>
            </a:bodyPr>
            <a:lstStyle/>
            <a:p>
              <a:pPr lvl="1" algn="ctr"/>
              <a:r>
                <a:rPr lang="en-US" dirty="0"/>
                <a:t>Can we represent X with a smaller set of features?</a:t>
              </a:r>
            </a:p>
          </p:txBody>
        </p:sp>
      </p:grpSp>
      <p:grpSp>
        <p:nvGrpSpPr>
          <p:cNvPr id="30" name="Group 29">
            <a:extLst>
              <a:ext uri="{FF2B5EF4-FFF2-40B4-BE49-F238E27FC236}">
                <a16:creationId xmlns:a16="http://schemas.microsoft.com/office/drawing/2014/main" id="{6A6BB7E7-F964-8057-F8A2-050BC3974CAA}"/>
              </a:ext>
            </a:extLst>
          </p:cNvPr>
          <p:cNvGrpSpPr/>
          <p:nvPr/>
        </p:nvGrpSpPr>
        <p:grpSpPr>
          <a:xfrm>
            <a:off x="2274335" y="4733327"/>
            <a:ext cx="2993019" cy="1289415"/>
            <a:chOff x="3104199" y="3731714"/>
            <a:chExt cx="2993019" cy="1289415"/>
          </a:xfrm>
        </p:grpSpPr>
        <p:sp>
          <p:nvSpPr>
            <p:cNvPr id="31" name="TextBox 30">
              <a:extLst>
                <a:ext uri="{FF2B5EF4-FFF2-40B4-BE49-F238E27FC236}">
                  <a16:creationId xmlns:a16="http://schemas.microsoft.com/office/drawing/2014/main" id="{D3965EF2-65B7-FB92-C631-1CD4B6F05E9B}"/>
                </a:ext>
              </a:extLst>
            </p:cNvPr>
            <p:cNvSpPr txBox="1">
              <a:spLocks/>
            </p:cNvSpPr>
            <p:nvPr/>
          </p:nvSpPr>
          <p:spPr>
            <a:xfrm>
              <a:off x="3104199" y="3731714"/>
              <a:ext cx="2993019" cy="369332"/>
            </a:xfrm>
            <a:prstGeom prst="rect">
              <a:avLst/>
            </a:prstGeom>
            <a:solidFill>
              <a:schemeClr val="accent1">
                <a:lumMod val="40000"/>
                <a:lumOff val="60000"/>
              </a:schemeClr>
            </a:solidFill>
          </p:spPr>
          <p:txBody>
            <a:bodyPr wrap="square" rtlCol="0">
              <a:spAutoFit/>
            </a:bodyPr>
            <a:lstStyle/>
            <a:p>
              <a:pPr algn="ctr"/>
              <a:r>
                <a:rPr lang="en-US" dirty="0"/>
                <a:t>Natural Language Processing</a:t>
              </a:r>
            </a:p>
          </p:txBody>
        </p:sp>
        <p:cxnSp>
          <p:nvCxnSpPr>
            <p:cNvPr id="32" name="Straight Arrow Connector 31">
              <a:extLst>
                <a:ext uri="{FF2B5EF4-FFF2-40B4-BE49-F238E27FC236}">
                  <a16:creationId xmlns:a16="http://schemas.microsoft.com/office/drawing/2014/main" id="{F4A9703E-9E7B-CA15-B264-912592080011}"/>
                </a:ext>
              </a:extLst>
            </p:cNvPr>
            <p:cNvCxnSpPr>
              <a:cxnSpLocks/>
              <a:stCxn id="31" idx="2"/>
            </p:cNvCxnSpPr>
            <p:nvPr/>
          </p:nvCxnSpPr>
          <p:spPr>
            <a:xfrm>
              <a:off x="4600709" y="4101046"/>
              <a:ext cx="0" cy="2549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46EDAE8-DEB0-756A-6F4D-73CB1117634E}"/>
                </a:ext>
              </a:extLst>
            </p:cNvPr>
            <p:cNvSpPr txBox="1">
              <a:spLocks/>
            </p:cNvSpPr>
            <p:nvPr/>
          </p:nvSpPr>
          <p:spPr>
            <a:xfrm>
              <a:off x="3270325" y="4374798"/>
              <a:ext cx="2660766" cy="646331"/>
            </a:xfrm>
            <a:prstGeom prst="rect">
              <a:avLst/>
            </a:prstGeom>
            <a:noFill/>
          </p:spPr>
          <p:txBody>
            <a:bodyPr wrap="square" rtlCol="0">
              <a:spAutoFit/>
            </a:bodyPr>
            <a:lstStyle/>
            <a:p>
              <a:pPr lvl="1"/>
              <a:r>
                <a:rPr lang="en-US" dirty="0"/>
                <a:t>Syntax, translation, sentiment analysis</a:t>
              </a:r>
            </a:p>
          </p:txBody>
        </p:sp>
      </p:grpSp>
      <p:grpSp>
        <p:nvGrpSpPr>
          <p:cNvPr id="37" name="Group 36">
            <a:extLst>
              <a:ext uri="{FF2B5EF4-FFF2-40B4-BE49-F238E27FC236}">
                <a16:creationId xmlns:a16="http://schemas.microsoft.com/office/drawing/2014/main" id="{4EAEEBE9-87D4-FF83-24D3-EC855A9BB323}"/>
              </a:ext>
            </a:extLst>
          </p:cNvPr>
          <p:cNvGrpSpPr/>
          <p:nvPr/>
        </p:nvGrpSpPr>
        <p:grpSpPr>
          <a:xfrm>
            <a:off x="4611890" y="5076147"/>
            <a:ext cx="4463042" cy="1477788"/>
            <a:chOff x="2649948" y="4074534"/>
            <a:chExt cx="2750930" cy="1477788"/>
          </a:xfrm>
        </p:grpSpPr>
        <p:cxnSp>
          <p:nvCxnSpPr>
            <p:cNvPr id="39" name="Straight Arrow Connector 38">
              <a:extLst>
                <a:ext uri="{FF2B5EF4-FFF2-40B4-BE49-F238E27FC236}">
                  <a16:creationId xmlns:a16="http://schemas.microsoft.com/office/drawing/2014/main" id="{AF93D86A-3056-81FA-5F09-8FA20C3FF5D9}"/>
                </a:ext>
              </a:extLst>
            </p:cNvPr>
            <p:cNvCxnSpPr>
              <a:cxnSpLocks/>
            </p:cNvCxnSpPr>
            <p:nvPr/>
          </p:nvCxnSpPr>
          <p:spPr>
            <a:xfrm>
              <a:off x="4296475" y="4074534"/>
              <a:ext cx="3708" cy="2814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CCE59FE-DDC3-5715-3F26-FE7EE2F9C644}"/>
                </a:ext>
              </a:extLst>
            </p:cNvPr>
            <p:cNvSpPr txBox="1">
              <a:spLocks/>
            </p:cNvSpPr>
            <p:nvPr/>
          </p:nvSpPr>
          <p:spPr>
            <a:xfrm>
              <a:off x="2649948" y="4351993"/>
              <a:ext cx="2750930" cy="1200329"/>
            </a:xfrm>
            <a:prstGeom prst="rect">
              <a:avLst/>
            </a:prstGeom>
            <a:noFill/>
          </p:spPr>
          <p:txBody>
            <a:bodyPr wrap="square" rtlCol="0">
              <a:spAutoFit/>
            </a:bodyPr>
            <a:lstStyle/>
            <a:p>
              <a:pPr lvl="2" algn="ctr"/>
              <a:r>
                <a:rPr lang="en-US" dirty="0"/>
                <a:t>Generative Adversarial Networks</a:t>
              </a:r>
            </a:p>
            <a:p>
              <a:pPr lvl="2" algn="ctr"/>
              <a:r>
                <a:rPr lang="en-US" dirty="0"/>
                <a:t>Diffusion Models (DALL-E, Imogen)</a:t>
              </a:r>
            </a:p>
            <a:p>
              <a:pPr lvl="2"/>
              <a:endParaRPr lang="en-US" dirty="0"/>
            </a:p>
            <a:p>
              <a:pPr lvl="2"/>
              <a:endParaRPr lang="en-US" dirty="0"/>
            </a:p>
          </p:txBody>
        </p:sp>
      </p:grpSp>
      <p:sp>
        <p:nvSpPr>
          <p:cNvPr id="47" name="TextBox 46">
            <a:extLst>
              <a:ext uri="{FF2B5EF4-FFF2-40B4-BE49-F238E27FC236}">
                <a16:creationId xmlns:a16="http://schemas.microsoft.com/office/drawing/2014/main" id="{545B2B79-3F12-093E-D03E-6F4F94666E9D}"/>
              </a:ext>
            </a:extLst>
          </p:cNvPr>
          <p:cNvSpPr txBox="1"/>
          <p:nvPr/>
        </p:nvSpPr>
        <p:spPr>
          <a:xfrm>
            <a:off x="5952793" y="4716622"/>
            <a:ext cx="2660765" cy="369332"/>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dirty="0"/>
              <a:t>Generating Synthetic Data</a:t>
            </a:r>
          </a:p>
        </p:txBody>
      </p:sp>
    </p:spTree>
    <p:extLst>
      <p:ext uri="{BB962C8B-B14F-4D97-AF65-F5344CB8AC3E}">
        <p14:creationId xmlns:p14="http://schemas.microsoft.com/office/powerpoint/2010/main" val="1550695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9E6D5-EA27-40FD-C313-7BB0FC47E4EA}"/>
              </a:ext>
            </a:extLst>
          </p:cNvPr>
          <p:cNvSpPr>
            <a:spLocks noGrp="1"/>
          </p:cNvSpPr>
          <p:nvPr>
            <p:ph type="title"/>
          </p:nvPr>
        </p:nvSpPr>
        <p:spPr/>
        <p:txBody>
          <a:bodyPr/>
          <a:lstStyle/>
          <a:p>
            <a:r>
              <a:rPr lang="en-US" dirty="0"/>
              <a:t>Feature Selection</a:t>
            </a:r>
          </a:p>
        </p:txBody>
      </p:sp>
      <p:sp>
        <p:nvSpPr>
          <p:cNvPr id="3" name="Content Placeholder 2">
            <a:extLst>
              <a:ext uri="{FF2B5EF4-FFF2-40B4-BE49-F238E27FC236}">
                <a16:creationId xmlns:a16="http://schemas.microsoft.com/office/drawing/2014/main" id="{52DB5BA9-BFA5-30D0-3372-31CCE4006B57}"/>
              </a:ext>
            </a:extLst>
          </p:cNvPr>
          <p:cNvSpPr>
            <a:spLocks noGrp="1"/>
          </p:cNvSpPr>
          <p:nvPr>
            <p:ph idx="1"/>
          </p:nvPr>
        </p:nvSpPr>
        <p:spPr/>
        <p:txBody>
          <a:bodyPr/>
          <a:lstStyle/>
          <a:p>
            <a:r>
              <a:rPr lang="en-US" dirty="0"/>
              <a:t>If we have many features, it can help model performance to select what might be the most important features to use, rather than use all of them.</a:t>
            </a:r>
          </a:p>
          <a:p>
            <a:r>
              <a:rPr lang="en-US" dirty="0"/>
              <a:t>A variety of feature selection methods are available. We will take a look at 2 different approaches</a:t>
            </a:r>
          </a:p>
          <a:p>
            <a:pPr lvl="1"/>
            <a:r>
              <a:rPr lang="en-US" dirty="0"/>
              <a:t>Correlation: by examining the correlation between features, we can find the ones that are most correlated with other features and get rid of them.</a:t>
            </a:r>
          </a:p>
          <a:p>
            <a:pPr lvl="1"/>
            <a:r>
              <a:rPr lang="en-US" dirty="0"/>
              <a:t>Mutual information: this tells us the amount of information we can get about one variable (the outcome) when another variable (a feature).</a:t>
            </a:r>
          </a:p>
        </p:txBody>
      </p:sp>
    </p:spTree>
    <p:extLst>
      <p:ext uri="{BB962C8B-B14F-4D97-AF65-F5344CB8AC3E}">
        <p14:creationId xmlns:p14="http://schemas.microsoft.com/office/powerpoint/2010/main" val="2217300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D0C85-7D64-10A0-AAA7-BED6958B94FA}"/>
              </a:ext>
            </a:extLst>
          </p:cNvPr>
          <p:cNvSpPr>
            <a:spLocks noGrp="1"/>
          </p:cNvSpPr>
          <p:nvPr>
            <p:ph type="title"/>
          </p:nvPr>
        </p:nvSpPr>
        <p:spPr/>
        <p:txBody>
          <a:bodyPr/>
          <a:lstStyle/>
          <a:p>
            <a:r>
              <a:rPr lang="en-US" dirty="0"/>
              <a:t>Dimensionality Reduction</a:t>
            </a:r>
          </a:p>
        </p:txBody>
      </p:sp>
      <p:sp>
        <p:nvSpPr>
          <p:cNvPr id="3" name="Content Placeholder 2">
            <a:extLst>
              <a:ext uri="{FF2B5EF4-FFF2-40B4-BE49-F238E27FC236}">
                <a16:creationId xmlns:a16="http://schemas.microsoft.com/office/drawing/2014/main" id="{4143CA75-8025-4A77-7EB5-8955262E5913}"/>
              </a:ext>
            </a:extLst>
          </p:cNvPr>
          <p:cNvSpPr>
            <a:spLocks noGrp="1"/>
          </p:cNvSpPr>
          <p:nvPr>
            <p:ph idx="1"/>
          </p:nvPr>
        </p:nvSpPr>
        <p:spPr/>
        <p:txBody>
          <a:bodyPr/>
          <a:lstStyle/>
          <a:p>
            <a:r>
              <a:rPr lang="en-US" dirty="0"/>
              <a:t>A dimension is a value needed to represent a data point.</a:t>
            </a:r>
          </a:p>
          <a:p>
            <a:r>
              <a:rPr lang="en-US" dirty="0"/>
              <a:t>The number of values needed to describe each data point is the dimensionality.</a:t>
            </a:r>
          </a:p>
          <a:p>
            <a:r>
              <a:rPr lang="en-US" dirty="0"/>
              <a:t>For example, in 3-dimensional physical space, we need 3 values for each point in space. </a:t>
            </a:r>
          </a:p>
          <a:p>
            <a:r>
              <a:rPr lang="en-US" dirty="0"/>
              <a:t>This is essentially the number of features for each observation.</a:t>
            </a:r>
          </a:p>
          <a:p>
            <a:r>
              <a:rPr lang="en-US" dirty="0"/>
              <a:t>By reducing dimensionality, we try to describe as much information in the data as we can in a smaller number of features. </a:t>
            </a:r>
          </a:p>
        </p:txBody>
      </p:sp>
    </p:spTree>
    <p:extLst>
      <p:ext uri="{BB962C8B-B14F-4D97-AF65-F5344CB8AC3E}">
        <p14:creationId xmlns:p14="http://schemas.microsoft.com/office/powerpoint/2010/main" val="3409632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2F1D8-B2B6-F890-E5EE-6005D86F319B}"/>
              </a:ext>
            </a:extLst>
          </p:cNvPr>
          <p:cNvSpPr>
            <a:spLocks noGrp="1"/>
          </p:cNvSpPr>
          <p:nvPr>
            <p:ph type="title"/>
          </p:nvPr>
        </p:nvSpPr>
        <p:spPr/>
        <p:txBody>
          <a:bodyPr/>
          <a:lstStyle/>
          <a:p>
            <a:r>
              <a:rPr lang="en-US" dirty="0"/>
              <a:t>Principal Component Analysis – 2D Example</a:t>
            </a:r>
          </a:p>
        </p:txBody>
      </p:sp>
      <p:sp>
        <p:nvSpPr>
          <p:cNvPr id="3" name="Content Placeholder 2">
            <a:extLst>
              <a:ext uri="{FF2B5EF4-FFF2-40B4-BE49-F238E27FC236}">
                <a16:creationId xmlns:a16="http://schemas.microsoft.com/office/drawing/2014/main" id="{1EF0DBDC-4C1A-9E6E-D68B-056262469C53}"/>
              </a:ext>
            </a:extLst>
          </p:cNvPr>
          <p:cNvSpPr>
            <a:spLocks noGrp="1"/>
          </p:cNvSpPr>
          <p:nvPr>
            <p:ph idx="1"/>
          </p:nvPr>
        </p:nvSpPr>
        <p:spPr/>
        <p:txBody>
          <a:bodyPr/>
          <a:lstStyle/>
          <a:p>
            <a:r>
              <a:rPr lang="en-US" sz="2000" dirty="0"/>
              <a:t>The fitted line minimizes the variance </a:t>
            </a:r>
            <a:r>
              <a:rPr lang="en-US" sz="2000" i="1" dirty="0"/>
              <a:t>perpendicular </a:t>
            </a:r>
            <a:r>
              <a:rPr lang="en-US" sz="2000" dirty="0"/>
              <a:t>to it</a:t>
            </a:r>
            <a:r>
              <a:rPr lang="en-US" sz="2000" i="1" dirty="0"/>
              <a:t> </a:t>
            </a:r>
            <a:r>
              <a:rPr lang="en-US" sz="2000" dirty="0"/>
              <a:t>and maximizes the variance </a:t>
            </a:r>
            <a:r>
              <a:rPr lang="en-US" sz="2000" i="1" dirty="0"/>
              <a:t>along </a:t>
            </a:r>
            <a:r>
              <a:rPr lang="en-US" sz="2000" dirty="0"/>
              <a:t>it.</a:t>
            </a:r>
          </a:p>
          <a:p>
            <a:r>
              <a:rPr lang="en-US" sz="2000" dirty="0"/>
              <a:t>What if describe the data in relation to that line?</a:t>
            </a:r>
          </a:p>
          <a:p>
            <a:pPr lvl="1"/>
            <a:r>
              <a:rPr lang="en-US" sz="2000" dirty="0"/>
              <a:t>What other line would we need to describe the remainder of the variance in the data?</a:t>
            </a:r>
          </a:p>
          <a:p>
            <a:endParaRPr lang="en-US" i="1" dirty="0"/>
          </a:p>
        </p:txBody>
      </p:sp>
      <p:pic>
        <p:nvPicPr>
          <p:cNvPr id="4" name="Picture 3" descr="Chart, scatter chart&#10;&#10;Description automatically generated">
            <a:extLst>
              <a:ext uri="{FF2B5EF4-FFF2-40B4-BE49-F238E27FC236}">
                <a16:creationId xmlns:a16="http://schemas.microsoft.com/office/drawing/2014/main" id="{73F73401-1ADF-5272-B38E-BBF059B8BD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183" y="3287144"/>
            <a:ext cx="4530208" cy="2926080"/>
          </a:xfrm>
          <a:prstGeom prst="rect">
            <a:avLst/>
          </a:prstGeom>
        </p:spPr>
      </p:pic>
      <p:pic>
        <p:nvPicPr>
          <p:cNvPr id="6" name="Picture 5" descr="Chart, scatter chart&#10;&#10;Description automatically generated">
            <a:extLst>
              <a:ext uri="{FF2B5EF4-FFF2-40B4-BE49-F238E27FC236}">
                <a16:creationId xmlns:a16="http://schemas.microsoft.com/office/drawing/2014/main" id="{CE335ED0-4C6E-F078-8DF9-2883B05D31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2670" y="3287144"/>
            <a:ext cx="4530208" cy="2926080"/>
          </a:xfrm>
          <a:prstGeom prst="rect">
            <a:avLst/>
          </a:prstGeom>
        </p:spPr>
      </p:pic>
    </p:spTree>
    <p:extLst>
      <p:ext uri="{BB962C8B-B14F-4D97-AF65-F5344CB8AC3E}">
        <p14:creationId xmlns:p14="http://schemas.microsoft.com/office/powerpoint/2010/main" val="2898305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13EBD-A762-1DEB-D013-632569FED86A}"/>
              </a:ext>
            </a:extLst>
          </p:cNvPr>
          <p:cNvSpPr>
            <a:spLocks noGrp="1"/>
          </p:cNvSpPr>
          <p:nvPr>
            <p:ph type="title"/>
          </p:nvPr>
        </p:nvSpPr>
        <p:spPr/>
        <p:txBody>
          <a:bodyPr/>
          <a:lstStyle/>
          <a:p>
            <a:r>
              <a:rPr lang="en-US" dirty="0"/>
              <a:t>Principal Component Analysis – 2D Example</a:t>
            </a:r>
          </a:p>
        </p:txBody>
      </p:sp>
      <p:sp>
        <p:nvSpPr>
          <p:cNvPr id="3" name="Content Placeholder 2">
            <a:extLst>
              <a:ext uri="{FF2B5EF4-FFF2-40B4-BE49-F238E27FC236}">
                <a16:creationId xmlns:a16="http://schemas.microsoft.com/office/drawing/2014/main" id="{7A695D0B-7FC5-A48B-ED26-1753E2D48A7A}"/>
              </a:ext>
            </a:extLst>
          </p:cNvPr>
          <p:cNvSpPr>
            <a:spLocks noGrp="1"/>
          </p:cNvSpPr>
          <p:nvPr>
            <p:ph idx="1"/>
          </p:nvPr>
        </p:nvSpPr>
        <p:spPr/>
        <p:txBody>
          <a:bodyPr>
            <a:normAutofit/>
          </a:bodyPr>
          <a:lstStyle/>
          <a:p>
            <a:r>
              <a:rPr lang="en-US" sz="1800" dirty="0"/>
              <a:t>The resulting PCs have the properties:</a:t>
            </a:r>
          </a:p>
          <a:p>
            <a:pPr lvl="1"/>
            <a:r>
              <a:rPr lang="en-US" sz="1800" dirty="0"/>
              <a:t>Perpendicular to each other (orthogonal)</a:t>
            </a:r>
          </a:p>
          <a:p>
            <a:pPr lvl="1"/>
            <a:r>
              <a:rPr lang="en-US" sz="1800" dirty="0"/>
              <a:t>Are linear combinations of the original features</a:t>
            </a:r>
          </a:p>
          <a:p>
            <a:r>
              <a:rPr lang="en-US" sz="1800" dirty="0"/>
              <a:t>The practical effect of PCA is a rotation of the data to a new set of orthogonal coordinates that concentrate the represented variance:</a:t>
            </a:r>
          </a:p>
        </p:txBody>
      </p:sp>
      <p:pic>
        <p:nvPicPr>
          <p:cNvPr id="9" name="Picture 8" descr="Chart, scatter chart&#10;&#10;Description automatically generated">
            <a:extLst>
              <a:ext uri="{FF2B5EF4-FFF2-40B4-BE49-F238E27FC236}">
                <a16:creationId xmlns:a16="http://schemas.microsoft.com/office/drawing/2014/main" id="{CA70D9E9-B80D-A22F-2FD8-8998298284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5207" y="3731069"/>
            <a:ext cx="4530208" cy="2926080"/>
          </a:xfrm>
          <a:prstGeom prst="rect">
            <a:avLst/>
          </a:prstGeom>
        </p:spPr>
      </p:pic>
      <p:pic>
        <p:nvPicPr>
          <p:cNvPr id="11" name="Picture 10" descr="Chart, scatter chart&#10;&#10;Description automatically generated">
            <a:extLst>
              <a:ext uri="{FF2B5EF4-FFF2-40B4-BE49-F238E27FC236}">
                <a16:creationId xmlns:a16="http://schemas.microsoft.com/office/drawing/2014/main" id="{47BD4DB6-3CFA-6D8B-FA12-9C2C591DF3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600" y="3731069"/>
            <a:ext cx="4530208" cy="2926080"/>
          </a:xfrm>
          <a:prstGeom prst="rect">
            <a:avLst/>
          </a:prstGeom>
        </p:spPr>
      </p:pic>
    </p:spTree>
    <p:extLst>
      <p:ext uri="{BB962C8B-B14F-4D97-AF65-F5344CB8AC3E}">
        <p14:creationId xmlns:p14="http://schemas.microsoft.com/office/powerpoint/2010/main" val="3482582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A36C7-EFA2-D6C5-129E-FF8161B6627F}"/>
              </a:ext>
            </a:extLst>
          </p:cNvPr>
          <p:cNvSpPr>
            <a:spLocks noGrp="1"/>
          </p:cNvSpPr>
          <p:nvPr>
            <p:ph type="title"/>
          </p:nvPr>
        </p:nvSpPr>
        <p:spPr/>
        <p:txBody>
          <a:bodyPr/>
          <a:lstStyle/>
          <a:p>
            <a:r>
              <a:rPr lang="en-US" dirty="0"/>
              <a:t>Gradient Boosting Trees – Learning From Your Mistakes</a:t>
            </a:r>
          </a:p>
        </p:txBody>
      </p:sp>
      <p:sp>
        <p:nvSpPr>
          <p:cNvPr id="3" name="Content Placeholder 2">
            <a:extLst>
              <a:ext uri="{FF2B5EF4-FFF2-40B4-BE49-F238E27FC236}">
                <a16:creationId xmlns:a16="http://schemas.microsoft.com/office/drawing/2014/main" id="{AA9A8528-EBAA-8CB9-F000-9768A31337B9}"/>
              </a:ext>
            </a:extLst>
          </p:cNvPr>
          <p:cNvSpPr>
            <a:spLocks noGrp="1"/>
          </p:cNvSpPr>
          <p:nvPr>
            <p:ph idx="1"/>
          </p:nvPr>
        </p:nvSpPr>
        <p:spPr/>
        <p:txBody>
          <a:bodyPr/>
          <a:lstStyle/>
          <a:p>
            <a:r>
              <a:rPr lang="en-US" dirty="0"/>
              <a:t>Rather than create a tree ensemble just using sampling tricks, we can iteratively improve on the trees to produce the ensemble (AdaBoost does something similar).</a:t>
            </a:r>
          </a:p>
          <a:p>
            <a:r>
              <a:rPr lang="en-US" dirty="0"/>
              <a:t>This generally outperforms Random Forest models.</a:t>
            </a:r>
          </a:p>
        </p:txBody>
      </p:sp>
      <p:pic>
        <p:nvPicPr>
          <p:cNvPr id="11" name="Picture 10" descr="A screenshot of a computer&#10;&#10;Description automatically generated with medium confidence">
            <a:extLst>
              <a:ext uri="{FF2B5EF4-FFF2-40B4-BE49-F238E27FC236}">
                <a16:creationId xmlns:a16="http://schemas.microsoft.com/office/drawing/2014/main" id="{0889BD1B-63E7-DF10-5479-FE8ADC0A70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6865" y="3649717"/>
            <a:ext cx="9838269" cy="2170136"/>
          </a:xfrm>
          <a:prstGeom prst="rect">
            <a:avLst/>
          </a:prstGeom>
        </p:spPr>
      </p:pic>
    </p:spTree>
    <p:extLst>
      <p:ext uri="{BB962C8B-B14F-4D97-AF65-F5344CB8AC3E}">
        <p14:creationId xmlns:p14="http://schemas.microsoft.com/office/powerpoint/2010/main" val="660861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8C96A-85D4-86EE-0E98-58A55F958936}"/>
              </a:ext>
            </a:extLst>
          </p:cNvPr>
          <p:cNvSpPr>
            <a:spLocks noGrp="1"/>
          </p:cNvSpPr>
          <p:nvPr>
            <p:ph type="title"/>
          </p:nvPr>
        </p:nvSpPr>
        <p:spPr/>
        <p:txBody>
          <a:bodyPr/>
          <a:lstStyle/>
          <a:p>
            <a:r>
              <a:rPr lang="en-US" dirty="0"/>
              <a:t>Neural Networks</a:t>
            </a:r>
          </a:p>
        </p:txBody>
      </p:sp>
      <p:pic>
        <p:nvPicPr>
          <p:cNvPr id="5" name="Picture 4" descr="Diagram&#10;&#10;Description automatically generated">
            <a:extLst>
              <a:ext uri="{FF2B5EF4-FFF2-40B4-BE49-F238E27FC236}">
                <a16:creationId xmlns:a16="http://schemas.microsoft.com/office/drawing/2014/main" id="{29D56D8A-36C7-7894-6384-A7839FDDD4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76" y="1480711"/>
            <a:ext cx="6729717" cy="4781235"/>
          </a:xfrm>
          <a:prstGeom prst="rect">
            <a:avLst/>
          </a:prstGeom>
        </p:spPr>
      </p:pic>
      <p:sp>
        <p:nvSpPr>
          <p:cNvPr id="6" name="TextBox 5">
            <a:extLst>
              <a:ext uri="{FF2B5EF4-FFF2-40B4-BE49-F238E27FC236}">
                <a16:creationId xmlns:a16="http://schemas.microsoft.com/office/drawing/2014/main" id="{FE446995-9B38-EA01-1A12-2C8C9BDC9AF7}"/>
              </a:ext>
            </a:extLst>
          </p:cNvPr>
          <p:cNvSpPr txBox="1"/>
          <p:nvPr/>
        </p:nvSpPr>
        <p:spPr>
          <a:xfrm>
            <a:off x="2339776" y="6308209"/>
            <a:ext cx="7085375" cy="369332"/>
          </a:xfrm>
          <a:prstGeom prst="rect">
            <a:avLst/>
          </a:prstGeom>
          <a:noFill/>
        </p:spPr>
        <p:txBody>
          <a:bodyPr wrap="square" rtlCol="0">
            <a:spAutoFit/>
          </a:bodyPr>
          <a:lstStyle/>
          <a:p>
            <a:r>
              <a:rPr lang="en-US" dirty="0"/>
              <a:t>Courtesy of IBM: </a:t>
            </a:r>
            <a:r>
              <a:rPr lang="en-US" dirty="0">
                <a:hlinkClick r:id="rId3"/>
              </a:rPr>
              <a:t>https://www.ibm.com/cloud/learn/neural-networks</a:t>
            </a:r>
            <a:r>
              <a:rPr lang="en-US" dirty="0"/>
              <a:t> </a:t>
            </a:r>
          </a:p>
        </p:txBody>
      </p:sp>
    </p:spTree>
    <p:extLst>
      <p:ext uri="{BB962C8B-B14F-4D97-AF65-F5344CB8AC3E}">
        <p14:creationId xmlns:p14="http://schemas.microsoft.com/office/powerpoint/2010/main" val="1241114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6D928-B90F-2BA3-AD71-F1B5DDACE99A}"/>
              </a:ext>
            </a:extLst>
          </p:cNvPr>
          <p:cNvSpPr>
            <a:spLocks noGrp="1"/>
          </p:cNvSpPr>
          <p:nvPr>
            <p:ph type="title"/>
          </p:nvPr>
        </p:nvSpPr>
        <p:spPr/>
        <p:txBody>
          <a:bodyPr/>
          <a:lstStyle/>
          <a:p>
            <a:r>
              <a:rPr lang="en-US" dirty="0"/>
              <a:t>Neural Networks</a:t>
            </a:r>
          </a:p>
        </p:txBody>
      </p:sp>
      <p:sp>
        <p:nvSpPr>
          <p:cNvPr id="3" name="Content Placeholder 2">
            <a:extLst>
              <a:ext uri="{FF2B5EF4-FFF2-40B4-BE49-F238E27FC236}">
                <a16:creationId xmlns:a16="http://schemas.microsoft.com/office/drawing/2014/main" id="{8C6255CE-CA5D-0ACB-9293-B757A3F6A8B9}"/>
              </a:ext>
            </a:extLst>
          </p:cNvPr>
          <p:cNvSpPr>
            <a:spLocks noGrp="1"/>
          </p:cNvSpPr>
          <p:nvPr>
            <p:ph idx="1"/>
          </p:nvPr>
        </p:nvSpPr>
        <p:spPr/>
        <p:txBody>
          <a:bodyPr/>
          <a:lstStyle/>
          <a:p>
            <a:r>
              <a:rPr lang="en-US" dirty="0"/>
              <a:t>Come in a large variety of flavors:</a:t>
            </a:r>
          </a:p>
          <a:p>
            <a:pPr lvl="1"/>
            <a:r>
              <a:rPr lang="en-US" dirty="0"/>
              <a:t>Dense (Multilayer Perceptron)</a:t>
            </a:r>
          </a:p>
          <a:p>
            <a:pPr lvl="1"/>
            <a:r>
              <a:rPr lang="en-US" dirty="0"/>
              <a:t>Convolutional </a:t>
            </a:r>
          </a:p>
          <a:p>
            <a:pPr lvl="1"/>
            <a:r>
              <a:rPr lang="en-US" dirty="0"/>
              <a:t>Recurrent </a:t>
            </a:r>
          </a:p>
          <a:p>
            <a:pPr lvl="1"/>
            <a:r>
              <a:rPr lang="en-US" dirty="0"/>
              <a:t>Long Short-Term Memory</a:t>
            </a:r>
          </a:p>
          <a:p>
            <a:pPr lvl="1"/>
            <a:r>
              <a:rPr lang="en-US" dirty="0"/>
              <a:t>Autoencoders-decoders and their variational relatives</a:t>
            </a:r>
          </a:p>
          <a:p>
            <a:pPr lvl="1"/>
            <a:r>
              <a:rPr lang="en-US" dirty="0"/>
              <a:t>Generative Adversarial Networks</a:t>
            </a:r>
          </a:p>
          <a:p>
            <a:pPr lvl="1"/>
            <a:r>
              <a:rPr lang="en-US" dirty="0"/>
              <a:t>Ensembles</a:t>
            </a:r>
          </a:p>
          <a:p>
            <a:pPr lvl="1"/>
            <a:r>
              <a:rPr lang="en-US" dirty="0"/>
              <a:t>Different Architectures</a:t>
            </a:r>
          </a:p>
        </p:txBody>
      </p:sp>
    </p:spTree>
    <p:extLst>
      <p:ext uri="{BB962C8B-B14F-4D97-AF65-F5344CB8AC3E}">
        <p14:creationId xmlns:p14="http://schemas.microsoft.com/office/powerpoint/2010/main" val="1650498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87F25-1BBC-B4CF-77F2-4A4B33698518}"/>
              </a:ext>
            </a:extLst>
          </p:cNvPr>
          <p:cNvSpPr>
            <a:spLocks noGrp="1"/>
          </p:cNvSpPr>
          <p:nvPr>
            <p:ph type="title"/>
          </p:nvPr>
        </p:nvSpPr>
        <p:spPr/>
        <p:txBody>
          <a:bodyPr/>
          <a:lstStyle/>
          <a:p>
            <a:r>
              <a:rPr lang="en-US" dirty="0"/>
              <a:t>Neural Networks</a:t>
            </a:r>
          </a:p>
        </p:txBody>
      </p:sp>
      <p:sp>
        <p:nvSpPr>
          <p:cNvPr id="3" name="Content Placeholder 2">
            <a:extLst>
              <a:ext uri="{FF2B5EF4-FFF2-40B4-BE49-F238E27FC236}">
                <a16:creationId xmlns:a16="http://schemas.microsoft.com/office/drawing/2014/main" id="{A1E024ED-A9E2-E93C-3155-91215F6783DE}"/>
              </a:ext>
            </a:extLst>
          </p:cNvPr>
          <p:cNvSpPr>
            <a:spLocks noGrp="1"/>
          </p:cNvSpPr>
          <p:nvPr>
            <p:ph idx="1"/>
          </p:nvPr>
        </p:nvSpPr>
        <p:spPr/>
        <p:txBody>
          <a:bodyPr/>
          <a:lstStyle/>
          <a:p>
            <a:r>
              <a:rPr lang="en-US" dirty="0"/>
              <a:t>One of the most powerful machine learning models available.</a:t>
            </a:r>
          </a:p>
          <a:p>
            <a:pPr lvl="1"/>
            <a:r>
              <a:rPr lang="en-US" dirty="0"/>
              <a:t>Extremely prone to overfitting – millions (and sometimes billions!) of parameters </a:t>
            </a:r>
          </a:p>
          <a:p>
            <a:pPr lvl="1"/>
            <a:r>
              <a:rPr lang="en-US" dirty="0"/>
              <a:t>Many hyperparameters and architectures to tune</a:t>
            </a:r>
          </a:p>
          <a:p>
            <a:pPr lvl="1"/>
            <a:r>
              <a:rPr lang="en-US" dirty="0"/>
              <a:t>Can be computational expensive</a:t>
            </a:r>
          </a:p>
          <a:p>
            <a:pPr lvl="1"/>
            <a:r>
              <a:rPr lang="en-US" dirty="0"/>
              <a:t>Has a distinct advantage in transfer learning</a:t>
            </a:r>
          </a:p>
        </p:txBody>
      </p:sp>
    </p:spTree>
    <p:extLst>
      <p:ext uri="{BB962C8B-B14F-4D97-AF65-F5344CB8AC3E}">
        <p14:creationId xmlns:p14="http://schemas.microsoft.com/office/powerpoint/2010/main" val="870676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A7ECC-3631-7D81-B9F9-1D361A83441A}"/>
              </a:ext>
            </a:extLst>
          </p:cNvPr>
          <p:cNvSpPr>
            <a:spLocks noGrp="1"/>
          </p:cNvSpPr>
          <p:nvPr>
            <p:ph type="title"/>
          </p:nvPr>
        </p:nvSpPr>
        <p:spPr/>
        <p:txBody>
          <a:bodyPr/>
          <a:lstStyle/>
          <a:p>
            <a:r>
              <a:rPr lang="en-US" dirty="0"/>
              <a:t>Ethical and Social Considerations</a:t>
            </a:r>
          </a:p>
        </p:txBody>
      </p:sp>
      <p:sp>
        <p:nvSpPr>
          <p:cNvPr id="3" name="Content Placeholder 2">
            <a:extLst>
              <a:ext uri="{FF2B5EF4-FFF2-40B4-BE49-F238E27FC236}">
                <a16:creationId xmlns:a16="http://schemas.microsoft.com/office/drawing/2014/main" id="{AB17EC0C-5191-E0CD-9D9B-76E894C1D3F5}"/>
              </a:ext>
            </a:extLst>
          </p:cNvPr>
          <p:cNvSpPr>
            <a:spLocks noGrp="1"/>
          </p:cNvSpPr>
          <p:nvPr>
            <p:ph idx="1"/>
          </p:nvPr>
        </p:nvSpPr>
        <p:spPr/>
        <p:txBody>
          <a:bodyPr/>
          <a:lstStyle/>
          <a:p>
            <a:r>
              <a:rPr lang="en-US" dirty="0"/>
              <a:t>Complex machine learning algorithms are “black boxes”.</a:t>
            </a:r>
          </a:p>
          <a:p>
            <a:r>
              <a:rPr lang="en-US" dirty="0"/>
              <a:t>Real world biases will inevitably make it into our data and models.</a:t>
            </a:r>
          </a:p>
          <a:p>
            <a:r>
              <a:rPr lang="en-US" dirty="0"/>
              <a:t>When deployed for social use, models can reinforce their own predictions</a:t>
            </a:r>
          </a:p>
          <a:p>
            <a:r>
              <a:rPr lang="en-US" dirty="0"/>
              <a:t>A useful predictor is not necessarily a causal predictor</a:t>
            </a:r>
          </a:p>
        </p:txBody>
      </p:sp>
    </p:spTree>
    <p:extLst>
      <p:ext uri="{BB962C8B-B14F-4D97-AF65-F5344CB8AC3E}">
        <p14:creationId xmlns:p14="http://schemas.microsoft.com/office/powerpoint/2010/main" val="2041274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C78D3-DBCB-8F3B-3D63-AFFAC331F8A6}"/>
              </a:ext>
            </a:extLst>
          </p:cNvPr>
          <p:cNvSpPr>
            <a:spLocks noGrp="1"/>
          </p:cNvSpPr>
          <p:nvPr>
            <p:ph type="title"/>
          </p:nvPr>
        </p:nvSpPr>
        <p:spPr/>
        <p:txBody>
          <a:bodyPr/>
          <a:lstStyle/>
          <a:p>
            <a:r>
              <a:rPr lang="en-US" dirty="0"/>
              <a:t>What are we exactly learning?</a:t>
            </a:r>
          </a:p>
        </p:txBody>
      </p:sp>
      <p:sp>
        <p:nvSpPr>
          <p:cNvPr id="3" name="Content Placeholder 2">
            <a:extLst>
              <a:ext uri="{FF2B5EF4-FFF2-40B4-BE49-F238E27FC236}">
                <a16:creationId xmlns:a16="http://schemas.microsoft.com/office/drawing/2014/main" id="{F19A2A31-8490-9C9E-2392-8D6190DB885C}"/>
              </a:ext>
            </a:extLst>
          </p:cNvPr>
          <p:cNvSpPr>
            <a:spLocks noGrp="1"/>
          </p:cNvSpPr>
          <p:nvPr>
            <p:ph idx="1"/>
          </p:nvPr>
        </p:nvSpPr>
        <p:spPr>
          <a:xfrm>
            <a:off x="838200" y="1637994"/>
            <a:ext cx="10515600" cy="4351338"/>
          </a:xfrm>
        </p:spPr>
        <p:txBody>
          <a:bodyPr/>
          <a:lstStyle/>
          <a:p>
            <a:r>
              <a:rPr lang="en-US" dirty="0"/>
              <a:t>To minimize or maximize specific metrics, usually iteratively</a:t>
            </a:r>
          </a:p>
          <a:p>
            <a:pPr marL="0" indent="0">
              <a:buNone/>
            </a:pPr>
            <a:endParaRPr lang="en-US" dirty="0"/>
          </a:p>
        </p:txBody>
      </p:sp>
      <p:grpSp>
        <p:nvGrpSpPr>
          <p:cNvPr id="19" name="Group 18">
            <a:extLst>
              <a:ext uri="{FF2B5EF4-FFF2-40B4-BE49-F238E27FC236}">
                <a16:creationId xmlns:a16="http://schemas.microsoft.com/office/drawing/2014/main" id="{2320040B-6576-4082-8E39-95A84C422959}"/>
              </a:ext>
            </a:extLst>
          </p:cNvPr>
          <p:cNvGrpSpPr/>
          <p:nvPr/>
        </p:nvGrpSpPr>
        <p:grpSpPr>
          <a:xfrm>
            <a:off x="369667" y="2471151"/>
            <a:ext cx="2181949" cy="1535650"/>
            <a:chOff x="993226" y="2535095"/>
            <a:chExt cx="2181949" cy="1535650"/>
          </a:xfrm>
        </p:grpSpPr>
        <p:sp>
          <p:nvSpPr>
            <p:cNvPr id="4" name="TextBox 3">
              <a:extLst>
                <a:ext uri="{FF2B5EF4-FFF2-40B4-BE49-F238E27FC236}">
                  <a16:creationId xmlns:a16="http://schemas.microsoft.com/office/drawing/2014/main" id="{DD18F8A9-E77D-F13F-91EC-1BBEB06924E2}"/>
                </a:ext>
              </a:extLst>
            </p:cNvPr>
            <p:cNvSpPr txBox="1"/>
            <p:nvPr/>
          </p:nvSpPr>
          <p:spPr>
            <a:xfrm>
              <a:off x="1355834" y="2535095"/>
              <a:ext cx="1456734" cy="369332"/>
            </a:xfrm>
            <a:prstGeom prst="rect">
              <a:avLst/>
            </a:prstGeom>
            <a:solidFill>
              <a:schemeClr val="accent1">
                <a:lumMod val="40000"/>
                <a:lumOff val="60000"/>
              </a:schemeClr>
            </a:solidFill>
          </p:spPr>
          <p:txBody>
            <a:bodyPr wrap="square" rtlCol="0">
              <a:spAutoFit/>
            </a:bodyPr>
            <a:lstStyle/>
            <a:p>
              <a:pPr algn="ctr"/>
              <a:r>
                <a:rPr lang="en-US" dirty="0"/>
                <a:t>Prediction</a:t>
              </a:r>
            </a:p>
          </p:txBody>
        </p:sp>
        <p:cxnSp>
          <p:nvCxnSpPr>
            <p:cNvPr id="8" name="Straight Arrow Connector 7">
              <a:extLst>
                <a:ext uri="{FF2B5EF4-FFF2-40B4-BE49-F238E27FC236}">
                  <a16:creationId xmlns:a16="http://schemas.microsoft.com/office/drawing/2014/main" id="{1A49969E-CCB5-9A25-4CF0-F9C78528856B}"/>
                </a:ext>
              </a:extLst>
            </p:cNvPr>
            <p:cNvCxnSpPr>
              <a:stCxn id="4" idx="2"/>
            </p:cNvCxnSpPr>
            <p:nvPr/>
          </p:nvCxnSpPr>
          <p:spPr>
            <a:xfrm>
              <a:off x="2084201" y="2904427"/>
              <a:ext cx="0" cy="2549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FE903BD-1EC2-2B4D-5BBF-8504ED4C4329}"/>
                </a:ext>
              </a:extLst>
            </p:cNvPr>
            <p:cNvSpPr txBox="1"/>
            <p:nvPr/>
          </p:nvSpPr>
          <p:spPr>
            <a:xfrm>
              <a:off x="993226" y="3147415"/>
              <a:ext cx="2181949" cy="923330"/>
            </a:xfrm>
            <a:prstGeom prst="rect">
              <a:avLst/>
            </a:prstGeom>
            <a:noFill/>
          </p:spPr>
          <p:txBody>
            <a:bodyPr wrap="square" rtlCol="0">
              <a:spAutoFit/>
            </a:bodyPr>
            <a:lstStyle/>
            <a:p>
              <a:pPr algn="ctr"/>
              <a:r>
                <a:rPr lang="en-US" dirty="0"/>
                <a:t>Minimize the error between predicted and true labels</a:t>
              </a:r>
            </a:p>
          </p:txBody>
        </p:sp>
      </p:grpSp>
      <p:grpSp>
        <p:nvGrpSpPr>
          <p:cNvPr id="14" name="Group 13">
            <a:extLst>
              <a:ext uri="{FF2B5EF4-FFF2-40B4-BE49-F238E27FC236}">
                <a16:creationId xmlns:a16="http://schemas.microsoft.com/office/drawing/2014/main" id="{F4308FC1-AF81-E8D6-D4B8-8B8BE041D41E}"/>
              </a:ext>
            </a:extLst>
          </p:cNvPr>
          <p:cNvGrpSpPr/>
          <p:nvPr/>
        </p:nvGrpSpPr>
        <p:grpSpPr>
          <a:xfrm>
            <a:off x="2175583" y="2471151"/>
            <a:ext cx="2181949" cy="1535650"/>
            <a:chOff x="3413605" y="3731714"/>
            <a:chExt cx="2181949" cy="1535650"/>
          </a:xfrm>
        </p:grpSpPr>
        <p:sp>
          <p:nvSpPr>
            <p:cNvPr id="11" name="TextBox 10">
              <a:extLst>
                <a:ext uri="{FF2B5EF4-FFF2-40B4-BE49-F238E27FC236}">
                  <a16:creationId xmlns:a16="http://schemas.microsoft.com/office/drawing/2014/main" id="{910D381A-1027-B757-0A46-F5DB6DD5F1ED}"/>
                </a:ext>
              </a:extLst>
            </p:cNvPr>
            <p:cNvSpPr txBox="1">
              <a:spLocks/>
            </p:cNvSpPr>
            <p:nvPr/>
          </p:nvSpPr>
          <p:spPr>
            <a:xfrm>
              <a:off x="3955042" y="3731714"/>
              <a:ext cx="1456734" cy="369332"/>
            </a:xfrm>
            <a:prstGeom prst="rect">
              <a:avLst/>
            </a:prstGeom>
            <a:solidFill>
              <a:schemeClr val="accent1">
                <a:lumMod val="40000"/>
                <a:lumOff val="60000"/>
              </a:schemeClr>
            </a:solidFill>
          </p:spPr>
          <p:txBody>
            <a:bodyPr wrap="square" rtlCol="0">
              <a:spAutoFit/>
            </a:bodyPr>
            <a:lstStyle/>
            <a:p>
              <a:pPr algn="ctr"/>
              <a:r>
                <a:rPr lang="en-US" dirty="0"/>
                <a:t>Regression</a:t>
              </a:r>
            </a:p>
          </p:txBody>
        </p:sp>
        <p:cxnSp>
          <p:nvCxnSpPr>
            <p:cNvPr id="12" name="Straight Arrow Connector 11">
              <a:extLst>
                <a:ext uri="{FF2B5EF4-FFF2-40B4-BE49-F238E27FC236}">
                  <a16:creationId xmlns:a16="http://schemas.microsoft.com/office/drawing/2014/main" id="{21B16D04-EF2C-0A19-8F5F-5F53DB29C0A3}"/>
                </a:ext>
              </a:extLst>
            </p:cNvPr>
            <p:cNvCxnSpPr>
              <a:cxnSpLocks/>
              <a:stCxn id="11" idx="2"/>
            </p:cNvCxnSpPr>
            <p:nvPr/>
          </p:nvCxnSpPr>
          <p:spPr>
            <a:xfrm>
              <a:off x="4683409" y="4101046"/>
              <a:ext cx="0" cy="2549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7874AAB-E3D6-85B6-18DA-2839D225C062}"/>
                </a:ext>
              </a:extLst>
            </p:cNvPr>
            <p:cNvSpPr txBox="1">
              <a:spLocks/>
            </p:cNvSpPr>
            <p:nvPr/>
          </p:nvSpPr>
          <p:spPr>
            <a:xfrm>
              <a:off x="3413605" y="4344034"/>
              <a:ext cx="2181949" cy="923330"/>
            </a:xfrm>
            <a:prstGeom prst="rect">
              <a:avLst/>
            </a:prstGeom>
            <a:noFill/>
          </p:spPr>
          <p:txBody>
            <a:bodyPr wrap="square" rtlCol="0">
              <a:spAutoFit/>
            </a:bodyPr>
            <a:lstStyle/>
            <a:p>
              <a:pPr lvl="1" algn="ctr"/>
              <a:r>
                <a:rPr lang="en-US" dirty="0"/>
                <a:t>Minimize error around some fitted function</a:t>
              </a:r>
            </a:p>
          </p:txBody>
        </p:sp>
      </p:grpSp>
      <p:grpSp>
        <p:nvGrpSpPr>
          <p:cNvPr id="15" name="Group 14">
            <a:extLst>
              <a:ext uri="{FF2B5EF4-FFF2-40B4-BE49-F238E27FC236}">
                <a16:creationId xmlns:a16="http://schemas.microsoft.com/office/drawing/2014/main" id="{05406A8A-3055-A632-5B20-96A08BE688D7}"/>
              </a:ext>
            </a:extLst>
          </p:cNvPr>
          <p:cNvGrpSpPr/>
          <p:nvPr/>
        </p:nvGrpSpPr>
        <p:grpSpPr>
          <a:xfrm>
            <a:off x="4029666" y="2471151"/>
            <a:ext cx="2541401" cy="1547645"/>
            <a:chOff x="3282942" y="3731714"/>
            <a:chExt cx="2541401" cy="1547645"/>
          </a:xfrm>
        </p:grpSpPr>
        <p:sp>
          <p:nvSpPr>
            <p:cNvPr id="16" name="TextBox 15">
              <a:extLst>
                <a:ext uri="{FF2B5EF4-FFF2-40B4-BE49-F238E27FC236}">
                  <a16:creationId xmlns:a16="http://schemas.microsoft.com/office/drawing/2014/main" id="{6FE7EB83-E8AE-3C47-77DB-DA64CB11A0C2}"/>
                </a:ext>
              </a:extLst>
            </p:cNvPr>
            <p:cNvSpPr txBox="1">
              <a:spLocks/>
            </p:cNvSpPr>
            <p:nvPr/>
          </p:nvSpPr>
          <p:spPr>
            <a:xfrm>
              <a:off x="3955042" y="3731714"/>
              <a:ext cx="1456734" cy="369332"/>
            </a:xfrm>
            <a:prstGeom prst="rect">
              <a:avLst/>
            </a:prstGeom>
            <a:solidFill>
              <a:schemeClr val="accent1">
                <a:lumMod val="40000"/>
                <a:lumOff val="60000"/>
              </a:schemeClr>
            </a:solidFill>
          </p:spPr>
          <p:txBody>
            <a:bodyPr wrap="square" rtlCol="0">
              <a:spAutoFit/>
            </a:bodyPr>
            <a:lstStyle/>
            <a:p>
              <a:pPr algn="ctr"/>
              <a:r>
                <a:rPr lang="en-US" dirty="0"/>
                <a:t>Classification</a:t>
              </a:r>
            </a:p>
          </p:txBody>
        </p:sp>
        <p:cxnSp>
          <p:nvCxnSpPr>
            <p:cNvPr id="17" name="Straight Arrow Connector 16">
              <a:extLst>
                <a:ext uri="{FF2B5EF4-FFF2-40B4-BE49-F238E27FC236}">
                  <a16:creationId xmlns:a16="http://schemas.microsoft.com/office/drawing/2014/main" id="{459E7EDA-3FB0-6D6C-8474-1CA5307E6165}"/>
                </a:ext>
              </a:extLst>
            </p:cNvPr>
            <p:cNvCxnSpPr>
              <a:cxnSpLocks/>
              <a:stCxn id="16" idx="2"/>
            </p:cNvCxnSpPr>
            <p:nvPr/>
          </p:nvCxnSpPr>
          <p:spPr>
            <a:xfrm>
              <a:off x="4683409" y="4101046"/>
              <a:ext cx="0" cy="2549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A3543D0-139F-D7C6-05A9-FF682AB91A8C}"/>
                </a:ext>
              </a:extLst>
            </p:cNvPr>
            <p:cNvSpPr txBox="1">
              <a:spLocks/>
            </p:cNvSpPr>
            <p:nvPr/>
          </p:nvSpPr>
          <p:spPr>
            <a:xfrm>
              <a:off x="3282942" y="4356029"/>
              <a:ext cx="2541401" cy="923330"/>
            </a:xfrm>
            <a:prstGeom prst="rect">
              <a:avLst/>
            </a:prstGeom>
            <a:noFill/>
          </p:spPr>
          <p:txBody>
            <a:bodyPr wrap="square" rtlCol="0">
              <a:spAutoFit/>
            </a:bodyPr>
            <a:lstStyle/>
            <a:p>
              <a:pPr lvl="1" algn="ctr"/>
              <a:r>
                <a:rPr lang="en-US" dirty="0"/>
                <a:t>Minimize the error between predicted and true labels</a:t>
              </a:r>
            </a:p>
          </p:txBody>
        </p:sp>
      </p:grpSp>
      <p:grpSp>
        <p:nvGrpSpPr>
          <p:cNvPr id="20" name="Group 19">
            <a:extLst>
              <a:ext uri="{FF2B5EF4-FFF2-40B4-BE49-F238E27FC236}">
                <a16:creationId xmlns:a16="http://schemas.microsoft.com/office/drawing/2014/main" id="{CA29B049-0C9F-41D1-AB6E-05F2D7AF5EC8}"/>
              </a:ext>
            </a:extLst>
          </p:cNvPr>
          <p:cNvGrpSpPr/>
          <p:nvPr/>
        </p:nvGrpSpPr>
        <p:grpSpPr>
          <a:xfrm>
            <a:off x="5932959" y="2471151"/>
            <a:ext cx="2732949" cy="1821139"/>
            <a:chOff x="3201491" y="3731714"/>
            <a:chExt cx="2732949" cy="1821139"/>
          </a:xfrm>
        </p:grpSpPr>
        <p:sp>
          <p:nvSpPr>
            <p:cNvPr id="21" name="TextBox 20">
              <a:extLst>
                <a:ext uri="{FF2B5EF4-FFF2-40B4-BE49-F238E27FC236}">
                  <a16:creationId xmlns:a16="http://schemas.microsoft.com/office/drawing/2014/main" id="{2CFA3FE9-7270-76D4-4F9C-E04C9D41FFF0}"/>
                </a:ext>
              </a:extLst>
            </p:cNvPr>
            <p:cNvSpPr txBox="1">
              <a:spLocks/>
            </p:cNvSpPr>
            <p:nvPr/>
          </p:nvSpPr>
          <p:spPr>
            <a:xfrm>
              <a:off x="3955042" y="3731714"/>
              <a:ext cx="1456734" cy="369332"/>
            </a:xfrm>
            <a:prstGeom prst="rect">
              <a:avLst/>
            </a:prstGeom>
            <a:solidFill>
              <a:schemeClr val="accent1">
                <a:lumMod val="40000"/>
                <a:lumOff val="60000"/>
              </a:schemeClr>
            </a:solidFill>
          </p:spPr>
          <p:txBody>
            <a:bodyPr wrap="square" rtlCol="0">
              <a:spAutoFit/>
            </a:bodyPr>
            <a:lstStyle/>
            <a:p>
              <a:pPr algn="ctr"/>
              <a:r>
                <a:rPr lang="en-US" dirty="0"/>
                <a:t>Clustering</a:t>
              </a:r>
            </a:p>
          </p:txBody>
        </p:sp>
        <p:cxnSp>
          <p:nvCxnSpPr>
            <p:cNvPr id="22" name="Straight Arrow Connector 21">
              <a:extLst>
                <a:ext uri="{FF2B5EF4-FFF2-40B4-BE49-F238E27FC236}">
                  <a16:creationId xmlns:a16="http://schemas.microsoft.com/office/drawing/2014/main" id="{E9FE490F-D25C-BBD3-A554-00A4634C0846}"/>
                </a:ext>
              </a:extLst>
            </p:cNvPr>
            <p:cNvCxnSpPr>
              <a:cxnSpLocks/>
              <a:stCxn id="21" idx="2"/>
            </p:cNvCxnSpPr>
            <p:nvPr/>
          </p:nvCxnSpPr>
          <p:spPr>
            <a:xfrm>
              <a:off x="4683409" y="4101046"/>
              <a:ext cx="0" cy="2549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3300B9D-1F63-6019-61F8-7BB4FF9386AD}"/>
                </a:ext>
              </a:extLst>
            </p:cNvPr>
            <p:cNvSpPr txBox="1">
              <a:spLocks/>
            </p:cNvSpPr>
            <p:nvPr/>
          </p:nvSpPr>
          <p:spPr>
            <a:xfrm>
              <a:off x="3201491" y="4352524"/>
              <a:ext cx="2732949" cy="1200329"/>
            </a:xfrm>
            <a:prstGeom prst="rect">
              <a:avLst/>
            </a:prstGeom>
            <a:noFill/>
          </p:spPr>
          <p:txBody>
            <a:bodyPr wrap="square" rtlCol="0">
              <a:spAutoFit/>
            </a:bodyPr>
            <a:lstStyle/>
            <a:p>
              <a:pPr lvl="1" algn="ctr"/>
              <a:r>
                <a:rPr lang="en-US" dirty="0"/>
                <a:t>Minimize variance within each cluster and maximize it between clusters</a:t>
              </a:r>
            </a:p>
          </p:txBody>
        </p:sp>
      </p:grpSp>
      <p:grpSp>
        <p:nvGrpSpPr>
          <p:cNvPr id="24" name="Group 23">
            <a:extLst>
              <a:ext uri="{FF2B5EF4-FFF2-40B4-BE49-F238E27FC236}">
                <a16:creationId xmlns:a16="http://schemas.microsoft.com/office/drawing/2014/main" id="{F9C0EE0B-DC31-D475-2668-94601521AD07}"/>
              </a:ext>
            </a:extLst>
          </p:cNvPr>
          <p:cNvGrpSpPr/>
          <p:nvPr/>
        </p:nvGrpSpPr>
        <p:grpSpPr>
          <a:xfrm>
            <a:off x="8272034" y="2478870"/>
            <a:ext cx="3081766" cy="1876110"/>
            <a:chOff x="3555822" y="3739433"/>
            <a:chExt cx="3081766" cy="1876110"/>
          </a:xfrm>
        </p:grpSpPr>
        <p:sp>
          <p:nvSpPr>
            <p:cNvPr id="25" name="TextBox 24">
              <a:extLst>
                <a:ext uri="{FF2B5EF4-FFF2-40B4-BE49-F238E27FC236}">
                  <a16:creationId xmlns:a16="http://schemas.microsoft.com/office/drawing/2014/main" id="{8E035B9F-6EB4-0328-82DB-C507C214FEA4}"/>
                </a:ext>
              </a:extLst>
            </p:cNvPr>
            <p:cNvSpPr txBox="1">
              <a:spLocks/>
            </p:cNvSpPr>
            <p:nvPr/>
          </p:nvSpPr>
          <p:spPr>
            <a:xfrm>
              <a:off x="3994753" y="3739433"/>
              <a:ext cx="2642835" cy="369332"/>
            </a:xfrm>
            <a:prstGeom prst="rect">
              <a:avLst/>
            </a:prstGeom>
            <a:solidFill>
              <a:schemeClr val="accent1">
                <a:lumMod val="40000"/>
                <a:lumOff val="60000"/>
              </a:schemeClr>
            </a:solidFill>
          </p:spPr>
          <p:txBody>
            <a:bodyPr wrap="square" rtlCol="0">
              <a:spAutoFit/>
            </a:bodyPr>
            <a:lstStyle/>
            <a:p>
              <a:pPr algn="ctr"/>
              <a:r>
                <a:rPr lang="en-US" dirty="0"/>
                <a:t>Dimensionality Reduction</a:t>
              </a:r>
            </a:p>
          </p:txBody>
        </p:sp>
        <p:cxnSp>
          <p:nvCxnSpPr>
            <p:cNvPr id="26" name="Straight Arrow Connector 25">
              <a:extLst>
                <a:ext uri="{FF2B5EF4-FFF2-40B4-BE49-F238E27FC236}">
                  <a16:creationId xmlns:a16="http://schemas.microsoft.com/office/drawing/2014/main" id="{40471121-68F5-BF83-B48C-1E8F8F7748A5}"/>
                </a:ext>
              </a:extLst>
            </p:cNvPr>
            <p:cNvCxnSpPr>
              <a:cxnSpLocks/>
              <a:stCxn id="25" idx="2"/>
            </p:cNvCxnSpPr>
            <p:nvPr/>
          </p:nvCxnSpPr>
          <p:spPr>
            <a:xfrm>
              <a:off x="5316171" y="4108765"/>
              <a:ext cx="0" cy="2549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FD89FF6-2056-4033-8899-EA4C524B3F94}"/>
                </a:ext>
              </a:extLst>
            </p:cNvPr>
            <p:cNvSpPr txBox="1">
              <a:spLocks/>
            </p:cNvSpPr>
            <p:nvPr/>
          </p:nvSpPr>
          <p:spPr>
            <a:xfrm>
              <a:off x="3555822" y="4415214"/>
              <a:ext cx="3081766" cy="1200329"/>
            </a:xfrm>
            <a:prstGeom prst="rect">
              <a:avLst/>
            </a:prstGeom>
            <a:noFill/>
          </p:spPr>
          <p:txBody>
            <a:bodyPr wrap="square" rtlCol="0">
              <a:spAutoFit/>
            </a:bodyPr>
            <a:lstStyle/>
            <a:p>
              <a:pPr lvl="1" algn="ctr"/>
              <a:r>
                <a:rPr lang="en-US" dirty="0"/>
                <a:t>Minimize the distance between recreated (from latent space) and real data</a:t>
              </a:r>
            </a:p>
          </p:txBody>
        </p:sp>
      </p:grpSp>
      <p:grpSp>
        <p:nvGrpSpPr>
          <p:cNvPr id="30" name="Group 29">
            <a:extLst>
              <a:ext uri="{FF2B5EF4-FFF2-40B4-BE49-F238E27FC236}">
                <a16:creationId xmlns:a16="http://schemas.microsoft.com/office/drawing/2014/main" id="{6A6BB7E7-F964-8057-F8A2-050BC3974CAA}"/>
              </a:ext>
            </a:extLst>
          </p:cNvPr>
          <p:cNvGrpSpPr/>
          <p:nvPr/>
        </p:nvGrpSpPr>
        <p:grpSpPr>
          <a:xfrm>
            <a:off x="1543857" y="4517115"/>
            <a:ext cx="3886276" cy="1543609"/>
            <a:chOff x="2472473" y="3731714"/>
            <a:chExt cx="3886276" cy="1543609"/>
          </a:xfrm>
        </p:grpSpPr>
        <p:sp>
          <p:nvSpPr>
            <p:cNvPr id="31" name="TextBox 30">
              <a:extLst>
                <a:ext uri="{FF2B5EF4-FFF2-40B4-BE49-F238E27FC236}">
                  <a16:creationId xmlns:a16="http://schemas.microsoft.com/office/drawing/2014/main" id="{D3965EF2-65B7-FB92-C631-1CD4B6F05E9B}"/>
                </a:ext>
              </a:extLst>
            </p:cNvPr>
            <p:cNvSpPr txBox="1">
              <a:spLocks/>
            </p:cNvSpPr>
            <p:nvPr/>
          </p:nvSpPr>
          <p:spPr>
            <a:xfrm>
              <a:off x="3104199" y="3731714"/>
              <a:ext cx="2993019" cy="369332"/>
            </a:xfrm>
            <a:prstGeom prst="rect">
              <a:avLst/>
            </a:prstGeom>
            <a:solidFill>
              <a:schemeClr val="accent1">
                <a:lumMod val="40000"/>
                <a:lumOff val="60000"/>
              </a:schemeClr>
            </a:solidFill>
          </p:spPr>
          <p:txBody>
            <a:bodyPr wrap="square" rtlCol="0">
              <a:spAutoFit/>
            </a:bodyPr>
            <a:lstStyle/>
            <a:p>
              <a:pPr algn="ctr"/>
              <a:r>
                <a:rPr lang="en-US" dirty="0"/>
                <a:t>Natural Language Processing</a:t>
              </a:r>
            </a:p>
          </p:txBody>
        </p:sp>
        <p:cxnSp>
          <p:nvCxnSpPr>
            <p:cNvPr id="32" name="Straight Arrow Connector 31">
              <a:extLst>
                <a:ext uri="{FF2B5EF4-FFF2-40B4-BE49-F238E27FC236}">
                  <a16:creationId xmlns:a16="http://schemas.microsoft.com/office/drawing/2014/main" id="{F4A9703E-9E7B-CA15-B264-912592080011}"/>
                </a:ext>
              </a:extLst>
            </p:cNvPr>
            <p:cNvCxnSpPr>
              <a:cxnSpLocks/>
              <a:stCxn id="31" idx="2"/>
            </p:cNvCxnSpPr>
            <p:nvPr/>
          </p:nvCxnSpPr>
          <p:spPr>
            <a:xfrm>
              <a:off x="4600709" y="4101046"/>
              <a:ext cx="0" cy="2549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46EDAE8-DEB0-756A-6F4D-73CB1117634E}"/>
                </a:ext>
              </a:extLst>
            </p:cNvPr>
            <p:cNvSpPr txBox="1">
              <a:spLocks/>
            </p:cNvSpPr>
            <p:nvPr/>
          </p:nvSpPr>
          <p:spPr>
            <a:xfrm>
              <a:off x="2472473" y="4351993"/>
              <a:ext cx="3886276" cy="923330"/>
            </a:xfrm>
            <a:prstGeom prst="rect">
              <a:avLst/>
            </a:prstGeom>
            <a:noFill/>
          </p:spPr>
          <p:txBody>
            <a:bodyPr wrap="square" rtlCol="0">
              <a:spAutoFit/>
            </a:bodyPr>
            <a:lstStyle/>
            <a:p>
              <a:pPr lvl="1"/>
              <a:r>
                <a:rPr lang="en-US" dirty="0"/>
                <a:t>Minimize error between predicted translation/sentiment and correct translation/sentiment </a:t>
              </a:r>
            </a:p>
          </p:txBody>
        </p:sp>
      </p:grpSp>
      <p:grpSp>
        <p:nvGrpSpPr>
          <p:cNvPr id="37" name="Group 36">
            <a:extLst>
              <a:ext uri="{FF2B5EF4-FFF2-40B4-BE49-F238E27FC236}">
                <a16:creationId xmlns:a16="http://schemas.microsoft.com/office/drawing/2014/main" id="{4EAEEBE9-87D4-FF83-24D3-EC855A9BB323}"/>
              </a:ext>
            </a:extLst>
          </p:cNvPr>
          <p:cNvGrpSpPr/>
          <p:nvPr/>
        </p:nvGrpSpPr>
        <p:grpSpPr>
          <a:xfrm>
            <a:off x="5119619" y="4859935"/>
            <a:ext cx="3395186" cy="1754787"/>
            <a:chOff x="3023771" y="4074534"/>
            <a:chExt cx="2092725" cy="1754787"/>
          </a:xfrm>
        </p:grpSpPr>
        <p:cxnSp>
          <p:nvCxnSpPr>
            <p:cNvPr id="39" name="Straight Arrow Connector 38">
              <a:extLst>
                <a:ext uri="{FF2B5EF4-FFF2-40B4-BE49-F238E27FC236}">
                  <a16:creationId xmlns:a16="http://schemas.microsoft.com/office/drawing/2014/main" id="{AF93D86A-3056-81FA-5F09-8FA20C3FF5D9}"/>
                </a:ext>
              </a:extLst>
            </p:cNvPr>
            <p:cNvCxnSpPr>
              <a:cxnSpLocks/>
            </p:cNvCxnSpPr>
            <p:nvPr/>
          </p:nvCxnSpPr>
          <p:spPr>
            <a:xfrm>
              <a:off x="4296475" y="4074534"/>
              <a:ext cx="3708" cy="2814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CCE59FE-DDC3-5715-3F26-FE7EE2F9C644}"/>
                </a:ext>
              </a:extLst>
            </p:cNvPr>
            <p:cNvSpPr txBox="1">
              <a:spLocks/>
            </p:cNvSpPr>
            <p:nvPr/>
          </p:nvSpPr>
          <p:spPr>
            <a:xfrm>
              <a:off x="3023771" y="4351993"/>
              <a:ext cx="2092725" cy="1477328"/>
            </a:xfrm>
            <a:prstGeom prst="rect">
              <a:avLst/>
            </a:prstGeom>
            <a:noFill/>
          </p:spPr>
          <p:txBody>
            <a:bodyPr wrap="square" rtlCol="0">
              <a:spAutoFit/>
            </a:bodyPr>
            <a:lstStyle/>
            <a:p>
              <a:pPr lvl="2" algn="ctr"/>
              <a:r>
                <a:rPr lang="en-US" dirty="0"/>
                <a:t>Minimize distance between generated and real data</a:t>
              </a:r>
            </a:p>
            <a:p>
              <a:pPr lvl="2"/>
              <a:endParaRPr lang="en-US" dirty="0"/>
            </a:p>
            <a:p>
              <a:pPr lvl="2"/>
              <a:endParaRPr lang="en-US" dirty="0"/>
            </a:p>
          </p:txBody>
        </p:sp>
      </p:grpSp>
      <p:sp>
        <p:nvSpPr>
          <p:cNvPr id="47" name="TextBox 46">
            <a:extLst>
              <a:ext uri="{FF2B5EF4-FFF2-40B4-BE49-F238E27FC236}">
                <a16:creationId xmlns:a16="http://schemas.microsoft.com/office/drawing/2014/main" id="{545B2B79-3F12-093E-D03E-6F4F94666E9D}"/>
              </a:ext>
            </a:extLst>
          </p:cNvPr>
          <p:cNvSpPr txBox="1"/>
          <p:nvPr/>
        </p:nvSpPr>
        <p:spPr>
          <a:xfrm>
            <a:off x="5854041" y="4500410"/>
            <a:ext cx="2660765" cy="369332"/>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dirty="0"/>
              <a:t>Generating Synthetic Data</a:t>
            </a:r>
          </a:p>
        </p:txBody>
      </p:sp>
      <p:sp>
        <p:nvSpPr>
          <p:cNvPr id="5" name="TextBox 4">
            <a:extLst>
              <a:ext uri="{FF2B5EF4-FFF2-40B4-BE49-F238E27FC236}">
                <a16:creationId xmlns:a16="http://schemas.microsoft.com/office/drawing/2014/main" id="{94548B0E-CB86-2393-0462-9B9031858E7C}"/>
              </a:ext>
            </a:extLst>
          </p:cNvPr>
          <p:cNvSpPr txBox="1"/>
          <p:nvPr/>
        </p:nvSpPr>
        <p:spPr>
          <a:xfrm>
            <a:off x="1519796" y="6092049"/>
            <a:ext cx="8992651" cy="646331"/>
          </a:xfrm>
          <a:prstGeom prst="rect">
            <a:avLst/>
          </a:prstGeom>
          <a:noFill/>
        </p:spPr>
        <p:txBody>
          <a:bodyPr wrap="square" rtlCol="0">
            <a:spAutoFit/>
          </a:bodyPr>
          <a:lstStyle/>
          <a:p>
            <a:r>
              <a:rPr lang="en-US" b="1" dirty="0"/>
              <a:t>Whatever relationship we are trying to minimize or maximize is called the Objective Function</a:t>
            </a:r>
          </a:p>
          <a:p>
            <a:endParaRPr lang="en-US" dirty="0"/>
          </a:p>
        </p:txBody>
      </p:sp>
    </p:spTree>
    <p:extLst>
      <p:ext uri="{BB962C8B-B14F-4D97-AF65-F5344CB8AC3E}">
        <p14:creationId xmlns:p14="http://schemas.microsoft.com/office/powerpoint/2010/main" val="3685653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8CAA9-D174-0632-438F-E45DB5835B66}"/>
              </a:ext>
            </a:extLst>
          </p:cNvPr>
          <p:cNvSpPr>
            <a:spLocks noGrp="1"/>
          </p:cNvSpPr>
          <p:nvPr>
            <p:ph type="title"/>
          </p:nvPr>
        </p:nvSpPr>
        <p:spPr/>
        <p:txBody>
          <a:bodyPr/>
          <a:lstStyle/>
          <a:p>
            <a:r>
              <a:rPr lang="en-US" dirty="0"/>
              <a:t>Supervised vs Unsupervised</a:t>
            </a:r>
          </a:p>
        </p:txBody>
      </p:sp>
      <p:sp>
        <p:nvSpPr>
          <p:cNvPr id="3" name="Content Placeholder 2">
            <a:extLst>
              <a:ext uri="{FF2B5EF4-FFF2-40B4-BE49-F238E27FC236}">
                <a16:creationId xmlns:a16="http://schemas.microsoft.com/office/drawing/2014/main" id="{690A5635-E2D1-D21E-8CF2-BF900C6CBF15}"/>
              </a:ext>
            </a:extLst>
          </p:cNvPr>
          <p:cNvSpPr>
            <a:spLocks noGrp="1"/>
          </p:cNvSpPr>
          <p:nvPr>
            <p:ph idx="1"/>
          </p:nvPr>
        </p:nvSpPr>
        <p:spPr/>
        <p:txBody>
          <a:bodyPr/>
          <a:lstStyle/>
          <a:p>
            <a:r>
              <a:rPr lang="en-US" dirty="0"/>
              <a:t>In supervised learning our data is labelled (e.g. images are labelled as cat or dog) and we want the model to learn relationships between X and the labels.</a:t>
            </a:r>
          </a:p>
          <a:p>
            <a:r>
              <a:rPr lang="en-US" dirty="0"/>
              <a:t>In unsupervised learning, our data is not labelled, and the model is learning on features of the data itself (e.g. K-means Clustering learns clusters from the relationships between the data points).</a:t>
            </a:r>
          </a:p>
        </p:txBody>
      </p:sp>
    </p:spTree>
    <p:extLst>
      <p:ext uri="{BB962C8B-B14F-4D97-AF65-F5344CB8AC3E}">
        <p14:creationId xmlns:p14="http://schemas.microsoft.com/office/powerpoint/2010/main" val="2887686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84B5E-D320-F6BB-3AAA-3092EBBAF675}"/>
              </a:ext>
            </a:extLst>
          </p:cNvPr>
          <p:cNvSpPr>
            <a:spLocks noGrp="1"/>
          </p:cNvSpPr>
          <p:nvPr>
            <p:ph type="title"/>
          </p:nvPr>
        </p:nvSpPr>
        <p:spPr/>
        <p:txBody>
          <a:bodyPr/>
          <a:lstStyle/>
          <a:p>
            <a:r>
              <a:rPr lang="en-US" dirty="0"/>
              <a:t>Tidy Data Format</a:t>
            </a:r>
          </a:p>
        </p:txBody>
      </p:sp>
      <p:graphicFrame>
        <p:nvGraphicFramePr>
          <p:cNvPr id="4" name="Table 4">
            <a:extLst>
              <a:ext uri="{FF2B5EF4-FFF2-40B4-BE49-F238E27FC236}">
                <a16:creationId xmlns:a16="http://schemas.microsoft.com/office/drawing/2014/main" id="{3C29229F-58A1-F912-EA7E-45B6C6C67A1C}"/>
              </a:ext>
            </a:extLst>
          </p:cNvPr>
          <p:cNvGraphicFramePr>
            <a:graphicFrameLocks noGrp="1"/>
          </p:cNvGraphicFramePr>
          <p:nvPr>
            <p:extLst>
              <p:ext uri="{D42A27DB-BD31-4B8C-83A1-F6EECF244321}">
                <p14:modId xmlns:p14="http://schemas.microsoft.com/office/powerpoint/2010/main" val="3807862567"/>
              </p:ext>
            </p:extLst>
          </p:nvPr>
        </p:nvGraphicFramePr>
        <p:xfrm>
          <a:off x="838200" y="1947862"/>
          <a:ext cx="10813747" cy="2491710"/>
        </p:xfrm>
        <a:graphic>
          <a:graphicData uri="http://schemas.openxmlformats.org/drawingml/2006/table">
            <a:tbl>
              <a:tblPr firstRow="1" bandRow="1">
                <a:tableStyleId>{5C22544A-7EE6-4342-B048-85BDC9FD1C3A}</a:tableStyleId>
              </a:tblPr>
              <a:tblGrid>
                <a:gridCol w="1544821">
                  <a:extLst>
                    <a:ext uri="{9D8B030D-6E8A-4147-A177-3AD203B41FA5}">
                      <a16:colId xmlns:a16="http://schemas.microsoft.com/office/drawing/2014/main" val="1196414271"/>
                    </a:ext>
                  </a:extLst>
                </a:gridCol>
                <a:gridCol w="1544821">
                  <a:extLst>
                    <a:ext uri="{9D8B030D-6E8A-4147-A177-3AD203B41FA5}">
                      <a16:colId xmlns:a16="http://schemas.microsoft.com/office/drawing/2014/main" val="2857858322"/>
                    </a:ext>
                  </a:extLst>
                </a:gridCol>
                <a:gridCol w="1544821">
                  <a:extLst>
                    <a:ext uri="{9D8B030D-6E8A-4147-A177-3AD203B41FA5}">
                      <a16:colId xmlns:a16="http://schemas.microsoft.com/office/drawing/2014/main" val="1897960145"/>
                    </a:ext>
                  </a:extLst>
                </a:gridCol>
                <a:gridCol w="1544821">
                  <a:extLst>
                    <a:ext uri="{9D8B030D-6E8A-4147-A177-3AD203B41FA5}">
                      <a16:colId xmlns:a16="http://schemas.microsoft.com/office/drawing/2014/main" val="3449613253"/>
                    </a:ext>
                  </a:extLst>
                </a:gridCol>
                <a:gridCol w="1544821">
                  <a:extLst>
                    <a:ext uri="{9D8B030D-6E8A-4147-A177-3AD203B41FA5}">
                      <a16:colId xmlns:a16="http://schemas.microsoft.com/office/drawing/2014/main" val="993462522"/>
                    </a:ext>
                  </a:extLst>
                </a:gridCol>
                <a:gridCol w="1544821">
                  <a:extLst>
                    <a:ext uri="{9D8B030D-6E8A-4147-A177-3AD203B41FA5}">
                      <a16:colId xmlns:a16="http://schemas.microsoft.com/office/drawing/2014/main" val="1087064081"/>
                    </a:ext>
                  </a:extLst>
                </a:gridCol>
                <a:gridCol w="1544821">
                  <a:extLst>
                    <a:ext uri="{9D8B030D-6E8A-4147-A177-3AD203B41FA5}">
                      <a16:colId xmlns:a16="http://schemas.microsoft.com/office/drawing/2014/main" val="3914387149"/>
                    </a:ext>
                  </a:extLst>
                </a:gridCol>
              </a:tblGrid>
              <a:tr h="639420">
                <a:tc>
                  <a:txBody>
                    <a:bodyPr/>
                    <a:lstStyle/>
                    <a:p>
                      <a:r>
                        <a:rPr lang="en-US" dirty="0"/>
                        <a:t>Observations</a:t>
                      </a:r>
                    </a:p>
                  </a:txBody>
                  <a:tcPr/>
                </a:tc>
                <a:tc>
                  <a:txBody>
                    <a:bodyPr/>
                    <a:lstStyle/>
                    <a:p>
                      <a:r>
                        <a:rPr lang="en-US" dirty="0"/>
                        <a:t>Feature 1 </a:t>
                      </a:r>
                    </a:p>
                  </a:txBody>
                  <a:tcPr/>
                </a:tc>
                <a:tc>
                  <a:txBody>
                    <a:bodyPr/>
                    <a:lstStyle/>
                    <a:p>
                      <a:r>
                        <a:rPr lang="en-US" dirty="0"/>
                        <a:t>Feature 2</a:t>
                      </a:r>
                    </a:p>
                  </a:txBody>
                  <a:tcPr/>
                </a:tc>
                <a:tc>
                  <a:txBody>
                    <a:bodyPr/>
                    <a:lstStyle/>
                    <a:p>
                      <a:r>
                        <a:rPr lang="en-US" dirty="0"/>
                        <a:t>Feature 3</a:t>
                      </a:r>
                    </a:p>
                  </a:txBody>
                  <a:tcPr/>
                </a:tc>
                <a:tc>
                  <a:txBody>
                    <a:bodyPr/>
                    <a:lstStyle/>
                    <a:p>
                      <a:r>
                        <a:rPr lang="en-US" dirty="0"/>
                        <a:t>Feature 4</a:t>
                      </a:r>
                    </a:p>
                  </a:txBody>
                  <a:tcPr/>
                </a:tc>
                <a:tc>
                  <a:txBody>
                    <a:bodyPr/>
                    <a:lstStyle/>
                    <a:p>
                      <a:r>
                        <a:rPr lang="en-US" dirty="0"/>
                        <a:t>Features 5</a:t>
                      </a:r>
                    </a:p>
                  </a:txBody>
                  <a:tcPr/>
                </a:tc>
                <a:tc>
                  <a:txBody>
                    <a:bodyPr/>
                    <a:lstStyle/>
                    <a:p>
                      <a:r>
                        <a:rPr lang="en-US" dirty="0"/>
                        <a:t>Outcome</a:t>
                      </a:r>
                    </a:p>
                  </a:txBody>
                  <a:tcPr/>
                </a:tc>
                <a:extLst>
                  <a:ext uri="{0D108BD9-81ED-4DB2-BD59-A6C34878D82A}">
                    <a16:rowId xmlns:a16="http://schemas.microsoft.com/office/drawing/2014/main" val="4078138141"/>
                  </a:ext>
                </a:extLst>
              </a:tr>
              <a:tr h="370458">
                <a:tc>
                  <a:txBody>
                    <a:bodyPr/>
                    <a:lstStyle/>
                    <a:p>
                      <a:r>
                        <a:rPr lang="en-US" dirty="0" err="1"/>
                        <a:t>Obs</a:t>
                      </a:r>
                      <a:r>
                        <a:rPr lang="en-US" dirty="0"/>
                        <a:t> 1</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0</a:t>
                      </a:r>
                    </a:p>
                  </a:txBody>
                  <a:tcPr/>
                </a:tc>
                <a:extLst>
                  <a:ext uri="{0D108BD9-81ED-4DB2-BD59-A6C34878D82A}">
                    <a16:rowId xmlns:a16="http://schemas.microsoft.com/office/drawing/2014/main" val="2164141714"/>
                  </a:ext>
                </a:extLst>
              </a:tr>
              <a:tr h="370458">
                <a:tc>
                  <a:txBody>
                    <a:bodyPr/>
                    <a:lstStyle/>
                    <a:p>
                      <a:r>
                        <a:rPr lang="en-US" dirty="0" err="1"/>
                        <a:t>Obs</a:t>
                      </a:r>
                      <a:r>
                        <a:rPr lang="en-US" dirty="0"/>
                        <a:t>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r>
                        <a:rPr lang="en-US" dirty="0"/>
                        <a:t>1</a:t>
                      </a:r>
                    </a:p>
                  </a:txBody>
                  <a:tcPr/>
                </a:tc>
                <a:extLst>
                  <a:ext uri="{0D108BD9-81ED-4DB2-BD59-A6C34878D82A}">
                    <a16:rowId xmlns:a16="http://schemas.microsoft.com/office/drawing/2014/main" val="3895419261"/>
                  </a:ext>
                </a:extLst>
              </a:tr>
              <a:tr h="370458">
                <a:tc>
                  <a:txBody>
                    <a:bodyPr/>
                    <a:lstStyle/>
                    <a:p>
                      <a:r>
                        <a:rPr lang="en-US" dirty="0" err="1"/>
                        <a:t>Obs</a:t>
                      </a:r>
                      <a:r>
                        <a:rPr lang="en-US" dirty="0"/>
                        <a:t> 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r>
                        <a:rPr lang="en-US" dirty="0"/>
                        <a:t>1</a:t>
                      </a:r>
                    </a:p>
                  </a:txBody>
                  <a:tcPr/>
                </a:tc>
                <a:extLst>
                  <a:ext uri="{0D108BD9-81ED-4DB2-BD59-A6C34878D82A}">
                    <a16:rowId xmlns:a16="http://schemas.microsoft.com/office/drawing/2014/main" val="3466144554"/>
                  </a:ext>
                </a:extLst>
              </a:tr>
              <a:tr h="370458">
                <a:tc>
                  <a:txBody>
                    <a:bodyPr/>
                    <a:lstStyle/>
                    <a:p>
                      <a:r>
                        <a:rPr lang="en-US" dirty="0" err="1"/>
                        <a:t>Obs</a:t>
                      </a:r>
                      <a:r>
                        <a:rPr lang="en-US" dirty="0"/>
                        <a:t> 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r>
                        <a:rPr lang="en-US" dirty="0"/>
                        <a:t>0</a:t>
                      </a:r>
                    </a:p>
                  </a:txBody>
                  <a:tcPr/>
                </a:tc>
                <a:extLst>
                  <a:ext uri="{0D108BD9-81ED-4DB2-BD59-A6C34878D82A}">
                    <a16:rowId xmlns:a16="http://schemas.microsoft.com/office/drawing/2014/main" val="1062919347"/>
                  </a:ext>
                </a:extLst>
              </a:tr>
              <a:tr h="370458">
                <a:tc>
                  <a:txBody>
                    <a:bodyPr/>
                    <a:lstStyle/>
                    <a:p>
                      <a:r>
                        <a:rPr lang="en-US" dirty="0" err="1"/>
                        <a:t>Obs</a:t>
                      </a:r>
                      <a:r>
                        <a:rPr lang="en-US" dirty="0"/>
                        <a:t> 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r>
                        <a:rPr lang="en-US" dirty="0"/>
                        <a:t>1</a:t>
                      </a:r>
                    </a:p>
                  </a:txBody>
                  <a:tcPr/>
                </a:tc>
                <a:extLst>
                  <a:ext uri="{0D108BD9-81ED-4DB2-BD59-A6C34878D82A}">
                    <a16:rowId xmlns:a16="http://schemas.microsoft.com/office/drawing/2014/main" val="4238896567"/>
                  </a:ext>
                </a:extLst>
              </a:tr>
            </a:tbl>
          </a:graphicData>
        </a:graphic>
      </p:graphicFrame>
    </p:spTree>
    <p:extLst>
      <p:ext uri="{BB962C8B-B14F-4D97-AF65-F5344CB8AC3E}">
        <p14:creationId xmlns:p14="http://schemas.microsoft.com/office/powerpoint/2010/main" val="3543976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462D-89EE-B86C-F5EB-9354987E52D0}"/>
              </a:ext>
            </a:extLst>
          </p:cNvPr>
          <p:cNvSpPr>
            <a:spLocks noGrp="1"/>
          </p:cNvSpPr>
          <p:nvPr>
            <p:ph type="title"/>
          </p:nvPr>
        </p:nvSpPr>
        <p:spPr/>
        <p:txBody>
          <a:bodyPr/>
          <a:lstStyle/>
          <a:p>
            <a:r>
              <a:rPr lang="en-US" dirty="0"/>
              <a:t>Logistic Regression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4699FF2-BA47-2C3F-DFAA-E409888679D4}"/>
                  </a:ext>
                </a:extLst>
              </p:cNvPr>
              <p:cNvSpPr>
                <a:spLocks noGrp="1"/>
              </p:cNvSpPr>
              <p:nvPr>
                <p:ph idx="1"/>
              </p:nvPr>
            </p:nvSpPr>
            <p:spPr/>
            <p:txBody>
              <a:bodyPr/>
              <a:lstStyle/>
              <a:p>
                <a:r>
                  <a:rPr lang="en-US" dirty="0"/>
                  <a:t>In normal regression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𝜖</m:t>
                      </m:r>
                    </m:oMath>
                  </m:oMathPara>
                </a14:m>
                <a:endParaRPr lang="en-US" dirty="0"/>
              </a:p>
              <a:p>
                <a:pPr marL="0" indent="0">
                  <a:buNone/>
                </a:pPr>
                <a:r>
                  <a:rPr lang="en-US" dirty="0"/>
                  <a:t>Where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(0, 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dirty="0"/>
              </a:p>
              <a:p>
                <a:pPr marL="0" indent="0">
                  <a:buNone/>
                </a:pPr>
                <a:r>
                  <a:rPr lang="en-US" dirty="0"/>
                  <a:t> </a:t>
                </a:r>
              </a:p>
            </p:txBody>
          </p:sp>
        </mc:Choice>
        <mc:Fallback>
          <p:sp>
            <p:nvSpPr>
              <p:cNvPr id="3" name="Content Placeholder 2">
                <a:extLst>
                  <a:ext uri="{FF2B5EF4-FFF2-40B4-BE49-F238E27FC236}">
                    <a16:creationId xmlns:a16="http://schemas.microsoft.com/office/drawing/2014/main" id="{B4699FF2-BA47-2C3F-DFAA-E409888679D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5" name="Picture 4" descr="Chart, scatter chart&#10;&#10;Description automatically generated">
            <a:extLst>
              <a:ext uri="{FF2B5EF4-FFF2-40B4-BE49-F238E27FC236}">
                <a16:creationId xmlns:a16="http://schemas.microsoft.com/office/drawing/2014/main" id="{50898FA0-3D4F-48E2-DF03-0FACDA1EC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165" y="3374233"/>
            <a:ext cx="4530208" cy="2926080"/>
          </a:xfrm>
          <a:prstGeom prst="rect">
            <a:avLst/>
          </a:prstGeom>
        </p:spPr>
      </p:pic>
    </p:spTree>
    <p:extLst>
      <p:ext uri="{BB962C8B-B14F-4D97-AF65-F5344CB8AC3E}">
        <p14:creationId xmlns:p14="http://schemas.microsoft.com/office/powerpoint/2010/main" val="3048559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462D-89EE-B86C-F5EB-9354987E52D0}"/>
              </a:ext>
            </a:extLst>
          </p:cNvPr>
          <p:cNvSpPr>
            <a:spLocks noGrp="1"/>
          </p:cNvSpPr>
          <p:nvPr>
            <p:ph type="title"/>
          </p:nvPr>
        </p:nvSpPr>
        <p:spPr/>
        <p:txBody>
          <a:bodyPr/>
          <a:lstStyle/>
          <a:p>
            <a:r>
              <a:rPr lang="en-US" dirty="0"/>
              <a:t>Logistic Regression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4699FF2-BA47-2C3F-DFAA-E409888679D4}"/>
                  </a:ext>
                </a:extLst>
              </p:cNvPr>
              <p:cNvSpPr>
                <a:spLocks noGrp="1"/>
              </p:cNvSpPr>
              <p:nvPr>
                <p:ph idx="1"/>
              </p:nvPr>
            </p:nvSpPr>
            <p:spPr/>
            <p:txBody>
              <a:bodyPr/>
              <a:lstStyle/>
              <a:p>
                <a:r>
                  <a:rPr lang="en-US" dirty="0"/>
                  <a:t>In normal regression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𝜖</m:t>
                      </m:r>
                    </m:oMath>
                  </m:oMathPara>
                </a14:m>
                <a:endParaRPr lang="en-US" dirty="0"/>
              </a:p>
              <a:p>
                <a:pPr marL="0" indent="0">
                  <a:buNone/>
                </a:pPr>
                <a:r>
                  <a:rPr lang="en-US" dirty="0"/>
                  <a:t>Where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(0, 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dirty="0"/>
              </a:p>
              <a:p>
                <a:pPr marL="0" indent="0">
                  <a:buNone/>
                </a:pPr>
                <a:r>
                  <a:rPr lang="en-US" dirty="0"/>
                  <a:t> </a:t>
                </a:r>
              </a:p>
            </p:txBody>
          </p:sp>
        </mc:Choice>
        <mc:Fallback>
          <p:sp>
            <p:nvSpPr>
              <p:cNvPr id="3" name="Content Placeholder 2">
                <a:extLst>
                  <a:ext uri="{FF2B5EF4-FFF2-40B4-BE49-F238E27FC236}">
                    <a16:creationId xmlns:a16="http://schemas.microsoft.com/office/drawing/2014/main" id="{B4699FF2-BA47-2C3F-DFAA-E409888679D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5" name="Picture 4" descr="Chart, scatter chart&#10;&#10;Description automatically generated">
            <a:extLst>
              <a:ext uri="{FF2B5EF4-FFF2-40B4-BE49-F238E27FC236}">
                <a16:creationId xmlns:a16="http://schemas.microsoft.com/office/drawing/2014/main" id="{50898FA0-3D4F-48E2-DF03-0FACDA1EC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165" y="3374233"/>
            <a:ext cx="4530208" cy="2926080"/>
          </a:xfrm>
          <a:prstGeom prst="rect">
            <a:avLst/>
          </a:prstGeom>
        </p:spPr>
      </p:pic>
      <p:pic>
        <p:nvPicPr>
          <p:cNvPr id="6" name="Picture 5" descr="Chart, scatter chart&#10;&#10;Description automatically generated">
            <a:extLst>
              <a:ext uri="{FF2B5EF4-FFF2-40B4-BE49-F238E27FC236}">
                <a16:creationId xmlns:a16="http://schemas.microsoft.com/office/drawing/2014/main" id="{00F66A8C-248D-AD9A-45C3-F737AD6F4F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0982" y="3364111"/>
            <a:ext cx="4530208" cy="2926080"/>
          </a:xfrm>
          <a:prstGeom prst="rect">
            <a:avLst/>
          </a:prstGeom>
        </p:spPr>
      </p:pic>
    </p:spTree>
    <p:extLst>
      <p:ext uri="{BB962C8B-B14F-4D97-AF65-F5344CB8AC3E}">
        <p14:creationId xmlns:p14="http://schemas.microsoft.com/office/powerpoint/2010/main" val="4140651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DFA91-AD48-D3F6-CDAF-018B51AE2B6F}"/>
              </a:ext>
            </a:extLst>
          </p:cNvPr>
          <p:cNvSpPr>
            <a:spLocks noGrp="1"/>
          </p:cNvSpPr>
          <p:nvPr>
            <p:ph type="title"/>
          </p:nvPr>
        </p:nvSpPr>
        <p:spPr/>
        <p:txBody>
          <a:bodyPr/>
          <a:lstStyle/>
          <a:p>
            <a:r>
              <a:rPr lang="en-US" dirty="0"/>
              <a:t>Logistic Regression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B0E5D21-F0F9-5AB9-0116-421452CEDFEF}"/>
                  </a:ext>
                </a:extLst>
              </p:cNvPr>
              <p:cNvSpPr>
                <a:spLocks noGrp="1"/>
              </p:cNvSpPr>
              <p:nvPr>
                <p:ph idx="1"/>
              </p:nvPr>
            </p:nvSpPr>
            <p:spPr/>
            <p:txBody>
              <a:bodyPr/>
              <a:lstStyle/>
              <a:p>
                <a:r>
                  <a:rPr lang="en-US" dirty="0"/>
                  <a:t>Binary outcome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𝑥</m:t>
                                  </m:r>
                                </m:e>
                              </m:d>
                            </m:sup>
                          </m:sSup>
                        </m:den>
                      </m:f>
                    </m:oMath>
                  </m:oMathPara>
                </a14:m>
                <a:endParaRPr lang="en-US" dirty="0"/>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5B0E5D21-F0F9-5AB9-0116-421452CEDFE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5" name="Picture 4" descr="Chart&#10;&#10;Description automatically generated">
            <a:extLst>
              <a:ext uri="{FF2B5EF4-FFF2-40B4-BE49-F238E27FC236}">
                <a16:creationId xmlns:a16="http://schemas.microsoft.com/office/drawing/2014/main" id="{0859D35D-815A-CFCE-7ACB-653378F819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429000"/>
            <a:ext cx="4887595" cy="3156918"/>
          </a:xfrm>
          <a:prstGeom prst="rect">
            <a:avLst/>
          </a:prstGeom>
        </p:spPr>
      </p:pic>
    </p:spTree>
    <p:extLst>
      <p:ext uri="{BB962C8B-B14F-4D97-AF65-F5344CB8AC3E}">
        <p14:creationId xmlns:p14="http://schemas.microsoft.com/office/powerpoint/2010/main" val="3988616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DFA91-AD48-D3F6-CDAF-018B51AE2B6F}"/>
              </a:ext>
            </a:extLst>
          </p:cNvPr>
          <p:cNvSpPr>
            <a:spLocks noGrp="1"/>
          </p:cNvSpPr>
          <p:nvPr>
            <p:ph type="title"/>
          </p:nvPr>
        </p:nvSpPr>
        <p:spPr/>
        <p:txBody>
          <a:bodyPr/>
          <a:lstStyle/>
          <a:p>
            <a:r>
              <a:rPr lang="en-US" dirty="0"/>
              <a:t>Logistic Regression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B0E5D21-F0F9-5AB9-0116-421452CEDFEF}"/>
                  </a:ext>
                </a:extLst>
              </p:cNvPr>
              <p:cNvSpPr>
                <a:spLocks noGrp="1"/>
              </p:cNvSpPr>
              <p:nvPr>
                <p:ph idx="1"/>
              </p:nvPr>
            </p:nvSpPr>
            <p:spPr/>
            <p:txBody>
              <a:bodyPr/>
              <a:lstStyle/>
              <a:p>
                <a:r>
                  <a:rPr lang="en-US" dirty="0"/>
                  <a:t>Binary outcome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𝑥</m:t>
                                  </m:r>
                                </m:e>
                              </m:d>
                            </m:sup>
                          </m:sSup>
                        </m:den>
                      </m:f>
                    </m:oMath>
                  </m:oMathPara>
                </a14:m>
                <a:endParaRPr lang="en-US" dirty="0"/>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5B0E5D21-F0F9-5AB9-0116-421452CEDFE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5" name="Picture 4" descr="Chart&#10;&#10;Description automatically generated">
            <a:extLst>
              <a:ext uri="{FF2B5EF4-FFF2-40B4-BE49-F238E27FC236}">
                <a16:creationId xmlns:a16="http://schemas.microsoft.com/office/drawing/2014/main" id="{0859D35D-815A-CFCE-7ACB-653378F819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429000"/>
            <a:ext cx="4887595" cy="3156918"/>
          </a:xfrm>
          <a:prstGeom prst="rect">
            <a:avLst/>
          </a:prstGeom>
        </p:spPr>
      </p:pic>
      <p:pic>
        <p:nvPicPr>
          <p:cNvPr id="7" name="Picture 6" descr="Chart, line chart&#10;&#10;Description automatically generated">
            <a:extLst>
              <a:ext uri="{FF2B5EF4-FFF2-40B4-BE49-F238E27FC236}">
                <a16:creationId xmlns:a16="http://schemas.microsoft.com/office/drawing/2014/main" id="{63ABCBA1-1687-B530-0FCB-AAC3ED550D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431238"/>
            <a:ext cx="4884131" cy="3154680"/>
          </a:xfrm>
          <a:prstGeom prst="rect">
            <a:avLst/>
          </a:prstGeom>
        </p:spPr>
      </p:pic>
    </p:spTree>
    <p:extLst>
      <p:ext uri="{BB962C8B-B14F-4D97-AF65-F5344CB8AC3E}">
        <p14:creationId xmlns:p14="http://schemas.microsoft.com/office/powerpoint/2010/main" val="857740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1273</TotalTime>
  <Words>1281</Words>
  <Application>Microsoft Office PowerPoint</Application>
  <PresentationFormat>Widescreen</PresentationFormat>
  <Paragraphs>187</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Cambria Math</vt:lpstr>
      <vt:lpstr>Office Theme</vt:lpstr>
      <vt:lpstr>Preheat Retreat – Machine Learning Section</vt:lpstr>
      <vt:lpstr>Machine Learning</vt:lpstr>
      <vt:lpstr>What are we exactly learning?</vt:lpstr>
      <vt:lpstr>Supervised vs Unsupervised</vt:lpstr>
      <vt:lpstr>Tidy Data Format</vt:lpstr>
      <vt:lpstr>Logistic Regression</vt:lpstr>
      <vt:lpstr>Logistic Regression</vt:lpstr>
      <vt:lpstr>Logistic Regression</vt:lpstr>
      <vt:lpstr>Logistic Regression</vt:lpstr>
      <vt:lpstr>Model Performance</vt:lpstr>
      <vt:lpstr>Validation-Test Split</vt:lpstr>
      <vt:lpstr>Decision Trees</vt:lpstr>
      <vt:lpstr>Decision Tree Ensembles</vt:lpstr>
      <vt:lpstr>Overfitting and the Bias-Variance Tradeoff</vt:lpstr>
      <vt:lpstr>Overfitting and the Bias-Variance Tradeoff</vt:lpstr>
      <vt:lpstr>Overfitting and the Bias-Variance Tradeoff</vt:lpstr>
      <vt:lpstr>Decision Tree Ensembles</vt:lpstr>
      <vt:lpstr>Creating Variety – Random Forest </vt:lpstr>
      <vt:lpstr>Random Forests – Pros and Cons</vt:lpstr>
      <vt:lpstr>Feature Selection</vt:lpstr>
      <vt:lpstr>Dimensionality Reduction</vt:lpstr>
      <vt:lpstr>Principal Component Analysis – 2D Example</vt:lpstr>
      <vt:lpstr>Principal Component Analysis – 2D Example</vt:lpstr>
      <vt:lpstr>Gradient Boosting Trees – Learning From Your Mistakes</vt:lpstr>
      <vt:lpstr>Neural Networks</vt:lpstr>
      <vt:lpstr>Neural Networks</vt:lpstr>
      <vt:lpstr>Neural Networks</vt:lpstr>
      <vt:lpstr>Ethical and Social Considerations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Amjad Dabi</dc:creator>
  <cp:lastModifiedBy>Amjad Dabi</cp:lastModifiedBy>
  <cp:revision>12</cp:revision>
  <dcterms:created xsi:type="dcterms:W3CDTF">2022-10-19T15:09:18Z</dcterms:created>
  <dcterms:modified xsi:type="dcterms:W3CDTF">2022-10-20T12:22:46Z</dcterms:modified>
</cp:coreProperties>
</file>