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33"/>
  </p:notesMasterIdLst>
  <p:sldIdLst>
    <p:sldId id="256" r:id="rId26"/>
    <p:sldId id="257" r:id="rId27"/>
    <p:sldId id="258" r:id="rId28"/>
    <p:sldId id="259" r:id="rId29"/>
    <p:sldId id="260" r:id="rId30"/>
    <p:sldId id="261" r:id="rId31"/>
    <p:sldId id="262" r:id="rId32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grandir Grand Medium" charset="1" panose="00000607000000000000"/>
      <p:regular r:id="rId10"/>
    </p:embeddedFont>
    <p:embeddedFont>
      <p:font typeface="Agrandir Grand Medium Bold" charset="1" panose="00000907000000000000"/>
      <p:regular r:id="rId11"/>
    </p:embeddedFont>
    <p:embeddedFont>
      <p:font typeface="Agrandir Grand Medium Italics" charset="1" panose="00000607000000000000"/>
      <p:regular r:id="rId12"/>
    </p:embeddedFont>
    <p:embeddedFont>
      <p:font typeface="Agrandir Grand Medium Bold Italics" charset="1" panose="00000907000000000000"/>
      <p:regular r:id="rId13"/>
    </p:embeddedFont>
    <p:embeddedFont>
      <p:font typeface="Agrandir Narrow" charset="1" panose="00000506000000000000"/>
      <p:regular r:id="rId14"/>
    </p:embeddedFont>
    <p:embeddedFont>
      <p:font typeface="Agrandir Narrow Bold" charset="1" panose="00000806000000000000"/>
      <p:regular r:id="rId15"/>
    </p:embeddedFont>
    <p:embeddedFont>
      <p:font typeface="Agrandir Narrow Italics" charset="1" panose="00000506000000000000"/>
      <p:regular r:id="rId16"/>
    </p:embeddedFont>
    <p:embeddedFont>
      <p:font typeface="Agrandir Narrow Bold Italics" charset="1" panose="00000806000000000000"/>
      <p:regular r:id="rId17"/>
    </p:embeddedFont>
    <p:embeddedFont>
      <p:font typeface="Agrandir Grand Thin" charset="1" panose="00000207000000000000"/>
      <p:regular r:id="rId18"/>
    </p:embeddedFont>
    <p:embeddedFont>
      <p:font typeface="Agrandir Grand Thin Bold" charset="1" panose="00000607000000000000"/>
      <p:regular r:id="rId19"/>
    </p:embeddedFont>
    <p:embeddedFont>
      <p:font typeface="Agrandir Grand Thin Italics" charset="1" panose="00000207000000000000"/>
      <p:regular r:id="rId20"/>
    </p:embeddedFont>
    <p:embeddedFont>
      <p:font typeface="Agrandir Grand Thin Bold Italics" charset="1" panose="00000607000000000000"/>
      <p:regular r:id="rId21"/>
    </p:embeddedFont>
    <p:embeddedFont>
      <p:font typeface="Canva Sans" charset="1" panose="020B0503030501040103"/>
      <p:regular r:id="rId22"/>
    </p:embeddedFont>
    <p:embeddedFont>
      <p:font typeface="Canva Sans Bold" charset="1" panose="020B0803030501040103"/>
      <p:regular r:id="rId23"/>
    </p:embeddedFont>
    <p:embeddedFont>
      <p:font typeface="Canva Sans Italics" charset="1" panose="020B0503030501040103"/>
      <p:regular r:id="rId24"/>
    </p:embeddedFont>
    <p:embeddedFont>
      <p:font typeface="Canva Sans Bold Italics" charset="1" panose="020B0803030501040103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slides/slide1.xml" Type="http://schemas.openxmlformats.org/officeDocument/2006/relationships/slide"/><Relationship Id="rId27" Target="slides/slide2.xml" Type="http://schemas.openxmlformats.org/officeDocument/2006/relationships/slide"/><Relationship Id="rId28" Target="slides/slide3.xml" Type="http://schemas.openxmlformats.org/officeDocument/2006/relationships/slide"/><Relationship Id="rId29" Target="slides/slide4.xml" Type="http://schemas.openxmlformats.org/officeDocument/2006/relationships/slide"/><Relationship Id="rId3" Target="viewProps.xml" Type="http://schemas.openxmlformats.org/officeDocument/2006/relationships/viewProps"/><Relationship Id="rId30" Target="slides/slide5.xml" Type="http://schemas.openxmlformats.org/officeDocument/2006/relationships/slide"/><Relationship Id="rId31" Target="slides/slide6.xml" Type="http://schemas.openxmlformats.org/officeDocument/2006/relationships/slide"/><Relationship Id="rId32" Target="slides/slide7.xml" Type="http://schemas.openxmlformats.org/officeDocument/2006/relationships/slide"/><Relationship Id="rId33" Target="notesMasters/notesMaster1.xml" Type="http://schemas.openxmlformats.org/officeDocument/2006/relationships/notesMaster"/><Relationship Id="rId34" Target="theme/theme2.xml" Type="http://schemas.openxmlformats.org/officeDocument/2006/relationships/theme"/><Relationship Id="rId35" Target="notesSlides/notesSlide1.xml" Type="http://schemas.openxmlformats.org/officeDocument/2006/relationships/notesSlide"/><Relationship Id="rId36" Target="notesSlides/notesSlide2.xml" Type="http://schemas.openxmlformats.org/officeDocument/2006/relationships/notesSlide"/><Relationship Id="rId37" Target="notesSlides/notesSlide3.xml" Type="http://schemas.openxmlformats.org/officeDocument/2006/relationships/notesSlide"/><Relationship Id="rId38" Target="notesSlides/notesSlide4.xml" Type="http://schemas.openxmlformats.org/officeDocument/2006/relationships/notes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Anti-microbrial activity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PRB1 </a:t>
            </a:r>
          </a:p>
          <a:p>
            <a:r>
              <a:rPr lang="en-US"/>
              <a:t>-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used A1BG levels because we saw that the levels pre and post-exposure was significantly difference</a:t>
            </a:r>
          </a:p>
          <a:p>
            <a:r>
              <a:rPr lang="en-US"/>
              <a:t>- unknown function 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used CYP27A1 levels because we saw that the levels pre and post-exposure were significantly difference </a:t>
            </a:r>
          </a:p>
          <a:p>
            <a:r>
              <a:rPr lang="en-US"/>
              <a:t>- related to the cytochrome P450 family and in the literature, it is known for breaking down cholesterol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jpe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1.jpe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1.jpe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1.jpe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1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12500" r="0" b="1250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923282" y="5943205"/>
            <a:ext cx="2336018" cy="2906399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4532828" y="922885"/>
            <a:ext cx="866739" cy="1078369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212074" y="140890"/>
            <a:ext cx="5075926" cy="5127198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195633" y="3498753"/>
            <a:ext cx="11210265" cy="1769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477"/>
              </a:lnSpc>
              <a:spcBef>
                <a:spcPct val="0"/>
              </a:spcBef>
            </a:pPr>
            <a:r>
              <a:rPr lang="en-US" sz="8912">
                <a:solidFill>
                  <a:srgbClr val="FFFFFF"/>
                </a:solidFill>
                <a:latin typeface="Agrandir Grand Medium"/>
              </a:rPr>
              <a:t>PREHEAT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95633" y="4848988"/>
            <a:ext cx="10965548" cy="1769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477"/>
              </a:lnSpc>
              <a:spcBef>
                <a:spcPct val="0"/>
              </a:spcBef>
            </a:pPr>
            <a:r>
              <a:rPr lang="en-US" sz="8912">
                <a:solidFill>
                  <a:srgbClr val="FFFFFF"/>
                </a:solidFill>
                <a:latin typeface="Agrandir Grand Thin Italics"/>
              </a:rPr>
              <a:t>PRESENTATION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73343" y="6816015"/>
            <a:ext cx="1321207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Elena McDermott, Oyemwenosa Avenbuan &amp; Keith Rogers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12500" r="0" b="1250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9519796" y="1354182"/>
            <a:ext cx="1168009" cy="1453199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07967" y="2664786"/>
            <a:ext cx="7999921" cy="4759953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9377201" y="3198186"/>
            <a:ext cx="6849674" cy="1072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559"/>
              </a:lnSpc>
              <a:spcBef>
                <a:spcPct val="0"/>
              </a:spcBef>
            </a:pPr>
            <a:r>
              <a:rPr lang="en-US" sz="5400">
                <a:solidFill>
                  <a:srgbClr val="FFFFFF"/>
                </a:solidFill>
                <a:latin typeface="Agrandir Grand Medium"/>
              </a:rPr>
              <a:t>TASK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377201" y="4382141"/>
            <a:ext cx="5233651" cy="1220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FFFFFF"/>
                </a:solidFill>
                <a:latin typeface="Agrandir Narrow"/>
              </a:rPr>
              <a:t>Our group was asked with evaluating the differences between genes by race and ethnicity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/>
          <a:srcRect l="0" t="12500" r="0" b="1250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57423" y="1028700"/>
            <a:ext cx="1113158" cy="1384956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15838491" y="8166214"/>
            <a:ext cx="973266" cy="1210906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6"/>
          <a:srcRect l="0" t="6184" r="0" b="0"/>
          <a:stretch>
            <a:fillRect/>
          </a:stretch>
        </p:blipFill>
        <p:spPr>
          <a:xfrm flipH="false" flipV="false" rot="0">
            <a:off x="2973637" y="2234439"/>
            <a:ext cx="12340726" cy="6537228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4404983" y="648663"/>
            <a:ext cx="9478034" cy="1072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  <a:spcBef>
                <a:spcPct val="0"/>
              </a:spcBef>
            </a:pPr>
            <a:r>
              <a:rPr lang="en-US" sz="5400">
                <a:solidFill>
                  <a:srgbClr val="FFFFFF"/>
                </a:solidFill>
                <a:latin typeface="Agrandir Grand Medium"/>
              </a:rPr>
              <a:t>GENE RNASE7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/>
          <a:srcRect l="0" t="12500" r="0" b="1250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57423" y="1028700"/>
            <a:ext cx="1113158" cy="1384956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15838491" y="8166214"/>
            <a:ext cx="973266" cy="1210906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3121418" y="1956352"/>
            <a:ext cx="12045163" cy="7485557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4404983" y="648663"/>
            <a:ext cx="9478034" cy="1072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  <a:spcBef>
                <a:spcPct val="0"/>
              </a:spcBef>
            </a:pPr>
            <a:r>
              <a:rPr lang="en-US" sz="5400">
                <a:solidFill>
                  <a:srgbClr val="FFFFFF"/>
                </a:solidFill>
                <a:latin typeface="Agrandir Grand Medium"/>
              </a:rPr>
              <a:t>GENE PRB1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/>
          <a:srcRect l="0" t="12500" r="0" b="1250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57423" y="1028700"/>
            <a:ext cx="1113158" cy="1384956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15838491" y="8166214"/>
            <a:ext cx="973266" cy="1210906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4622909" y="541072"/>
            <a:ext cx="9042181" cy="871722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/>
          <a:srcRect l="0" t="12500" r="0" b="1250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57423" y="1028700"/>
            <a:ext cx="1113158" cy="1384956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15838491" y="8166214"/>
            <a:ext cx="973266" cy="1210906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3495668" y="1288830"/>
            <a:ext cx="11645178" cy="69962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DAFPsYiVlPM</dc:identifier>
  <dcterms:modified xsi:type="dcterms:W3CDTF">2011-08-01T06:04:30Z</dcterms:modified>
  <cp:revision>1</cp:revision>
  <dc:title>PreHeat</dc:title>
</cp:coreProperties>
</file>