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9" r:id="rId2"/>
    <p:sldId id="390" r:id="rId3"/>
    <p:sldId id="391" r:id="rId4"/>
    <p:sldId id="405" r:id="rId5"/>
    <p:sldId id="406" r:id="rId6"/>
    <p:sldId id="407" r:id="rId7"/>
    <p:sldId id="408" r:id="rId8"/>
    <p:sldId id="411" r:id="rId9"/>
    <p:sldId id="409" r:id="rId10"/>
    <p:sldId id="410" r:id="rId11"/>
    <p:sldId id="4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  <a:srgbClr val="009193"/>
    <a:srgbClr val="942093"/>
    <a:srgbClr val="4B9CD3"/>
    <a:srgbClr val="945200"/>
    <a:srgbClr val="0432FF"/>
    <a:srgbClr val="D6D6D6"/>
    <a:srgbClr val="F8F8F8"/>
    <a:srgbClr val="C00000"/>
    <a:srgbClr val="15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6"/>
    <p:restoredTop sz="96054"/>
  </p:normalViewPr>
  <p:slideViewPr>
    <p:cSldViewPr snapToGrid="0" snapToObjects="1">
      <p:cViewPr varScale="1">
        <p:scale>
          <a:sx n="113" d="100"/>
          <a:sy n="113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B7A708-8D90-AC4D-8CB9-B4DB605EC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37E68-F730-CF44-989A-C3C92E3282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426F-AB59-1C48-83FF-8D8B39CBC37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6627C-BE04-BC4E-92CA-E4AE24794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B5C60-B5A3-1F41-89A8-90E1497123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0F9D-2CF3-7E41-B34C-495B5A62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4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EF5C8-D3AF-6D4A-B157-8C2C8F504D3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2A26-98AB-2840-89B0-D77C95A2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45E-62DE-C94E-BDAE-A83D6B1F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01417"/>
            <a:ext cx="10972800" cy="1911316"/>
          </a:xfrm>
        </p:spPr>
        <p:txBody>
          <a:bodyPr anchor="b">
            <a:normAutofit/>
          </a:bodyPr>
          <a:lstStyle>
            <a:lvl1pPr algn="ctr">
              <a:defRPr sz="5400" b="1" i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6BC7C-B871-1546-9801-714E9CD8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A26DF-2DAD-1B44-85E8-D49A00B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4E9A-E3C4-644E-B9A8-3B4481F8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48B2-EFE4-AF45-A17D-A1CA38D0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1783"/>
            <a:ext cx="11430000" cy="4682775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7A29-3691-0A4A-A8CF-FFE528B9E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3AA9-DDC4-FD4B-A5AC-1DB87A80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7"/>
            <a:ext cx="10972800" cy="2626593"/>
          </a:xfrm>
        </p:spPr>
        <p:txBody>
          <a:bodyPr anchor="b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57D4-9403-6E4E-A034-4BAB17B3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4996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F374FB-FF6E-084B-9129-74AD481BF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7AFA-897B-1741-9B6F-EECECDAA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21"/>
            <a:ext cx="11430000" cy="879480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92D4-FFFE-7B4B-B74B-1C3707577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00809"/>
            <a:ext cx="5638800" cy="4523749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0D593-A0BC-8C46-8E57-242B6A6F2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0809"/>
            <a:ext cx="5638800" cy="4523749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703F-2761-274F-AC0F-809EEE036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E61-BDB7-5949-9000-14767FD7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21"/>
            <a:ext cx="11430000" cy="879480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00D2D0-4C2F-B940-8EE5-88C039D7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308DACE-F9A3-7A41-9422-2BD82AEBC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9419C33-1FBB-5D46-9D1A-31B326210DE0}"/>
              </a:ext>
            </a:extLst>
          </p:cNvPr>
          <p:cNvSpPr/>
          <p:nvPr userDrawn="1"/>
        </p:nvSpPr>
        <p:spPr>
          <a:xfrm>
            <a:off x="0" y="0"/>
            <a:ext cx="12192000" cy="121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BBEDD6-132A-6093-6B5A-08F77E7F70C4}"/>
              </a:ext>
            </a:extLst>
          </p:cNvPr>
          <p:cNvSpPr/>
          <p:nvPr userDrawn="1"/>
        </p:nvSpPr>
        <p:spPr>
          <a:xfrm>
            <a:off x="0" y="96510"/>
            <a:ext cx="12192000" cy="1020544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BDC11-4937-964A-808A-E97F78E6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6"/>
            <a:ext cx="1143000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5539D-5C9E-124E-9F75-165E133F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67003"/>
            <a:ext cx="11430000" cy="460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6F835F-A2AE-384D-ACA4-56471DB9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6710626-620E-7843-6134-16252043A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4942" t="12109" r="4689" b="22608"/>
          <a:stretch/>
        </p:blipFill>
        <p:spPr>
          <a:xfrm>
            <a:off x="119270" y="6022796"/>
            <a:ext cx="824947" cy="77741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17493DD-3440-7FC1-6032-1162FAF5741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16496" y="6046418"/>
            <a:ext cx="2342323" cy="74824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0ADF882-1134-0AF2-E108-96FE1204FF6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31950" y="6046418"/>
            <a:ext cx="815651" cy="7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411D-630C-1CD8-5120-3C093F80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855" y="1606379"/>
            <a:ext cx="7197436" cy="3645242"/>
          </a:xfrm>
        </p:spPr>
        <p:txBody>
          <a:bodyPr>
            <a:normAutofit/>
          </a:bodyPr>
          <a:lstStyle/>
          <a:p>
            <a:r>
              <a:rPr lang="en-US" dirty="0"/>
              <a:t>Proteomics Data Pre-Processing and QC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PREHEAT Retreat </a:t>
            </a:r>
            <a:br>
              <a:rPr lang="en-US" sz="2700" dirty="0"/>
            </a:br>
            <a:r>
              <a:rPr lang="en-US" sz="2700" dirty="0"/>
              <a:t>Kyle Roell</a:t>
            </a:r>
          </a:p>
        </p:txBody>
      </p:sp>
    </p:spTree>
    <p:extLst>
      <p:ext uri="{BB962C8B-B14F-4D97-AF65-F5344CB8AC3E}">
        <p14:creationId xmlns:p14="http://schemas.microsoft.com/office/powerpoint/2010/main" val="15068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B3D9-9717-B5BF-2ED2-CF84904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Post-QC QC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B808-3EA1-A892-6415-B9DA1290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still want to look at things post normalization and imputation</a:t>
            </a:r>
          </a:p>
          <a:p>
            <a:r>
              <a:rPr lang="en-US" dirty="0"/>
              <a:t>One approach often used is PCA (principal components analysis)</a:t>
            </a:r>
          </a:p>
          <a:p>
            <a:pPr lvl="1"/>
            <a:r>
              <a:rPr lang="en-US" dirty="0"/>
              <a:t>PCA is a dimensionality reduction method</a:t>
            </a:r>
          </a:p>
          <a:p>
            <a:pPr lvl="1"/>
            <a:r>
              <a:rPr lang="en-US" dirty="0"/>
              <a:t>Here we are using it to help visualize the data and look for outliers</a:t>
            </a:r>
          </a:p>
          <a:p>
            <a:pPr lvl="1"/>
            <a:endParaRPr lang="en-US" dirty="0"/>
          </a:p>
          <a:p>
            <a:r>
              <a:rPr lang="en-US" dirty="0"/>
              <a:t>Can see “Post_3” groups alone</a:t>
            </a:r>
          </a:p>
          <a:p>
            <a:r>
              <a:rPr lang="en-US" dirty="0"/>
              <a:t>Now can follow-up to see if </a:t>
            </a:r>
          </a:p>
          <a:p>
            <a:pPr marL="0" indent="0">
              <a:buNone/>
            </a:pPr>
            <a:r>
              <a:rPr lang="en-US" dirty="0"/>
              <a:t>   we need to remove it</a:t>
            </a:r>
          </a:p>
          <a:p>
            <a:pPr lvl="1"/>
            <a:r>
              <a:rPr lang="en-US" dirty="0"/>
              <a:t>Ex: “more than 6 standard deviations</a:t>
            </a:r>
          </a:p>
          <a:p>
            <a:pPr marL="457200" lvl="1" indent="0">
              <a:buNone/>
            </a:pPr>
            <a:r>
              <a:rPr lang="en-US" dirty="0"/>
              <a:t>           away from the mean” using</a:t>
            </a:r>
          </a:p>
          <a:p>
            <a:pPr marL="457200" lvl="1" indent="0">
              <a:buNone/>
            </a:pPr>
            <a:r>
              <a:rPr lang="en-US" dirty="0"/>
              <a:t>           PCA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9209E-D4B9-C157-F579-158DDB24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496DC4E-113B-391E-909F-3D426486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56" y="3061657"/>
            <a:ext cx="6329597" cy="34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4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AB3E-63D8-D295-A22C-4E7E63C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161C-3006-AAFE-CC2A-D17AAC1B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export the </a:t>
            </a:r>
            <a:r>
              <a:rPr lang="en-US" dirty="0" err="1"/>
              <a:t>QC’d</a:t>
            </a:r>
            <a:r>
              <a:rPr lang="en-US" dirty="0"/>
              <a:t> data and use it in analyses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ECC98-0005-9353-B7F7-2FFFA6DC4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Proteomics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proteomics data generally set up with proteins on rows, samples on columns</a:t>
            </a:r>
          </a:p>
          <a:p>
            <a:r>
              <a:rPr lang="en-US" dirty="0"/>
              <a:t>Each row (protein) contains (may vary by facility):</a:t>
            </a:r>
          </a:p>
          <a:p>
            <a:pPr lvl="1"/>
            <a:r>
              <a:rPr lang="en-US" dirty="0"/>
              <a:t>Protein accession </a:t>
            </a:r>
          </a:p>
          <a:p>
            <a:pPr lvl="1"/>
            <a:r>
              <a:rPr lang="en-US" dirty="0"/>
              <a:t>Gene name </a:t>
            </a:r>
          </a:p>
          <a:p>
            <a:pPr lvl="1"/>
            <a:r>
              <a:rPr lang="en-US" dirty="0"/>
              <a:t>Protein description</a:t>
            </a:r>
          </a:p>
          <a:p>
            <a:pPr lvl="1"/>
            <a:r>
              <a:rPr lang="en-US" dirty="0"/>
              <a:t>Protein name</a:t>
            </a:r>
          </a:p>
          <a:p>
            <a:pPr lvl="1"/>
            <a:r>
              <a:rPr lang="en-US" dirty="0"/>
              <a:t>Number of unique peptides</a:t>
            </a:r>
          </a:p>
          <a:p>
            <a:pPr lvl="1"/>
            <a:endParaRPr lang="en-US" dirty="0"/>
          </a:p>
          <a:p>
            <a:r>
              <a:rPr lang="en-US" dirty="0"/>
              <a:t>Columns corresponding to samples contain</a:t>
            </a:r>
          </a:p>
          <a:p>
            <a:pPr marL="0" indent="0">
              <a:buNone/>
            </a:pPr>
            <a:r>
              <a:rPr lang="en-US" dirty="0"/>
              <a:t>   raw data for protein intensities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4A19B55-ABEB-715F-5FBC-1012A028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90" y="2310825"/>
            <a:ext cx="4766733" cy="43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Pre-processing / QC (Quality Control)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9418"/>
            <a:ext cx="11528778" cy="4445140"/>
          </a:xfrm>
        </p:spPr>
        <p:txBody>
          <a:bodyPr>
            <a:normAutofit/>
          </a:bodyPr>
          <a:lstStyle/>
          <a:p>
            <a:r>
              <a:rPr lang="en-US" dirty="0"/>
              <a:t>What is QC? Why do we need to QC?</a:t>
            </a:r>
          </a:p>
          <a:p>
            <a:pPr lvl="1"/>
            <a:r>
              <a:rPr lang="en-US" dirty="0"/>
              <a:t>QC is just the process of detecting and correcting any systematic or non-biological biases that may have been introduced into the data</a:t>
            </a:r>
          </a:p>
          <a:p>
            <a:pPr lvl="1"/>
            <a:r>
              <a:rPr lang="en-US" dirty="0"/>
              <a:t>These unwanted biases can even exist even with the most careful preparation, precision of instruments, advances in technology, etc.</a:t>
            </a:r>
          </a:p>
          <a:p>
            <a:pPr lvl="1"/>
            <a:r>
              <a:rPr lang="en-US" dirty="0"/>
              <a:t>We do this to ensure that the effects we are seeing are indeed due to what we are investigating (usually things like biological differences, treatment differences, etc.)</a:t>
            </a:r>
          </a:p>
          <a:p>
            <a:pPr lvl="1"/>
            <a:endParaRPr lang="en-US" dirty="0"/>
          </a:p>
          <a:p>
            <a:r>
              <a:rPr lang="en-US" dirty="0"/>
              <a:t>QC is done on virtually all datasets, especially high-throughput data such as the data set we are working with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38D-EA06-B2CE-94DE-40C47C23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1D1B-3486-0EC6-B0FF-87AF2842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Sample Outliers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Reshaping &amp; Merging </a:t>
            </a:r>
            <a:r>
              <a:rPr lang="en-US" dirty="0" err="1"/>
              <a:t>Dataframes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Imputation of Missing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Post-QC QC Analyses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Additional Test for Outliers using PCA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FCB4-D253-BD30-A52A-09B753D4E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6020-B098-AAD2-C842-698B2869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F808-A5C8-2335-2A71-5A3EC8F2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look at overall samples to identify outliers before any further QC</a:t>
            </a:r>
          </a:p>
          <a:p>
            <a:r>
              <a:rPr lang="en-US" dirty="0"/>
              <a:t>These can affect certain normalization procedures, for example</a:t>
            </a:r>
          </a:p>
          <a:p>
            <a:r>
              <a:rPr lang="en-US" dirty="0"/>
              <a:t>Below, can be easily seen 3 samples have VERY few proteins identified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F35A-3648-E2D1-4DFE-FACEA980F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1D3E2AF-7772-C675-54A5-CD34AD7C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8" y="3025421"/>
            <a:ext cx="10423741" cy="29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8F5A-4CC5-E6B3-1F8E-30149E3B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Reshaping &amp; 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8198-9BB1-3D00-7FF3-194C694D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not an actual QC procedure, this step is important (and sometimes the most difficult)</a:t>
            </a:r>
          </a:p>
          <a:p>
            <a:r>
              <a:rPr lang="en-US" dirty="0"/>
              <a:t>Basically, before being able to do any further analyses or QC, we need to reshape the data so it can be merged</a:t>
            </a:r>
          </a:p>
          <a:p>
            <a:r>
              <a:rPr lang="en-US" dirty="0"/>
              <a:t>The reason for this, as discussed previously (long vs wide form) is that the demographic data and protein intensity data need to be put into the same, compatible format</a:t>
            </a:r>
          </a:p>
          <a:p>
            <a:r>
              <a:rPr lang="en-US" dirty="0"/>
              <a:t>This can be easily accomplished with things like:</a:t>
            </a:r>
          </a:p>
          <a:p>
            <a:pPr lvl="1"/>
            <a:r>
              <a:rPr lang="en-US" dirty="0" err="1"/>
              <a:t>tidyr</a:t>
            </a:r>
            <a:r>
              <a:rPr lang="en-US" dirty="0"/>
              <a:t>::</a:t>
            </a:r>
            <a:r>
              <a:rPr lang="en-US" dirty="0" err="1"/>
              <a:t>pivot_longer</a:t>
            </a:r>
            <a:endParaRPr lang="en-US" dirty="0"/>
          </a:p>
          <a:p>
            <a:pPr lvl="1"/>
            <a:r>
              <a:rPr lang="en-US" dirty="0"/>
              <a:t>reshape::melt</a:t>
            </a:r>
          </a:p>
          <a:p>
            <a:pPr lvl="1"/>
            <a:r>
              <a:rPr lang="en-US" dirty="0"/>
              <a:t>(base) merge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::</a:t>
            </a:r>
            <a:r>
              <a:rPr lang="en-US" dirty="0" err="1"/>
              <a:t>x_join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E5BDE-EE6F-F178-1D2C-A222EA9A1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9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487-0C21-39E6-A88B-F3F6E45D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F59C-CC62-3C82-D5AF-81D86EBC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biggest, or most notorious, steps in QC is normalization</a:t>
            </a:r>
          </a:p>
          <a:p>
            <a:r>
              <a:rPr lang="en-US" dirty="0"/>
              <a:t>Normalization aims to "correct for variability that is not coming from the biological system itself, but from the experimental process”</a:t>
            </a:r>
            <a:r>
              <a:rPr lang="en-US" baseline="30000" dirty="0"/>
              <a:t>1</a:t>
            </a:r>
          </a:p>
          <a:p>
            <a:r>
              <a:rPr lang="en-US" dirty="0"/>
              <a:t>Normalization is really trying to put all samples on the same scale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Summing the abundance values for each sample</a:t>
            </a:r>
          </a:p>
          <a:p>
            <a:pPr marL="0" indent="0">
              <a:buNone/>
            </a:pPr>
            <a:r>
              <a:rPr lang="en-US" dirty="0"/>
              <a:t>2. Calculating the median value across all of the summed abundance values</a:t>
            </a:r>
          </a:p>
          <a:p>
            <a:pPr marL="0" indent="0">
              <a:buNone/>
            </a:pPr>
            <a:r>
              <a:rPr lang="en-US" dirty="0"/>
              <a:t>3. Calculating the ratio for each sample (Sum/Med) --&gt; normalization factor</a:t>
            </a:r>
          </a:p>
          <a:p>
            <a:pPr marL="0" indent="0">
              <a:buNone/>
            </a:pPr>
            <a:r>
              <a:rPr lang="en-US" dirty="0"/>
              <a:t>4. Normalize data by dividing intensities by normalization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E153-2AB1-8955-0C87-8703216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5EB54-69F2-057D-96AE-DDCB0ADF3FDE}"/>
              </a:ext>
            </a:extLst>
          </p:cNvPr>
          <p:cNvSpPr txBox="1"/>
          <p:nvPr/>
        </p:nvSpPr>
        <p:spPr>
          <a:xfrm>
            <a:off x="4910667" y="6258501"/>
            <a:ext cx="64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https://help2.biognosys.com/portal/</a:t>
            </a:r>
            <a:r>
              <a:rPr lang="en-US" sz="800" dirty="0" err="1"/>
              <a:t>en</a:t>
            </a:r>
            <a:r>
              <a:rPr lang="en-US" sz="800" dirty="0"/>
              <a:t>/kb/articles/how-is-my-data-normalized-in-</a:t>
            </a:r>
            <a:r>
              <a:rPr lang="en-US" sz="800" dirty="0" err="1"/>
              <a:t>spectronaut</a:t>
            </a:r>
            <a:r>
              <a:rPr lang="en-US" sz="800" dirty="0"/>
              <a:t>#:~:text=Default%20normalization%20in%20Spectronaut,-Spectronaut%20default%20settings&amp;text=This%20default%20normalization%20is%20based,peptides%20up%20and%20down%20regulated</a:t>
            </a:r>
          </a:p>
        </p:txBody>
      </p:sp>
    </p:spTree>
    <p:extLst>
      <p:ext uri="{BB962C8B-B14F-4D97-AF65-F5344CB8AC3E}">
        <p14:creationId xmlns:p14="http://schemas.microsoft.com/office/powerpoint/2010/main" val="8275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26E5-D190-C3FC-29CD-736DE5DC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Plots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9C2B0B2-E5CC-FD2B-04C0-DFD4EFEBC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951" y="1204633"/>
            <a:ext cx="9592098" cy="54406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224B4-E33B-80DD-6D83-3A3557B85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0D95-9317-A220-9338-33E469C3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Imputation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AC4B-1035-CC3B-1BD4-0604911B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Quantile Regression Imputation of Left Censored Data (QRILC)</a:t>
            </a:r>
          </a:p>
          <a:p>
            <a:r>
              <a:rPr lang="en-US" dirty="0"/>
              <a:t>Goal of imputation:</a:t>
            </a:r>
          </a:p>
          <a:p>
            <a:pPr lvl="1"/>
            <a:r>
              <a:rPr lang="en-US" dirty="0"/>
              <a:t>Replace missing values with estimated values based on as much information as possible to generate the best estimate</a:t>
            </a:r>
          </a:p>
          <a:p>
            <a:pPr lvl="1"/>
            <a:r>
              <a:rPr lang="en-US" dirty="0"/>
              <a:t>This allows us to preserve as many samples and data points as we can for our analyses</a:t>
            </a:r>
          </a:p>
          <a:p>
            <a:pPr lvl="1"/>
            <a:endParaRPr lang="en-US" dirty="0"/>
          </a:p>
          <a:p>
            <a:r>
              <a:rPr lang="en-US" dirty="0"/>
              <a:t>QRILC replaces data with left-censored data from a Gaussian distribution</a:t>
            </a:r>
          </a:p>
          <a:p>
            <a:pPr lvl="1"/>
            <a:r>
              <a:rPr lang="en-US" dirty="0"/>
              <a:t>Basically, we are assuming that data is missing due to low expression / detection</a:t>
            </a:r>
          </a:p>
          <a:p>
            <a:pPr lvl="1"/>
            <a:r>
              <a:rPr lang="en-US" dirty="0"/>
              <a:t>So we are sampling from a (truncated) normal distribution </a:t>
            </a:r>
          </a:p>
          <a:p>
            <a:pPr lvl="2"/>
            <a:r>
              <a:rPr lang="en-US" dirty="0"/>
              <a:t>This ensures we get small values so we aren’t inaccurately estimating large intensities when we assume they are missing due to low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816A7-8D54-CD5F-540E-D51D14E5D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ger_NTPMixtures_Feb2022" id="{A99AF6CC-8DC9-5047-A428-4E7F16D3742E}" vid="{4C30217F-C35E-7A4E-A874-C120657B31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24761</TotalTime>
  <Words>723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Proteomics Data Pre-Processing and QC  PREHEAT Retreat  Kyle Roell</vt:lpstr>
      <vt:lpstr>Proteomics Data</vt:lpstr>
      <vt:lpstr>Pre-processing / QC (Quality Control)</vt:lpstr>
      <vt:lpstr>QC Basic Steps</vt:lpstr>
      <vt:lpstr>Sample Outliers</vt:lpstr>
      <vt:lpstr>Reshaping &amp; Merging Dataframes</vt:lpstr>
      <vt:lpstr>Normalization</vt:lpstr>
      <vt:lpstr>Normalization Plots</vt:lpstr>
      <vt:lpstr>Imputation of Missing Data</vt:lpstr>
      <vt:lpstr>Post-QC QC Analyses</vt:lpstr>
      <vt:lpstr>Export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Mixtures Health Assessments: Combining In Silico with In Vitro / In Vivo Models to Evaluate Co-Occurring Contaminants</dc:title>
  <dc:creator>Rager, Julia</dc:creator>
  <cp:lastModifiedBy>Roell, Kyle</cp:lastModifiedBy>
  <cp:revision>1066</cp:revision>
  <dcterms:created xsi:type="dcterms:W3CDTF">2022-01-19T21:47:34Z</dcterms:created>
  <dcterms:modified xsi:type="dcterms:W3CDTF">2022-10-19T18:20:48Z</dcterms:modified>
</cp:coreProperties>
</file>