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9" r:id="rId2"/>
    <p:sldId id="390" r:id="rId3"/>
    <p:sldId id="391" r:id="rId4"/>
    <p:sldId id="395" r:id="rId5"/>
    <p:sldId id="396" r:id="rId6"/>
    <p:sldId id="397" r:id="rId7"/>
    <p:sldId id="399" r:id="rId8"/>
    <p:sldId id="401" r:id="rId9"/>
    <p:sldId id="400" r:id="rId10"/>
    <p:sldId id="402" r:id="rId11"/>
    <p:sldId id="403" r:id="rId12"/>
    <p:sldId id="4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  <a:srgbClr val="009193"/>
    <a:srgbClr val="942093"/>
    <a:srgbClr val="4B9CD3"/>
    <a:srgbClr val="945200"/>
    <a:srgbClr val="0432FF"/>
    <a:srgbClr val="D6D6D6"/>
    <a:srgbClr val="F8F8F8"/>
    <a:srgbClr val="C00000"/>
    <a:srgbClr val="153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1C2BF-CB28-0B41-A5AB-6BE0C7432637}" v="25" dt="2022-10-04T18:19:20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6"/>
    <p:restoredTop sz="96054"/>
  </p:normalViewPr>
  <p:slideViewPr>
    <p:cSldViewPr snapToGrid="0" snapToObjects="1">
      <p:cViewPr varScale="1">
        <p:scale>
          <a:sx n="113" d="100"/>
          <a:sy n="113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B7A708-8D90-AC4D-8CB9-B4DB605ECC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37E68-F730-CF44-989A-C3C92E3282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6426F-AB59-1C48-83FF-8D8B39CBC376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6627C-BE04-BC4E-92CA-E4AE247940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B5C60-B5A3-1F41-89A8-90E1497123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A0F9D-2CF3-7E41-B34C-495B5A62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34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EF5C8-D3AF-6D4A-B157-8C2C8F504D3D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A2A26-98AB-2840-89B0-D77C95A2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361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E45E-62DE-C94E-BDAE-A83D6B1F2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401417"/>
            <a:ext cx="10972800" cy="1911316"/>
          </a:xfrm>
        </p:spPr>
        <p:txBody>
          <a:bodyPr anchor="b">
            <a:normAutofit/>
          </a:bodyPr>
          <a:lstStyle>
            <a:lvl1pPr algn="ctr">
              <a:defRPr sz="5400" b="1" i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6BC7C-B871-1546-9801-714E9CD87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A26DF-2DAD-1B44-85E8-D49A00B4C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4E9A-E3C4-644E-B9A8-3B4481F8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19"/>
            <a:ext cx="11430000" cy="904881"/>
          </a:xfrm>
        </p:spPr>
        <p:txBody>
          <a:bodyPr>
            <a:normAutofit/>
          </a:bodyPr>
          <a:lstStyle>
            <a:lvl1pPr>
              <a:defRPr sz="3200" b="1" i="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48B2-EFE4-AF45-A17D-A1CA38D0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41783"/>
            <a:ext cx="11430000" cy="4682775"/>
          </a:xfrm>
        </p:spPr>
        <p:txBody>
          <a:bodyPr>
            <a:normAutofit/>
          </a:bodyPr>
          <a:lstStyle>
            <a:lvl1pPr>
              <a:defRPr sz="2400">
                <a:latin typeface="Helvetica" pitchFamily="2" charset="0"/>
              </a:defRPr>
            </a:lvl1pPr>
            <a:lvl2pPr>
              <a:defRPr sz="20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7A29-3691-0A4A-A8CF-FFE528B9E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3AA9-DDC4-FD4B-A5AC-1DB87A80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7"/>
            <a:ext cx="10972800" cy="2626593"/>
          </a:xfrm>
        </p:spPr>
        <p:txBody>
          <a:bodyPr anchor="b">
            <a:normAutofit/>
          </a:bodyPr>
          <a:lstStyle>
            <a:lvl1pPr>
              <a:defRPr sz="4000" b="1" i="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57D4-9403-6E4E-A034-4BAB17B3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972800" cy="149961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F374FB-FF6E-084B-9129-74AD481BF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7AFA-897B-1741-9B6F-EECECDAA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21"/>
            <a:ext cx="11430000" cy="879480"/>
          </a:xfrm>
        </p:spPr>
        <p:txBody>
          <a:bodyPr>
            <a:normAutofit/>
          </a:bodyPr>
          <a:lstStyle>
            <a:lvl1pPr>
              <a:defRPr sz="3200" b="1" i="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92D4-FFFE-7B4B-B74B-1C3707577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500809"/>
            <a:ext cx="5638800" cy="4523749"/>
          </a:xfrm>
        </p:spPr>
        <p:txBody>
          <a:bodyPr>
            <a:normAutofit/>
          </a:bodyPr>
          <a:lstStyle>
            <a:lvl1pPr>
              <a:defRPr sz="2400">
                <a:latin typeface="Helvetica" pitchFamily="2" charset="0"/>
              </a:defRPr>
            </a:lvl1pPr>
            <a:lvl2pPr>
              <a:defRPr sz="20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0D593-A0BC-8C46-8E57-242B6A6F2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0809"/>
            <a:ext cx="5638800" cy="4523749"/>
          </a:xfrm>
        </p:spPr>
        <p:txBody>
          <a:bodyPr>
            <a:normAutofit/>
          </a:bodyPr>
          <a:lstStyle>
            <a:lvl1pPr>
              <a:defRPr sz="2400">
                <a:latin typeface="Helvetica" pitchFamily="2" charset="0"/>
              </a:defRPr>
            </a:lvl1pPr>
            <a:lvl2pPr>
              <a:defRPr sz="20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703F-2761-274F-AC0F-809EEE036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8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AE61-BDB7-5949-9000-14767FD7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21"/>
            <a:ext cx="11430000" cy="879480"/>
          </a:xfrm>
        </p:spPr>
        <p:txBody>
          <a:bodyPr>
            <a:normAutofit/>
          </a:bodyPr>
          <a:lstStyle>
            <a:lvl1pPr>
              <a:defRPr sz="3200" b="1" i="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00D2D0-4C2F-B940-8EE5-88C039D7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5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308DACE-F9A3-7A41-9422-2BD82AEBC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9419C33-1FBB-5D46-9D1A-31B326210DE0}"/>
              </a:ext>
            </a:extLst>
          </p:cNvPr>
          <p:cNvSpPr/>
          <p:nvPr userDrawn="1"/>
        </p:nvSpPr>
        <p:spPr>
          <a:xfrm>
            <a:off x="0" y="0"/>
            <a:ext cx="12192000" cy="1210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BBEDD6-132A-6093-6B5A-08F77E7F70C4}"/>
              </a:ext>
            </a:extLst>
          </p:cNvPr>
          <p:cNvSpPr/>
          <p:nvPr userDrawn="1"/>
        </p:nvSpPr>
        <p:spPr>
          <a:xfrm>
            <a:off x="0" y="96510"/>
            <a:ext cx="12192000" cy="1020544"/>
          </a:xfrm>
          <a:prstGeom prst="rect">
            <a:avLst/>
          </a:prstGeom>
          <a:solidFill>
            <a:srgbClr val="4B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BDC11-4937-964A-808A-E97F78E6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6"/>
            <a:ext cx="11430000" cy="625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5539D-5C9E-124E-9F75-165E133FE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567003"/>
            <a:ext cx="11430000" cy="460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6F835F-A2AE-384D-ACA4-56471DB97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6710626-620E-7843-6134-16252043A5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4942" t="12109" r="4689" b="22608"/>
          <a:stretch/>
        </p:blipFill>
        <p:spPr>
          <a:xfrm>
            <a:off x="119270" y="6022796"/>
            <a:ext cx="824947" cy="777411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17493DD-3440-7FC1-6032-1162FAF5741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16496" y="6046418"/>
            <a:ext cx="2342323" cy="74824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0ADF882-1134-0AF2-E108-96FE1204FF6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31950" y="6046418"/>
            <a:ext cx="815651" cy="7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0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bg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411D-630C-1CD8-5120-3C093F803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855" y="1606379"/>
            <a:ext cx="7197436" cy="364524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Coding Environment (RStudio Cloud)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PREHEAT Retreat </a:t>
            </a:r>
            <a:br>
              <a:rPr lang="en-US" sz="2700" dirty="0"/>
            </a:br>
            <a:r>
              <a:rPr lang="en-US" sz="2700" dirty="0"/>
              <a:t>Kyle Roell</a:t>
            </a:r>
          </a:p>
        </p:txBody>
      </p:sp>
    </p:spTree>
    <p:extLst>
      <p:ext uri="{BB962C8B-B14F-4D97-AF65-F5344CB8AC3E}">
        <p14:creationId xmlns:p14="http://schemas.microsoft.com/office/powerpoint/2010/main" val="150682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A596-9BE3-B899-5BDD-81E095C8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Cloud – Files, Loading, Saving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F70F-FEB4-8696-82A0-0EA57D7F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create a project, you have access to the files in that environment</a:t>
            </a:r>
          </a:p>
          <a:p>
            <a:r>
              <a:rPr lang="en-US" dirty="0"/>
              <a:t>For example, creating a new project from a GitHub repository will copy all the directories, files, code, etc. and give you access to them</a:t>
            </a:r>
          </a:p>
          <a:p>
            <a:r>
              <a:rPr lang="en-US" dirty="0"/>
              <a:t>You can also upload files from your local </a:t>
            </a:r>
          </a:p>
          <a:p>
            <a:pPr marL="0" indent="0">
              <a:buNone/>
            </a:pPr>
            <a:r>
              <a:rPr lang="en-US" dirty="0"/>
              <a:t>   machine, using “Upload” button</a:t>
            </a:r>
          </a:p>
          <a:p>
            <a:r>
              <a:rPr lang="en-US" dirty="0"/>
              <a:t>You can download files to your local </a:t>
            </a:r>
          </a:p>
          <a:p>
            <a:pPr marL="0" indent="0">
              <a:buNone/>
            </a:pPr>
            <a:r>
              <a:rPr lang="en-US" dirty="0"/>
              <a:t>   machine, using “More” -&gt; “Export” option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1598-2663-62C2-027A-1CE056340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CDAB77-62B7-B651-24FB-FAB017743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74"/>
          <a:stretch/>
        </p:blipFill>
        <p:spPr>
          <a:xfrm>
            <a:off x="6240925" y="2610864"/>
            <a:ext cx="5206008" cy="37887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C941C3-F31B-22DA-9D72-AD2AA51B9309}"/>
              </a:ext>
            </a:extLst>
          </p:cNvPr>
          <p:cNvSpPr/>
          <p:nvPr/>
        </p:nvSpPr>
        <p:spPr>
          <a:xfrm>
            <a:off x="2799644" y="3059289"/>
            <a:ext cx="1296392" cy="36971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A4F7E5-0C83-027E-36D1-1B3AA1C52466}"/>
              </a:ext>
            </a:extLst>
          </p:cNvPr>
          <p:cNvSpPr/>
          <p:nvPr/>
        </p:nvSpPr>
        <p:spPr>
          <a:xfrm>
            <a:off x="8735770" y="3108678"/>
            <a:ext cx="566274" cy="29774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A4853-8BEF-F1DE-942A-CB4CEC033822}"/>
              </a:ext>
            </a:extLst>
          </p:cNvPr>
          <p:cNvSpPr/>
          <p:nvPr/>
        </p:nvSpPr>
        <p:spPr>
          <a:xfrm>
            <a:off x="4193822" y="3945466"/>
            <a:ext cx="1145822" cy="369711"/>
          </a:xfrm>
          <a:prstGeom prst="rect">
            <a:avLst/>
          </a:prstGeom>
          <a:noFill/>
          <a:ln w="25400">
            <a:solidFill>
              <a:srgbClr val="D88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59AF29-0E0F-F196-B16F-4A5CCC7987C8}"/>
              </a:ext>
            </a:extLst>
          </p:cNvPr>
          <p:cNvSpPr/>
          <p:nvPr/>
        </p:nvSpPr>
        <p:spPr>
          <a:xfrm>
            <a:off x="8872150" y="4490648"/>
            <a:ext cx="1145822" cy="184856"/>
          </a:xfrm>
          <a:prstGeom prst="rect">
            <a:avLst/>
          </a:prstGeom>
          <a:noFill/>
          <a:ln w="25400">
            <a:solidFill>
              <a:srgbClr val="D88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0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8949-4DC6-3F46-BBB4-5F1FB5DA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PREHEAT Retreat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9AF1-B400-2D1C-72EA-DF4C4183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workshop, we created an existing project from the GitHub repo everyone has been added to</a:t>
            </a:r>
          </a:p>
          <a:p>
            <a:r>
              <a:rPr lang="en-US" dirty="0"/>
              <a:t>You should see this project (listed as an assignment) in your projects space</a:t>
            </a:r>
          </a:p>
          <a:p>
            <a:r>
              <a:rPr lang="en-US" dirty="0"/>
              <a:t>When you click on this, RStudio Cloud will create your own personal version of this project, so you can edit files, save things, etc.</a:t>
            </a:r>
          </a:p>
          <a:p>
            <a:pPr lvl="1"/>
            <a:r>
              <a:rPr lang="en-US" dirty="0"/>
              <a:t>Because this is linked to GitHub, however, do not push or commit anything</a:t>
            </a:r>
          </a:p>
          <a:p>
            <a:pPr lvl="1"/>
            <a:r>
              <a:rPr lang="en-US" dirty="0"/>
              <a:t>Just use it as an existing environment space to save your personal files and then download them to your machine, explained earlier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FC6B5-513A-D9B0-02D9-8A86BA787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C0C694-6ECA-F97E-3B45-6888CEBC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378" y="4311732"/>
            <a:ext cx="7772400" cy="171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2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0F7C-1841-4C77-6071-6C5F9322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F316-E5CA-E39E-54E5-7F260EA4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5479C-D063-DC9B-4143-F82E7CDD8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A596-9BE3-B899-5BDD-81E095C8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(Posit)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F70F-FEB4-8696-82A0-0EA57D7F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RStudio is an IDE (integrated development environment) for R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Runs on most platforms</a:t>
            </a:r>
          </a:p>
          <a:p>
            <a:pPr lvl="1"/>
            <a:r>
              <a:rPr lang="en-US" dirty="0"/>
              <a:t>Allows you to write code, view output, plots, files, etc.</a:t>
            </a:r>
          </a:p>
          <a:p>
            <a:pPr lvl="1"/>
            <a:r>
              <a:rPr lang="en-US" dirty="0"/>
              <a:t>Officially known as Posit (Oct 2022)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RStudio for desktop</a:t>
            </a:r>
          </a:p>
          <a:p>
            <a:pPr lvl="1"/>
            <a:r>
              <a:rPr lang="en-US" dirty="0"/>
              <a:t>RStudio Server</a:t>
            </a:r>
          </a:p>
          <a:p>
            <a:pPr lvl="1"/>
            <a:r>
              <a:rPr lang="en-US" dirty="0"/>
              <a:t>RStudio Cloud</a:t>
            </a:r>
          </a:p>
          <a:p>
            <a:pPr lvl="1"/>
            <a:r>
              <a:rPr lang="en-US" dirty="0"/>
              <a:t>R packages</a:t>
            </a:r>
          </a:p>
          <a:p>
            <a:pPr lvl="2"/>
            <a:r>
              <a:rPr lang="en-US" dirty="0" err="1"/>
              <a:t>Tidyverse</a:t>
            </a:r>
            <a:r>
              <a:rPr lang="en-US" dirty="0"/>
              <a:t>, Shiny, Markdown,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1598-2663-62C2-027A-1CE056340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E7EC9B97-842B-50E6-4A25-AFD419790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507" y="3115684"/>
            <a:ext cx="4913575" cy="31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8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C4A2-436A-9EA3-20D3-BEDC4FAC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19"/>
            <a:ext cx="11430000" cy="904881"/>
          </a:xfrm>
        </p:spPr>
        <p:txBody>
          <a:bodyPr anchor="ctr">
            <a:normAutofit/>
          </a:bodyPr>
          <a:lstStyle/>
          <a:p>
            <a:r>
              <a:rPr lang="en-US" dirty="0"/>
              <a:t>Parts of RStudio – Text Editor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48759884-2455-0D66-C18A-B9A61D8D6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38" y="1409516"/>
            <a:ext cx="7345531" cy="4682775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56C0F-B307-04BF-7F42-169DD83D2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0141CA-5CBD-054A-89DF-3EB0C5553F7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624F-223F-1100-36D7-9EA459903C73}"/>
              </a:ext>
            </a:extLst>
          </p:cNvPr>
          <p:cNvSpPr/>
          <p:nvPr/>
        </p:nvSpPr>
        <p:spPr>
          <a:xfrm>
            <a:off x="4667038" y="1677773"/>
            <a:ext cx="4258121" cy="23159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A8BA41-8D26-AC83-AB78-42732EB6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79418"/>
            <a:ext cx="3983182" cy="4445140"/>
          </a:xfrm>
        </p:spPr>
        <p:txBody>
          <a:bodyPr>
            <a:normAutofit/>
          </a:bodyPr>
          <a:lstStyle/>
          <a:p>
            <a:r>
              <a:rPr lang="en-US" dirty="0"/>
              <a:t>Text editor is used to view code, text files, etc.</a:t>
            </a:r>
          </a:p>
          <a:p>
            <a:r>
              <a:rPr lang="en-US" dirty="0"/>
              <a:t>Edit and write code that you can run below in console tab</a:t>
            </a:r>
          </a:p>
          <a:p>
            <a:r>
              <a:rPr lang="en-US" dirty="0"/>
              <a:t>View datasets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5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C4A2-436A-9EA3-20D3-BEDC4FAC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19"/>
            <a:ext cx="11430000" cy="904881"/>
          </a:xfrm>
        </p:spPr>
        <p:txBody>
          <a:bodyPr anchor="ctr">
            <a:normAutofit/>
          </a:bodyPr>
          <a:lstStyle/>
          <a:p>
            <a:r>
              <a:rPr lang="en-US" dirty="0"/>
              <a:t>Parts of RStudio – Console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48759884-2455-0D66-C18A-B9A61D8D6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38" y="1409516"/>
            <a:ext cx="7345531" cy="4682775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56C0F-B307-04BF-7F42-169DD83D2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0141CA-5CBD-054A-89DF-3EB0C5553F7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624F-223F-1100-36D7-9EA459903C73}"/>
              </a:ext>
            </a:extLst>
          </p:cNvPr>
          <p:cNvSpPr/>
          <p:nvPr/>
        </p:nvSpPr>
        <p:spPr>
          <a:xfrm>
            <a:off x="4667038" y="4008888"/>
            <a:ext cx="4258121" cy="20834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A8BA41-8D26-AC83-AB78-42732EB6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79418"/>
            <a:ext cx="3983182" cy="4445140"/>
          </a:xfrm>
        </p:spPr>
        <p:txBody>
          <a:bodyPr>
            <a:normAutofit/>
          </a:bodyPr>
          <a:lstStyle/>
          <a:p>
            <a:r>
              <a:rPr lang="en-US" dirty="0"/>
              <a:t>Console is where you run code</a:t>
            </a:r>
          </a:p>
          <a:p>
            <a:r>
              <a:rPr lang="en-US" dirty="0"/>
              <a:t>This is where you input commands to R</a:t>
            </a:r>
          </a:p>
          <a:p>
            <a:r>
              <a:rPr lang="en-US" dirty="0"/>
              <a:t>Can directly run commands from here or from code above using “Run” button (or key commands based on system – command enter for Mac)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1B46B-E8A8-11C2-F00B-CAA0BB4A7176}"/>
              </a:ext>
            </a:extLst>
          </p:cNvPr>
          <p:cNvSpPr/>
          <p:nvPr/>
        </p:nvSpPr>
        <p:spPr>
          <a:xfrm>
            <a:off x="688622" y="4147769"/>
            <a:ext cx="1753242" cy="356498"/>
          </a:xfrm>
          <a:prstGeom prst="rect">
            <a:avLst/>
          </a:prstGeom>
          <a:noFill/>
          <a:ln w="28575"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8203B-3860-F4C7-0286-E7DF3BFD615B}"/>
              </a:ext>
            </a:extLst>
          </p:cNvPr>
          <p:cNvSpPr/>
          <p:nvPr/>
        </p:nvSpPr>
        <p:spPr>
          <a:xfrm>
            <a:off x="7687733" y="1761067"/>
            <a:ext cx="304800" cy="248355"/>
          </a:xfrm>
          <a:prstGeom prst="rect">
            <a:avLst/>
          </a:prstGeom>
          <a:noFill/>
          <a:ln w="28575"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C4A2-436A-9EA3-20D3-BEDC4FAC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19"/>
            <a:ext cx="11430000" cy="904881"/>
          </a:xfrm>
        </p:spPr>
        <p:txBody>
          <a:bodyPr anchor="ctr">
            <a:normAutofit/>
          </a:bodyPr>
          <a:lstStyle/>
          <a:p>
            <a:r>
              <a:rPr lang="en-US" dirty="0"/>
              <a:t>Parts of RStudio – Environment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48759884-2455-0D66-C18A-B9A61D8D6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38" y="1409516"/>
            <a:ext cx="7345531" cy="4682775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56C0F-B307-04BF-7F42-169DD83D2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0141CA-5CBD-054A-89DF-3EB0C5553F7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624F-223F-1100-36D7-9EA459903C73}"/>
              </a:ext>
            </a:extLst>
          </p:cNvPr>
          <p:cNvSpPr/>
          <p:nvPr/>
        </p:nvSpPr>
        <p:spPr>
          <a:xfrm>
            <a:off x="8873067" y="1579419"/>
            <a:ext cx="3139502" cy="173951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A8BA41-8D26-AC83-AB78-42732EB6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79418"/>
            <a:ext cx="3983182" cy="4445140"/>
          </a:xfrm>
        </p:spPr>
        <p:txBody>
          <a:bodyPr>
            <a:normAutofit/>
          </a:bodyPr>
          <a:lstStyle/>
          <a:p>
            <a:r>
              <a:rPr lang="en-US" dirty="0"/>
              <a:t>Displays your current environment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endParaRPr lang="en-US" dirty="0"/>
          </a:p>
          <a:p>
            <a:r>
              <a:rPr lang="en-US" dirty="0"/>
              <a:t>Can open up datasets to view specifics</a:t>
            </a:r>
          </a:p>
          <a:p>
            <a:r>
              <a:rPr lang="en-US" dirty="0"/>
              <a:t>Can load or save data here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3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C4A2-436A-9EA3-20D3-BEDC4FAC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19"/>
            <a:ext cx="11430000" cy="904881"/>
          </a:xfrm>
        </p:spPr>
        <p:txBody>
          <a:bodyPr anchor="ctr">
            <a:normAutofit/>
          </a:bodyPr>
          <a:lstStyle/>
          <a:p>
            <a:r>
              <a:rPr lang="en-US" dirty="0"/>
              <a:t>Parts of RStudio – Plots, File Explorer, Help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48759884-2455-0D66-C18A-B9A61D8D6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94" y="1330494"/>
            <a:ext cx="4826918" cy="3077160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56C0F-B307-04BF-7F42-169DD83D2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0141CA-5CBD-054A-89DF-3EB0C5553F7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624F-223F-1100-36D7-9EA459903C73}"/>
              </a:ext>
            </a:extLst>
          </p:cNvPr>
          <p:cNvSpPr/>
          <p:nvPr/>
        </p:nvSpPr>
        <p:spPr>
          <a:xfrm>
            <a:off x="7839216" y="2495044"/>
            <a:ext cx="2365939" cy="19126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A8BA41-8D26-AC83-AB78-42732EB6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79418"/>
            <a:ext cx="3983182" cy="4445140"/>
          </a:xfrm>
        </p:spPr>
        <p:txBody>
          <a:bodyPr>
            <a:normAutofit/>
          </a:bodyPr>
          <a:lstStyle/>
          <a:p>
            <a:r>
              <a:rPr lang="en-US" dirty="0"/>
              <a:t>Bottom right window is used for many things</a:t>
            </a:r>
          </a:p>
          <a:p>
            <a:r>
              <a:rPr lang="en-US" dirty="0"/>
              <a:t>Plots show up here</a:t>
            </a:r>
          </a:p>
          <a:p>
            <a:r>
              <a:rPr lang="en-US" dirty="0"/>
              <a:t>File explorer can be opened to look through directories</a:t>
            </a:r>
          </a:p>
          <a:p>
            <a:r>
              <a:rPr lang="en-US" dirty="0"/>
              <a:t>Help menu also here</a:t>
            </a:r>
          </a:p>
          <a:p>
            <a:pPr lvl="1"/>
            <a:r>
              <a:rPr lang="en-US" dirty="0"/>
              <a:t>Can get information on functions running ?</a:t>
            </a:r>
            <a:r>
              <a:rPr lang="en-US" dirty="0" err="1"/>
              <a:t>function_name</a:t>
            </a:r>
            <a:r>
              <a:rPr lang="en-US" dirty="0"/>
              <a:t>  (ex. ?hist to open help info on base histogram function)</a:t>
            </a:r>
          </a:p>
          <a:p>
            <a:pPr lvl="1"/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833377-4AFF-0421-590D-41E1DD63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911" y="4595123"/>
            <a:ext cx="2257634" cy="21250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717139-2E69-CEA6-67D5-7736A75F88BD}"/>
              </a:ext>
            </a:extLst>
          </p:cNvPr>
          <p:cNvSpPr/>
          <p:nvPr/>
        </p:nvSpPr>
        <p:spPr>
          <a:xfrm>
            <a:off x="677333" y="2322022"/>
            <a:ext cx="767645" cy="43246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68C83-931B-C40C-CE84-18D17B0A195A}"/>
              </a:ext>
            </a:extLst>
          </p:cNvPr>
          <p:cNvSpPr/>
          <p:nvPr/>
        </p:nvSpPr>
        <p:spPr>
          <a:xfrm>
            <a:off x="9227606" y="4595122"/>
            <a:ext cx="2456394" cy="2125043"/>
          </a:xfrm>
          <a:prstGeom prst="rect">
            <a:avLst/>
          </a:prstGeom>
          <a:noFill/>
          <a:ln w="31750">
            <a:solidFill>
              <a:srgbClr val="D883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78E24-80DC-9483-5532-C57B5F7D77E0}"/>
              </a:ext>
            </a:extLst>
          </p:cNvPr>
          <p:cNvSpPr/>
          <p:nvPr/>
        </p:nvSpPr>
        <p:spPr>
          <a:xfrm>
            <a:off x="677333" y="3916588"/>
            <a:ext cx="666045" cy="432467"/>
          </a:xfrm>
          <a:prstGeom prst="rect">
            <a:avLst/>
          </a:prstGeom>
          <a:noFill/>
          <a:ln w="31750">
            <a:solidFill>
              <a:srgbClr val="D883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7115E52-EF40-994F-3F55-0323A103F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16" y="4620548"/>
            <a:ext cx="2257634" cy="212780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6DC1BCD-10CD-E002-7BB7-0C3FA5EADE5D}"/>
              </a:ext>
            </a:extLst>
          </p:cNvPr>
          <p:cNvSpPr/>
          <p:nvPr/>
        </p:nvSpPr>
        <p:spPr>
          <a:xfrm>
            <a:off x="5591738" y="4620548"/>
            <a:ext cx="2456394" cy="2125043"/>
          </a:xfrm>
          <a:prstGeom prst="rect">
            <a:avLst/>
          </a:prstGeom>
          <a:noFill/>
          <a:ln w="31750">
            <a:solidFill>
              <a:srgbClr val="0091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609B90-6EA8-672A-FAC6-E84F5013F8C1}"/>
              </a:ext>
            </a:extLst>
          </p:cNvPr>
          <p:cNvSpPr/>
          <p:nvPr/>
        </p:nvSpPr>
        <p:spPr>
          <a:xfrm>
            <a:off x="677333" y="2873678"/>
            <a:ext cx="1749778" cy="274895"/>
          </a:xfrm>
          <a:prstGeom prst="rect">
            <a:avLst/>
          </a:prstGeom>
          <a:noFill/>
          <a:ln w="31750">
            <a:solidFill>
              <a:srgbClr val="0091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8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A596-9BE3-B899-5BDD-81E095C8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F70F-FEB4-8696-82A0-0EA57D7F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RStudio Cloud is like using RStudio but with a cloud-based environment</a:t>
            </a:r>
          </a:p>
          <a:p>
            <a:r>
              <a:rPr lang="en-US" dirty="0"/>
              <a:t>Don’t have to install R on your local machine</a:t>
            </a:r>
          </a:p>
          <a:p>
            <a:pPr lvl="1"/>
            <a:r>
              <a:rPr lang="en-US" dirty="0"/>
              <a:t>This is nice for purposes like this workshop</a:t>
            </a:r>
          </a:p>
          <a:p>
            <a:pPr lvl="1"/>
            <a:r>
              <a:rPr lang="en-US" dirty="0"/>
              <a:t>Allows instructors to pre-setup R environment, easy access to data, etc.</a:t>
            </a:r>
          </a:p>
          <a:p>
            <a:pPr lvl="1"/>
            <a:r>
              <a:rPr lang="en-US" dirty="0"/>
              <a:t>No configuration or anything</a:t>
            </a:r>
          </a:p>
          <a:p>
            <a:r>
              <a:rPr lang="en-US" dirty="0"/>
              <a:t>Essentially the same interface as RStudio</a:t>
            </a:r>
          </a:p>
          <a:p>
            <a:r>
              <a:rPr lang="en-US" dirty="0"/>
              <a:t>Some things are slightly different</a:t>
            </a:r>
          </a:p>
          <a:p>
            <a:pPr lvl="1"/>
            <a:r>
              <a:rPr lang="en-US" dirty="0"/>
              <a:t>File structures</a:t>
            </a:r>
          </a:p>
          <a:p>
            <a:pPr lvl="1"/>
            <a:r>
              <a:rPr lang="en-US" dirty="0"/>
              <a:t>Interacting with local machine</a:t>
            </a:r>
          </a:p>
          <a:p>
            <a:pPr lvl="1"/>
            <a:r>
              <a:rPr lang="en-US" dirty="0"/>
              <a:t>Memory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1598-2663-62C2-027A-1CE056340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8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A596-9BE3-B899-5BDD-81E095C8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Cloud – Creating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F70F-FEB4-8696-82A0-0EA57D7F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41783"/>
            <a:ext cx="11430000" cy="2180735"/>
          </a:xfrm>
        </p:spPr>
        <p:txBody>
          <a:bodyPr>
            <a:normAutofit/>
          </a:bodyPr>
          <a:lstStyle/>
          <a:p>
            <a:r>
              <a:rPr lang="en-US" dirty="0"/>
              <a:t>It’s easy to create a new project in RStudio Cloud</a:t>
            </a:r>
          </a:p>
          <a:p>
            <a:r>
              <a:rPr lang="en-US" dirty="0"/>
              <a:t>Can choose which type of project</a:t>
            </a:r>
          </a:p>
          <a:p>
            <a:pPr lvl="1"/>
            <a:r>
              <a:rPr lang="en-US" dirty="0"/>
              <a:t>RStudio, </a:t>
            </a:r>
            <a:r>
              <a:rPr lang="en-US" dirty="0" err="1"/>
              <a:t>Jupyter</a:t>
            </a:r>
            <a:r>
              <a:rPr lang="en-US" dirty="0"/>
              <a:t>, connect to GitHub</a:t>
            </a:r>
          </a:p>
          <a:p>
            <a:r>
              <a:rPr lang="en-US" dirty="0"/>
              <a:t>This deploys a new project and easy to just start working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1598-2663-62C2-027A-1CE056340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339F3-8832-D9EB-70B9-16187B9D5752}"/>
              </a:ext>
            </a:extLst>
          </p:cNvPr>
          <p:cNvSpPr txBox="1"/>
          <p:nvPr/>
        </p:nvSpPr>
        <p:spPr>
          <a:xfrm>
            <a:off x="5373511" y="4820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C2F16A-1310-5581-8AF8-8BFF96ED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29000"/>
            <a:ext cx="7772400" cy="24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2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A596-9BE3-B899-5BDD-81E095C8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Cloud –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F70F-FEB4-8696-82A0-0EA57D7F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create a project based on an existing GitHub repository</a:t>
            </a:r>
          </a:p>
          <a:p>
            <a:pPr lvl="1"/>
            <a:r>
              <a:rPr lang="en-US" dirty="0"/>
              <a:t>This is what I did for our PREHEAT Retreat project</a:t>
            </a:r>
          </a:p>
          <a:p>
            <a:r>
              <a:rPr lang="en-US" dirty="0"/>
              <a:t>You can then use RStudio Cloud to push, pull, commit, etc.</a:t>
            </a:r>
          </a:p>
          <a:p>
            <a:pPr lvl="1"/>
            <a:r>
              <a:rPr lang="en-US" dirty="0"/>
              <a:t>We won’t be doing this in this workshop</a:t>
            </a:r>
          </a:p>
          <a:p>
            <a:r>
              <a:rPr lang="en-US" dirty="0"/>
              <a:t>Allows for nice collaboration, storage,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1598-2663-62C2-027A-1CE056340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ger_NTPMixtures_Feb2022" id="{A99AF6CC-8DC9-5047-A428-4E7F16D3742E}" vid="{4C30217F-C35E-7A4E-A874-C120657B31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24560</TotalTime>
  <Words>607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</vt:lpstr>
      <vt:lpstr>Office Theme</vt:lpstr>
      <vt:lpstr>Introduction to Coding Environment (RStudio Cloud)  PREHEAT Retreat  Kyle Roell</vt:lpstr>
      <vt:lpstr>RStudio (Posit)</vt:lpstr>
      <vt:lpstr>Parts of RStudio – Text Editor</vt:lpstr>
      <vt:lpstr>Parts of RStudio – Console</vt:lpstr>
      <vt:lpstr>Parts of RStudio – Environment</vt:lpstr>
      <vt:lpstr>Parts of RStudio – Plots, File Explorer, Help</vt:lpstr>
      <vt:lpstr>RStudio Cloud</vt:lpstr>
      <vt:lpstr>RStudio Cloud – Creating Projects</vt:lpstr>
      <vt:lpstr>RStudio Cloud – GitHub</vt:lpstr>
      <vt:lpstr>RStudio Cloud – Files, Loading, Saving</vt:lpstr>
      <vt:lpstr>PREHEAT Retreat Project</vt:lpstr>
      <vt:lpstr>Demo /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Mixtures Health Assessments: Combining In Silico with In Vitro / In Vivo Models to Evaluate Co-Occurring Contaminants</dc:title>
  <dc:creator>Rager, Julia</dc:creator>
  <cp:lastModifiedBy>Roell, Kyle</cp:lastModifiedBy>
  <cp:revision>1064</cp:revision>
  <dcterms:created xsi:type="dcterms:W3CDTF">2022-01-19T21:47:34Z</dcterms:created>
  <dcterms:modified xsi:type="dcterms:W3CDTF">2022-10-19T14:59:53Z</dcterms:modified>
</cp:coreProperties>
</file>