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89" r:id="rId2"/>
    <p:sldId id="390" r:id="rId3"/>
    <p:sldId id="391" r:id="rId4"/>
    <p:sldId id="395" r:id="rId5"/>
    <p:sldId id="396" r:id="rId6"/>
    <p:sldId id="406" r:id="rId7"/>
    <p:sldId id="407" r:id="rId8"/>
    <p:sldId id="408" r:id="rId9"/>
    <p:sldId id="397" r:id="rId10"/>
    <p:sldId id="409" r:id="rId11"/>
    <p:sldId id="410" r:id="rId12"/>
    <p:sldId id="411" r:id="rId13"/>
    <p:sldId id="414" r:id="rId14"/>
    <p:sldId id="412" r:id="rId15"/>
    <p:sldId id="41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83FF"/>
    <a:srgbClr val="009193"/>
    <a:srgbClr val="942093"/>
    <a:srgbClr val="4B9CD3"/>
    <a:srgbClr val="945200"/>
    <a:srgbClr val="0432FF"/>
    <a:srgbClr val="D6D6D6"/>
    <a:srgbClr val="F8F8F8"/>
    <a:srgbClr val="C00000"/>
    <a:srgbClr val="1536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19"/>
    <p:restoredTop sz="96054"/>
  </p:normalViewPr>
  <p:slideViewPr>
    <p:cSldViewPr snapToGrid="0" snapToObjects="1">
      <p:cViewPr varScale="1">
        <p:scale>
          <a:sx n="123" d="100"/>
          <a:sy n="123" d="100"/>
        </p:scale>
        <p:origin x="10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8B7A708-8D90-AC4D-8CB9-B4DB605ECC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B37E68-F730-CF44-989A-C3C92E32821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6426F-AB59-1C48-83FF-8D8B39CBC376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6627C-BE04-BC4E-92CA-E4AE247940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BB5C60-B5A3-1F41-89A8-90E1497123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A0F9D-2CF3-7E41-B34C-495B5A62B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347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EF5C8-D3AF-6D4A-B157-8C2C8F504D3D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FA2A26-98AB-2840-89B0-D77C95A2F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361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0E45E-62DE-C94E-BDAE-A83D6B1F2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401417"/>
            <a:ext cx="10972800" cy="1911316"/>
          </a:xfrm>
        </p:spPr>
        <p:txBody>
          <a:bodyPr anchor="b">
            <a:normAutofit/>
          </a:bodyPr>
          <a:lstStyle>
            <a:lvl1pPr algn="ctr">
              <a:defRPr sz="5400" b="1" i="0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86BC7C-B871-1546-9801-714E9CD87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602038"/>
            <a:ext cx="10972800" cy="1655762"/>
          </a:xfrm>
        </p:spPr>
        <p:txBody>
          <a:bodyPr/>
          <a:lstStyle>
            <a:lvl1pPr marL="0" indent="0" algn="ctr">
              <a:buNone/>
              <a:defRPr sz="2400">
                <a:latin typeface="Helvetica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A26DF-2DAD-1B44-85E8-D49A00B4C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91023" y="6557338"/>
            <a:ext cx="443093" cy="325657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3B0141CA-5CBD-054A-89DF-3EB0C5553F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84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D4E9A-E3C4-644E-B9A8-3B4481F89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12719"/>
            <a:ext cx="11430000" cy="904881"/>
          </a:xfrm>
        </p:spPr>
        <p:txBody>
          <a:bodyPr>
            <a:normAutofit/>
          </a:bodyPr>
          <a:lstStyle>
            <a:lvl1pPr>
              <a:defRPr sz="3200" b="1" i="0"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A48B2-EFE4-AF45-A17D-A1CA38D02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41783"/>
            <a:ext cx="11430000" cy="4682775"/>
          </a:xfrm>
        </p:spPr>
        <p:txBody>
          <a:bodyPr>
            <a:normAutofit/>
          </a:bodyPr>
          <a:lstStyle>
            <a:lvl1pPr>
              <a:defRPr sz="2400">
                <a:latin typeface="Helvetica" pitchFamily="2" charset="0"/>
              </a:defRPr>
            </a:lvl1pPr>
            <a:lvl2pPr>
              <a:defRPr sz="2000">
                <a:latin typeface="Helvetica" pitchFamily="2" charset="0"/>
              </a:defRPr>
            </a:lvl2pPr>
            <a:lvl3pPr>
              <a:defRPr sz="1800">
                <a:latin typeface="Helvetica" pitchFamily="2" charset="0"/>
              </a:defRPr>
            </a:lvl3pPr>
            <a:lvl4pPr>
              <a:defRPr sz="1600">
                <a:latin typeface="Helvetica" pitchFamily="2" charset="0"/>
              </a:defRPr>
            </a:lvl4pPr>
            <a:lvl5pPr>
              <a:defRPr sz="1600"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B7A29-3691-0A4A-A8CF-FFE528B9E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91023" y="6557338"/>
            <a:ext cx="443093" cy="325657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3B0141CA-5CBD-054A-89DF-3EB0C5553F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93AA9-DDC4-FD4B-A5AC-1DB87A80F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09737"/>
            <a:ext cx="10972800" cy="2626593"/>
          </a:xfrm>
        </p:spPr>
        <p:txBody>
          <a:bodyPr anchor="b">
            <a:normAutofit/>
          </a:bodyPr>
          <a:lstStyle>
            <a:lvl1pPr>
              <a:defRPr sz="4000" b="1" i="0">
                <a:solidFill>
                  <a:schemeClr val="tx1"/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757D4-9403-6E4E-A034-4BAB17B3E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4589463"/>
            <a:ext cx="10972800" cy="149961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BF374FB-FF6E-084B-9129-74AD481BF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91023" y="6557338"/>
            <a:ext cx="443093" cy="325657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3B0141CA-5CBD-054A-89DF-3EB0C5553F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9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87AFA-897B-1741-9B6F-EECECDAA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12721"/>
            <a:ext cx="11430000" cy="879480"/>
          </a:xfrm>
        </p:spPr>
        <p:txBody>
          <a:bodyPr>
            <a:normAutofit/>
          </a:bodyPr>
          <a:lstStyle>
            <a:lvl1pPr>
              <a:defRPr sz="3200" b="1" i="0"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292D4-FFFE-7B4B-B74B-1C3707577D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500809"/>
            <a:ext cx="5638800" cy="4523749"/>
          </a:xfrm>
        </p:spPr>
        <p:txBody>
          <a:bodyPr>
            <a:normAutofit/>
          </a:bodyPr>
          <a:lstStyle>
            <a:lvl1pPr>
              <a:defRPr sz="2400">
                <a:latin typeface="Helvetica" pitchFamily="2" charset="0"/>
              </a:defRPr>
            </a:lvl1pPr>
            <a:lvl2pPr>
              <a:defRPr sz="2000">
                <a:latin typeface="Helvetica" pitchFamily="2" charset="0"/>
              </a:defRPr>
            </a:lvl2pPr>
            <a:lvl3pPr>
              <a:defRPr sz="1800">
                <a:latin typeface="Helvetica" pitchFamily="2" charset="0"/>
              </a:defRPr>
            </a:lvl3pPr>
            <a:lvl4pPr>
              <a:defRPr sz="1600">
                <a:latin typeface="Helvetica" pitchFamily="2" charset="0"/>
              </a:defRPr>
            </a:lvl4pPr>
            <a:lvl5pPr>
              <a:defRPr sz="1600"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70D593-A0BC-8C46-8E57-242B6A6F2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00809"/>
            <a:ext cx="5638800" cy="4523749"/>
          </a:xfrm>
        </p:spPr>
        <p:txBody>
          <a:bodyPr>
            <a:normAutofit/>
          </a:bodyPr>
          <a:lstStyle>
            <a:lvl1pPr>
              <a:defRPr sz="2400">
                <a:latin typeface="Helvetica" pitchFamily="2" charset="0"/>
              </a:defRPr>
            </a:lvl1pPr>
            <a:lvl2pPr>
              <a:defRPr sz="2000">
                <a:latin typeface="Helvetica" pitchFamily="2" charset="0"/>
              </a:defRPr>
            </a:lvl2pPr>
            <a:lvl3pPr>
              <a:defRPr sz="1800">
                <a:latin typeface="Helvetica" pitchFamily="2" charset="0"/>
              </a:defRPr>
            </a:lvl3pPr>
            <a:lvl4pPr>
              <a:defRPr sz="1600">
                <a:latin typeface="Helvetica" pitchFamily="2" charset="0"/>
              </a:defRPr>
            </a:lvl4pPr>
            <a:lvl5pPr>
              <a:defRPr sz="1600">
                <a:latin typeface="Helvetica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F703F-2761-274F-AC0F-809EEE036F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91023" y="6557338"/>
            <a:ext cx="443093" cy="325657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3B0141CA-5CBD-054A-89DF-3EB0C5553F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89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BAE61-BDB7-5949-9000-14767FD74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12721"/>
            <a:ext cx="11430000" cy="879480"/>
          </a:xfrm>
        </p:spPr>
        <p:txBody>
          <a:bodyPr>
            <a:normAutofit/>
          </a:bodyPr>
          <a:lstStyle>
            <a:lvl1pPr>
              <a:defRPr sz="3200" b="1" i="0"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300D2D0-4C2F-B940-8EE5-88C039D78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91023" y="6557338"/>
            <a:ext cx="443093" cy="325657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3B0141CA-5CBD-054A-89DF-3EB0C5553F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59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308DACE-F9A3-7A41-9422-2BD82AEBC0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91023" y="6557338"/>
            <a:ext cx="443093" cy="325657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3B0141CA-5CBD-054A-89DF-3EB0C5553F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48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9419C33-1FBB-5D46-9D1A-31B326210DE0}"/>
              </a:ext>
            </a:extLst>
          </p:cNvPr>
          <p:cNvSpPr/>
          <p:nvPr userDrawn="1"/>
        </p:nvSpPr>
        <p:spPr>
          <a:xfrm>
            <a:off x="0" y="0"/>
            <a:ext cx="12192000" cy="1210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BBEDD6-132A-6093-6B5A-08F77E7F70C4}"/>
              </a:ext>
            </a:extLst>
          </p:cNvPr>
          <p:cNvSpPr/>
          <p:nvPr userDrawn="1"/>
        </p:nvSpPr>
        <p:spPr>
          <a:xfrm>
            <a:off x="0" y="96510"/>
            <a:ext cx="12192000" cy="1020544"/>
          </a:xfrm>
          <a:prstGeom prst="rect">
            <a:avLst/>
          </a:prstGeom>
          <a:solidFill>
            <a:srgbClr val="4B9C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ABDC11-4937-964A-808A-E97F78E65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126"/>
            <a:ext cx="11430000" cy="625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5539D-5C9E-124E-9F75-165E133FE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567003"/>
            <a:ext cx="11430000" cy="4609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C6F835F-A2AE-384D-ACA4-56471DB97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91023" y="6557338"/>
            <a:ext cx="443093" cy="325657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3B0141CA-5CBD-054A-89DF-3EB0C5553F7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46710626-620E-7843-6134-16252043A5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/>
          <a:srcRect l="4942" t="12109" r="4689" b="22608"/>
          <a:stretch/>
        </p:blipFill>
        <p:spPr>
          <a:xfrm>
            <a:off x="119270" y="6022796"/>
            <a:ext cx="824947" cy="777411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617493DD-3440-7FC1-6032-1162FAF57419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116496" y="6046418"/>
            <a:ext cx="2342323" cy="748242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60ADF882-1134-0AF2-E108-96FE1204FF67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631950" y="6046418"/>
            <a:ext cx="815651" cy="7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209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chemeClr val="bg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1411D-630C-1CD8-5120-3C093F803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0855" y="1606379"/>
            <a:ext cx="7197436" cy="3645242"/>
          </a:xfrm>
        </p:spPr>
        <p:txBody>
          <a:bodyPr>
            <a:normAutofit fontScale="90000"/>
          </a:bodyPr>
          <a:lstStyle/>
          <a:p>
            <a:r>
              <a:rPr lang="en-US" dirty="0"/>
              <a:t>Intro to Statistical Analyses: Two-Group Analyses</a:t>
            </a:r>
            <a:br>
              <a:rPr lang="en-US" dirty="0"/>
            </a:br>
            <a:br>
              <a:rPr lang="en-US" dirty="0"/>
            </a:br>
            <a:r>
              <a:rPr lang="en-US" sz="2700" dirty="0"/>
              <a:t>PREHEAT Retreat </a:t>
            </a:r>
            <a:br>
              <a:rPr lang="en-US" sz="2700" dirty="0"/>
            </a:br>
            <a:r>
              <a:rPr lang="en-US" sz="2700" dirty="0"/>
              <a:t>Kyle Roell</a:t>
            </a:r>
          </a:p>
        </p:txBody>
      </p:sp>
    </p:spTree>
    <p:extLst>
      <p:ext uri="{BB962C8B-B14F-4D97-AF65-F5344CB8AC3E}">
        <p14:creationId xmlns:p14="http://schemas.microsoft.com/office/powerpoint/2010/main" val="1506825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60758-2B4D-9EDA-4341-F3E17C8CB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Linear Regression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42299-BCE3-3F56-D036-61867B3C0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is ”simple” to run a simple linear regression in R</a:t>
            </a:r>
          </a:p>
          <a:p>
            <a:pPr lvl="1"/>
            <a:r>
              <a:rPr lang="en-US" dirty="0" err="1"/>
              <a:t>lm.results</a:t>
            </a:r>
            <a:r>
              <a:rPr lang="en-US" dirty="0"/>
              <a:t> = </a:t>
            </a:r>
            <a:r>
              <a:rPr lang="en-US" dirty="0" err="1"/>
              <a:t>lm</a:t>
            </a:r>
            <a:r>
              <a:rPr lang="en-US" dirty="0"/>
              <a:t>(</a:t>
            </a:r>
            <a:r>
              <a:rPr lang="en-US" dirty="0" err="1"/>
              <a:t>Value_Pre</a:t>
            </a:r>
            <a:r>
              <a:rPr lang="en-US" dirty="0"/>
              <a:t> ~ age, data=</a:t>
            </a:r>
            <a:r>
              <a:rPr lang="en-US" dirty="0" err="1"/>
              <a:t>proteomics.data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This says run a regression with ”</a:t>
            </a:r>
            <a:r>
              <a:rPr lang="en-US" dirty="0" err="1"/>
              <a:t>Value_Pre</a:t>
            </a:r>
            <a:r>
              <a:rPr lang="en-US" dirty="0"/>
              <a:t>” as the dependent variable and “age” as the independent variable</a:t>
            </a:r>
          </a:p>
          <a:p>
            <a:pPr lvl="1"/>
            <a:r>
              <a:rPr lang="en-US" dirty="0"/>
              <a:t>We want to see if there is a relationship between protein expression (”</a:t>
            </a:r>
            <a:r>
              <a:rPr lang="en-US" dirty="0" err="1"/>
              <a:t>Value_Pre</a:t>
            </a:r>
            <a:r>
              <a:rPr lang="en-US" dirty="0"/>
              <a:t>”) and age</a:t>
            </a:r>
          </a:p>
          <a:p>
            <a:pPr lvl="1"/>
            <a:endParaRPr lang="en-US" dirty="0"/>
          </a:p>
          <a:p>
            <a:r>
              <a:rPr lang="en-US" dirty="0"/>
              <a:t>Output using “summary(</a:t>
            </a:r>
            <a:r>
              <a:rPr lang="en-US" dirty="0" err="1"/>
              <a:t>lm.results</a:t>
            </a:r>
            <a:r>
              <a:rPr lang="en-US" dirty="0"/>
              <a:t>)”</a:t>
            </a:r>
          </a:p>
          <a:p>
            <a:pPr lvl="1"/>
            <a:r>
              <a:rPr lang="en-US" dirty="0"/>
              <a:t>“Call” is the function call you made</a:t>
            </a:r>
          </a:p>
          <a:p>
            <a:pPr lvl="1"/>
            <a:r>
              <a:rPr lang="en-US" dirty="0"/>
              <a:t>”Residuals” describe those distances to the best fit line</a:t>
            </a:r>
          </a:p>
          <a:p>
            <a:pPr lvl="1"/>
            <a:r>
              <a:rPr lang="en-US" dirty="0"/>
              <a:t>”Coefficients” describe the model</a:t>
            </a:r>
          </a:p>
          <a:p>
            <a:pPr lvl="2"/>
            <a:r>
              <a:rPr lang="en-US" dirty="0"/>
              <a:t>”Estimate” is the estimate of a specific variable</a:t>
            </a:r>
          </a:p>
          <a:p>
            <a:pPr lvl="2"/>
            <a:r>
              <a:rPr lang="en-US" dirty="0"/>
              <a:t>“Std. Error” is standard error of the estimate</a:t>
            </a:r>
          </a:p>
          <a:p>
            <a:pPr lvl="2"/>
            <a:r>
              <a:rPr lang="en-US" dirty="0"/>
              <a:t>“t value” is the test statistic for that specific variable</a:t>
            </a:r>
          </a:p>
          <a:p>
            <a:pPr lvl="2"/>
            <a:r>
              <a:rPr lang="en-US" dirty="0"/>
              <a:t>“</a:t>
            </a:r>
            <a:r>
              <a:rPr lang="en-US" dirty="0" err="1"/>
              <a:t>Pr</a:t>
            </a:r>
            <a:r>
              <a:rPr lang="en-US" dirty="0"/>
              <a:t>(&gt;|t|)” is the p-value for that specific variable, is there a relationship?</a:t>
            </a:r>
          </a:p>
          <a:p>
            <a:pPr lvl="2"/>
            <a:r>
              <a:rPr lang="en-US" dirty="0"/>
              <a:t>”Multiple R-squared” percentage of variation explained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5087F-0981-E606-3320-744854440F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B0141CA-5CBD-054A-89DF-3EB0C5553F7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DC9BB695-1E9A-E56A-79A8-44E440646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9921" y="3683170"/>
            <a:ext cx="3312079" cy="221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006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C0011-4AAC-16D6-541E-2BF7723A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SLR Output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9F15C-94C8-A658-5FF7-B852CE0B6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that we can think of this relationship graphically as a line</a:t>
            </a:r>
          </a:p>
          <a:p>
            <a:r>
              <a:rPr lang="en-US" dirty="0"/>
              <a:t>In that case, the estimates of (Intercept) and Age correspond to values in the equation of that line</a:t>
            </a:r>
          </a:p>
          <a:p>
            <a:pPr lvl="1"/>
            <a:r>
              <a:rPr lang="en-US" dirty="0"/>
              <a:t>Y = </a:t>
            </a:r>
            <a:r>
              <a:rPr lang="en-US" dirty="0" err="1"/>
              <a:t>mX</a:t>
            </a:r>
            <a:r>
              <a:rPr lang="en-US" dirty="0"/>
              <a:t> + b</a:t>
            </a:r>
          </a:p>
          <a:p>
            <a:pPr lvl="1"/>
            <a:r>
              <a:rPr lang="en-US" dirty="0"/>
              <a:t>Here Y is the dependent variable (</a:t>
            </a:r>
            <a:r>
              <a:rPr lang="en-US" dirty="0" err="1"/>
              <a:t>Value_Pre</a:t>
            </a:r>
            <a:r>
              <a:rPr lang="en-US" dirty="0"/>
              <a:t>), m is the slope (estimate for Age), X is the independent variable (Age) and b is the intercept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88605-C616-3B89-7453-35710EDB98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B0141CA-5CBD-054A-89DF-3EB0C5553F72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665668B1-EC57-4EFC-FFC8-DA346E007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549" y="4237583"/>
            <a:ext cx="3556618" cy="237357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B60D1AC-2014-AD8E-2215-544770DD7B6B}"/>
              </a:ext>
            </a:extLst>
          </p:cNvPr>
          <p:cNvGrpSpPr/>
          <p:nvPr/>
        </p:nvGrpSpPr>
        <p:grpSpPr>
          <a:xfrm>
            <a:off x="8636736" y="4132155"/>
            <a:ext cx="3375833" cy="2588011"/>
            <a:chOff x="7429499" y="3358237"/>
            <a:chExt cx="4381501" cy="3474122"/>
          </a:xfrm>
        </p:grpSpPr>
        <p:pic>
          <p:nvPicPr>
            <p:cNvPr id="7" name="Picture 6" descr="Chart, scatter chart&#10;&#10;Description automatically generated">
              <a:extLst>
                <a:ext uri="{FF2B5EF4-FFF2-40B4-BE49-F238E27FC236}">
                  <a16:creationId xmlns:a16="http://schemas.microsoft.com/office/drawing/2014/main" id="{277FD355-B28E-EF30-B488-4AF6396D23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29499" y="3499763"/>
              <a:ext cx="4226194" cy="3332596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0B41383-76C2-CECD-461C-9B3F188180FE}"/>
                </a:ext>
              </a:extLst>
            </p:cNvPr>
            <p:cNvSpPr/>
            <p:nvPr/>
          </p:nvSpPr>
          <p:spPr>
            <a:xfrm>
              <a:off x="11096686" y="3358237"/>
              <a:ext cx="714314" cy="6754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6671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CDFF-11AF-E32E-E72E-5CAAAFC8D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SLR Output in R – Interpretation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48E5E-5207-DC30-DE01-318AA8A71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just said that our slope value (m) is the estimate for Age</a:t>
            </a:r>
          </a:p>
          <a:p>
            <a:r>
              <a:rPr lang="en-US" dirty="0"/>
              <a:t>This means, as Age increase by 1, our dependent variable increases by the amount estimated for Age</a:t>
            </a:r>
          </a:p>
          <a:p>
            <a:r>
              <a:rPr lang="en-US" dirty="0"/>
              <a:t>In our example, the estimate for Age is 235.71, this means for every one unit increase in Age (1 year), the value for our dependent variable, protein expression, increases by 235.71.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we think about this in terms of a line, and 235.71 as our slope, this makes sense</a:t>
            </a:r>
          </a:p>
          <a:p>
            <a:pPr lvl="1"/>
            <a:r>
              <a:rPr lang="en-US" dirty="0"/>
              <a:t>Slope is (change in Y)/(change in X), so 235.71 unit change in Y per 1 unit change in 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757E9-49AC-454A-7340-F819F1FD7C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B0141CA-5CBD-054A-89DF-3EB0C5553F72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A27BB698-FEEA-39BE-F5D5-DE9F91268F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400" b="32640"/>
          <a:stretch/>
        </p:blipFill>
        <p:spPr>
          <a:xfrm>
            <a:off x="732576" y="3776688"/>
            <a:ext cx="3556618" cy="6636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32BB8AB-C301-AFD9-323E-56C85671B856}"/>
              </a:ext>
            </a:extLst>
          </p:cNvPr>
          <p:cNvSpPr/>
          <p:nvPr/>
        </p:nvSpPr>
        <p:spPr>
          <a:xfrm>
            <a:off x="732576" y="4108519"/>
            <a:ext cx="1241697" cy="3318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10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9DBEF-8301-BE3F-CCCA-BA3538441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Testing Corrections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38BF6-3F65-2793-D2B7-F79A70ED8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Finally, when we are running LOTS of test like this, there is a chance we are rejecting some H</a:t>
            </a:r>
            <a:r>
              <a:rPr lang="en-US" baseline="-25000" dirty="0"/>
              <a:t>0</a:t>
            </a:r>
            <a:r>
              <a:rPr lang="en-US" dirty="0"/>
              <a:t> when we shouldn’t</a:t>
            </a:r>
          </a:p>
          <a:p>
            <a:r>
              <a:rPr lang="en-US" dirty="0"/>
              <a:t>Remember, </a:t>
            </a:r>
            <a:r>
              <a:rPr lang="el-GR" b="0" i="0" u="none" strike="noStrike" dirty="0">
                <a:solidFill>
                  <a:srgbClr val="000000"/>
                </a:solidFill>
                <a:effectLst/>
                <a:latin typeface="STIXGeneral-Italic" pitchFamily="2" charset="2"/>
              </a:rPr>
              <a:t>α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TIXGeneral-Italic" pitchFamily="2" charset="2"/>
              </a:rPr>
              <a:t>,</a:t>
            </a:r>
            <a:r>
              <a:rPr lang="en-US" dirty="0"/>
              <a:t> is the chance of rejecting H</a:t>
            </a:r>
            <a:r>
              <a:rPr lang="en-US" baseline="-25000" dirty="0"/>
              <a:t>0</a:t>
            </a:r>
            <a:r>
              <a:rPr lang="en-US" dirty="0"/>
              <a:t> when it is true (Type 1 error)</a:t>
            </a:r>
          </a:p>
          <a:p>
            <a:pPr lvl="1"/>
            <a:r>
              <a:rPr lang="en-US" dirty="0"/>
              <a:t>So if we set this to the standard .05, meaning we reject H</a:t>
            </a:r>
            <a:r>
              <a:rPr lang="en-US" baseline="-25000" dirty="0"/>
              <a:t>0</a:t>
            </a:r>
            <a:r>
              <a:rPr lang="en-US" dirty="0"/>
              <a:t> when p&lt;.05</a:t>
            </a:r>
          </a:p>
          <a:p>
            <a:pPr lvl="1"/>
            <a:r>
              <a:rPr lang="en-US" dirty="0"/>
              <a:t>5% chance of rejecting H</a:t>
            </a:r>
            <a:r>
              <a:rPr lang="en-US" baseline="-25000" dirty="0"/>
              <a:t>0</a:t>
            </a:r>
            <a:r>
              <a:rPr lang="en-US" dirty="0"/>
              <a:t>, when we shouldn’t (ex. we are saying there is a difference between two groups)</a:t>
            </a:r>
          </a:p>
          <a:p>
            <a:r>
              <a:rPr lang="en-US" dirty="0"/>
              <a:t>If we are running 2000 tests at a significance level of .05, we expect that, by chance, we are rejecting H</a:t>
            </a:r>
            <a:r>
              <a:rPr lang="en-US" baseline="-25000" dirty="0"/>
              <a:t>0 </a:t>
            </a:r>
            <a:r>
              <a:rPr lang="en-US" dirty="0"/>
              <a:t>100 times! </a:t>
            </a:r>
          </a:p>
          <a:p>
            <a:endParaRPr lang="en-US" baseline="-25000" dirty="0"/>
          </a:p>
          <a:p>
            <a:r>
              <a:rPr lang="en-US" dirty="0"/>
              <a:t>To address this, there are numerous procedures that adjust the threshold and/or p-value so that we are controlling these errors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1C4CD-392C-4970-53B0-931926765F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B0141CA-5CBD-054A-89DF-3EB0C5553F7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31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4F249-E94E-3192-CAAD-3E630A649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56EF9-5DF6-B1B8-E946-F4CD4FB02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was a LOT</a:t>
            </a:r>
          </a:p>
          <a:p>
            <a:endParaRPr lang="en-US" dirty="0"/>
          </a:p>
          <a:p>
            <a:r>
              <a:rPr lang="en-US" dirty="0"/>
              <a:t>T-test is used when we want to test differences between two groups</a:t>
            </a:r>
          </a:p>
          <a:p>
            <a:r>
              <a:rPr lang="en-US" dirty="0" err="1"/>
              <a:t>Anova</a:t>
            </a:r>
            <a:r>
              <a:rPr lang="en-US" dirty="0"/>
              <a:t> is used similarly to a t-test but for more than two groups</a:t>
            </a:r>
          </a:p>
          <a:p>
            <a:r>
              <a:rPr lang="en-US" dirty="0"/>
              <a:t>Simple Linear Regression is used to determine relationship between two variables</a:t>
            </a:r>
          </a:p>
          <a:p>
            <a:endParaRPr lang="en-US" dirty="0"/>
          </a:p>
          <a:p>
            <a:r>
              <a:rPr lang="en-US" dirty="0"/>
              <a:t>Easy to code in R and lots of free resources for these and more advanced analyses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2A598-9715-6EEA-CDC0-6B60B59934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B0141CA-5CBD-054A-89DF-3EB0C5553F7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69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8D26-1BAE-19A1-B12B-999C73B16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D16C3-1C15-92B4-F0D6-7497CBD6F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39F3B-1170-BEA4-B23F-82DE19675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B0141CA-5CBD-054A-89DF-3EB0C5553F7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70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7A596-9BE3-B899-5BDD-81E095C83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Analyses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2F70F-FEB4-8696-82A0-0EA57D7F9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makes running basic, and advanced, statistics surprisingly easy</a:t>
            </a:r>
          </a:p>
          <a:p>
            <a:pPr lvl="1"/>
            <a:r>
              <a:rPr lang="en-US" dirty="0"/>
              <a:t>This is both good and bad </a:t>
            </a:r>
          </a:p>
          <a:p>
            <a:pPr lvl="1"/>
            <a:r>
              <a:rPr lang="en-US" dirty="0"/>
              <a:t>Many are included in base R </a:t>
            </a:r>
          </a:p>
          <a:p>
            <a:pPr lvl="1"/>
            <a:r>
              <a:rPr lang="en-US" dirty="0"/>
              <a:t>Lots of packages for more advanced analyses</a:t>
            </a:r>
          </a:p>
          <a:p>
            <a:pPr lvl="1"/>
            <a:endParaRPr lang="en-US" dirty="0"/>
          </a:p>
          <a:p>
            <a:r>
              <a:rPr lang="en-US" dirty="0"/>
              <a:t>Basic idea is to explore data and uncover underlying trends, patterns, etc.</a:t>
            </a:r>
          </a:p>
          <a:p>
            <a:r>
              <a:rPr lang="en-US" dirty="0"/>
              <a:t>Generally, we employ statistical tests or methods to do this</a:t>
            </a:r>
          </a:p>
          <a:p>
            <a:pPr lvl="1"/>
            <a:r>
              <a:rPr lang="en-US" dirty="0"/>
              <a:t>T-tests, </a:t>
            </a:r>
            <a:r>
              <a:rPr lang="en-US" dirty="0" err="1"/>
              <a:t>Anova</a:t>
            </a:r>
            <a:r>
              <a:rPr lang="en-US" dirty="0"/>
              <a:t>, Regression, etc.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A1598-2663-62C2-027A-1CE056340A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B0141CA-5CBD-054A-89DF-3EB0C5553F7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86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1C4A2-436A-9EA3-20D3-BEDC4FAC3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12719"/>
            <a:ext cx="11430000" cy="904881"/>
          </a:xfrm>
        </p:spPr>
        <p:txBody>
          <a:bodyPr anchor="ctr">
            <a:normAutofit/>
          </a:bodyPr>
          <a:lstStyle/>
          <a:p>
            <a:r>
              <a:rPr lang="en-US" dirty="0"/>
              <a:t>Statistical Tests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556C0F-B307-04BF-7F42-169DD83D2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91023" y="6557338"/>
            <a:ext cx="443093" cy="32565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B0141CA-5CBD-054A-89DF-3EB0C5553F7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7A8BA41-8D26-AC83-AB78-42732EB66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579418"/>
            <a:ext cx="11430000" cy="444514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Statistical tests are used to test a (null) hypothesis (H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Allowing us to make inferences about our data and potentially extrapolate those more generally</a:t>
            </a:r>
          </a:p>
          <a:p>
            <a:r>
              <a:rPr lang="en-US" dirty="0"/>
              <a:t>Generally, for a given statistical test, we either “reject” or “do not reject” the H</a:t>
            </a:r>
            <a:r>
              <a:rPr lang="en-US" baseline="-25000" dirty="0"/>
              <a:t>0</a:t>
            </a:r>
            <a:r>
              <a:rPr lang="en-US" dirty="0"/>
              <a:t>, based on some test statistic</a:t>
            </a:r>
            <a:endParaRPr lang="en-US" baseline="-25000" dirty="0"/>
          </a:p>
          <a:p>
            <a:pPr lvl="1"/>
            <a:r>
              <a:rPr lang="en-US" dirty="0"/>
              <a:t>Thus, a statistical test requires a pair of hypotheses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a null hypothesis 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 an alternative hypothesis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Example: " H</a:t>
            </a:r>
            <a:r>
              <a:rPr lang="en-US" baseline="-25000" dirty="0"/>
              <a:t>0</a:t>
            </a:r>
            <a:r>
              <a:rPr lang="en-US" dirty="0"/>
              <a:t>: mean of </a:t>
            </a:r>
            <a:r>
              <a:rPr lang="en-US" dirty="0" err="1"/>
              <a:t>groupA</a:t>
            </a:r>
            <a:r>
              <a:rPr lang="en-US" dirty="0"/>
              <a:t> = mean </a:t>
            </a:r>
            <a:r>
              <a:rPr lang="en-US" dirty="0" err="1"/>
              <a:t>groupB</a:t>
            </a:r>
            <a:r>
              <a:rPr lang="en-US" dirty="0"/>
              <a:t>”, and H</a:t>
            </a:r>
            <a:r>
              <a:rPr lang="en-US" baseline="-25000" dirty="0"/>
              <a:t>a</a:t>
            </a:r>
            <a:r>
              <a:rPr lang="en-US" dirty="0"/>
              <a:t>: “mean </a:t>
            </a:r>
            <a:r>
              <a:rPr lang="en-US" dirty="0" err="1"/>
              <a:t>groupA</a:t>
            </a:r>
            <a:r>
              <a:rPr lang="en-US" dirty="0"/>
              <a:t> != mean </a:t>
            </a:r>
            <a:r>
              <a:rPr lang="en-US" dirty="0" err="1"/>
              <a:t>groupB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If we reject the null hypothesis, we conclude the means of the two groups are </a:t>
            </a:r>
            <a:r>
              <a:rPr lang="en-US"/>
              <a:t>not equal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The significance level of the test, </a:t>
            </a:r>
            <a:r>
              <a:rPr lang="el-GR" b="0" i="0" u="none" strike="noStrike" dirty="0">
                <a:solidFill>
                  <a:srgbClr val="000000"/>
                </a:solidFill>
                <a:effectLst/>
                <a:latin typeface="STIXGeneral-Italic" pitchFamily="2" charset="2"/>
              </a:rPr>
              <a:t>α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TIXGeneral-Italic" pitchFamily="2" charset="2"/>
              </a:rPr>
              <a:t>,</a:t>
            </a:r>
            <a:r>
              <a:rPr lang="en-US" dirty="0"/>
              <a:t> is the chance of rejecting H</a:t>
            </a:r>
            <a:r>
              <a:rPr lang="en-US" baseline="-25000" dirty="0"/>
              <a:t>0</a:t>
            </a:r>
            <a:r>
              <a:rPr lang="en-US" dirty="0"/>
              <a:t> when it is true</a:t>
            </a:r>
          </a:p>
          <a:p>
            <a:pPr lvl="1"/>
            <a:r>
              <a:rPr lang="en-US" dirty="0"/>
              <a:t>This is often sent to .05, and a ”threshold for p-values”, why p-value &lt; .05 considered “significant”</a:t>
            </a:r>
          </a:p>
          <a:p>
            <a:pPr lvl="1"/>
            <a:r>
              <a:rPr lang="en-US" dirty="0"/>
              <a:t>P-value is probability of obtaining test results at least as extreme as those observed, assuming H</a:t>
            </a:r>
            <a:r>
              <a:rPr lang="en-US" baseline="-25000" dirty="0"/>
              <a:t>0</a:t>
            </a:r>
            <a:r>
              <a:rPr lang="en-US" dirty="0"/>
              <a:t> is true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52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1C4A2-436A-9EA3-20D3-BEDC4FAC3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12719"/>
            <a:ext cx="11430000" cy="904881"/>
          </a:xfrm>
        </p:spPr>
        <p:txBody>
          <a:bodyPr anchor="ctr">
            <a:normAutofit/>
          </a:bodyPr>
          <a:lstStyle/>
          <a:p>
            <a:r>
              <a:rPr lang="en-US" dirty="0"/>
              <a:t>Common Tests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556C0F-B307-04BF-7F42-169DD83D2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91023" y="6557338"/>
            <a:ext cx="443093" cy="32565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B0141CA-5CBD-054A-89DF-3EB0C5553F7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7A8BA41-8D26-AC83-AB78-42732EB66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579418"/>
            <a:ext cx="11429999" cy="44451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do you know which statistical test or method to use?</a:t>
            </a:r>
          </a:p>
          <a:p>
            <a:r>
              <a:rPr lang="en-US" dirty="0"/>
              <a:t>This depends up your hypothesis, type of data, assumptions of test</a:t>
            </a:r>
          </a:p>
          <a:p>
            <a:endParaRPr lang="en-US" dirty="0"/>
          </a:p>
          <a:p>
            <a:r>
              <a:rPr lang="en-US" dirty="0"/>
              <a:t>(basic, general) Examples:</a:t>
            </a:r>
          </a:p>
          <a:p>
            <a:pPr lvl="1"/>
            <a:r>
              <a:rPr lang="en-US" dirty="0"/>
              <a:t>Difference between 2 group means: T-test</a:t>
            </a:r>
            <a:r>
              <a:rPr lang="en-US" dirty="0">
                <a:solidFill>
                  <a:srgbClr val="00B050"/>
                </a:solidFill>
              </a:rPr>
              <a:t>*</a:t>
            </a:r>
          </a:p>
          <a:p>
            <a:pPr lvl="1"/>
            <a:r>
              <a:rPr lang="en-US" dirty="0"/>
              <a:t>Difference between &gt;2 group means: </a:t>
            </a:r>
            <a:r>
              <a:rPr lang="en-US" dirty="0" err="1"/>
              <a:t>Anova</a:t>
            </a:r>
            <a:r>
              <a:rPr lang="en-US" dirty="0">
                <a:solidFill>
                  <a:srgbClr val="00B050"/>
                </a:solidFill>
              </a:rPr>
              <a:t>*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Relationship between two *categorical* variables: Chi-Square test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Relationship between variables: Correlation, Regression</a:t>
            </a:r>
            <a:r>
              <a:rPr lang="en-US" dirty="0">
                <a:solidFill>
                  <a:srgbClr val="00B050"/>
                </a:solidFill>
              </a:rPr>
              <a:t>*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* </a:t>
            </a:r>
            <a:r>
              <a:rPr lang="en-US" sz="1600" dirty="0"/>
              <a:t>We will be using these in this workshop</a:t>
            </a:r>
          </a:p>
        </p:txBody>
      </p:sp>
    </p:spTree>
    <p:extLst>
      <p:ext uri="{BB962C8B-B14F-4D97-AF65-F5344CB8AC3E}">
        <p14:creationId xmlns:p14="http://schemas.microsoft.com/office/powerpoint/2010/main" val="1774955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1C4A2-436A-9EA3-20D3-BEDC4FAC3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12719"/>
            <a:ext cx="11430000" cy="904881"/>
          </a:xfrm>
        </p:spPr>
        <p:txBody>
          <a:bodyPr anchor="ctr">
            <a:normAutofit/>
          </a:bodyPr>
          <a:lstStyle/>
          <a:p>
            <a:r>
              <a:rPr lang="en-US" dirty="0"/>
              <a:t>T-test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556C0F-B307-04BF-7F42-169DD83D2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91023" y="6557338"/>
            <a:ext cx="443093" cy="32565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B0141CA-5CBD-054A-89DF-3EB0C5553F7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7A8BA41-8D26-AC83-AB78-42732EB66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579418"/>
            <a:ext cx="11429999" cy="44451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T-test is used to compare means of two groups</a:t>
            </a:r>
          </a:p>
          <a:p>
            <a:pPr lvl="1"/>
            <a:r>
              <a:rPr lang="en-US" dirty="0"/>
              <a:t>One sample t-test: compare mean of one group to specific value</a:t>
            </a:r>
          </a:p>
          <a:p>
            <a:pPr lvl="1"/>
            <a:r>
              <a:rPr lang="en-US" dirty="0"/>
              <a:t>Two sample t-test: compare means of two independent groups</a:t>
            </a:r>
          </a:p>
          <a:p>
            <a:pPr lvl="1"/>
            <a:r>
              <a:rPr lang="en-US" dirty="0"/>
              <a:t>Paired t-test: compare means of two related groups (ex: before/after treatment)</a:t>
            </a:r>
          </a:p>
          <a:p>
            <a:r>
              <a:rPr lang="en-US" dirty="0"/>
              <a:t>Consider a two sample t-test, the H</a:t>
            </a:r>
            <a:r>
              <a:rPr lang="en-US" baseline="-25000" dirty="0"/>
              <a:t>0</a:t>
            </a:r>
            <a:r>
              <a:rPr lang="en-US" dirty="0"/>
              <a:t> is that the two group means are equal</a:t>
            </a:r>
          </a:p>
          <a:p>
            <a:endParaRPr lang="en-US" dirty="0"/>
          </a:p>
          <a:p>
            <a:r>
              <a:rPr lang="en-US" dirty="0"/>
              <a:t>All tests generally have some assumptions that should be met to perform them</a:t>
            </a:r>
          </a:p>
          <a:p>
            <a:r>
              <a:rPr lang="en-US" dirty="0"/>
              <a:t>Simple random sampling is an assumption common across t-test types</a:t>
            </a:r>
          </a:p>
          <a:p>
            <a:r>
              <a:rPr lang="en-US" dirty="0"/>
              <a:t>Another shared assumptions of t-tests are that the data are normally distributed </a:t>
            </a:r>
          </a:p>
          <a:p>
            <a:pPr lvl="1"/>
            <a:r>
              <a:rPr lang="en-US" dirty="0"/>
              <a:t>Can generally assume this with large enough sample size</a:t>
            </a:r>
          </a:p>
          <a:p>
            <a:r>
              <a:rPr lang="en-US" dirty="0"/>
              <a:t>For two sample t-test, sample variances should be equal between groups</a:t>
            </a:r>
          </a:p>
          <a:p>
            <a:pPr lvl="1"/>
            <a:r>
              <a:rPr lang="en-US" dirty="0"/>
              <a:t>This can be overcome by using Welch’s t-test, which is default in R, for example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230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B7F57-7377-888A-67AC-93D7DFE94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Sample T-Test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7830D-E770-40C5-3798-9DB1BEF05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our data, we have two groups: Asthmatics and Non-Asthmatics</a:t>
            </a:r>
          </a:p>
          <a:p>
            <a:pPr lvl="1"/>
            <a:r>
              <a:rPr lang="en-US" dirty="0"/>
              <a:t>We want to see if there is a difference in protein expression between these two groups</a:t>
            </a:r>
          </a:p>
          <a:p>
            <a:pPr lvl="1"/>
            <a:endParaRPr lang="en-US" dirty="0"/>
          </a:p>
          <a:p>
            <a:r>
              <a:rPr lang="en-US" dirty="0"/>
              <a:t>In R, simply call the function </a:t>
            </a:r>
            <a:r>
              <a:rPr lang="en-US" dirty="0" err="1"/>
              <a:t>t.test</a:t>
            </a:r>
            <a:r>
              <a:rPr lang="en-US" dirty="0"/>
              <a:t>() with appropriate variables</a:t>
            </a:r>
          </a:p>
          <a:p>
            <a:pPr lvl="1"/>
            <a:r>
              <a:rPr lang="en-US" dirty="0"/>
              <a:t>Ex: </a:t>
            </a:r>
            <a:r>
              <a:rPr lang="en-US" dirty="0" err="1"/>
              <a:t>t.test</a:t>
            </a:r>
            <a:r>
              <a:rPr lang="en-US" dirty="0"/>
              <a:t>(</a:t>
            </a:r>
            <a:r>
              <a:rPr lang="en-US" dirty="0" err="1"/>
              <a:t>Value_Pre</a:t>
            </a:r>
            <a:r>
              <a:rPr lang="en-US" dirty="0"/>
              <a:t> ~ </a:t>
            </a:r>
            <a:r>
              <a:rPr lang="en-US" dirty="0" err="1"/>
              <a:t>Asthma_Status</a:t>
            </a:r>
            <a:r>
              <a:rPr lang="en-US" dirty="0"/>
              <a:t>, data=</a:t>
            </a:r>
            <a:r>
              <a:rPr lang="en-US" dirty="0" err="1"/>
              <a:t>proteomics.data</a:t>
            </a:r>
            <a:r>
              <a:rPr lang="en-US" dirty="0"/>
              <a:t>) </a:t>
            </a:r>
          </a:p>
          <a:p>
            <a:endParaRPr lang="en-US" dirty="0"/>
          </a:p>
          <a:p>
            <a:r>
              <a:rPr lang="en-US" dirty="0"/>
              <a:t>What is actually happening:</a:t>
            </a:r>
          </a:p>
          <a:p>
            <a:pPr lvl="1"/>
            <a:r>
              <a:rPr lang="en-US" dirty="0"/>
              <a:t>We calculate a test statistic: t, using our data</a:t>
            </a:r>
          </a:p>
          <a:p>
            <a:pPr lvl="1"/>
            <a:r>
              <a:rPr lang="en-US" dirty="0"/>
              <a:t>We can use this t-value to get a p-value</a:t>
            </a:r>
          </a:p>
          <a:p>
            <a:pPr lvl="1"/>
            <a:r>
              <a:rPr lang="en-US" dirty="0"/>
              <a:t>This allows us to reject the null hypothesis or not</a:t>
            </a:r>
          </a:p>
          <a:p>
            <a:pPr lvl="2"/>
            <a:r>
              <a:rPr lang="en-US" dirty="0"/>
              <a:t>Are the two means equal or not?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D8673-6588-281A-26DA-D32769F655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B0141CA-5CBD-054A-89DF-3EB0C5553F72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2201410-5A9D-6D87-D318-7DC0EDF480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69" r="34299"/>
          <a:stretch/>
        </p:blipFill>
        <p:spPr bwMode="auto">
          <a:xfrm>
            <a:off x="7907482" y="4226590"/>
            <a:ext cx="3158837" cy="143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606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F60B0-7F52-A78A-6AAA-DCABC436F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T-Tests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C99EB-490F-EBDA-7243-65B7E8113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 stated before, R makes it very easy to run a t-test</a:t>
            </a:r>
          </a:p>
          <a:p>
            <a:pPr lvl="1"/>
            <a:r>
              <a:rPr lang="en-US" dirty="0"/>
              <a:t>Ex: </a:t>
            </a:r>
            <a:r>
              <a:rPr lang="en-US" dirty="0" err="1"/>
              <a:t>t.test</a:t>
            </a:r>
            <a:r>
              <a:rPr lang="en-US" dirty="0"/>
              <a:t>(</a:t>
            </a:r>
            <a:r>
              <a:rPr lang="en-US" dirty="0" err="1"/>
              <a:t>Value_Pre</a:t>
            </a:r>
            <a:r>
              <a:rPr lang="en-US" dirty="0"/>
              <a:t> ~ </a:t>
            </a:r>
            <a:r>
              <a:rPr lang="en-US" dirty="0" err="1"/>
              <a:t>Asthma_Status</a:t>
            </a:r>
            <a:r>
              <a:rPr lang="en-US" dirty="0"/>
              <a:t>, data=</a:t>
            </a:r>
            <a:r>
              <a:rPr lang="en-US" dirty="0" err="1"/>
              <a:t>proteomics.data</a:t>
            </a:r>
            <a:r>
              <a:rPr lang="en-US" dirty="0"/>
              <a:t>) </a:t>
            </a:r>
          </a:p>
          <a:p>
            <a:endParaRPr lang="en-US" dirty="0"/>
          </a:p>
          <a:p>
            <a:r>
              <a:rPr lang="en-US" dirty="0"/>
              <a:t>How do we interpret the output?</a:t>
            </a:r>
          </a:p>
          <a:p>
            <a:pPr lvl="1"/>
            <a:r>
              <a:rPr lang="en-US" dirty="0"/>
              <a:t>”data” shows the values and group</a:t>
            </a:r>
          </a:p>
          <a:p>
            <a:pPr lvl="1"/>
            <a:r>
              <a:rPr lang="en-US" dirty="0"/>
              <a:t>“t” is the t-value, test statistic</a:t>
            </a:r>
          </a:p>
          <a:p>
            <a:pPr lvl="1"/>
            <a:r>
              <a:rPr lang="en-US" dirty="0"/>
              <a:t>”</a:t>
            </a:r>
            <a:r>
              <a:rPr lang="en-US" dirty="0" err="1"/>
              <a:t>df</a:t>
            </a:r>
            <a:r>
              <a:rPr lang="en-US" dirty="0"/>
              <a:t>” are degrees of freedom</a:t>
            </a:r>
          </a:p>
          <a:p>
            <a:pPr lvl="1"/>
            <a:r>
              <a:rPr lang="en-US" dirty="0"/>
              <a:t>“p-value” is the p-value</a:t>
            </a:r>
          </a:p>
          <a:p>
            <a:pPr lvl="1"/>
            <a:r>
              <a:rPr lang="en-US" dirty="0"/>
              <a:t>”95% Confidence Interval” upper and lower bounds</a:t>
            </a:r>
          </a:p>
          <a:p>
            <a:pPr lvl="1"/>
            <a:r>
              <a:rPr lang="en-US" dirty="0"/>
              <a:t>Sample means from each group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 this case, we do not reject the null hypothesis</a:t>
            </a:r>
          </a:p>
          <a:p>
            <a:pPr marL="457200" lvl="1" indent="0">
              <a:buNone/>
            </a:pPr>
            <a:r>
              <a:rPr lang="en-US" dirty="0"/>
              <a:t>    as p-value &gt; .05, can’t declare difference in groups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35B79-55C9-E7DB-A962-5D129882B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B0141CA-5CBD-054A-89DF-3EB0C5553F7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461ABC67-D7B7-0CE2-43F4-CFE2C3B50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937" y="3392364"/>
            <a:ext cx="46736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176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1B08C-8A46-65F9-8293-30C5EAB5E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Anova</a:t>
            </a:r>
            <a:r>
              <a:rPr lang="en-US" dirty="0"/>
              <a:t> (Analysis of Variance)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69362-8C1A-77B3-FDCC-657F9C284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Anova</a:t>
            </a:r>
            <a:r>
              <a:rPr lang="en-US" dirty="0"/>
              <a:t> is similar to a t-test but can be used when you have more than 2 groups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no difference in means </a:t>
            </a:r>
          </a:p>
          <a:p>
            <a:pPr lvl="1"/>
            <a:r>
              <a:rPr lang="en-US" dirty="0"/>
              <a:t>Same assumptions as t-test</a:t>
            </a:r>
          </a:p>
          <a:p>
            <a:r>
              <a:rPr lang="en-US" dirty="0"/>
              <a:t>Again, very simple to run this in R</a:t>
            </a:r>
          </a:p>
          <a:p>
            <a:pPr lvl="1"/>
            <a:r>
              <a:rPr lang="en-US" dirty="0"/>
              <a:t>Ex: </a:t>
            </a:r>
            <a:r>
              <a:rPr lang="en-US" dirty="0" err="1"/>
              <a:t>aov.results</a:t>
            </a:r>
            <a:r>
              <a:rPr lang="en-US" dirty="0"/>
              <a:t> = </a:t>
            </a:r>
            <a:r>
              <a:rPr lang="en-US" dirty="0" err="1"/>
              <a:t>aov</a:t>
            </a:r>
            <a:r>
              <a:rPr lang="en-US" dirty="0"/>
              <a:t>(</a:t>
            </a:r>
            <a:r>
              <a:rPr lang="en-US" dirty="0" err="1"/>
              <a:t>Value_Pre</a:t>
            </a:r>
            <a:r>
              <a:rPr lang="en-US" dirty="0"/>
              <a:t> ~ </a:t>
            </a:r>
            <a:r>
              <a:rPr lang="en-US" dirty="0" err="1"/>
              <a:t>Asthma_Status</a:t>
            </a:r>
            <a:r>
              <a:rPr lang="en-US" dirty="0"/>
              <a:t>, data=</a:t>
            </a:r>
            <a:r>
              <a:rPr lang="en-US" dirty="0" err="1"/>
              <a:t>proteomics.data</a:t>
            </a:r>
            <a:r>
              <a:rPr lang="en-US" dirty="0"/>
              <a:t>), </a:t>
            </a:r>
          </a:p>
          <a:p>
            <a:pPr lvl="1"/>
            <a:r>
              <a:rPr lang="en-US" dirty="0"/>
              <a:t>assume 3 asthma categories</a:t>
            </a:r>
          </a:p>
          <a:p>
            <a:pPr lvl="1"/>
            <a:endParaRPr lang="en-US" dirty="0"/>
          </a:p>
          <a:p>
            <a:r>
              <a:rPr lang="en-US" dirty="0"/>
              <a:t>Results interpretation</a:t>
            </a:r>
          </a:p>
          <a:p>
            <a:pPr lvl="1"/>
            <a:r>
              <a:rPr lang="en-US" dirty="0"/>
              <a:t>To get results, use summary(</a:t>
            </a:r>
            <a:r>
              <a:rPr lang="en-US" dirty="0" err="1"/>
              <a:t>aov.results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P-value&gt;.05, do not reject null</a:t>
            </a:r>
          </a:p>
          <a:p>
            <a:pPr lvl="1"/>
            <a:r>
              <a:rPr lang="en-US" dirty="0"/>
              <a:t>No difference in group means!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46017-9E58-6C73-696C-1004A2698D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B0141CA-5CBD-054A-89DF-3EB0C5553F7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E05A830E-FB6E-26F2-61E9-975EF1220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978" y="4855817"/>
            <a:ext cx="48641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096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1C4A2-436A-9EA3-20D3-BEDC4FAC3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12719"/>
            <a:ext cx="11430000" cy="904881"/>
          </a:xfrm>
        </p:spPr>
        <p:txBody>
          <a:bodyPr anchor="ctr">
            <a:normAutofit/>
          </a:bodyPr>
          <a:lstStyle/>
          <a:p>
            <a:r>
              <a:rPr lang="en-US" dirty="0"/>
              <a:t>Regression Analysis – Simple Linear Regression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556C0F-B307-04BF-7F42-169DD83D2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693" y="6506702"/>
            <a:ext cx="443093" cy="32565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B0141CA-5CBD-054A-89DF-3EB0C5553F72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7A8BA41-8D26-AC83-AB78-42732EB66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579418"/>
            <a:ext cx="10945091" cy="444514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Simple Linear Regression (SLR) is used to understand the relationship between two variables </a:t>
            </a:r>
          </a:p>
          <a:p>
            <a:pPr lvl="1"/>
            <a:r>
              <a:rPr lang="en-US" dirty="0"/>
              <a:t>Dependent variable (Y) and independent variable (X)</a:t>
            </a:r>
          </a:p>
          <a:p>
            <a:pPr lvl="1"/>
            <a:r>
              <a:rPr lang="en-US" dirty="0"/>
              <a:t>Ex: relationship between BMI (X) and Protein Expression (Y)</a:t>
            </a:r>
          </a:p>
          <a:p>
            <a:pPr lvl="1"/>
            <a:r>
              <a:rPr lang="en-US" dirty="0"/>
              <a:t>Generally Ordinary Least Squares (OLS) is used to estimate parameters in a SLR model</a:t>
            </a:r>
          </a:p>
          <a:p>
            <a:endParaRPr lang="en-US" dirty="0"/>
          </a:p>
          <a:p>
            <a:r>
              <a:rPr lang="en-US" dirty="0"/>
              <a:t>A graphical interpretation is fitting a line</a:t>
            </a:r>
          </a:p>
          <a:p>
            <a:pPr marL="0" indent="0">
              <a:buNone/>
            </a:pPr>
            <a:r>
              <a:rPr lang="en-US" dirty="0"/>
              <a:t>   to the data points of X plotted against Y, </a:t>
            </a:r>
          </a:p>
          <a:p>
            <a:pPr marL="0" indent="0">
              <a:buNone/>
            </a:pPr>
            <a:r>
              <a:rPr lang="en-US" dirty="0"/>
              <a:t>   so that we minimize the squared distance </a:t>
            </a:r>
          </a:p>
          <a:p>
            <a:pPr marL="0" indent="0">
              <a:buNone/>
            </a:pPr>
            <a:r>
              <a:rPr lang="en-US" dirty="0"/>
              <a:t>   between the points and that line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Assumptions: linear relationship, independence and </a:t>
            </a:r>
          </a:p>
          <a:p>
            <a:pPr marL="0" indent="0">
              <a:buNone/>
            </a:pPr>
            <a:r>
              <a:rPr lang="en-US" dirty="0"/>
              <a:t>   normality, and constant variance of residuals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809B12-E0B1-A2F4-7B33-2F85191A79E0}"/>
              </a:ext>
            </a:extLst>
          </p:cNvPr>
          <p:cNvGrpSpPr/>
          <p:nvPr/>
        </p:nvGrpSpPr>
        <p:grpSpPr>
          <a:xfrm>
            <a:off x="7429499" y="3358237"/>
            <a:ext cx="4381501" cy="3474122"/>
            <a:chOff x="7429499" y="3358237"/>
            <a:chExt cx="4381501" cy="3474122"/>
          </a:xfrm>
        </p:grpSpPr>
        <p:pic>
          <p:nvPicPr>
            <p:cNvPr id="10" name="Picture 9" descr="Chart, scatter chart&#10;&#10;Description automatically generated">
              <a:extLst>
                <a:ext uri="{FF2B5EF4-FFF2-40B4-BE49-F238E27FC236}">
                  <a16:creationId xmlns:a16="http://schemas.microsoft.com/office/drawing/2014/main" id="{85885E1B-2E90-86FB-A2DF-5EEF25039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29499" y="3499763"/>
              <a:ext cx="4226194" cy="3332596"/>
            </a:xfrm>
            <a:prstGeom prst="rect">
              <a:avLst/>
            </a:pr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C119C6C-8D0D-810A-AFF5-F34894282DE8}"/>
                </a:ext>
              </a:extLst>
            </p:cNvPr>
            <p:cNvSpPr/>
            <p:nvPr/>
          </p:nvSpPr>
          <p:spPr>
            <a:xfrm>
              <a:off x="11096686" y="3358237"/>
              <a:ext cx="714314" cy="6754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8783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ager_NTPMixtures_Feb2022" id="{A99AF6CC-8DC9-5047-A428-4E7F16D3742E}" vid="{4C30217F-C35E-7A4E-A874-C120657B311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25515</TotalTime>
  <Words>1485</Words>
  <Application>Microsoft Macintosh PowerPoint</Application>
  <PresentationFormat>Widescreen</PresentationFormat>
  <Paragraphs>165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Helvetica</vt:lpstr>
      <vt:lpstr>STIXGeneral-Italic</vt:lpstr>
      <vt:lpstr>Office Theme</vt:lpstr>
      <vt:lpstr>Intro to Statistical Analyses: Two-Group Analyses  PREHEAT Retreat  Kyle Roell</vt:lpstr>
      <vt:lpstr>Statistical Analyses in R</vt:lpstr>
      <vt:lpstr>Statistical Tests</vt:lpstr>
      <vt:lpstr>Common Tests</vt:lpstr>
      <vt:lpstr>T-test</vt:lpstr>
      <vt:lpstr>Two Sample T-Test Example</vt:lpstr>
      <vt:lpstr>T-Tests in R</vt:lpstr>
      <vt:lpstr>Anova (Analysis of Variance)</vt:lpstr>
      <vt:lpstr>Regression Analysis – Simple Linear Regression</vt:lpstr>
      <vt:lpstr>Simple Linear Regression in R</vt:lpstr>
      <vt:lpstr>SLR Output in R</vt:lpstr>
      <vt:lpstr>SLR Output in R – Interpretation </vt:lpstr>
      <vt:lpstr>Multiple Testing Corrections 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Mixtures Health Assessments: Combining In Silico with In Vitro / In Vivo Models to Evaluate Co-Occurring Contaminants</dc:title>
  <dc:creator>Rager, Julia</dc:creator>
  <cp:lastModifiedBy>Roell, Kyle</cp:lastModifiedBy>
  <cp:revision>1066</cp:revision>
  <dcterms:created xsi:type="dcterms:W3CDTF">2022-01-19T21:47:34Z</dcterms:created>
  <dcterms:modified xsi:type="dcterms:W3CDTF">2022-10-20T21:55:53Z</dcterms:modified>
</cp:coreProperties>
</file>