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9" r:id="rId2"/>
    <p:sldId id="395" r:id="rId3"/>
    <p:sldId id="390" r:id="rId4"/>
    <p:sldId id="391" r:id="rId5"/>
    <p:sldId id="392" r:id="rId6"/>
    <p:sldId id="393" r:id="rId7"/>
    <p:sldId id="3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9CD3"/>
    <a:srgbClr val="009193"/>
    <a:srgbClr val="945200"/>
    <a:srgbClr val="0432FF"/>
    <a:srgbClr val="D6D6D6"/>
    <a:srgbClr val="F8F8F8"/>
    <a:srgbClr val="C00000"/>
    <a:srgbClr val="942093"/>
    <a:srgbClr val="153655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6054"/>
  </p:normalViewPr>
  <p:slideViewPr>
    <p:cSldViewPr snapToGrid="0" snapToObjects="1">
      <p:cViewPr varScale="1">
        <p:scale>
          <a:sx n="118" d="100"/>
          <a:sy n="118" d="100"/>
        </p:scale>
        <p:origin x="1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B7A708-8D90-AC4D-8CB9-B4DB605ECC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37E68-F730-CF44-989A-C3C92E3282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6426F-AB59-1C48-83FF-8D8B39CBC37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6627C-BE04-BC4E-92CA-E4AE247940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B5C60-B5A3-1F41-89A8-90E1497123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A0F9D-2CF3-7E41-B34C-495B5A62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47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EF5C8-D3AF-6D4A-B157-8C2C8F504D3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A2A26-98AB-2840-89B0-D77C95A2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2A26-98AB-2840-89B0-D77C95A2FF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7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2A26-98AB-2840-89B0-D77C95A2FF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8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2A26-98AB-2840-89B0-D77C95A2FF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5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E45E-62DE-C94E-BDAE-A83D6B1F2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01417"/>
            <a:ext cx="10972800" cy="1911316"/>
          </a:xfrm>
        </p:spPr>
        <p:txBody>
          <a:bodyPr anchor="b">
            <a:normAutofit/>
          </a:bodyPr>
          <a:lstStyle>
            <a:lvl1pPr algn="ctr">
              <a:defRPr sz="5400" b="1" i="0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6BC7C-B871-1546-9801-714E9CD87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A26DF-2DAD-1B44-85E8-D49A00B4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4E9A-E3C4-644E-B9A8-3B4481F8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19"/>
            <a:ext cx="11430000" cy="904881"/>
          </a:xfrm>
        </p:spPr>
        <p:txBody>
          <a:bodyPr>
            <a:normAutofit/>
          </a:bodyPr>
          <a:lstStyle>
            <a:lvl1pPr>
              <a:defRPr sz="3200"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48B2-EFE4-AF45-A17D-A1CA38D0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41783"/>
            <a:ext cx="11430000" cy="4682775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0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7A29-3691-0A4A-A8CF-FFE528B9E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3AA9-DDC4-FD4B-A5AC-1DB87A80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7"/>
            <a:ext cx="10972800" cy="2626593"/>
          </a:xfrm>
        </p:spPr>
        <p:txBody>
          <a:bodyPr anchor="b">
            <a:normAutofit/>
          </a:bodyPr>
          <a:lstStyle>
            <a:lvl1pPr>
              <a:defRPr sz="4000" b="1" i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57D4-9403-6E4E-A034-4BAB17B3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49961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F374FB-FF6E-084B-9129-74AD481BF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7AFA-897B-1741-9B6F-EECECDAA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21"/>
            <a:ext cx="11430000" cy="879480"/>
          </a:xfrm>
        </p:spPr>
        <p:txBody>
          <a:bodyPr>
            <a:normAutofit/>
          </a:bodyPr>
          <a:lstStyle>
            <a:lvl1pPr>
              <a:defRPr sz="3200"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92D4-FFFE-7B4B-B74B-1C3707577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500809"/>
            <a:ext cx="5638800" cy="4523749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0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0D593-A0BC-8C46-8E57-242B6A6F2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0809"/>
            <a:ext cx="5638800" cy="4523749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0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703F-2761-274F-AC0F-809EEE036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AE61-BDB7-5949-9000-14767FD7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12721"/>
            <a:ext cx="11430000" cy="879480"/>
          </a:xfrm>
        </p:spPr>
        <p:txBody>
          <a:bodyPr>
            <a:normAutofit/>
          </a:bodyPr>
          <a:lstStyle>
            <a:lvl1pPr>
              <a:defRPr sz="3200" b="1" i="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00D2D0-4C2F-B940-8EE5-88C039D7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5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308DACE-F9A3-7A41-9422-2BD82AEBC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9419C33-1FBB-5D46-9D1A-31B326210DE0}"/>
              </a:ext>
            </a:extLst>
          </p:cNvPr>
          <p:cNvSpPr/>
          <p:nvPr userDrawn="1"/>
        </p:nvSpPr>
        <p:spPr>
          <a:xfrm>
            <a:off x="0" y="0"/>
            <a:ext cx="12192000" cy="1210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BBEDD6-132A-6093-6B5A-08F77E7F70C4}"/>
              </a:ext>
            </a:extLst>
          </p:cNvPr>
          <p:cNvSpPr/>
          <p:nvPr userDrawn="1"/>
        </p:nvSpPr>
        <p:spPr>
          <a:xfrm>
            <a:off x="0" y="96510"/>
            <a:ext cx="12192000" cy="1020544"/>
          </a:xfrm>
          <a:prstGeom prst="rect">
            <a:avLst/>
          </a:prstGeom>
          <a:solidFill>
            <a:srgbClr val="4B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BDC11-4937-964A-808A-E97F78E6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6"/>
            <a:ext cx="11430000" cy="62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5539D-5C9E-124E-9F75-165E133FE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67003"/>
            <a:ext cx="11430000" cy="460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6F835F-A2AE-384D-ACA4-56471DB9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1023" y="6557338"/>
            <a:ext cx="443093" cy="32565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3B0141CA-5CBD-054A-89DF-3EB0C5553F7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6710626-620E-7843-6134-16252043A5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4942" t="12109" r="4689" b="22608"/>
          <a:stretch/>
        </p:blipFill>
        <p:spPr>
          <a:xfrm>
            <a:off x="119270" y="6022796"/>
            <a:ext cx="824947" cy="77741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17493DD-3440-7FC1-6032-1162FAF5741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16496" y="6046418"/>
            <a:ext cx="2342323" cy="74824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0ADF882-1134-0AF2-E108-96FE1204FF6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31950" y="6046418"/>
            <a:ext cx="815651" cy="7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0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bg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411D-630C-1CD8-5120-3C093F80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855" y="1606379"/>
            <a:ext cx="7197436" cy="3645242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 to the </a:t>
            </a:r>
            <a:r>
              <a:rPr lang="en-US" u="sng" dirty="0" err="1"/>
              <a:t>PR</a:t>
            </a:r>
            <a:r>
              <a:rPr lang="en-US" dirty="0" err="1"/>
              <a:t>ogramming</a:t>
            </a:r>
            <a:r>
              <a:rPr lang="en-US" dirty="0"/>
              <a:t> for </a:t>
            </a:r>
            <a:r>
              <a:rPr lang="en-US" u="sng" dirty="0"/>
              <a:t>E</a:t>
            </a:r>
            <a:r>
              <a:rPr lang="en-US" dirty="0"/>
              <a:t>nvironmental </a:t>
            </a:r>
            <a:r>
              <a:rPr lang="en-US" u="sng" dirty="0" err="1"/>
              <a:t>HE</a:t>
            </a:r>
            <a:r>
              <a:rPr lang="en-US" dirty="0" err="1"/>
              <a:t>alth</a:t>
            </a:r>
            <a:r>
              <a:rPr lang="en-US" dirty="0"/>
              <a:t> </a:t>
            </a:r>
            <a:r>
              <a:rPr lang="en-US" u="sng" dirty="0"/>
              <a:t>A</a:t>
            </a:r>
            <a:r>
              <a:rPr lang="en-US" dirty="0"/>
              <a:t>nd </a:t>
            </a:r>
            <a:r>
              <a:rPr lang="en-US" u="sng" dirty="0"/>
              <a:t>T</a:t>
            </a:r>
            <a:r>
              <a:rPr lang="en-US" dirty="0"/>
              <a:t>oxicology (PREHEAT) Retreat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BC3A91-DBE5-78F1-61A1-B685F3AD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6" y="2616847"/>
            <a:ext cx="3823748" cy="21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2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A596-9BE3-B899-5BDD-81E095C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 Smoke Exposure: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F70F-FEB4-8696-82A0-0EA57D7F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Q: Why are we interested in the health effects of wood smoke exposure?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1598-2663-62C2-027A-1CE056340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70724-2C12-0B4E-8005-880F4192C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343" y="4173934"/>
            <a:ext cx="1675264" cy="1848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B66F3-D006-0D45-826D-13558A6DF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39" y="4173934"/>
            <a:ext cx="1643504" cy="184850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2658F0B-7E62-864D-922D-2346A2992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06" y="1993589"/>
            <a:ext cx="2216068" cy="3379161"/>
          </a:xfrm>
          <a:prstGeom prst="rect">
            <a:avLst/>
          </a:prstGeom>
        </p:spPr>
      </p:pic>
      <p:pic>
        <p:nvPicPr>
          <p:cNvPr id="8" name="Picture 2" descr="3 dead as wildfire explodes in Northern California">
            <a:extLst>
              <a:ext uri="{FF2B5EF4-FFF2-40B4-BE49-F238E27FC236}">
                <a16:creationId xmlns:a16="http://schemas.microsoft.com/office/drawing/2014/main" id="{240BBAC2-34A6-6045-A15F-72C637F84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70" y="1993589"/>
            <a:ext cx="3434443" cy="218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77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A596-9BE3-B899-5BDD-81E095C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 Smoke Exposure: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F70F-FEB4-8696-82A0-0EA57D7F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/>
              <a:t>Q: Why are we interested in the health effects of wood smoke exposure?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A1: Epidemiology Says We Need To Be Interested….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Identifies 3 main sources of exposure:</a:t>
            </a:r>
          </a:p>
          <a:p>
            <a:pPr marL="457200" indent="-457200">
              <a:buAutoNum type="arabicPeriod"/>
            </a:pPr>
            <a:r>
              <a:rPr lang="en-US" dirty="0"/>
              <a:t>Indoor exposures due to cooking/biomass in developing countries</a:t>
            </a:r>
          </a:p>
          <a:p>
            <a:pPr marL="457200" indent="-457200">
              <a:buAutoNum type="arabicPeriod"/>
            </a:pPr>
            <a:r>
              <a:rPr lang="en-US" dirty="0"/>
              <a:t>Ambient PM exposures from residential wood combustion in developed countries</a:t>
            </a:r>
          </a:p>
          <a:p>
            <a:pPr marL="457200" indent="-457200">
              <a:buAutoNum type="arabicPeriod"/>
            </a:pPr>
            <a:r>
              <a:rPr lang="en-US" dirty="0"/>
              <a:t>Wildfires due to global warming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Identifies Associations with Disease:</a:t>
            </a:r>
          </a:p>
          <a:p>
            <a:pPr marL="457200" indent="-457200">
              <a:buAutoNum type="arabicPeriod"/>
            </a:pPr>
            <a:r>
              <a:rPr lang="en-US" dirty="0"/>
              <a:t>Exacerbations of asthma and COPD</a:t>
            </a:r>
          </a:p>
          <a:p>
            <a:pPr marL="457200" indent="-457200">
              <a:buAutoNum type="arabicPeriod"/>
            </a:pPr>
            <a:r>
              <a:rPr lang="en-US" dirty="0"/>
              <a:t>CVD morbidity</a:t>
            </a:r>
          </a:p>
          <a:p>
            <a:pPr marL="457200" indent="-457200">
              <a:buAutoNum type="arabicPeriod"/>
            </a:pPr>
            <a:r>
              <a:rPr lang="en-US" dirty="0"/>
              <a:t>WSP account for a disproportionally high number of hospitalizations compared to PM2.5</a:t>
            </a:r>
          </a:p>
          <a:p>
            <a:pPr marL="0" indent="0">
              <a:buNone/>
            </a:pPr>
            <a:r>
              <a:rPr lang="en-US" dirty="0"/>
              <a:t>from other 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1598-2663-62C2-027A-1CE056340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C4A2-436A-9EA3-20D3-BEDC4FAC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 Smoke Exposure: 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829EF-16CE-6E3F-4C25-7B198B5D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i="1" dirty="0"/>
              <a:t>Q: Why are we interested in the health effects of wood smoke exposure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i="1" dirty="0"/>
              <a:t>A2: Controlled Human Exposure Studies Say We Need To Be Interested…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dirty="0"/>
              <a:t>Inhalation of WSP produces an inflammatory response in the airways; increased sputum neutrophils and pro-inflammatory cytokines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dirty="0"/>
              <a:t>Some people have an excessive airway inflammatory response = </a:t>
            </a:r>
            <a:r>
              <a:rPr lang="en-US" b="1" dirty="0"/>
              <a:t>RESPONDERS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dirty="0"/>
              <a:t>GSTM1null status and asthma help make you a RESPONDER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56C0F-B307-04BF-7F42-169DD83D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041E4B-AF09-C19A-9D79-270902D4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“SMOKESCREEN” STUDY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42AC23-B234-B17B-6F01-F322B665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We are currently conducting a controlled human exposure study (SMOKESCREEN) to identify Inflammatory RESPONDERS to Wood Smoke -  </a:t>
            </a:r>
            <a:r>
              <a:rPr lang="en-US" b="1" dirty="0"/>
              <a:t>RESPONDERS</a:t>
            </a:r>
            <a:r>
              <a:rPr lang="en-US" dirty="0"/>
              <a:t> are then eligible to enroll into subsequent mitigation studies</a:t>
            </a:r>
          </a:p>
          <a:p>
            <a:pPr>
              <a:spcAft>
                <a:spcPts val="1200"/>
              </a:spcAft>
            </a:pPr>
            <a:r>
              <a:rPr lang="en-US" dirty="0"/>
              <a:t>Subjects are exposed to 500 ug/m</a:t>
            </a:r>
            <a:r>
              <a:rPr lang="en-US" baseline="30000" dirty="0"/>
              <a:t>3</a:t>
            </a:r>
            <a:r>
              <a:rPr lang="en-US" dirty="0"/>
              <a:t> WSP over 2 </a:t>
            </a:r>
            <a:r>
              <a:rPr lang="en-US" dirty="0" err="1"/>
              <a:t>hrs</a:t>
            </a:r>
            <a:r>
              <a:rPr lang="en-US" dirty="0"/>
              <a:t> with alternating 15-minute periods of rest and exercise</a:t>
            </a:r>
          </a:p>
          <a:p>
            <a:pPr>
              <a:spcAft>
                <a:spcPts val="1200"/>
              </a:spcAft>
            </a:pPr>
            <a:r>
              <a:rPr lang="en-US" dirty="0"/>
              <a:t>Induced sputum is measured before, 6 and 24 </a:t>
            </a:r>
            <a:r>
              <a:rPr lang="en-US" dirty="0" err="1"/>
              <a:t>hrs</a:t>
            </a:r>
            <a:r>
              <a:rPr lang="en-US" dirty="0"/>
              <a:t> after exposure</a:t>
            </a:r>
          </a:p>
          <a:p>
            <a:pPr>
              <a:spcAft>
                <a:spcPts val="1200"/>
              </a:spcAft>
            </a:pPr>
            <a:r>
              <a:rPr lang="en-US" dirty="0"/>
              <a:t>Sputum samples are analyzed for their neutrophil content and pro-inflammatory cytokine profile. </a:t>
            </a:r>
          </a:p>
          <a:p>
            <a:pPr>
              <a:spcAft>
                <a:spcPts val="1200"/>
              </a:spcAft>
            </a:pPr>
            <a:r>
              <a:rPr lang="en-US" dirty="0"/>
              <a:t>Inflammatory RESPONDERS are defined as having a &gt; 10% point increase in sputum neutrophils post vs pre-exposure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CF8EE-7336-F7F4-7ECE-5FE0FB3FD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2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A08C3-1A55-A55D-3D98-D174BB5C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SPUTUM SAMPLES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0865F-D251-C98E-1675-FADD695B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Location</a:t>
            </a:r>
            <a:r>
              <a:rPr lang="en-US" dirty="0"/>
              <a:t>: Sputum samples derive from the surfaces of the large/central airways – a site that is proximal to WSP deposition, asthma/COPD pathology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Collection</a:t>
            </a:r>
            <a:r>
              <a:rPr lang="en-US" dirty="0"/>
              <a:t>: Subjects inhale hypertonic saline using an ultrasonic nebulizer in increasing concentrations (3-5%) for a total of 21 minutes, then through directed cough, expectorate sputum samples into a specimen cup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Processing</a:t>
            </a:r>
            <a:r>
              <a:rPr lang="en-US" dirty="0"/>
              <a:t>: Samples are processed in the lab using DPBS wash buffer and a strong reducing agent (</a:t>
            </a:r>
            <a:r>
              <a:rPr lang="en-US" dirty="0" err="1"/>
              <a:t>sputolysin</a:t>
            </a:r>
            <a:r>
              <a:rPr lang="en-US" dirty="0"/>
              <a:t>) to help separate the mucus from the cell content. The samples are homogenized, centrifuged, filtered and cell-free supernatant samples are captured and stored (-80 deg C), and </a:t>
            </a:r>
            <a:r>
              <a:rPr lang="en-US" dirty="0" err="1"/>
              <a:t>cytospin</a:t>
            </a:r>
            <a:r>
              <a:rPr lang="en-US" dirty="0"/>
              <a:t> slides are generated and stained for differential cell analysis under the microscope - - this process takes ~ 2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F392D-A38F-47B6-EB99-EA11A457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9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193E4-A409-FA3A-5538-3402BD9E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Proteomic Assessment and Other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A71D4-B65A-92D6-4432-DCBB8C33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Cell free supernatant samples are used for proteomic assessment</a:t>
            </a:r>
          </a:p>
          <a:p>
            <a:pPr>
              <a:spcAft>
                <a:spcPts val="1200"/>
              </a:spcAft>
            </a:pPr>
            <a:r>
              <a:rPr lang="en-US" dirty="0" err="1"/>
              <a:t>Cytospin</a:t>
            </a:r>
            <a:r>
              <a:rPr lang="en-US" dirty="0"/>
              <a:t> slides are used to define Inflammatory RESPONDER status following differential cell analysis for neutrophil content</a:t>
            </a:r>
          </a:p>
          <a:p>
            <a:pPr>
              <a:spcAft>
                <a:spcPts val="1200"/>
              </a:spcAft>
            </a:pPr>
            <a:r>
              <a:rPr lang="en-US" dirty="0"/>
              <a:t>Remaining cell pellets can be used for RNA/DNA (gene signature) analysis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 marL="3200400" lvl="7" indent="0">
              <a:spcAft>
                <a:spcPts val="1200"/>
              </a:spcAft>
              <a:buNone/>
            </a:pPr>
            <a:r>
              <a:rPr lang="en-US" dirty="0"/>
              <a:t>		</a:t>
            </a:r>
            <a:r>
              <a:rPr lang="en-US" sz="2400" b="1" dirty="0"/>
              <a:t>THANK YOU</a:t>
            </a:r>
          </a:p>
          <a:p>
            <a:pPr marL="3200400" lvl="7" indent="0">
              <a:spcAft>
                <a:spcPts val="1200"/>
              </a:spcAft>
              <a:buNone/>
            </a:pPr>
            <a:endParaRPr lang="en-US" sz="2400" b="1" dirty="0"/>
          </a:p>
          <a:p>
            <a:pPr marL="3200400" lvl="7" indent="0">
              <a:spcAft>
                <a:spcPts val="1200"/>
              </a:spcAft>
              <a:buNone/>
            </a:pPr>
            <a:r>
              <a:rPr lang="en-US" sz="2400" b="1" dirty="0"/>
              <a:t>		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9DD0E-12D8-1EA5-24A1-03A3F019E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B0141CA-5CBD-054A-89DF-3EB0C5553F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7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ger_NTPMixtures_Feb2022" id="{A99AF6CC-8DC9-5047-A428-4E7F16D3742E}" vid="{4C30217F-C35E-7A4E-A874-C120657B31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24881</TotalTime>
  <Words>488</Words>
  <Application>Microsoft Macintosh PowerPoint</Application>
  <PresentationFormat>Widescreen</PresentationFormat>
  <Paragraphs>55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Welcome to the PRogramming for Environmental HEalth And Toxicology (PREHEAT) Retreat</vt:lpstr>
      <vt:lpstr>Wood Smoke Exposure: Background</vt:lpstr>
      <vt:lpstr>Wood Smoke Exposure: Background</vt:lpstr>
      <vt:lpstr>Wood Smoke Exposure: Background</vt:lpstr>
      <vt:lpstr>“SMOKESCREEN” STUDY</vt:lpstr>
      <vt:lpstr>SPUTUM SAMPLES</vt:lpstr>
      <vt:lpstr>Proteomic Assessment and Other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Mixtures Health Assessments: Combining In Silico with In Vitro / In Vivo Models to Evaluate Co-Occurring Contaminants</dc:title>
  <dc:creator>Rager, Julia</dc:creator>
  <cp:lastModifiedBy>Jaspers, Ilona</cp:lastModifiedBy>
  <cp:revision>1067</cp:revision>
  <dcterms:created xsi:type="dcterms:W3CDTF">2022-01-19T21:47:34Z</dcterms:created>
  <dcterms:modified xsi:type="dcterms:W3CDTF">2022-10-18T19:56:06Z</dcterms:modified>
</cp:coreProperties>
</file>