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72" r:id="rId2"/>
    <p:sldId id="256" r:id="rId3"/>
    <p:sldId id="257" r:id="rId4"/>
    <p:sldId id="258" r:id="rId5"/>
    <p:sldId id="269" r:id="rId6"/>
    <p:sldId id="294" r:id="rId7"/>
    <p:sldId id="287" r:id="rId8"/>
    <p:sldId id="282" r:id="rId9"/>
    <p:sldId id="283" r:id="rId10"/>
    <p:sldId id="284" r:id="rId11"/>
    <p:sldId id="285" r:id="rId12"/>
    <p:sldId id="301" r:id="rId13"/>
    <p:sldId id="302" r:id="rId14"/>
    <p:sldId id="303" r:id="rId15"/>
    <p:sldId id="286" r:id="rId16"/>
    <p:sldId id="266" r:id="rId17"/>
    <p:sldId id="299" r:id="rId18"/>
    <p:sldId id="300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35"/>
    <a:srgbClr val="A28E6A"/>
    <a:srgbClr val="A6754B"/>
    <a:srgbClr val="A25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8031-90A8-4F80-9695-7C15A055C13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47872-F1F2-4074-AA24-214AEB43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47872-F1F2-4074-AA24-214AEB43F1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13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47872-F1F2-4074-AA24-214AEB43F1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8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4583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0003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273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01965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2001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4606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937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128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7848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8076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1592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7212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2479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635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769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2421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5056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" descr="     ">
            <a:extLst>
              <a:ext uri="{FF2B5EF4-FFF2-40B4-BE49-F238E27FC236}">
                <a16:creationId xmlns:a16="http://schemas.microsoft.com/office/drawing/2014/main" id="{4B73CC37-85A6-4F36-80C3-0FE5FA351A96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00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116050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A6F298-5C0F-4C8E-A18F-A95EDFDA0029}"/>
              </a:ext>
            </a:extLst>
          </p:cNvPr>
          <p:cNvSpPr/>
          <p:nvPr/>
        </p:nvSpPr>
        <p:spPr>
          <a:xfrm>
            <a:off x="17957" y="2807844"/>
            <a:ext cx="11355994" cy="22159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Bad </a:t>
            </a:r>
            <a:r>
              <a:rPr lang="en-US" sz="138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Boyz</a:t>
            </a:r>
            <a:endParaRPr lang="en-US" sz="13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6F85CB6-1D7F-4370-B3F0-7AED090C2C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3BFACA25-14B9-42DD-944C-E4774A842D2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438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C6876547-7D66-4AE5-9AC8-2F54239309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76" y="5279780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BF44278B-A543-484F-897C-A3AAD59CBE8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314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89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8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8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8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800" fill="hold">
                                          <p:stCondLst>
                                            <p:cond delay="3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154AF-0073-4B6C-951E-32E7D819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Bear Method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94D5-1E3E-44F9-B332-B04567C8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2336873"/>
            <a:ext cx="445186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Bear Method also relies heavily on pre-processing, since it sorts all letters in the board into 26 hash maps based on their letter. </a:t>
            </a:r>
          </a:p>
          <a:p>
            <a:pPr marL="0" indent="0">
              <a:buNone/>
            </a:pPr>
            <a:r>
              <a:rPr lang="en-US" sz="1400" dirty="0"/>
              <a:t>B = length of </a:t>
            </a:r>
            <a:r>
              <a:rPr lang="en-US" sz="1400" dirty="0" err="1"/>
              <a:t>hashmap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This algorithm employs 4 loops, giving it a time complexity of O(H</a:t>
            </a:r>
            <a:r>
              <a:rPr lang="en-US" sz="1400" baseline="30000" dirty="0"/>
              <a:t>2</a:t>
            </a:r>
            <a:r>
              <a:rPr lang="en-US" sz="1400" dirty="0"/>
              <a:t>*L*w*B)</a:t>
            </a:r>
          </a:p>
          <a:p>
            <a:pPr marL="0" indent="0">
              <a:buNone/>
            </a:pPr>
            <a:r>
              <a:rPr lang="en-US" sz="1400" dirty="0"/>
              <a:t>[Dimensions of the board squared, times the length of the word list, times the length of the current word]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10.52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B26D9-5F43-4AE3-9A48-B4C71B3D4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063095"/>
            <a:ext cx="6269479" cy="28839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12" name="Picture 11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E8052A7F-CEA9-48DF-807E-A98587C46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567" y="4469131"/>
            <a:ext cx="4084320" cy="121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0230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BE15B-5BCC-4675-8EE9-BC90F5ED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Rabin-Karp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F2BA-AC49-488A-A55E-A739099C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" y="2336873"/>
            <a:ext cx="4222310" cy="3599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/>
              <a:t>The Rabin-Karp method also relies on pre-processing and converting the board to a string, but in addition, it also uses hash maps.</a:t>
            </a:r>
          </a:p>
          <a:p>
            <a:pPr marL="0" indent="0">
              <a:buNone/>
            </a:pPr>
            <a:r>
              <a:rPr lang="en-US" sz="1400" dirty="0"/>
              <a:t>Uses same preprocessing as Boyer Moore.</a:t>
            </a:r>
          </a:p>
          <a:p>
            <a:pPr marL="0" indent="0">
              <a:buNone/>
            </a:pPr>
            <a:r>
              <a:rPr lang="en-US" sz="1400" dirty="0"/>
              <a:t>Preprocessing = O(H</a:t>
            </a:r>
            <a:r>
              <a:rPr lang="en-US" sz="1400" baseline="30000" dirty="0"/>
              <a:t>2</a:t>
            </a:r>
            <a:r>
              <a:rPr lang="en-US" sz="1400" dirty="0"/>
              <a:t>*D) </a:t>
            </a:r>
            <a:r>
              <a:rPr lang="en-US" sz="1400" dirty="0">
                <a:sym typeface="Wingdings" panose="05000000000000000000" pitchFamily="2" charset="2"/>
              </a:rPr>
              <a:t> letters in board times number of directions 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Rabin-Karp= O(</a:t>
            </a:r>
            <a:r>
              <a:rPr lang="en-US" sz="1400" dirty="0" err="1">
                <a:sym typeface="Wingdings" panose="05000000000000000000" pitchFamily="2" charset="2"/>
              </a:rPr>
              <a:t>i</a:t>
            </a:r>
            <a:r>
              <a:rPr lang="en-US" sz="1400" dirty="0">
                <a:sym typeface="Wingdings" panose="05000000000000000000" pitchFamily="2" charset="2"/>
              </a:rPr>
              <a:t>*D*H</a:t>
            </a:r>
            <a:r>
              <a:rPr lang="en-US" sz="1400" baseline="30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*c) # words * # directions*characters in board*characters in word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Total complexity= O(H</a:t>
            </a:r>
            <a:r>
              <a:rPr lang="en-US" sz="1400" baseline="30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*D + </a:t>
            </a:r>
            <a:r>
              <a:rPr lang="en-US" sz="1400" dirty="0" err="1">
                <a:sym typeface="Wingdings" panose="05000000000000000000" pitchFamily="2" charset="2"/>
              </a:rPr>
              <a:t>i</a:t>
            </a:r>
            <a:r>
              <a:rPr lang="en-US" sz="1400" dirty="0">
                <a:sym typeface="Wingdings" panose="05000000000000000000" pitchFamily="2" charset="2"/>
              </a:rPr>
              <a:t>*D*H</a:t>
            </a:r>
            <a:r>
              <a:rPr lang="en-US" sz="1400" baseline="30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*c)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US" sz="1400" dirty="0"/>
              <a:t>13.252 with preprocessing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US" sz="1400" dirty="0"/>
              <a:t>1.071 without preprocessing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*Real life use: plagiarism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089D7-56B9-4710-8600-D598F21E5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542680"/>
            <a:ext cx="6269479" cy="41533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10" name="Picture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6B29571-E2E4-47A8-A102-F81A7FA440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92" y="5012056"/>
            <a:ext cx="4084320" cy="121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6912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B5E8B-F210-434A-9F58-A7F1B229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Change In Number of Words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FE9588-953A-4939-BA9E-4F1F13D39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Boyer-Moore and Brute Force stay relatively steady as the number of words increase.</a:t>
            </a:r>
          </a:p>
          <a:p>
            <a:endParaRPr lang="en-US" sz="1400" dirty="0"/>
          </a:p>
          <a:p>
            <a:r>
              <a:rPr lang="en-US" sz="1400" dirty="0"/>
              <a:t>The Bear Method and Rabin-Karp algorithms runtimes increase much faster as the word list grows.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7CF114D-D93B-4DFF-82EE-AD8604843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482593"/>
            <a:ext cx="6269479" cy="38928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581252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5E6FB-EDAD-46CC-8BFF-B44AA29B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Change Board Size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CDA038-5D9F-4454-A7DA-F0AF7BC66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23" y="2336873"/>
            <a:ext cx="4020087" cy="3599316"/>
          </a:xfrm>
        </p:spPr>
        <p:txBody>
          <a:bodyPr>
            <a:normAutofit/>
          </a:bodyPr>
          <a:lstStyle/>
          <a:p>
            <a:r>
              <a:rPr lang="en-US" sz="1400" dirty="0"/>
              <a:t>Increasing the board size was the constraint that increased runtimes the most.</a:t>
            </a:r>
          </a:p>
          <a:p>
            <a:endParaRPr lang="en-US" sz="1400" dirty="0"/>
          </a:p>
          <a:p>
            <a:r>
              <a:rPr lang="en-US" sz="1400" dirty="0"/>
              <a:t>All algorithms exhibit exponential growth except the Brute Force algorithm which shows more linear growth.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2CD0F40-3666-48B6-AF1F-BD39C246D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469788"/>
            <a:ext cx="6269479" cy="391842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242807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AD7D2-5558-4BBB-8F92-C994D163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Change In Length of Words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573538-EE58-4AEE-BB13-E4A02FE7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The length of words had little to no affect on the time it took until it got back to an average length of 8 letters per word.</a:t>
            </a:r>
          </a:p>
          <a:p>
            <a:endParaRPr lang="en-US" sz="1400" dirty="0"/>
          </a:p>
          <a:p>
            <a:r>
              <a:rPr lang="en-US" sz="1400" dirty="0"/>
              <a:t>This makes sense considering no matter how long your word is, if you’ve found the first three letters of the word in the right order, [on a 50x50 board] there’s approximately a 99.96% chance you have found your word.</a:t>
            </a:r>
          </a:p>
          <a:p>
            <a:endParaRPr lang="en-US" sz="1400" dirty="0"/>
          </a:p>
          <a:p>
            <a:r>
              <a:rPr lang="en-US" sz="1400" dirty="0"/>
              <a:t>I.E Cat is virtually as easy to find as Indianapolis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249B22E-51DA-4555-8375-3BA212D13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482593"/>
            <a:ext cx="6269479" cy="38928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292435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7521-C895-428A-BA2E-F7AA465B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4 Time Complexities and Run Times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9DBB9C-7C36-4FC7-AE4B-72FB7F84B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38718"/>
              </p:ext>
            </p:extLst>
          </p:nvPr>
        </p:nvGraphicFramePr>
        <p:xfrm>
          <a:off x="176645" y="2715047"/>
          <a:ext cx="1189759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932">
                  <a:extLst>
                    <a:ext uri="{9D8B030D-6E8A-4147-A177-3AD203B41FA5}">
                      <a16:colId xmlns:a16="http://schemas.microsoft.com/office/drawing/2014/main" val="1229468262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672774468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324236303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3987929320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1469080546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82888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Complexities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Case </a:t>
                      </a:r>
                    </a:p>
                    <a:p>
                      <a:r>
                        <a:rPr lang="en-US" dirty="0"/>
                        <a:t>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Board Size 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Avg. Word Size 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Word List Size Run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2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*L*w)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5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*L*w)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12.452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9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Boyer-Moore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*L*n)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161.518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15.121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2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Boyer-Moore*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22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*L*n)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152.030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13.058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9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Rabin-Karp*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13.350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774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265D8E-40F8-4E4D-AE04-FD3D6B29C649}"/>
              </a:ext>
            </a:extLst>
          </p:cNvPr>
          <p:cNvSpPr txBox="1"/>
          <p:nvPr/>
        </p:nvSpPr>
        <p:spPr>
          <a:xfrm>
            <a:off x="176645" y="5775967"/>
            <a:ext cx="1066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- indicates without preprocessing the data</a:t>
            </a:r>
          </a:p>
        </p:txBody>
      </p:sp>
    </p:spTree>
    <p:extLst>
      <p:ext uri="{BB962C8B-B14F-4D97-AF65-F5344CB8AC3E}">
        <p14:creationId xmlns:p14="http://schemas.microsoft.com/office/powerpoint/2010/main" val="414876317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2" name="Rectangle 12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939D-A7F9-4D22-85F3-FCBDEAFE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dirty="0"/>
              <a:t>Original Hypothesis</a:t>
            </a:r>
          </a:p>
        </p:txBody>
      </p:sp>
      <p:pic>
        <p:nvPicPr>
          <p:cNvPr id="24" name="Picture 16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74DF-7363-428F-B786-9FC0D90C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5" y="2336873"/>
            <a:ext cx="5794130" cy="3177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predict…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Boyer-Moore will be the most efficient algorithm when dealing with a larger data set.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That when changing the constraints to our problem, the performance of each algorithm will be affected.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DD600F6-D0FA-441A-A06E-DA4865A5C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33" y="1336393"/>
            <a:ext cx="4178419" cy="417841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2190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764E3F6-59F1-44FF-9EF2-8EF0BCA30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F1CE84-BC06-4E42-A5D4-7B92E327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743C7B8-BD05-4C16-9FC9-6B5C5BA3A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B9B529-EAD6-442A-92A1-6A496B932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6F4DE-D6AF-4985-BFA8-D154FED9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419FA5-A1B5-487F-92D4-03983819F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3A6B-A9DA-4890-ADA0-D499CCD1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Interesting findings…</a:t>
            </a:r>
          </a:p>
          <a:p>
            <a:pPr lvl="1"/>
            <a:r>
              <a:rPr lang="en-US" sz="1700" dirty="0"/>
              <a:t>Most naïve implementation was the most efficient </a:t>
            </a:r>
          </a:p>
          <a:p>
            <a:pPr lvl="2"/>
            <a:r>
              <a:rPr lang="en-US" sz="1700"/>
              <a:t>Also had the greatest time complexity</a:t>
            </a:r>
          </a:p>
          <a:p>
            <a:pPr lvl="1"/>
            <a:r>
              <a:rPr lang="en-US" sz="1700" dirty="0"/>
              <a:t>Preprocessing data had significant impact on Boyer and Rabin algorithms</a:t>
            </a:r>
          </a:p>
          <a:p>
            <a:pPr lvl="1"/>
            <a:r>
              <a:rPr lang="en-US" sz="1700" dirty="0"/>
              <a:t>String searching algorithms (Boyer and Rabin) preformed poorly</a:t>
            </a:r>
          </a:p>
          <a:p>
            <a:pPr lvl="1"/>
            <a:r>
              <a:rPr lang="en-US" sz="1700" dirty="0"/>
              <a:t>Rabin could lose accuracy when increasing board size</a:t>
            </a:r>
          </a:p>
          <a:p>
            <a:pPr lvl="1"/>
            <a:r>
              <a:rPr lang="en-US" sz="1700" dirty="0"/>
              <a:t>Bear method performed worse than Brute Force </a:t>
            </a:r>
          </a:p>
          <a:p>
            <a:pPr marL="457200" lvl="1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/>
              <a:t>Possible Improvements…</a:t>
            </a:r>
          </a:p>
          <a:p>
            <a:pPr lvl="1"/>
            <a:r>
              <a:rPr lang="en-US" sz="1700" dirty="0"/>
              <a:t>Change constraints multiple times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endParaRPr lang="en-US" sz="1700"/>
          </a:p>
        </p:txBody>
      </p:sp>
      <p:pic>
        <p:nvPicPr>
          <p:cNvPr id="5" name="Picture 4" descr="A sign on a highway&#10;&#10;Description generated with very high confidence">
            <a:extLst>
              <a:ext uri="{FF2B5EF4-FFF2-40B4-BE49-F238E27FC236}">
                <a16:creationId xmlns:a16="http://schemas.microsoft.com/office/drawing/2014/main" id="{EB158F68-657C-49A6-A924-6F9C2D171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91" y="1812732"/>
            <a:ext cx="3358478" cy="323253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508336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F4DE-D6AF-4985-BFA8-D154FED9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Questions…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3A6B-A9DA-4890-ADA0-D499CCD1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22415"/>
            <a:ext cx="9613861" cy="453005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700" dirty="0"/>
          </a:p>
          <a:p>
            <a:pPr marL="800100" lvl="1" indent="-342900">
              <a:buAutoNum type="arabicParenR"/>
            </a:pPr>
            <a:r>
              <a:rPr lang="en-US" sz="1700" dirty="0"/>
              <a:t>Which algorithm performed the best during the base case?</a:t>
            </a:r>
          </a:p>
          <a:p>
            <a:pPr marL="800100" lvl="1" indent="-342900">
              <a:buAutoNum type="arabicParenR"/>
            </a:pPr>
            <a:r>
              <a:rPr lang="en-US" sz="1700" dirty="0"/>
              <a:t>What are the constraints of a word search puzzle?</a:t>
            </a:r>
          </a:p>
          <a:p>
            <a:pPr marL="800100" lvl="1" indent="-342900">
              <a:buAutoNum type="arabicParenR"/>
            </a:pPr>
            <a:r>
              <a:rPr lang="en-US" sz="1700" dirty="0"/>
              <a:t>Is a word search puzzle a CSP or Optimization?</a:t>
            </a:r>
          </a:p>
          <a:p>
            <a:pPr marL="800100" lvl="1" indent="-342900">
              <a:buAutoNum type="arabicParenR"/>
            </a:pPr>
            <a:r>
              <a:rPr lang="en-US" sz="1700" dirty="0"/>
              <a:t>Did preprocessing in Rabin and Boyer affect the results?</a:t>
            </a:r>
          </a:p>
          <a:p>
            <a:pPr marL="800100" lvl="1" indent="-342900">
              <a:buAutoNum type="arabicParenR"/>
            </a:pPr>
            <a:r>
              <a:rPr lang="en-US" sz="1700" dirty="0"/>
              <a:t>What are the real world applications for Boyer and/or Rabin?</a:t>
            </a:r>
          </a:p>
          <a:p>
            <a:pPr marL="457200" lvl="1" indent="0">
              <a:buNone/>
            </a:pPr>
            <a:r>
              <a:rPr lang="en-US" sz="1700" dirty="0"/>
              <a:t>EX.) What algorithm has an animal named after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3530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A97529DD-0019-4F2B-AAE6-A82A2FADB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4B5AAB9-9C0B-4191-9D8C-E92806CC2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7B0D32C-9323-4E07-8AE3-7AFF9334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CE97D32F-1315-4522-AF1E-BCA3A653F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E5DADF0-4577-4642-B07A-3E27915F3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Image result for questions">
            <a:extLst>
              <a:ext uri="{FF2B5EF4-FFF2-40B4-BE49-F238E27FC236}">
                <a16:creationId xmlns:a16="http://schemas.microsoft.com/office/drawing/2014/main" id="{054239E4-EDA7-41DA-B6E6-620A88D0E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2" r="6948" b="8209"/>
          <a:stretch/>
        </p:blipFill>
        <p:spPr bwMode="auto">
          <a:xfrm>
            <a:off x="-3176" y="10"/>
            <a:ext cx="12192000" cy="685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8C8D824E-2FE2-436D-BA86-C0386D8FA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9A289-A2FA-4B52-8C1A-94BB4422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/>
              <a:t>Questions?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4E62E99-E55A-4404-B79D-9C8CC8523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F2B71E6-6516-4BB6-B895-35E8F2892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BB39608-D59B-4A40-BD24-A3B510F02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4702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D577-F8C3-475D-B527-F9ECF6B47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200" dirty="0"/>
              <a:t>Solving a Word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83156-E1AB-410C-9B7E-A14F78285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428362"/>
          </a:xfrm>
        </p:spPr>
        <p:txBody>
          <a:bodyPr>
            <a:normAutofit/>
          </a:bodyPr>
          <a:lstStyle/>
          <a:p>
            <a:r>
              <a:rPr lang="en-US" sz="1800" dirty="0"/>
              <a:t>Created in collaboration with students such as: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522D2F-BABB-45F2-BB07-889F123061C9}"/>
              </a:ext>
            </a:extLst>
          </p:cNvPr>
          <p:cNvSpPr txBox="1">
            <a:spLocks/>
          </p:cNvSpPr>
          <p:nvPr/>
        </p:nvSpPr>
        <p:spPr>
          <a:xfrm>
            <a:off x="680322" y="393657"/>
            <a:ext cx="8144134" cy="1901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37F7DA4-094E-4CCE-81A3-FBDC076D0D7F}"/>
              </a:ext>
            </a:extLst>
          </p:cNvPr>
          <p:cNvSpPr txBox="1">
            <a:spLocks/>
          </p:cNvSpPr>
          <p:nvPr/>
        </p:nvSpPr>
        <p:spPr>
          <a:xfrm>
            <a:off x="680322" y="1819949"/>
            <a:ext cx="8144134" cy="949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400" dirty="0"/>
              <a:t>Design and Analysis of Algorithms for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0371A-E0C4-4771-B51E-B32C337E2A7A}"/>
              </a:ext>
            </a:extLst>
          </p:cNvPr>
          <p:cNvSpPr txBox="1"/>
          <p:nvPr/>
        </p:nvSpPr>
        <p:spPr>
          <a:xfrm>
            <a:off x="6511024" y="4648461"/>
            <a:ext cx="2313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Chase </a:t>
            </a:r>
          </a:p>
          <a:p>
            <a:pPr algn="r"/>
            <a:r>
              <a:rPr lang="en-US" sz="2800" dirty="0"/>
              <a:t>Ryan </a:t>
            </a:r>
          </a:p>
          <a:p>
            <a:pPr algn="r"/>
            <a:r>
              <a:rPr lang="en-US" sz="2800" dirty="0"/>
              <a:t>John </a:t>
            </a:r>
          </a:p>
          <a:p>
            <a:pPr algn="r"/>
            <a:r>
              <a:rPr lang="en-US" sz="2800" dirty="0"/>
              <a:t>And Austin</a:t>
            </a:r>
          </a:p>
        </p:txBody>
      </p:sp>
    </p:spTree>
    <p:extLst>
      <p:ext uri="{BB962C8B-B14F-4D97-AF65-F5344CB8AC3E}">
        <p14:creationId xmlns:p14="http://schemas.microsoft.com/office/powerpoint/2010/main" val="1430431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3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96" name="Rectangle 95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B6980-4CB8-4ACF-B911-ECB64A13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sz="4400" dirty="0"/>
              <a:t>Our Problem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7C0E-4B5A-4310-808C-BD19C5616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40" y="2101097"/>
            <a:ext cx="5905036" cy="20065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In Natural Language:</a:t>
            </a:r>
            <a:endParaRPr lang="en-US" sz="2800" dirty="0"/>
          </a:p>
          <a:p>
            <a:pPr marL="0" indent="0">
              <a:buNone/>
            </a:pPr>
            <a:r>
              <a:rPr lang="en-US" sz="2000" dirty="0"/>
              <a:t>Find all words in a given word list within a board of randomly generated characters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Aka a Word Search Puzzle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B8062-AF46-4341-AF17-C21B58AFA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0"/>
            <a:ext cx="5439028" cy="6858000"/>
          </a:xfrm>
          <a:prstGeom prst="rect">
            <a:avLst/>
          </a:prstGeom>
        </p:spPr>
      </p:pic>
      <p:pic>
        <p:nvPicPr>
          <p:cNvPr id="9" name="Picture 8" descr="A picture containing transport, wheel&#10;&#10;Description generated with very high confidence">
            <a:extLst>
              <a:ext uri="{FF2B5EF4-FFF2-40B4-BE49-F238E27FC236}">
                <a16:creationId xmlns:a16="http://schemas.microsoft.com/office/drawing/2014/main" id="{1E29A803-5B72-468A-A420-2EE399C07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377" y="57034"/>
            <a:ext cx="992448" cy="992448"/>
          </a:xfrm>
          <a:prstGeom prst="rect">
            <a:avLst/>
          </a:prstGeom>
        </p:spPr>
      </p:pic>
      <p:pic>
        <p:nvPicPr>
          <p:cNvPr id="1026" name="Picture 2" descr="Image result for word search">
            <a:extLst>
              <a:ext uri="{FF2B5EF4-FFF2-40B4-BE49-F238E27FC236}">
                <a16:creationId xmlns:a16="http://schemas.microsoft.com/office/drawing/2014/main" id="{C486E09C-EC76-44BC-94AA-8FBA8DFB3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149" y="3931269"/>
            <a:ext cx="2867946" cy="286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653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E0A0-C89E-455E-88D7-F0745DA4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Formal Statement: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BE699-BF7B-4D78-98FB-500D3403FCC4}"/>
              </a:ext>
            </a:extLst>
          </p:cNvPr>
          <p:cNvSpPr txBox="1"/>
          <p:nvPr/>
        </p:nvSpPr>
        <p:spPr>
          <a:xfrm>
            <a:off x="1546420" y="2058104"/>
            <a:ext cx="7881359" cy="415498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r, c</a:t>
            </a:r>
            <a:r>
              <a:rPr lang="en-US" dirty="0"/>
              <a:t> = matrix of letters comprising game board, r &amp; c indicate position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 = Length of a row/column of the Board (B)</a:t>
            </a:r>
          </a:p>
          <a:p>
            <a:pPr algn="ctr"/>
            <a:r>
              <a:rPr lang="en-US" dirty="0"/>
              <a:t>L = List of words to find: [w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, … w</a:t>
            </a:r>
            <a:r>
              <a:rPr lang="en-US" baseline="-25000" dirty="0"/>
              <a:t>i-1</a:t>
            </a:r>
            <a:r>
              <a:rPr lang="en-US" dirty="0"/>
              <a:t>]</a:t>
            </a:r>
          </a:p>
          <a:p>
            <a:pPr algn="ctr"/>
            <a:r>
              <a:rPr lang="en-US" dirty="0" err="1"/>
              <a:t>i</a:t>
            </a:r>
            <a:r>
              <a:rPr lang="en-US" dirty="0"/>
              <a:t>=number of words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 = word in word list: [c</a:t>
            </a:r>
            <a:r>
              <a:rPr lang="en-US" baseline="-25000" dirty="0"/>
              <a:t>1</a:t>
            </a:r>
            <a:r>
              <a:rPr lang="en-US" dirty="0"/>
              <a:t>,c</a:t>
            </a:r>
            <a:r>
              <a:rPr lang="en-US" baseline="-25000" dirty="0"/>
              <a:t>2,</a:t>
            </a:r>
            <a:r>
              <a:rPr lang="en-US" dirty="0"/>
              <a:t>c</a:t>
            </a:r>
            <a:r>
              <a:rPr lang="en-US" baseline="-25000" dirty="0"/>
              <a:t>3</a:t>
            </a:r>
            <a:r>
              <a:rPr lang="en-US" dirty="0"/>
              <a:t>,…c</a:t>
            </a:r>
            <a:r>
              <a:rPr lang="en-US" baseline="-25000" dirty="0"/>
              <a:t>m-1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m=number of characters (c) in word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/>
              <a:t>S = sequence of characters for any w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L</a:t>
            </a:r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  <a:p>
            <a:pPr algn="ctr"/>
            <a:r>
              <a:rPr lang="en-US" dirty="0"/>
              <a:t>N = number of characters in a sequence</a:t>
            </a:r>
          </a:p>
          <a:p>
            <a:pPr algn="ctr"/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 = list of directions </a:t>
            </a:r>
          </a:p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[(-Y), (+Y), (+X), (-X), (-Y,-X), (-Y,+X), (+Y,-X), (+Y,+X)]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305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659E-B0C4-4B74-BD2B-873265AD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89834-9510-46E7-99E3-699A88E0A547}"/>
              </a:ext>
            </a:extLst>
          </p:cNvPr>
          <p:cNvSpPr txBox="1"/>
          <p:nvPr/>
        </p:nvSpPr>
        <p:spPr>
          <a:xfrm>
            <a:off x="0" y="5231565"/>
            <a:ext cx="12010335" cy="1369606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3000" dirty="0"/>
          </a:p>
          <a:p>
            <a:pPr algn="ctr"/>
            <a:r>
              <a:rPr lang="en-US" sz="2900" dirty="0"/>
              <a:t>{∀ w </a:t>
            </a:r>
            <a:r>
              <a:rPr lang="el-GR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sz="2900" dirty="0"/>
              <a:t> L | (</a:t>
            </a:r>
            <a:r>
              <a:rPr lang="en-US" sz="2900" dirty="0" err="1"/>
              <a:t>w</a:t>
            </a:r>
            <a:r>
              <a:rPr lang="en-US" sz="2900" baseline="-25000" dirty="0" err="1"/>
              <a:t>k</a:t>
            </a:r>
            <a:r>
              <a:rPr lang="en-US" sz="2900" dirty="0"/>
              <a:t>[0]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B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) ∩ (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= B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+ (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-S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[0])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900" dirty="0"/>
              <a:t>∀ D</a:t>
            </a:r>
            <a:r>
              <a:rPr lang="en-US" sz="2900" baseline="-25000" dirty="0"/>
              <a:t>e</a:t>
            </a:r>
            <a:r>
              <a:rPr lang="el-GR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ϵ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D | 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= M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)}</a:t>
            </a:r>
            <a:r>
              <a:rPr lang="en-US" sz="2900" baseline="-25000" dirty="0"/>
              <a:t>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= T/F</a:t>
            </a:r>
          </a:p>
          <a:p>
            <a:pPr algn="ctr"/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64F54-C563-49FB-A331-0DED4A9FAF5B}"/>
              </a:ext>
            </a:extLst>
          </p:cNvPr>
          <p:cNvSpPr txBox="1"/>
          <p:nvPr/>
        </p:nvSpPr>
        <p:spPr>
          <a:xfrm>
            <a:off x="67168" y="2051269"/>
            <a:ext cx="4592782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“For all words W in word list L</a:t>
            </a:r>
            <a:r>
              <a:rPr lang="en-US" baseline="-25000" dirty="0"/>
              <a:t> </a:t>
            </a:r>
            <a:r>
              <a:rPr lang="en-US" dirty="0"/>
              <a:t>such that the first character in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exist in Board B at some given coordinate (</a:t>
            </a:r>
            <a:r>
              <a:rPr lang="en-US" dirty="0" err="1"/>
              <a:t>r,c</a:t>
            </a:r>
            <a:r>
              <a:rPr lang="en-US" dirty="0"/>
              <a:t>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0B585-C84D-4DB8-89AC-C56B279D2D1E}"/>
              </a:ext>
            </a:extLst>
          </p:cNvPr>
          <p:cNvSpPr txBox="1"/>
          <p:nvPr/>
        </p:nvSpPr>
        <p:spPr>
          <a:xfrm>
            <a:off x="104647" y="3048051"/>
            <a:ext cx="679583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7DD7E-D68B-4D53-8668-44DD6BEEE5B4}"/>
              </a:ext>
            </a:extLst>
          </p:cNvPr>
          <p:cNvSpPr txBox="1"/>
          <p:nvPr/>
        </p:nvSpPr>
        <p:spPr>
          <a:xfrm>
            <a:off x="96331" y="3514867"/>
            <a:ext cx="4592782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sequence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/>
              <a:t> of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is equal to sequence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dirty="0"/>
              <a:t> where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dirty="0"/>
              <a:t> is all combinations of sequences around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”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D6E0-E334-4307-8FE6-31B7A21F08CC}"/>
              </a:ext>
            </a:extLst>
          </p:cNvPr>
          <p:cNvSpPr txBox="1"/>
          <p:nvPr/>
        </p:nvSpPr>
        <p:spPr>
          <a:xfrm>
            <a:off x="67168" y="4558383"/>
            <a:ext cx="6259502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this statement returns true, the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exist at </a:t>
            </a:r>
            <a:r>
              <a:rPr lang="en-US" dirty="0" err="1"/>
              <a:t>B</a:t>
            </a:r>
            <a:r>
              <a:rPr lang="en-US" baseline="-25000" dirty="0" err="1"/>
              <a:t>r,c</a:t>
            </a:r>
            <a:r>
              <a:rPr lang="en-US" baseline="-25000" dirty="0"/>
              <a:t> </a:t>
            </a:r>
            <a:r>
              <a:rPr lang="en-US" dirty="0"/>
              <a:t>in direction D</a:t>
            </a:r>
          </a:p>
        </p:txBody>
      </p:sp>
      <p:pic>
        <p:nvPicPr>
          <p:cNvPr id="12" name="Picture 4" descr="Image result for word search">
            <a:extLst>
              <a:ext uri="{FF2B5EF4-FFF2-40B4-BE49-F238E27FC236}">
                <a16:creationId xmlns:a16="http://schemas.microsoft.com/office/drawing/2014/main" id="{9D66CB1D-3C53-4282-BF82-7A24C62DA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" b="15365"/>
          <a:stretch/>
        </p:blipFill>
        <p:spPr bwMode="auto">
          <a:xfrm>
            <a:off x="7107486" y="2146980"/>
            <a:ext cx="3186696" cy="266813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F597411-8D26-4FEC-85BA-66E878A3AB18}"/>
              </a:ext>
            </a:extLst>
          </p:cNvPr>
          <p:cNvSpPr/>
          <p:nvPr/>
        </p:nvSpPr>
        <p:spPr>
          <a:xfrm>
            <a:off x="6975419" y="2062413"/>
            <a:ext cx="3424271" cy="291746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8F755-598E-4DAB-9E86-0E4C51D02EC1}"/>
              </a:ext>
            </a:extLst>
          </p:cNvPr>
          <p:cNvSpPr txBox="1"/>
          <p:nvPr/>
        </p:nvSpPr>
        <p:spPr>
          <a:xfrm>
            <a:off x="10589384" y="2078740"/>
            <a:ext cx="1450731" cy="1277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Alabama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Alaska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Arizona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Arkansas</a:t>
            </a:r>
          </a:p>
          <a:p>
            <a:r>
              <a:rPr lang="en-US" sz="1100" dirty="0">
                <a:solidFill>
                  <a:schemeClr val="bg1"/>
                </a:solidFill>
              </a:rPr>
              <a:t>California </a:t>
            </a:r>
          </a:p>
          <a:p>
            <a:r>
              <a:rPr lang="en-US" sz="1100" dirty="0">
                <a:solidFill>
                  <a:schemeClr val="bg1"/>
                </a:solidFill>
              </a:rPr>
              <a:t>Colorado Connecticut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2009B-AB4C-4359-AC68-367241E7C521}"/>
              </a:ext>
            </a:extLst>
          </p:cNvPr>
          <p:cNvSpPr txBox="1"/>
          <p:nvPr/>
        </p:nvSpPr>
        <p:spPr>
          <a:xfrm rot="16200000">
            <a:off x="10647185" y="2614763"/>
            <a:ext cx="992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accent1"/>
                </a:solidFill>
              </a:rPr>
              <a:t>{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A7B73F-EAAF-40E7-B5D5-3A28FAD814DC}"/>
              </a:ext>
            </a:extLst>
          </p:cNvPr>
          <p:cNvSpPr txBox="1"/>
          <p:nvPr/>
        </p:nvSpPr>
        <p:spPr>
          <a:xfrm>
            <a:off x="11048439" y="3937980"/>
            <a:ext cx="40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3A244-40DC-42C4-9D1F-D871931BEB21}"/>
              </a:ext>
            </a:extLst>
          </p:cNvPr>
          <p:cNvSpPr txBox="1"/>
          <p:nvPr/>
        </p:nvSpPr>
        <p:spPr>
          <a:xfrm>
            <a:off x="6326670" y="3114832"/>
            <a:ext cx="41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</a:t>
            </a:r>
          </a:p>
        </p:txBody>
      </p:sp>
      <p:pic>
        <p:nvPicPr>
          <p:cNvPr id="20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FA2BF0-EE57-45C3-A5C6-1D6124FA6B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632" b="91923"/>
          <a:stretch/>
        </p:blipFill>
        <p:spPr>
          <a:xfrm>
            <a:off x="2935549" y="5724771"/>
            <a:ext cx="261370" cy="3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24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CCE0-ED4B-4A70-9C2B-77A5A405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/>
              <a:t>Analyzation of the Algorithms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A51095-D9C7-4E38-9F9E-3E81724EE669}"/>
              </a:ext>
            </a:extLst>
          </p:cNvPr>
          <p:cNvSpPr txBox="1"/>
          <p:nvPr/>
        </p:nvSpPr>
        <p:spPr>
          <a:xfrm>
            <a:off x="509155" y="2062152"/>
            <a:ext cx="40108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have 4 different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Board size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average word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word list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324A74D-3D19-4E4F-A2CB-2FE92B92E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31615"/>
              </p:ext>
            </p:extLst>
          </p:nvPr>
        </p:nvGraphicFramePr>
        <p:xfrm>
          <a:off x="1015772" y="4220712"/>
          <a:ext cx="89429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90">
                  <a:extLst>
                    <a:ext uri="{9D8B030D-6E8A-4147-A177-3AD203B41FA5}">
                      <a16:colId xmlns:a16="http://schemas.microsoft.com/office/drawing/2014/main" val="2727003404"/>
                    </a:ext>
                  </a:extLst>
                </a:gridCol>
                <a:gridCol w="1691126">
                  <a:extLst>
                    <a:ext uri="{9D8B030D-6E8A-4147-A177-3AD203B41FA5}">
                      <a16:colId xmlns:a16="http://schemas.microsoft.com/office/drawing/2014/main" val="1850744340"/>
                    </a:ext>
                  </a:extLst>
                </a:gridCol>
                <a:gridCol w="2059860">
                  <a:extLst>
                    <a:ext uri="{9D8B030D-6E8A-4147-A177-3AD203B41FA5}">
                      <a16:colId xmlns:a16="http://schemas.microsoft.com/office/drawing/2014/main" val="1624844753"/>
                    </a:ext>
                  </a:extLst>
                </a:gridCol>
                <a:gridCol w="1816040">
                  <a:extLst>
                    <a:ext uri="{9D8B030D-6E8A-4147-A177-3AD203B41FA5}">
                      <a16:colId xmlns:a16="http://schemas.microsoft.com/office/drawing/2014/main" val="1315011476"/>
                    </a:ext>
                  </a:extLst>
                </a:gridCol>
                <a:gridCol w="1264742">
                  <a:extLst>
                    <a:ext uri="{9D8B030D-6E8A-4147-A177-3AD203B41FA5}">
                      <a16:colId xmlns:a16="http://schemas.microsoft.com/office/drawing/2014/main" val="2982709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r>
                        <a:rPr lang="en-US" dirty="0"/>
                        <a:t> 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 List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5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8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Board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100x100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65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Avg</a:t>
                      </a:r>
                      <a:r>
                        <a:rPr lang="en-US" dirty="0"/>
                        <a:t> 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2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Word List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8595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F08AB80-B248-44A3-BCEC-246644D8BDB0}"/>
              </a:ext>
            </a:extLst>
          </p:cNvPr>
          <p:cNvSpPr txBox="1"/>
          <p:nvPr/>
        </p:nvSpPr>
        <p:spPr>
          <a:xfrm>
            <a:off x="5237018" y="2062152"/>
            <a:ext cx="4821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testing consisted of…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Puzzles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7F3CDC-6919-43F1-BE94-E3704BE43DB9}"/>
              </a:ext>
            </a:extLst>
          </p:cNvPr>
          <p:cNvSpPr txBox="1"/>
          <p:nvPr/>
        </p:nvSpPr>
        <p:spPr>
          <a:xfrm>
            <a:off x="1015771" y="6518117"/>
            <a:ext cx="9195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r>
              <a:rPr lang="en-US" sz="1200" dirty="0" err="1"/>
              <a:t>Avg</a:t>
            </a:r>
            <a:r>
              <a:rPr lang="en-US" sz="1200" dirty="0"/>
              <a:t> Word Size uses a different word list (randomly generated 4 letter words)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5F338C-6451-40F0-88F1-44FF8617058E}"/>
                  </a:ext>
                </a:extLst>
              </p:cNvPr>
              <p:cNvSpPr txBox="1"/>
              <p:nvPr/>
            </p:nvSpPr>
            <p:spPr>
              <a:xfrm>
                <a:off x="4429990" y="3213468"/>
                <a:ext cx="7762010" cy="496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i.e. </a:t>
                </a:r>
                <a:r>
                  <a:rPr lang="en-US" sz="1600" dirty="0" err="1"/>
                  <a:t>BaseCase_RunTime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(</m:t>
                        </m:r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1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)+ (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)+(</m:t>
                        </m:r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3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5F338C-6451-40F0-88F1-44FF86170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90" y="3213468"/>
                <a:ext cx="7762010" cy="496354"/>
              </a:xfrm>
              <a:prstGeom prst="rect">
                <a:avLst/>
              </a:prstGeom>
              <a:blipFill>
                <a:blip r:embed="rId3"/>
                <a:stretch>
                  <a:fillRect l="-471" t="-43902" b="-45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6086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2D22-5A64-4B42-9BAB-C5D6A401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Using 4 Letter Words is Viable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F258-47CF-498C-A863-74339D5A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7" y="2336872"/>
            <a:ext cx="3246119" cy="4274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using shorter words in our tests, we considered the fact that shorter words have a greater chance of appearing randomly on a large board.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Since the likelihood of a four letter word appearing randomly in a 50 by 50 word search is less than a hundredth of a percent, we considered it statistically negligible in the context of our research.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9F58B-11D5-4B7E-9178-89977C9EC44E}"/>
                  </a:ext>
                </a:extLst>
              </p:cNvPr>
              <p:cNvSpPr txBox="1"/>
              <p:nvPr/>
            </p:nvSpPr>
            <p:spPr>
              <a:xfrm>
                <a:off x="3465576" y="2929892"/>
                <a:ext cx="8726424" cy="2585451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sz="2300">
                          <a:latin typeface="Cambria Math" panose="02040503050406030204" pitchFamily="18" charset="0"/>
                        </a:rPr>
                        <m:t>×50=2,500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 →  </m:t>
                      </m:r>
                      <m:f>
                        <m:f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num>
                        <m:den>
                          <m:r>
                            <a:rPr lang="en-US" sz="2300" i="0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den>
                      </m:f>
                      <m:r>
                        <a:rPr lang="en-US" sz="2300" i="0" smtClean="0">
                          <a:latin typeface="Cambria Math" panose="02040503050406030204" pitchFamily="18" charset="0"/>
                        </a:rPr>
                        <m:t>≈96.15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 →   </m:t>
                      </m:r>
                      <m:f>
                        <m:fPr>
                          <m:ctrlPr>
                            <a:rPr lang="en-US" sz="23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dirty="0" smtClean="0">
                              <a:latin typeface="Cambria Math" panose="02040503050406030204" pitchFamily="18" charset="0"/>
                            </a:rPr>
                            <m:t>96.15</m:t>
                          </m:r>
                        </m:num>
                        <m:den>
                          <m:r>
                            <a:rPr lang="en-US" sz="2300" i="0" dirty="0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den>
                      </m:f>
                      <m:r>
                        <a:rPr lang="en-US" sz="2300" i="0" dirty="0" smtClean="0">
                          <a:latin typeface="Cambria Math" panose="02040503050406030204" pitchFamily="18" charset="0"/>
                        </a:rPr>
                        <m:t>=0.03846</m:t>
                      </m:r>
                    </m:oMath>
                  </m:oMathPara>
                </a14:m>
                <a:endParaRPr lang="en-US" sz="2300" dirty="0"/>
              </a:p>
              <a:p>
                <a14:m>
                  <m:oMath xmlns:m="http://schemas.openxmlformats.org/officeDocument/2006/math">
                    <m:r>
                      <a:rPr lang="en-US" sz="2300" dirty="0" smtClean="0">
                        <a:latin typeface="Cambria Math" panose="02040503050406030204" pitchFamily="18" charset="0"/>
                      </a:rPr>
                      <m:t>0.0384</m:t>
                    </m:r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=0.0004</m:t>
                    </m:r>
                  </m:oMath>
                </a14:m>
                <a:r>
                  <a:rPr lang="en-US" sz="2300" dirty="0"/>
                  <a:t> 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</a:t>
                </a:r>
                <a:r>
                  <a:rPr lang="en-US" sz="2300" dirty="0">
                    <a:highlight>
                      <a:srgbClr val="808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0.04%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</a:t>
                </a:r>
                <a:r>
                  <a:rPr lang="en-US" sz="2300" dirty="0">
                    <a:highlight>
                      <a:srgbClr val="007635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three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letter word</a:t>
                </a:r>
              </a:p>
              <a:p>
                <a:endParaRPr lang="en-US" sz="2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300" dirty="0">
                        <a:latin typeface="Cambria Math" panose="02040503050406030204" pitchFamily="18" charset="0"/>
                      </a:rPr>
                      <m:t>0.0384×</m:t>
                    </m:r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0.000017 or </a:t>
                </a:r>
                <a:r>
                  <a:rPr lang="en-US" sz="2300" dirty="0">
                    <a:highlight>
                      <a:srgbClr val="808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0.0017%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</a:t>
                </a:r>
                <a:r>
                  <a:rPr lang="en-US" sz="2300" dirty="0">
                    <a:highlight>
                      <a:srgbClr val="007635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four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letter word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9F58B-11D5-4B7E-9178-89977C9EC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76" y="2929892"/>
                <a:ext cx="8726424" cy="25854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97628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BB99B29-C696-4814-9C10-0BAC14F33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40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DAE45-3979-4577-94A0-07F95B68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dirty="0"/>
              <a:t>Brute Force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9BCF-3631-4F15-A922-6903E5DC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336873"/>
            <a:ext cx="5569550" cy="3599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Brute Force checks every possible spot for each word until it is found.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is obtained</a:t>
            </a:r>
            <a:r>
              <a:rPr lang="en-US" dirty="0"/>
              <a:t> </a:t>
            </a:r>
            <a:r>
              <a:rPr lang="en-US" sz="2000" dirty="0"/>
              <a:t>naively through the use of nested for and while loops with certain conditions, giving it a time complexity of O(H</a:t>
            </a:r>
            <a:r>
              <a:rPr lang="en-US" sz="2000" baseline="30000" dirty="0"/>
              <a:t>2</a:t>
            </a:r>
            <a:r>
              <a:rPr lang="en-US" sz="2000" dirty="0"/>
              <a:t>*L*w)</a:t>
            </a:r>
          </a:p>
          <a:p>
            <a:pPr marL="0" indent="0">
              <a:buNone/>
            </a:pPr>
            <a:r>
              <a:rPr lang="en-US" sz="2000" dirty="0"/>
              <a:t>[Dimensions of the board squared, times the length of the word list, times the length of the current word]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base case test complete on average in </a:t>
            </a:r>
          </a:p>
          <a:p>
            <a:pPr marL="0" indent="0">
              <a:buNone/>
            </a:pPr>
            <a:r>
              <a:rPr lang="en-US" sz="2000" dirty="0"/>
              <a:t>5.284</a:t>
            </a:r>
          </a:p>
        </p:txBody>
      </p:sp>
    </p:spTree>
    <p:extLst>
      <p:ext uri="{BB962C8B-B14F-4D97-AF65-F5344CB8AC3E}">
        <p14:creationId xmlns:p14="http://schemas.microsoft.com/office/powerpoint/2010/main" val="10357384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close up of a building&#10;&#10;Description generated with very high confidence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B6A3D-9FA7-41D8-81E2-BB0449B3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Boyer-Moore</a:t>
            </a:r>
          </a:p>
        </p:txBody>
      </p:sp>
      <p:pic>
        <p:nvPicPr>
          <p:cNvPr id="28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B3F55-89BD-4F95-8855-DC1DD877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2336872"/>
            <a:ext cx="4187141" cy="4239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Boyer-Moore Method relies heavily on pre-processing and converting everything to strings to search for words. </a:t>
            </a:r>
          </a:p>
          <a:p>
            <a:pPr marL="0" indent="0">
              <a:buNone/>
            </a:pPr>
            <a:r>
              <a:rPr lang="en-US" sz="1400" dirty="0"/>
              <a:t>Preprocessing = O(H</a:t>
            </a:r>
            <a:r>
              <a:rPr lang="en-US" sz="1400" baseline="30000" dirty="0"/>
              <a:t>2</a:t>
            </a:r>
            <a:r>
              <a:rPr lang="en-US" sz="1400" dirty="0"/>
              <a:t>*D) </a:t>
            </a:r>
            <a:r>
              <a:rPr lang="en-US" sz="1400" dirty="0">
                <a:sym typeface="Wingdings" panose="05000000000000000000" pitchFamily="2" charset="2"/>
              </a:rPr>
              <a:t> letters in board times number of directions 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Boyer Moore = O(</a:t>
            </a:r>
            <a:r>
              <a:rPr lang="en-US" sz="1400" dirty="0" err="1">
                <a:sym typeface="Wingdings" panose="05000000000000000000" pitchFamily="2" charset="2"/>
              </a:rPr>
              <a:t>i</a:t>
            </a:r>
            <a:r>
              <a:rPr lang="en-US" sz="1400" dirty="0">
                <a:sym typeface="Wingdings" panose="05000000000000000000" pitchFamily="2" charset="2"/>
              </a:rPr>
              <a:t>*D*H</a:t>
            </a:r>
            <a:r>
              <a:rPr lang="en-US" sz="1400" baseline="30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*m) # words * # directions*characters in board*characters in word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Total = O(H</a:t>
            </a:r>
            <a:r>
              <a:rPr lang="en-US" sz="1400" baseline="30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*D + </a:t>
            </a:r>
            <a:r>
              <a:rPr lang="en-US" sz="1400" dirty="0" err="1">
                <a:sym typeface="Wingdings" panose="05000000000000000000" pitchFamily="2" charset="2"/>
              </a:rPr>
              <a:t>i</a:t>
            </a:r>
            <a:r>
              <a:rPr lang="en-US" sz="1400" dirty="0">
                <a:sym typeface="Wingdings" panose="05000000000000000000" pitchFamily="2" charset="2"/>
              </a:rPr>
              <a:t>*D*H</a:t>
            </a:r>
            <a:r>
              <a:rPr lang="en-US" sz="1400" baseline="30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*m)</a:t>
            </a:r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14.931 with preprocessing</a:t>
            </a:r>
          </a:p>
          <a:p>
            <a:pPr marL="0" indent="0">
              <a:buNone/>
            </a:pPr>
            <a:r>
              <a:rPr lang="en-US" sz="1400" dirty="0"/>
              <a:t>2.543 without preprocessing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*Real life use: control + F (find in your browser)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91D61E-C770-4044-96C7-ED955D332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817173"/>
            <a:ext cx="6269479" cy="34795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12" name="Picture 11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0D49C097-539F-4641-96BD-A2480F00BD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669" y="4659631"/>
            <a:ext cx="4084320" cy="121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5226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4600</TotalTime>
  <Words>1334</Words>
  <Application>Microsoft Office PowerPoint</Application>
  <PresentationFormat>Widescreen</PresentationFormat>
  <Paragraphs>226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</vt:lpstr>
      <vt:lpstr>Calibri</vt:lpstr>
      <vt:lpstr>Cambria Math</vt:lpstr>
      <vt:lpstr>Trebuchet MS</vt:lpstr>
      <vt:lpstr>Berlin</vt:lpstr>
      <vt:lpstr>PowerPoint Presentation</vt:lpstr>
      <vt:lpstr>Solving a Word Search</vt:lpstr>
      <vt:lpstr>Our Problem</vt:lpstr>
      <vt:lpstr>Formal Statement: Variables</vt:lpstr>
      <vt:lpstr>Formal Statement</vt:lpstr>
      <vt:lpstr>Analyzation of the Algorithms</vt:lpstr>
      <vt:lpstr>Why Using 4 Letter Words is Viable</vt:lpstr>
      <vt:lpstr>Brute Force</vt:lpstr>
      <vt:lpstr>Boyer-Moore</vt:lpstr>
      <vt:lpstr>Bear Method</vt:lpstr>
      <vt:lpstr>Rabin-Karp</vt:lpstr>
      <vt:lpstr>Change In Number of Words</vt:lpstr>
      <vt:lpstr>Change Board Size</vt:lpstr>
      <vt:lpstr>Change In Length of Words</vt:lpstr>
      <vt:lpstr>All 4 Time Complexities and Run Times</vt:lpstr>
      <vt:lpstr>Original Hypothesis</vt:lpstr>
      <vt:lpstr>Conclusion</vt:lpstr>
      <vt:lpstr>Questions…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a Word Search</dc:title>
  <dc:creator>Austin Baird</dc:creator>
  <cp:keywords>Corning Non-Corning</cp:keywords>
  <cp:lastModifiedBy>Ryan McIntyre</cp:lastModifiedBy>
  <cp:revision>178</cp:revision>
  <dcterms:created xsi:type="dcterms:W3CDTF">2018-09-25T22:13:21Z</dcterms:created>
  <dcterms:modified xsi:type="dcterms:W3CDTF">2018-12-04T23:47:25Z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1fb32ec9-5179-4d70-8974-61c2fbc6c590</vt:lpwstr>
  </property>
  <property fmtid="{D5CDD505-2E9C-101B-9397-08002B2CF9AE}" pid="3" name="CorningConfigurationVersion">
    <vt:lpwstr>3.0.11.5.6.1ENM</vt:lpwstr>
  </property>
  <property fmtid="{D5CDD505-2E9C-101B-9397-08002B2CF9AE}" pid="4" name="CorningFullClassification">
    <vt:lpwstr>Non-Corning</vt:lpwstr>
  </property>
  <property fmtid="{D5CDD505-2E9C-101B-9397-08002B2CF9AE}" pid="5" name="CCTCode">
    <vt:lpwstr>NC</vt:lpwstr>
  </property>
  <property fmtid="{D5CDD505-2E9C-101B-9397-08002B2CF9AE}" pid="6" name="CRCCode">
    <vt:lpwstr/>
  </property>
  <property fmtid="{D5CDD505-2E9C-101B-9397-08002B2CF9AE}" pid="7" name="CORNINGClassification">
    <vt:lpwstr>Non-Corning</vt:lpwstr>
  </property>
  <property fmtid="{D5CDD505-2E9C-101B-9397-08002B2CF9AE}" pid="8" name="CORNINGLabelExtension">
    <vt:lpwstr>None</vt:lpwstr>
  </property>
  <property fmtid="{D5CDD505-2E9C-101B-9397-08002B2CF9AE}" pid="9" name="CORNINGDisplayOptionalMarkingLanguage">
    <vt:lpwstr>None</vt:lpwstr>
  </property>
  <property fmtid="{D5CDD505-2E9C-101B-9397-08002B2CF9AE}" pid="10" name="CORNINGMarkingOption">
    <vt:lpwstr>Automatic</vt:lpwstr>
  </property>
</Properties>
</file>