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72" r:id="rId2"/>
    <p:sldId id="256" r:id="rId3"/>
    <p:sldId id="257" r:id="rId4"/>
    <p:sldId id="258" r:id="rId5"/>
    <p:sldId id="269" r:id="rId6"/>
    <p:sldId id="294" r:id="rId7"/>
    <p:sldId id="287" r:id="rId8"/>
    <p:sldId id="282" r:id="rId9"/>
    <p:sldId id="283" r:id="rId10"/>
    <p:sldId id="284" r:id="rId11"/>
    <p:sldId id="285" r:id="rId12"/>
    <p:sldId id="301" r:id="rId13"/>
    <p:sldId id="302" r:id="rId14"/>
    <p:sldId id="303" r:id="rId15"/>
    <p:sldId id="286" r:id="rId16"/>
    <p:sldId id="266" r:id="rId17"/>
    <p:sldId id="299" r:id="rId18"/>
    <p:sldId id="300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45186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r>
              <a:rPr lang="en-US" sz="1400" dirty="0"/>
              <a:t>G = length of HashMap</a:t>
            </a:r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O(H</a:t>
            </a:r>
            <a:r>
              <a:rPr lang="en-US" sz="1400" baseline="30000" dirty="0"/>
              <a:t>2</a:t>
            </a:r>
            <a:r>
              <a:rPr lang="en-US" sz="1400" dirty="0"/>
              <a:t>*L*w*G)</a:t>
            </a:r>
          </a:p>
          <a:p>
            <a:pPr marL="0" indent="0">
              <a:buNone/>
            </a:pPr>
            <a:r>
              <a:rPr lang="en-US" sz="1400" dirty="0"/>
              <a:t>[Dimensions of the board squared, times the length of the word list, times the length of the current word]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10.52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063095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9E4792-8015-441C-BA59-EBB889A6BA5B}"/>
              </a:ext>
            </a:extLst>
          </p:cNvPr>
          <p:cNvSpPr txBox="1"/>
          <p:nvPr/>
        </p:nvSpPr>
        <p:spPr>
          <a:xfrm>
            <a:off x="5927002" y="4628364"/>
            <a:ext cx="4967653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 = Length of a row/column of the Board (B)</a:t>
            </a:r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I = number of words</a:t>
            </a:r>
          </a:p>
          <a:p>
            <a:pPr algn="ctr"/>
            <a:r>
              <a:rPr lang="en-US" dirty="0"/>
              <a:t>w = word in word list: [e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,e</a:t>
            </a:r>
            <a:r>
              <a:rPr lang="en-US" baseline="-25000" dirty="0"/>
              <a:t>3</a:t>
            </a:r>
            <a:r>
              <a:rPr lang="en-US" dirty="0"/>
              <a:t>,…e</a:t>
            </a:r>
            <a:r>
              <a:rPr lang="en-US" baseline="-25000" dirty="0"/>
              <a:t>m-1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r>
              <a:rPr lang="en-US" sz="1400" dirty="0"/>
              <a:t>Uses same preprocessing as Boyer Moore.</a:t>
            </a:r>
          </a:p>
          <a:p>
            <a:pPr marL="0" indent="0">
              <a:buNone/>
            </a:pPr>
            <a:r>
              <a:rPr lang="en-US" sz="1400" dirty="0"/>
              <a:t>Preprocessing = O(H</a:t>
            </a:r>
            <a:r>
              <a:rPr lang="en-US" sz="1400" baseline="30000" dirty="0"/>
              <a:t>2</a:t>
            </a:r>
            <a:r>
              <a:rPr lang="en-US" sz="1400" dirty="0"/>
              <a:t>*D) </a:t>
            </a:r>
            <a:r>
              <a:rPr lang="en-US" sz="1400" dirty="0">
                <a:sym typeface="Wingdings" panose="05000000000000000000" pitchFamily="2" charset="2"/>
              </a:rPr>
              <a:t> letters in board times number of directions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Rabin-Karp= O(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 # words * # directions*characters in board*characters in word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Total complexity= O(H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*D + 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*c)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13.252 with preprocessing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US" sz="1400" dirty="0"/>
              <a:t>1.071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plagiarism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542680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86DD23-075D-4837-9CEA-1412E53932E2}"/>
              </a:ext>
            </a:extLst>
          </p:cNvPr>
          <p:cNvSpPr txBox="1"/>
          <p:nvPr/>
        </p:nvSpPr>
        <p:spPr>
          <a:xfrm>
            <a:off x="5927002" y="4961794"/>
            <a:ext cx="4967653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 = Length of a row/column of the Board (B)</a:t>
            </a:r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I = number of words</a:t>
            </a:r>
          </a:p>
          <a:p>
            <a:pPr algn="ctr"/>
            <a:r>
              <a:rPr lang="en-US" dirty="0"/>
              <a:t>w = word in word list: [e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,e</a:t>
            </a:r>
            <a:r>
              <a:rPr lang="en-US" baseline="-25000" dirty="0"/>
              <a:t>3</a:t>
            </a:r>
            <a:r>
              <a:rPr lang="en-US" dirty="0"/>
              <a:t>,…e</a:t>
            </a:r>
            <a:r>
              <a:rPr lang="en-US" baseline="-25000" dirty="0"/>
              <a:t>m-1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B5E8B-F210-434A-9F58-A7F1B229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In Number of Words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FE9588-953A-4939-BA9E-4F1F13D3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Boyer-Moore and Brute Force stay relatively steady as the number of words increase.</a:t>
            </a:r>
          </a:p>
          <a:p>
            <a:endParaRPr lang="en-US" sz="1400" dirty="0"/>
          </a:p>
          <a:p>
            <a:r>
              <a:rPr lang="en-US" sz="1400" dirty="0"/>
              <a:t>The Bear Method and Rabin-Karp algorithms runtimes increase much faster as the word list grows.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7CF114D-D93B-4DFF-82EE-AD8604843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82593"/>
            <a:ext cx="6269479" cy="3892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8125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5E6FB-EDAD-46CC-8BFF-B44AA29B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Board Size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CDA038-5D9F-4454-A7DA-F0AF7BC6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2336873"/>
            <a:ext cx="4020087" cy="3599316"/>
          </a:xfrm>
        </p:spPr>
        <p:txBody>
          <a:bodyPr>
            <a:normAutofit/>
          </a:bodyPr>
          <a:lstStyle/>
          <a:p>
            <a:r>
              <a:rPr lang="en-US" sz="1400" dirty="0"/>
              <a:t>Increasing the board size was the constraint that increased runtimes the most.</a:t>
            </a:r>
          </a:p>
          <a:p>
            <a:endParaRPr lang="en-US" sz="1400" dirty="0"/>
          </a:p>
          <a:p>
            <a:r>
              <a:rPr lang="en-US" sz="1400" dirty="0"/>
              <a:t>All algorithms exhibit exponential growth except the Brute Force algorithm which shows more linear growth.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2CD0F40-3666-48B6-AF1F-BD39C246D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69788"/>
            <a:ext cx="6269479" cy="39184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242807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AD7D2-5558-4BBB-8F92-C994D163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Change In Length of Words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573538-EE58-4AEE-BB13-E4A02FE7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The length of words had little to no affect on the time it took until it got back to an average length of 8 letters per word.</a:t>
            </a:r>
          </a:p>
          <a:p>
            <a:endParaRPr lang="en-US" sz="1400" dirty="0"/>
          </a:p>
          <a:p>
            <a:r>
              <a:rPr lang="en-US" sz="1400" dirty="0"/>
              <a:t>This makes sense considering no matter how long your word is, if you’ve found the first three letters of the word in the right order, [on a 50x50 board] there’s approximately a 99.96% chance you have found your word.</a:t>
            </a:r>
          </a:p>
          <a:p>
            <a:endParaRPr lang="en-US" sz="1400" dirty="0"/>
          </a:p>
          <a:p>
            <a:r>
              <a:rPr lang="en-US" sz="1400" dirty="0"/>
              <a:t>I.E Cat is virtually as easy to find as Indianapolis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249B22E-51DA-4555-8375-3BA212D13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482593"/>
            <a:ext cx="6269479" cy="389281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29243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8718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*L*w)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*L*w)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161.518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*L*n)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152.030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O(H</a:t>
                      </a:r>
                      <a:r>
                        <a:rPr lang="en-US" sz="1800" baseline="30000" dirty="0"/>
                        <a:t>2</a:t>
                      </a:r>
                      <a:r>
                        <a:rPr lang="en-US" sz="1800" dirty="0"/>
                        <a:t>*L)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219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64E3F6-59F1-44FF-9EF2-8EF0BCA3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F1CE84-BC06-4E42-A5D4-7B92E327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743C7B8-BD05-4C16-9FC9-6B5C5BA3A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9B529-EAD6-442A-92A1-6A496B932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419FA5-A1B5-487F-92D4-03983819F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Interesting findings…</a:t>
            </a:r>
          </a:p>
          <a:p>
            <a:pPr lvl="1"/>
            <a:r>
              <a:rPr lang="en-US" sz="1700" dirty="0"/>
              <a:t>Most naïve implementation was the most efficient </a:t>
            </a:r>
          </a:p>
          <a:p>
            <a:pPr lvl="2"/>
            <a:r>
              <a:rPr lang="en-US" sz="1700"/>
              <a:t>Also had the greatest time complexity</a:t>
            </a:r>
          </a:p>
          <a:p>
            <a:pPr lvl="1"/>
            <a:r>
              <a:rPr lang="en-US" sz="1700" dirty="0"/>
              <a:t>Preprocessing data had significant impact on Boyer and Rabin algorithms</a:t>
            </a:r>
          </a:p>
          <a:p>
            <a:pPr lvl="1"/>
            <a:r>
              <a:rPr lang="en-US" sz="1700" dirty="0"/>
              <a:t>String searching algorithms (Boyer and Rabin) preformed poorly</a:t>
            </a:r>
          </a:p>
          <a:p>
            <a:pPr lvl="1"/>
            <a:r>
              <a:rPr lang="en-US" sz="1700" dirty="0"/>
              <a:t>Rabin could lose accuracy when increasing board size</a:t>
            </a:r>
          </a:p>
          <a:p>
            <a:pPr lvl="1"/>
            <a:r>
              <a:rPr lang="en-US" sz="1700" dirty="0"/>
              <a:t>Bear method performed worse than Brute Force </a:t>
            </a:r>
          </a:p>
          <a:p>
            <a:pPr marL="457200" lvl="1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/>
              <a:t>Possible Improvements…</a:t>
            </a:r>
          </a:p>
          <a:p>
            <a:pPr lvl="1"/>
            <a:r>
              <a:rPr lang="en-US" sz="1700" dirty="0"/>
              <a:t>Change constraints multiple times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endParaRPr lang="en-US" sz="1700"/>
          </a:p>
        </p:txBody>
      </p:sp>
      <p:pic>
        <p:nvPicPr>
          <p:cNvPr id="5" name="Picture 4" descr="A sign on a highway&#10;&#10;Description generated with very high confidence">
            <a:extLst>
              <a:ext uri="{FF2B5EF4-FFF2-40B4-BE49-F238E27FC236}">
                <a16:creationId xmlns:a16="http://schemas.microsoft.com/office/drawing/2014/main" id="{EB158F68-657C-49A6-A924-6F9C2D171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1812732"/>
            <a:ext cx="3358478" cy="323253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08336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22415"/>
            <a:ext cx="9613861" cy="453005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700" dirty="0"/>
          </a:p>
          <a:p>
            <a:pPr marL="800100" lvl="1" indent="-342900">
              <a:buAutoNum type="arabicParenR"/>
            </a:pPr>
            <a:r>
              <a:rPr lang="en-US" sz="1700" dirty="0"/>
              <a:t>Which algorithm performed the best during the base case?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What are the constraints of a word search puzzle?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Is a word search puzzle a CSP or Optimization?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Did preprocessing in Rabin and Boyer affect the results?</a:t>
            </a:r>
          </a:p>
          <a:p>
            <a:pPr marL="800100" lvl="1" indent="-342900">
              <a:buAutoNum type="arabicParenR"/>
            </a:pPr>
            <a:r>
              <a:rPr lang="en-US" sz="1700" dirty="0"/>
              <a:t>What are the real world applications for Boyer and/or Rabin?</a:t>
            </a:r>
          </a:p>
          <a:p>
            <a:pPr marL="457200" lvl="1" indent="0">
              <a:buNone/>
            </a:pPr>
            <a:r>
              <a:rPr lang="en-US" sz="1700" dirty="0"/>
              <a:t>EX.) What algorithm has an animal named after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3530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4B5AAB9-9C0B-4191-9D8C-E92806CC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B0D32C-9323-4E07-8AE3-7AFF9334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CE97D32F-1315-4522-AF1E-BCA3A653F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5DADF0-4577-4642-B07A-3E27915F3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questions">
            <a:extLst>
              <a:ext uri="{FF2B5EF4-FFF2-40B4-BE49-F238E27FC236}">
                <a16:creationId xmlns:a16="http://schemas.microsoft.com/office/drawing/2014/main" id="{054239E4-EDA7-41DA-B6E6-620A88D0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2" r="6948" b="8209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C8D824E-2FE2-436D-BA86-C0386D8FA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Questions?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E62E99-E55A-4404-B79D-9C8CC852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2B71E6-6516-4BB6-B895-35E8F289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B39608-D59B-4A40-BD24-A3B510F0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702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49" y="3931269"/>
            <a:ext cx="2867946" cy="28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4"/>
            <a:ext cx="7881359" cy="470898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 = Length of a row/column of the Board (B)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 = number of words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 = word in word list: [e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,e</a:t>
            </a:r>
            <a:r>
              <a:rPr lang="en-US" baseline="-25000" dirty="0"/>
              <a:t>3</a:t>
            </a:r>
            <a:r>
              <a:rPr lang="en-US" dirty="0"/>
              <a:t>,…e</a:t>
            </a:r>
            <a:r>
              <a:rPr lang="en-US" baseline="-25000" dirty="0"/>
              <a:t>m-1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m=number of characters (e) in word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directions: 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31615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three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</a:t>
                </a:r>
                <a:r>
                  <a:rPr lang="en-US" sz="2300" dirty="0">
                    <a:highlight>
                      <a:srgbClr val="007635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four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nested for and while loops with certain conditions, giving it a time complexity of O(H</a:t>
            </a:r>
            <a:r>
              <a:rPr lang="en-US" sz="2000" baseline="30000" dirty="0"/>
              <a:t>2</a:t>
            </a:r>
            <a:r>
              <a:rPr lang="en-US" sz="2000" dirty="0"/>
              <a:t>*L*w)</a:t>
            </a:r>
          </a:p>
          <a:p>
            <a:pPr marL="0" indent="0">
              <a:buNone/>
            </a:pPr>
            <a:r>
              <a:rPr lang="en-US" sz="2000" dirty="0"/>
              <a:t>[Dimensions of the board squared, times the length of the word list, times the length of the current word]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base case test complete on average in </a:t>
            </a:r>
          </a:p>
          <a:p>
            <a:pPr marL="0" indent="0">
              <a:buNone/>
            </a:pPr>
            <a:r>
              <a:rPr lang="en-US" sz="2000" dirty="0"/>
              <a:t>5.284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r>
              <a:rPr lang="en-US" sz="1400" dirty="0"/>
              <a:t>Preprocessing = O(H</a:t>
            </a:r>
            <a:r>
              <a:rPr lang="en-US" sz="1400" baseline="30000" dirty="0"/>
              <a:t>2</a:t>
            </a:r>
            <a:r>
              <a:rPr lang="en-US" sz="1400" dirty="0"/>
              <a:t>*D) </a:t>
            </a:r>
            <a:r>
              <a:rPr lang="en-US" sz="1400" dirty="0">
                <a:sym typeface="Wingdings" panose="05000000000000000000" pitchFamily="2" charset="2"/>
              </a:rPr>
              <a:t> letters in board times number of directions 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Boyer Moore = O(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*m) # words * # directions*characters in board*characters in word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Total = O(H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*D + 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*D*H</a:t>
            </a:r>
            <a:r>
              <a:rPr lang="en-US" sz="1400" baseline="30000" dirty="0">
                <a:sym typeface="Wingdings" panose="05000000000000000000" pitchFamily="2" charset="2"/>
              </a:rPr>
              <a:t>2</a:t>
            </a:r>
            <a:r>
              <a:rPr lang="en-US" sz="1400" dirty="0">
                <a:sym typeface="Wingdings" panose="05000000000000000000" pitchFamily="2" charset="2"/>
              </a:rPr>
              <a:t>*m)</a:t>
            </a:r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14.931 with preprocessing</a:t>
            </a:r>
          </a:p>
          <a:p>
            <a:pPr marL="0" indent="0">
              <a:buNone/>
            </a:pPr>
            <a:r>
              <a:rPr lang="en-US" sz="1400" dirty="0"/>
              <a:t>2.543 without preprocessing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*Real life use: control + F (find in your browser)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17173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E32DF-F562-4438-9F82-8D996EFAC6CC}"/>
              </a:ext>
            </a:extLst>
          </p:cNvPr>
          <p:cNvSpPr txBox="1"/>
          <p:nvPr/>
        </p:nvSpPr>
        <p:spPr>
          <a:xfrm>
            <a:off x="5927002" y="4838702"/>
            <a:ext cx="4967653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 = Length of a row/column of the Board (B)</a:t>
            </a:r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I = number of words</a:t>
            </a:r>
          </a:p>
          <a:p>
            <a:pPr algn="ctr"/>
            <a:r>
              <a:rPr lang="en-US" dirty="0"/>
              <a:t>w = word in word list: [e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,e</a:t>
            </a:r>
            <a:r>
              <a:rPr lang="en-US" baseline="-25000" dirty="0"/>
              <a:t>3</a:t>
            </a:r>
            <a:r>
              <a:rPr lang="en-US" dirty="0"/>
              <a:t>,…e</a:t>
            </a:r>
            <a:r>
              <a:rPr lang="en-US" baseline="-25000" dirty="0"/>
              <a:t>m-1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4605</TotalTime>
  <Words>1494</Words>
  <Application>Microsoft Office PowerPoint</Application>
  <PresentationFormat>Widescreen</PresentationFormat>
  <Paragraphs>240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Cambria Math</vt:lpstr>
      <vt:lpstr>Trebuchet MS</vt:lpstr>
      <vt:lpstr>Wingdings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Why Using 4 Letter Words is Viable</vt:lpstr>
      <vt:lpstr>Brute Force</vt:lpstr>
      <vt:lpstr>Boyer-Moore</vt:lpstr>
      <vt:lpstr>Bear Method</vt:lpstr>
      <vt:lpstr>Rabin-Karp</vt:lpstr>
      <vt:lpstr>Change In Number of Words</vt:lpstr>
      <vt:lpstr>Change Board Size</vt:lpstr>
      <vt:lpstr>Change In Length of Words</vt:lpstr>
      <vt:lpstr>All 4 Time Complexities and Run Times</vt:lpstr>
      <vt:lpstr>Original Hypothesis</vt:lpstr>
      <vt:lpstr>Conclusion</vt:lpstr>
      <vt:lpstr>Questions…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Austin Baird</cp:lastModifiedBy>
  <cp:revision>179</cp:revision>
  <dcterms:created xsi:type="dcterms:W3CDTF">2018-09-25T22:13:21Z</dcterms:created>
  <dcterms:modified xsi:type="dcterms:W3CDTF">2018-12-05T00:42:22Z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