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72" r:id="rId2"/>
    <p:sldId id="256" r:id="rId3"/>
    <p:sldId id="257" r:id="rId4"/>
    <p:sldId id="258" r:id="rId5"/>
    <p:sldId id="269" r:id="rId6"/>
    <p:sldId id="294" r:id="rId7"/>
    <p:sldId id="287" r:id="rId8"/>
    <p:sldId id="282" r:id="rId9"/>
    <p:sldId id="283" r:id="rId10"/>
    <p:sldId id="284" r:id="rId11"/>
    <p:sldId id="285" r:id="rId12"/>
    <p:sldId id="301" r:id="rId13"/>
    <p:sldId id="302" r:id="rId14"/>
    <p:sldId id="303" r:id="rId15"/>
    <p:sldId id="286" r:id="rId16"/>
    <p:sldId id="266" r:id="rId17"/>
    <p:sldId id="299" r:id="rId18"/>
    <p:sldId id="300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14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47872-F1F2-4074-AA24-214AEB43F1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" descr="     ">
            <a:extLst>
              <a:ext uri="{FF2B5EF4-FFF2-40B4-BE49-F238E27FC236}">
                <a16:creationId xmlns:a16="http://schemas.microsoft.com/office/drawing/2014/main" id="{4B73CC37-85A6-4F36-80C3-0FE5FA351A9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155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O(H</a:t>
            </a:r>
            <a:r>
              <a:rPr lang="en-US" sz="1400" baseline="30000" dirty="0"/>
              <a:t>2</a:t>
            </a:r>
            <a:r>
              <a:rPr lang="en-US" sz="1400" dirty="0"/>
              <a:t>*L*w)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10.52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87020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r>
              <a:rPr lang="en-US" sz="1400" dirty="0"/>
              <a:t>Uses same preprocessing as Boyer Moore.</a:t>
            </a:r>
          </a:p>
          <a:p>
            <a:pPr marL="0" indent="0">
              <a:buNone/>
            </a:pPr>
            <a:r>
              <a:rPr lang="en-US" sz="1400" dirty="0"/>
              <a:t>Preprocessing = O(H</a:t>
            </a:r>
            <a:r>
              <a:rPr lang="en-US" sz="1400" baseline="30000" dirty="0"/>
              <a:t>2</a:t>
            </a:r>
            <a:r>
              <a:rPr lang="en-US" sz="1400" dirty="0"/>
              <a:t>*D) </a:t>
            </a:r>
            <a:r>
              <a:rPr lang="en-US" sz="1400" dirty="0">
                <a:sym typeface="Wingdings" panose="05000000000000000000" pitchFamily="2" charset="2"/>
              </a:rPr>
              <a:t> letters in board times number of directions 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Rabin-Karp= O(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 # words * # directions*characters in board*characters in word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Total complexity= O(H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*D + 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13.252 with preprocessing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1.071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plagiarism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305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B5E8B-F210-434A-9F58-A7F1B229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In Number of Words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FE9588-953A-4939-BA9E-4F1F13D3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7CF114D-D93B-4DFF-82EE-AD8604843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82593"/>
            <a:ext cx="6269479" cy="38928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8125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5E6FB-EDAD-46CC-8BFF-B44AA29B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Board Size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CDA038-5D9F-4454-A7DA-F0AF7BC6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CD0F40-3666-48B6-AF1F-BD39C246D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69788"/>
            <a:ext cx="6269479" cy="391842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4280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AD7D2-5558-4BBB-8F92-C994D163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In Length of Words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573538-EE58-4AEE-BB13-E4A02FE7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249B22E-51DA-4555-8375-3BA212D13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82593"/>
            <a:ext cx="6269479" cy="38928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9243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4 Time Complexities and Run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DBB9C-7C36-4FC7-AE4B-72FB7F84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8718"/>
              </p:ext>
            </p:extLst>
          </p:nvPr>
        </p:nvGraphicFramePr>
        <p:xfrm>
          <a:off x="176645" y="2715047"/>
          <a:ext cx="11897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32">
                  <a:extLst>
                    <a:ext uri="{9D8B030D-6E8A-4147-A177-3AD203B41FA5}">
                      <a16:colId xmlns:a16="http://schemas.microsoft.com/office/drawing/2014/main" val="1229468262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672774468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324236303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3987929320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1469080546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8288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</a:t>
                      </a:r>
                    </a:p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Board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Avg. Word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Word List Size Run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*L*w)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*L*w)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161.518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152.030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265D8E-40F8-4E4D-AE04-FD3D6B29C649}"/>
              </a:ext>
            </a:extLst>
          </p:cNvPr>
          <p:cNvSpPr txBox="1"/>
          <p:nvPr/>
        </p:nvSpPr>
        <p:spPr>
          <a:xfrm>
            <a:off x="176645" y="5775967"/>
            <a:ext cx="1066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- indicates without 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Original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219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2415"/>
            <a:ext cx="9613861" cy="453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Interesting findings…</a:t>
            </a:r>
          </a:p>
          <a:p>
            <a:pPr lvl="1"/>
            <a:r>
              <a:rPr lang="en-US" sz="1700" dirty="0"/>
              <a:t>Most naïve implementation was the most efficient </a:t>
            </a:r>
          </a:p>
          <a:p>
            <a:pPr lvl="2"/>
            <a:r>
              <a:rPr lang="en-US" sz="1500" dirty="0"/>
              <a:t>Also had the greatest time complexity</a:t>
            </a:r>
          </a:p>
          <a:p>
            <a:pPr lvl="1"/>
            <a:r>
              <a:rPr lang="en-US" sz="1700" dirty="0"/>
              <a:t>Preprocessing data had significant impact on Boyer and Rabin algorithms</a:t>
            </a:r>
          </a:p>
          <a:p>
            <a:pPr lvl="1"/>
            <a:r>
              <a:rPr lang="en-US" sz="1700" dirty="0"/>
              <a:t>String searching algorithms (Boyer and Rabin) preformed poorly</a:t>
            </a:r>
          </a:p>
          <a:p>
            <a:pPr lvl="1"/>
            <a:r>
              <a:rPr lang="en-US" sz="1700" dirty="0"/>
              <a:t>Rabin could lose accuracy when increasing board size</a:t>
            </a:r>
          </a:p>
          <a:p>
            <a:pPr lvl="1"/>
            <a:r>
              <a:rPr lang="en-US" sz="1700" dirty="0"/>
              <a:t>Bear method performed worse than Brute Force </a:t>
            </a:r>
          </a:p>
          <a:p>
            <a:pPr marL="457200" lvl="1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100" dirty="0"/>
              <a:t>Possible Improvements…</a:t>
            </a:r>
          </a:p>
          <a:p>
            <a:pPr lvl="1"/>
            <a:r>
              <a:rPr lang="en-US" sz="1700" dirty="0"/>
              <a:t>Change constraints multiple times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8336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2415"/>
            <a:ext cx="9613861" cy="453005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700" dirty="0"/>
          </a:p>
          <a:p>
            <a:pPr marL="800100" lvl="1" indent="-342900">
              <a:buAutoNum type="arabicParenR"/>
            </a:pPr>
            <a:r>
              <a:rPr lang="en-US" sz="1700" dirty="0"/>
              <a:t>Which algorithm performed the best during the base case?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What are the constraints of a word search puzzle?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Is a word search puzzle a CSP or Optimization?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Did preprocessing in Rabin and Boyer affect the results?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What are the real world applications for Boyer and/or Rabin?</a:t>
            </a:r>
          </a:p>
          <a:p>
            <a:pPr marL="457200" lvl="1" indent="0">
              <a:buNone/>
            </a:pPr>
            <a:r>
              <a:rPr lang="en-US" sz="1700" dirty="0"/>
              <a:t>EX.) What algorithm has an animal named after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3530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questions">
            <a:extLst>
              <a:ext uri="{FF2B5EF4-FFF2-40B4-BE49-F238E27FC236}">
                <a16:creationId xmlns:a16="http://schemas.microsoft.com/office/drawing/2014/main" id="{054239E4-EDA7-41DA-B6E6-620A88D0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2" r="6948" b="8209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C8D824E-2FE2-436D-BA86-C0386D8FA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Questions?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E62E99-E55A-4404-B79D-9C8CC852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B71E6-6516-4BB6-B895-35E8F289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B39608-D59B-4A40-BD24-A3B510F0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4702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" y="2101097"/>
            <a:ext cx="5905036" cy="200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Aka 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  <p:pic>
        <p:nvPicPr>
          <p:cNvPr id="1026" name="Picture 2" descr="Image result for word search">
            <a:extLst>
              <a:ext uri="{FF2B5EF4-FFF2-40B4-BE49-F238E27FC236}">
                <a16:creationId xmlns:a16="http://schemas.microsoft.com/office/drawing/2014/main" id="{C486E09C-EC76-44BC-94AA-8FBA8DFB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49" y="3931269"/>
            <a:ext cx="2867946" cy="28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4"/>
            <a:ext cx="7881359" cy="443198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r, c</a:t>
            </a:r>
            <a:r>
              <a:rPr lang="en-US" dirty="0"/>
              <a:t> = matrix of letters comprising game board, r &amp; c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 = Length of a row/column of the Board (B)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=number of words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 = word in word list: [c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-25000" dirty="0"/>
              <a:t>2,</a:t>
            </a:r>
            <a:r>
              <a:rPr lang="en-US" dirty="0"/>
              <a:t>c</a:t>
            </a:r>
            <a:r>
              <a:rPr lang="en-US" baseline="-25000" dirty="0"/>
              <a:t>3</a:t>
            </a:r>
            <a:r>
              <a:rPr lang="en-US" dirty="0"/>
              <a:t>,…c</a:t>
            </a:r>
            <a:r>
              <a:rPr lang="en-US" baseline="-25000" dirty="0"/>
              <a:t>m-1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m=number of characters (c) in word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 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[(-Y), (+Y), (+X), (-X), (-Y,-X), (-Y,+X), (+Y,-X), (+Y,+X)]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0" y="5231565"/>
            <a:ext cx="12010335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L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67168" y="2051269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Board B at some given coordinate (</a:t>
            </a:r>
            <a:r>
              <a:rPr lang="en-US" dirty="0" err="1"/>
              <a:t>r,c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048051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96331" y="3514867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67168" y="4558383"/>
            <a:ext cx="625950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at </a:t>
            </a:r>
            <a:r>
              <a:rPr lang="en-US" dirty="0" err="1"/>
              <a:t>B</a:t>
            </a:r>
            <a:r>
              <a:rPr lang="en-US" baseline="-25000" dirty="0" err="1"/>
              <a:t>r,c</a:t>
            </a:r>
            <a:r>
              <a:rPr lang="en-US" baseline="-25000" dirty="0"/>
              <a:t> </a:t>
            </a:r>
            <a:r>
              <a:rPr lang="en-US" dirty="0"/>
              <a:t>in direction D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7107486" y="2146980"/>
            <a:ext cx="3186696" cy="26681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975419" y="2062413"/>
            <a:ext cx="3424271" cy="29174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1048439" y="3937980"/>
            <a:ext cx="40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326670" y="311483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2935549" y="5724771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Analyzation of the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51095-D9C7-4E38-9F9E-3E81724EE669}"/>
              </a:ext>
            </a:extLst>
          </p:cNvPr>
          <p:cNvSpPr txBox="1"/>
          <p:nvPr/>
        </p:nvSpPr>
        <p:spPr>
          <a:xfrm>
            <a:off x="509155" y="2062152"/>
            <a:ext cx="4010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4 different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Board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average word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word list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24A74D-3D19-4E4F-A2CB-2FE92B92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31615"/>
              </p:ext>
            </p:extLst>
          </p:nvPr>
        </p:nvGraphicFramePr>
        <p:xfrm>
          <a:off x="1015772" y="4220712"/>
          <a:ext cx="8942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90">
                  <a:extLst>
                    <a:ext uri="{9D8B030D-6E8A-4147-A177-3AD203B41FA5}">
                      <a16:colId xmlns:a16="http://schemas.microsoft.com/office/drawing/2014/main" val="2727003404"/>
                    </a:ext>
                  </a:extLst>
                </a:gridCol>
                <a:gridCol w="1691126">
                  <a:extLst>
                    <a:ext uri="{9D8B030D-6E8A-4147-A177-3AD203B41FA5}">
                      <a16:colId xmlns:a16="http://schemas.microsoft.com/office/drawing/2014/main" val="1850744340"/>
                    </a:ext>
                  </a:extLst>
                </a:gridCol>
                <a:gridCol w="2059860">
                  <a:extLst>
                    <a:ext uri="{9D8B030D-6E8A-4147-A177-3AD203B41FA5}">
                      <a16:colId xmlns:a16="http://schemas.microsoft.com/office/drawing/2014/main" val="1624844753"/>
                    </a:ext>
                  </a:extLst>
                </a:gridCol>
                <a:gridCol w="1816040">
                  <a:extLst>
                    <a:ext uri="{9D8B030D-6E8A-4147-A177-3AD203B41FA5}">
                      <a16:colId xmlns:a16="http://schemas.microsoft.com/office/drawing/2014/main" val="1315011476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98270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59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08AB80-B248-44A3-BCEC-246644D8BDB0}"/>
              </a:ext>
            </a:extLst>
          </p:cNvPr>
          <p:cNvSpPr txBox="1"/>
          <p:nvPr/>
        </p:nvSpPr>
        <p:spPr>
          <a:xfrm>
            <a:off x="5237018" y="2062152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testing consisted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Puzzles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F3CDC-6919-43F1-BE94-E3704BE43DB9}"/>
              </a:ext>
            </a:extLst>
          </p:cNvPr>
          <p:cNvSpPr txBox="1"/>
          <p:nvPr/>
        </p:nvSpPr>
        <p:spPr>
          <a:xfrm>
            <a:off x="1015771" y="6518117"/>
            <a:ext cx="91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Avg</a:t>
            </a:r>
            <a:r>
              <a:rPr lang="en-US" sz="1200" dirty="0"/>
              <a:t> Word Size uses a different word list (randomly generated 4 letter words)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/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i.e. </a:t>
                </a:r>
                <a:r>
                  <a:rPr lang="en-US" sz="1600" dirty="0" err="1"/>
                  <a:t>BaseCase_RunTime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1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 (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3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blipFill>
                <a:blip r:embed="rId3"/>
                <a:stretch>
                  <a:fillRect l="-471" t="-43902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three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four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through the use of nested for and while loops with certain conditions, giving it a time complexity of O(H</a:t>
            </a:r>
            <a:r>
              <a:rPr lang="en-US" sz="2000" baseline="30000" dirty="0"/>
              <a:t>2</a:t>
            </a:r>
            <a:r>
              <a:rPr lang="en-US" sz="2000" dirty="0"/>
              <a:t>*L*w)</a:t>
            </a:r>
          </a:p>
          <a:p>
            <a:pPr marL="0" indent="0">
              <a:buNone/>
            </a:pPr>
            <a:r>
              <a:rPr lang="en-US" sz="2000" dirty="0"/>
              <a:t>The base case test complete on average in </a:t>
            </a:r>
          </a:p>
          <a:p>
            <a:pPr marL="0" indent="0">
              <a:buNone/>
            </a:pPr>
            <a:r>
              <a:rPr lang="en-US" sz="2000" dirty="0"/>
              <a:t>5.284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r>
              <a:rPr lang="en-US" sz="1400" dirty="0"/>
              <a:t>Preprocessing = O(H</a:t>
            </a:r>
            <a:r>
              <a:rPr lang="en-US" sz="1400" baseline="30000" dirty="0"/>
              <a:t>2</a:t>
            </a:r>
            <a:r>
              <a:rPr lang="en-US" sz="1400" dirty="0"/>
              <a:t>*D) </a:t>
            </a:r>
            <a:r>
              <a:rPr lang="en-US" sz="1400" dirty="0">
                <a:sym typeface="Wingdings" panose="05000000000000000000" pitchFamily="2" charset="2"/>
              </a:rPr>
              <a:t> letters in board times number of directions 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Boyer Moore = O(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 # words * # directions*characters in board*characters in word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Total = O(H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*D + 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</a:t>
            </a:r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14.931 with preprocessing</a:t>
            </a:r>
          </a:p>
          <a:p>
            <a:pPr marL="0" indent="0">
              <a:buNone/>
            </a:pPr>
            <a:r>
              <a:rPr lang="en-US" sz="1400" dirty="0"/>
              <a:t>2.543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control + F (find in your browser)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89220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4576</TotalTime>
  <Words>1137</Words>
  <Application>Microsoft Office PowerPoint</Application>
  <PresentationFormat>Widescreen</PresentationFormat>
  <Paragraphs>213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Cambria Math</vt:lpstr>
      <vt:lpstr>Trebuchet MS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Analyzation of the Algorithms</vt:lpstr>
      <vt:lpstr>Why Using 4 Letter Words is Viable</vt:lpstr>
      <vt:lpstr>Brute Force</vt:lpstr>
      <vt:lpstr>Boyer-Moore</vt:lpstr>
      <vt:lpstr>Bear Method</vt:lpstr>
      <vt:lpstr>Rabin-Karp</vt:lpstr>
      <vt:lpstr>Change In Number of Words</vt:lpstr>
      <vt:lpstr>Change Board Size</vt:lpstr>
      <vt:lpstr>Change In Length of Words</vt:lpstr>
      <vt:lpstr>All 4 Time Complexities and Run Times</vt:lpstr>
      <vt:lpstr>Original Hypothesis</vt:lpstr>
      <vt:lpstr>Conclusion</vt:lpstr>
      <vt:lpstr>Questions…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Ryan McIntyre</cp:lastModifiedBy>
  <cp:revision>175</cp:revision>
  <dcterms:created xsi:type="dcterms:W3CDTF">2018-09-25T22:13:21Z</dcterms:created>
  <dcterms:modified xsi:type="dcterms:W3CDTF">2018-12-04T21:36:01Z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