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3"/>
  </p:notesMasterIdLst>
  <p:sldIdLst>
    <p:sldId id="272" r:id="rId2"/>
    <p:sldId id="256" r:id="rId3"/>
    <p:sldId id="257" r:id="rId4"/>
    <p:sldId id="258" r:id="rId5"/>
    <p:sldId id="269" r:id="rId6"/>
    <p:sldId id="294" r:id="rId7"/>
    <p:sldId id="282" r:id="rId8"/>
    <p:sldId id="290" r:id="rId9"/>
    <p:sldId id="283" r:id="rId10"/>
    <p:sldId id="291" r:id="rId11"/>
    <p:sldId id="284" r:id="rId12"/>
    <p:sldId id="292" r:id="rId13"/>
    <p:sldId id="285" r:id="rId14"/>
    <p:sldId id="293" r:id="rId15"/>
    <p:sldId id="286" r:id="rId16"/>
    <p:sldId id="295" r:id="rId17"/>
    <p:sldId id="296" r:id="rId18"/>
    <p:sldId id="287" r:id="rId19"/>
    <p:sldId id="297" r:id="rId20"/>
    <p:sldId id="298" r:id="rId21"/>
    <p:sldId id="271" r:id="rId22"/>
    <p:sldId id="279" r:id="rId23"/>
    <p:sldId id="274" r:id="rId24"/>
    <p:sldId id="280" r:id="rId25"/>
    <p:sldId id="277" r:id="rId26"/>
    <p:sldId id="281" r:id="rId27"/>
    <p:sldId id="275" r:id="rId28"/>
    <p:sldId id="276" r:id="rId29"/>
    <p:sldId id="266" r:id="rId30"/>
    <p:sldId id="278" r:id="rId31"/>
    <p:sldId id="26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35"/>
    <a:srgbClr val="A28E6A"/>
    <a:srgbClr val="A6754B"/>
    <a:srgbClr val="A25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8031-90A8-4F80-9695-7C15A055C13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47872-F1F2-4074-AA24-214AEB43F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1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47872-F1F2-4074-AA24-214AEB43F1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130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47872-F1F2-4074-AA24-214AEB43F1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80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4583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0003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273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701965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2001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46069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79374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81280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7848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8076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1592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7212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2479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6356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769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2421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5056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" descr="     ">
            <a:extLst>
              <a:ext uri="{FF2B5EF4-FFF2-40B4-BE49-F238E27FC236}">
                <a16:creationId xmlns:a16="http://schemas.microsoft.com/office/drawing/2014/main" id="{4B73CC37-85A6-4F36-80C3-0FE5FA351A96}"/>
              </a:ext>
            </a:extLst>
          </p:cNvPr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000" b="0" i="0" u="none" baseline="0">
                <a:solidFill>
                  <a:srgbClr val="FFFFFF"/>
                </a:solidFill>
                <a:latin typeface="arial" panose="020B0604020202020204" pitchFamily="34" charset="0"/>
              </a:rPr>
              <a:t>     </a:t>
            </a:r>
          </a:p>
        </p:txBody>
      </p:sp>
    </p:spTree>
    <p:extLst>
      <p:ext uri="{BB962C8B-B14F-4D97-AF65-F5344CB8AC3E}">
        <p14:creationId xmlns:p14="http://schemas.microsoft.com/office/powerpoint/2010/main" val="116050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8A6F298-5C0F-4C8E-A18F-A95EDFDA0029}"/>
              </a:ext>
            </a:extLst>
          </p:cNvPr>
          <p:cNvSpPr/>
          <p:nvPr/>
        </p:nvSpPr>
        <p:spPr>
          <a:xfrm>
            <a:off x="17957" y="2807844"/>
            <a:ext cx="11355994" cy="22159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The Bad </a:t>
            </a:r>
            <a:r>
              <a:rPr lang="en-US" sz="138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Boyz</a:t>
            </a:r>
            <a:endParaRPr lang="en-US" sz="13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A6F85CB6-1D7F-4370-B3F0-7AED090C2CF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79781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lated image">
            <a:extLst>
              <a:ext uri="{FF2B5EF4-FFF2-40B4-BE49-F238E27FC236}">
                <a16:creationId xmlns:a16="http://schemas.microsoft.com/office/drawing/2014/main" id="{3BFACA25-14B9-42DD-944C-E4774A842D2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438" y="5279781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lated image">
            <a:extLst>
              <a:ext uri="{FF2B5EF4-FFF2-40B4-BE49-F238E27FC236}">
                <a16:creationId xmlns:a16="http://schemas.microsoft.com/office/drawing/2014/main" id="{C6876547-7D66-4AE5-9AC8-2F54239309B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876" y="5279780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lated image">
            <a:extLst>
              <a:ext uri="{FF2B5EF4-FFF2-40B4-BE49-F238E27FC236}">
                <a16:creationId xmlns:a16="http://schemas.microsoft.com/office/drawing/2014/main" id="{BF44278B-A543-484F-897C-A3AAD59CBE8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314" y="5279781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89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6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8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8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8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800" fill="hold">
                                          <p:stCondLst>
                                            <p:cond delay="3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Base Case </a:t>
            </a:r>
            <a:br>
              <a:rPr lang="en-US" sz="2400" b="1" dirty="0"/>
            </a:br>
            <a:r>
              <a:rPr lang="en-US" sz="2400" b="1" dirty="0"/>
              <a:t>Vs </a:t>
            </a:r>
            <a:br>
              <a:rPr lang="en-US" sz="2400" b="1" dirty="0"/>
            </a:br>
            <a:r>
              <a:rPr lang="en-US" sz="2400" b="1" dirty="0"/>
              <a:t>Constraint Changes</a:t>
            </a:r>
            <a:endParaRPr lang="en-US" sz="24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Preprocessing the board dramatically increases the runtime when increasing the board dimension constraint.</a:t>
            </a:r>
          </a:p>
          <a:p>
            <a:pPr marL="0" indent="0">
              <a:buNone/>
            </a:pPr>
            <a:r>
              <a:rPr lang="en-US" sz="1400" dirty="0"/>
              <a:t>The board preprocessing turns the matrix into a string for each direction potentially causing the algorithm to search through 8 times the amount of letters as Brute or Bear methods.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15FCE1-47B7-4F91-80F1-5F4C3A249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220809"/>
            <a:ext cx="5209697" cy="32081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6AE8EE-38D3-4379-A0D8-280C3A617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425" y="3494826"/>
            <a:ext cx="5209697" cy="31285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DB14E3-66DA-49F3-8201-692248F44B91}"/>
              </a:ext>
            </a:extLst>
          </p:cNvPr>
          <p:cNvSpPr txBox="1"/>
          <p:nvPr/>
        </p:nvSpPr>
        <p:spPr>
          <a:xfrm>
            <a:off x="8295345" y="5927360"/>
            <a:ext cx="12064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6A44EC-ADBA-46FF-BFDA-39C59D6FA88C}"/>
              </a:ext>
            </a:extLst>
          </p:cNvPr>
          <p:cNvSpPr txBox="1"/>
          <p:nvPr/>
        </p:nvSpPr>
        <p:spPr>
          <a:xfrm>
            <a:off x="8295345" y="2691225"/>
            <a:ext cx="12064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94132405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154AF-0073-4B6C-951E-32E7D819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Bear Method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094D5-1E3E-44F9-B332-B04567C82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2336873"/>
            <a:ext cx="4155635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Bear Method also relies heavily on pre-processing, since it sorts all letters in the board into 26 hash maps based on their letter.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This algorithm employs 4 loops, giving it a time complexity of O(n</a:t>
            </a:r>
            <a:r>
              <a:rPr lang="en-US" sz="1400" baseline="30000" dirty="0"/>
              <a:t>4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base case test complete on average in </a:t>
            </a:r>
          </a:p>
          <a:p>
            <a:pPr marL="0" indent="0">
              <a:buNone/>
            </a:pPr>
            <a:r>
              <a:rPr lang="en-US" sz="1400" dirty="0"/>
              <a:t>{time here}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B26D9-5F43-4AE3-9A48-B4C71B3D4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987020"/>
            <a:ext cx="6269479" cy="288396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460230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Base Case </a:t>
            </a:r>
            <a:br>
              <a:rPr lang="en-US" sz="2400" b="1" dirty="0"/>
            </a:br>
            <a:r>
              <a:rPr lang="en-US" sz="2400" b="1" dirty="0"/>
              <a:t>Vs </a:t>
            </a:r>
            <a:br>
              <a:rPr lang="en-US" sz="2400" b="1" dirty="0"/>
            </a:br>
            <a:r>
              <a:rPr lang="en-US" sz="2400" b="1" dirty="0"/>
              <a:t>Constraint Changes</a:t>
            </a:r>
            <a:endParaRPr lang="en-US" sz="24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Information about giving algorithm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06B1E3-39BB-4152-84A8-C5AFA2CB7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387" y="1293697"/>
            <a:ext cx="6848344" cy="42207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1E83E7-EB04-4715-A974-34998DA76AC5}"/>
              </a:ext>
            </a:extLst>
          </p:cNvPr>
          <p:cNvSpPr txBox="1"/>
          <p:nvPr/>
        </p:nvSpPr>
        <p:spPr>
          <a:xfrm>
            <a:off x="8243067" y="4498422"/>
            <a:ext cx="12064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395190632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BE15B-5BCC-4675-8EE9-BC90F5ED5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Rabin-Karp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7F2BA-AC49-488A-A55E-A739099CA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1" y="2336873"/>
            <a:ext cx="4222310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Rabin-Karp method also relies on pre-processing and converting the board to a string, but in addition, it also uses hash maps.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This method employs three loops giving it a time complexity of O(n</a:t>
            </a:r>
            <a:r>
              <a:rPr lang="en-US" sz="1400" baseline="30000" dirty="0"/>
              <a:t>3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base case test complete on average in </a:t>
            </a:r>
          </a:p>
          <a:p>
            <a:pPr marL="0" indent="0">
              <a:buNone/>
            </a:pPr>
            <a:r>
              <a:rPr lang="en-US" sz="1400" dirty="0"/>
              <a:t>{time here}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*Real life use: plagiarism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8089D7-56B9-4710-8600-D598F21E5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352305"/>
            <a:ext cx="6269479" cy="415338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906912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Base Case </a:t>
            </a:r>
            <a:br>
              <a:rPr lang="en-US" sz="2400" b="1" dirty="0"/>
            </a:br>
            <a:r>
              <a:rPr lang="en-US" sz="2400" b="1" dirty="0"/>
              <a:t>Vs </a:t>
            </a:r>
            <a:br>
              <a:rPr lang="en-US" sz="2400" b="1" dirty="0"/>
            </a:br>
            <a:r>
              <a:rPr lang="en-US" sz="2400" b="1" dirty="0"/>
              <a:t>Constraint Changes</a:t>
            </a:r>
            <a:endParaRPr lang="en-US" sz="24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Preprocessing the board dramatically increases the runtime when increasing the board dimension constraint.</a:t>
            </a:r>
          </a:p>
          <a:p>
            <a:pPr marL="0" indent="0">
              <a:buNone/>
            </a:pPr>
            <a:r>
              <a:rPr lang="en-US" sz="1400" dirty="0"/>
              <a:t>The board preprocessing turns the matrix into a string for each direction potentially causing the algorithm to search through 8 times the amount of letters as Brute or Bear methods.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Rabin specific info.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500C8-FF28-4A35-8AF2-638AF6D5A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531" y="108405"/>
            <a:ext cx="5401965" cy="3251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3230A7-AD59-4A95-B650-A29A81A3B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530" y="3463986"/>
            <a:ext cx="5401965" cy="32646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12AD76-709D-4AD1-8B21-519E242F847C}"/>
              </a:ext>
            </a:extLst>
          </p:cNvPr>
          <p:cNvSpPr txBox="1"/>
          <p:nvPr/>
        </p:nvSpPr>
        <p:spPr>
          <a:xfrm>
            <a:off x="8285687" y="6041996"/>
            <a:ext cx="12064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CFE515-8F88-471C-84F2-2D20B3D517EF}"/>
              </a:ext>
            </a:extLst>
          </p:cNvPr>
          <p:cNvSpPr txBox="1"/>
          <p:nvPr/>
        </p:nvSpPr>
        <p:spPr>
          <a:xfrm>
            <a:off x="8295345" y="2612996"/>
            <a:ext cx="12064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383665480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7521-C895-428A-BA2E-F7AA465B6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4 Time Complexities and Run Times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9DBB9C-7C36-4FC7-AE4B-72FB7F84B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760881"/>
              </p:ext>
            </p:extLst>
          </p:nvPr>
        </p:nvGraphicFramePr>
        <p:xfrm>
          <a:off x="176645" y="2715047"/>
          <a:ext cx="1189759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2932">
                  <a:extLst>
                    <a:ext uri="{9D8B030D-6E8A-4147-A177-3AD203B41FA5}">
                      <a16:colId xmlns:a16="http://schemas.microsoft.com/office/drawing/2014/main" val="1229468262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2672774468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2324236303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3987929320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1469080546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2828884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Complexities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Case </a:t>
                      </a:r>
                    </a:p>
                    <a:p>
                      <a:r>
                        <a:rPr lang="en-US" dirty="0"/>
                        <a:t>Run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1" dirty="0"/>
                        <a:t>Δ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dirty="0"/>
                        <a:t>Board Size Run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1" dirty="0"/>
                        <a:t>Δ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dirty="0"/>
                        <a:t>Avg. Word Size Run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1" dirty="0"/>
                        <a:t>Δ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dirty="0"/>
                        <a:t>Word List Size Run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2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Brute 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</a:t>
                      </a:r>
                      <a:r>
                        <a:rPr lang="en-US" sz="1800" baseline="30000" dirty="0"/>
                        <a:t>5</a:t>
                      </a:r>
                      <a:r>
                        <a:rPr lang="en-US" sz="18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29.034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5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</a:t>
                      </a:r>
                      <a:r>
                        <a:rPr lang="en-US" sz="1800" baseline="30000" dirty="0"/>
                        <a:t>4</a:t>
                      </a:r>
                      <a:r>
                        <a:rPr lang="en-US" sz="18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64.254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12.452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94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Boyer-Moore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</a:t>
                      </a:r>
                      <a:r>
                        <a:rPr lang="en-US" sz="1800" baseline="30000" dirty="0"/>
                        <a:t>3</a:t>
                      </a:r>
                      <a:r>
                        <a:rPr lang="en-US" sz="18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14.931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161.518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18.236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15.121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28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Boyer-Moore*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</a:t>
                      </a:r>
                      <a:r>
                        <a:rPr lang="en-US" sz="1800" baseline="30000" dirty="0"/>
                        <a:t>3</a:t>
                      </a:r>
                      <a:r>
                        <a:rPr lang="en-US" sz="18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12.616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6.263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22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Rabin-Karp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</a:t>
                      </a:r>
                      <a:r>
                        <a:rPr lang="en-US" sz="1800" baseline="30000" dirty="0"/>
                        <a:t>3</a:t>
                      </a:r>
                      <a:r>
                        <a:rPr lang="en-US" sz="18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13.252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152.030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13.121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13.058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79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Rabin-Karp*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</a:t>
                      </a:r>
                      <a:r>
                        <a:rPr lang="en-US" sz="1800" baseline="30000" dirty="0"/>
                        <a:t>3</a:t>
                      </a:r>
                      <a:r>
                        <a:rPr lang="en-US" sz="18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2.350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5774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D265D8E-40F8-4E4D-AE04-FD3D6B29C649}"/>
              </a:ext>
            </a:extLst>
          </p:cNvPr>
          <p:cNvSpPr txBox="1"/>
          <p:nvPr/>
        </p:nvSpPr>
        <p:spPr>
          <a:xfrm>
            <a:off x="176645" y="5775967"/>
            <a:ext cx="1066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- indicates without preprocessing the data</a:t>
            </a:r>
          </a:p>
        </p:txBody>
      </p:sp>
    </p:spTree>
    <p:extLst>
      <p:ext uri="{BB962C8B-B14F-4D97-AF65-F5344CB8AC3E}">
        <p14:creationId xmlns:p14="http://schemas.microsoft.com/office/powerpoint/2010/main" val="414876317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19" y="753228"/>
            <a:ext cx="4380026" cy="1080938"/>
          </a:xfrm>
        </p:spPr>
        <p:txBody>
          <a:bodyPr>
            <a:normAutofit/>
          </a:bodyPr>
          <a:lstStyle/>
          <a:p>
            <a:r>
              <a:rPr lang="en-US" sz="2400" dirty="0"/>
              <a:t>Compare all Base Case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Since preprocessing is needed for the word searches, it was included in this test.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Brute force was the fastest for every permutation while Boyer Moore followed by Rabin Karp were slowest.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0D5823C-DE26-4C5F-A70B-8B6EE730A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669" y="1334725"/>
            <a:ext cx="6889103" cy="409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6BE744-3D33-465D-BE85-D7328F8E0278}"/>
              </a:ext>
            </a:extLst>
          </p:cNvPr>
          <p:cNvSpPr txBox="1"/>
          <p:nvPr/>
        </p:nvSpPr>
        <p:spPr>
          <a:xfrm>
            <a:off x="8372450" y="5019040"/>
            <a:ext cx="12064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302992144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753228"/>
            <a:ext cx="4483935" cy="1080938"/>
          </a:xfrm>
        </p:spPr>
        <p:txBody>
          <a:bodyPr>
            <a:normAutofit/>
          </a:bodyPr>
          <a:lstStyle/>
          <a:p>
            <a:r>
              <a:rPr lang="en-US" sz="2400" dirty="0"/>
              <a:t>Compare all </a:t>
            </a:r>
            <a:r>
              <a:rPr lang="el-GR" sz="2400" b="1" dirty="0"/>
              <a:t>Δ</a:t>
            </a:r>
            <a:r>
              <a:rPr lang="en-US" sz="2400" b="1" dirty="0"/>
              <a:t> </a:t>
            </a:r>
            <a:r>
              <a:rPr lang="en-US" sz="2400" dirty="0"/>
              <a:t>Board Size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Just like the base case, brute force ends up being the fastest algorithm.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Increasing the board size shows how extreme the preprocessing is for the string searching algorithms.</a:t>
            </a:r>
          </a:p>
        </p:txBody>
      </p:sp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1873A46-EEF1-4EC6-81AE-53153EB22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688" y="1293697"/>
            <a:ext cx="6898084" cy="411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D7EBD4-9003-4384-937A-7BFA00C6F6E2}"/>
              </a:ext>
            </a:extLst>
          </p:cNvPr>
          <p:cNvSpPr txBox="1"/>
          <p:nvPr/>
        </p:nvSpPr>
        <p:spPr>
          <a:xfrm>
            <a:off x="7997759" y="4997296"/>
            <a:ext cx="12064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174184152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2D22-5A64-4B42-9BAB-C5D6A401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Using 4 Letter Words is Viable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4F258-47CF-498C-A863-74339D5A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7" y="2336872"/>
            <a:ext cx="3246119" cy="4274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When using shorter words in our tests, we considered the fact that shorter words have a greater chance of appearing randomly on a large board.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Since the likelihood of a four letter word appearing randomly in a 50 by 50 word search is less than a hundredth of a percent, we considered it statistically negligible in the context of our research.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9F58B-11D5-4B7E-9178-89977C9EC44E}"/>
                  </a:ext>
                </a:extLst>
              </p:cNvPr>
              <p:cNvSpPr txBox="1"/>
              <p:nvPr/>
            </p:nvSpPr>
            <p:spPr>
              <a:xfrm>
                <a:off x="3465576" y="2929892"/>
                <a:ext cx="8726424" cy="2585451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sz="2300">
                          <a:latin typeface="Cambria Math" panose="02040503050406030204" pitchFamily="18" charset="0"/>
                        </a:rPr>
                        <m:t>×50=2,500</m:t>
                      </m:r>
                      <m:r>
                        <a:rPr lang="en-US" sz="2300" b="0" i="0" smtClean="0">
                          <a:latin typeface="Cambria Math" panose="02040503050406030204" pitchFamily="18" charset="0"/>
                        </a:rPr>
                        <m:t>  →  </m:t>
                      </m:r>
                      <m:f>
                        <m:f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smtClean="0">
                              <a:latin typeface="Cambria Math" panose="02040503050406030204" pitchFamily="18" charset="0"/>
                            </a:rPr>
                            <m:t>2500</m:t>
                          </m:r>
                        </m:num>
                        <m:den>
                          <m:r>
                            <a:rPr lang="en-US" sz="2300" i="0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den>
                      </m:f>
                      <m:r>
                        <a:rPr lang="en-US" sz="2300" i="0" smtClean="0">
                          <a:latin typeface="Cambria Math" panose="02040503050406030204" pitchFamily="18" charset="0"/>
                        </a:rPr>
                        <m:t>≈96.15</m:t>
                      </m:r>
                      <m:r>
                        <a:rPr lang="en-US" sz="2300" b="0" i="0" smtClean="0">
                          <a:latin typeface="Cambria Math" panose="02040503050406030204" pitchFamily="18" charset="0"/>
                        </a:rPr>
                        <m:t>  →   </m:t>
                      </m:r>
                      <m:f>
                        <m:fPr>
                          <m:ctrlPr>
                            <a:rPr lang="en-US" sz="23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dirty="0" smtClean="0">
                              <a:latin typeface="Cambria Math" panose="02040503050406030204" pitchFamily="18" charset="0"/>
                            </a:rPr>
                            <m:t>96.15</m:t>
                          </m:r>
                        </m:num>
                        <m:den>
                          <m:r>
                            <a:rPr lang="en-US" sz="2300" i="0" dirty="0" smtClean="0">
                              <a:latin typeface="Cambria Math" panose="02040503050406030204" pitchFamily="18" charset="0"/>
                            </a:rPr>
                            <m:t>2500</m:t>
                          </m:r>
                        </m:den>
                      </m:f>
                      <m:r>
                        <a:rPr lang="en-US" sz="2300" i="0" dirty="0" smtClean="0">
                          <a:latin typeface="Cambria Math" panose="02040503050406030204" pitchFamily="18" charset="0"/>
                        </a:rPr>
                        <m:t>=0.03846</m:t>
                      </m:r>
                    </m:oMath>
                  </m:oMathPara>
                </a14:m>
                <a:endParaRPr lang="en-US" sz="2300" dirty="0"/>
              </a:p>
              <a:p>
                <a14:m>
                  <m:oMath xmlns:m="http://schemas.openxmlformats.org/officeDocument/2006/math">
                    <m:r>
                      <a:rPr lang="en-US" sz="2300" dirty="0" smtClean="0">
                        <a:latin typeface="Cambria Math" panose="02040503050406030204" pitchFamily="18" charset="0"/>
                      </a:rPr>
                      <m:t>0.0384</m:t>
                    </m:r>
                    <m:r>
                      <a:rPr lang="en-US" sz="2300" i="0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i="0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i="0" dirty="0" smtClean="0">
                        <a:latin typeface="Cambria Math" panose="02040503050406030204" pitchFamily="18" charset="0"/>
                      </a:rPr>
                      <m:t>=0.0004</m:t>
                    </m:r>
                  </m:oMath>
                </a14:m>
                <a:r>
                  <a:rPr lang="en-US" sz="2300" dirty="0"/>
                  <a:t> 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 </a:t>
                </a:r>
                <a:r>
                  <a:rPr lang="en-US" sz="2300" dirty="0">
                    <a:highlight>
                      <a:srgbClr val="8080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0.04%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a three letter word</a:t>
                </a:r>
              </a:p>
              <a:p>
                <a:endParaRPr lang="en-US" sz="23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300" dirty="0">
                        <a:latin typeface="Cambria Math" panose="02040503050406030204" pitchFamily="18" charset="0"/>
                      </a:rPr>
                      <m:t>0.0384×</m:t>
                    </m:r>
                    <m:f>
                      <m:fPr>
                        <m:ctrlPr>
                          <a:rPr lang="en-US" sz="23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dirty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dirty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b="0" i="0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0.000017 or </a:t>
                </a:r>
                <a:r>
                  <a:rPr lang="en-US" sz="2300" dirty="0">
                    <a:highlight>
                      <a:srgbClr val="8080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0.0017%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a four letter word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9F58B-11D5-4B7E-9178-89977C9EC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76" y="2929892"/>
                <a:ext cx="8726424" cy="25854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97628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753228"/>
            <a:ext cx="4400808" cy="1080938"/>
          </a:xfrm>
        </p:spPr>
        <p:txBody>
          <a:bodyPr>
            <a:normAutofit/>
          </a:bodyPr>
          <a:lstStyle/>
          <a:p>
            <a:r>
              <a:rPr lang="en-US" sz="2400" dirty="0"/>
              <a:t>Compare all </a:t>
            </a:r>
            <a:r>
              <a:rPr lang="el-GR" sz="2400" b="1" dirty="0"/>
              <a:t>Δ</a:t>
            </a:r>
            <a:r>
              <a:rPr lang="en-US" sz="2400" dirty="0"/>
              <a:t> Avg. Word Size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Bear method ended up being the fastest for the 4 letter word bank searches while Boyer and Rabin remained the slowest.</a:t>
            </a:r>
          </a:p>
        </p:txBody>
      </p:sp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C436B66-66EC-481E-BA10-FD06F3626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809" y="1293697"/>
            <a:ext cx="6814309" cy="401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9EA3F3-FE2C-4600-94E5-14046779E4CF}"/>
              </a:ext>
            </a:extLst>
          </p:cNvPr>
          <p:cNvSpPr txBox="1"/>
          <p:nvPr/>
        </p:nvSpPr>
        <p:spPr>
          <a:xfrm>
            <a:off x="7921749" y="4956931"/>
            <a:ext cx="12064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205641302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D577-F8C3-475D-B527-F9ECF6B47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200" dirty="0"/>
              <a:t>Solving a Word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83156-E1AB-410C-9B7E-A14F78285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428362"/>
          </a:xfrm>
        </p:spPr>
        <p:txBody>
          <a:bodyPr>
            <a:normAutofit/>
          </a:bodyPr>
          <a:lstStyle/>
          <a:p>
            <a:r>
              <a:rPr lang="en-US" sz="1800" dirty="0"/>
              <a:t>Created in collaboration with students such as: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2522D2F-BABB-45F2-BB07-889F123061C9}"/>
              </a:ext>
            </a:extLst>
          </p:cNvPr>
          <p:cNvSpPr txBox="1">
            <a:spLocks/>
          </p:cNvSpPr>
          <p:nvPr/>
        </p:nvSpPr>
        <p:spPr>
          <a:xfrm>
            <a:off x="680322" y="393657"/>
            <a:ext cx="8144134" cy="1901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37F7DA4-094E-4CCE-81A3-FBDC076D0D7F}"/>
              </a:ext>
            </a:extLst>
          </p:cNvPr>
          <p:cNvSpPr txBox="1">
            <a:spLocks/>
          </p:cNvSpPr>
          <p:nvPr/>
        </p:nvSpPr>
        <p:spPr>
          <a:xfrm>
            <a:off x="680322" y="1819949"/>
            <a:ext cx="8144134" cy="949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2400" dirty="0"/>
              <a:t>Design and Analysis of Algorithms for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0371A-E0C4-4771-B51E-B32C337E2A7A}"/>
              </a:ext>
            </a:extLst>
          </p:cNvPr>
          <p:cNvSpPr txBox="1"/>
          <p:nvPr/>
        </p:nvSpPr>
        <p:spPr>
          <a:xfrm>
            <a:off x="6511024" y="4648461"/>
            <a:ext cx="23134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Chase </a:t>
            </a:r>
          </a:p>
          <a:p>
            <a:pPr algn="r"/>
            <a:r>
              <a:rPr lang="en-US" sz="2800" dirty="0"/>
              <a:t>Ryan </a:t>
            </a:r>
          </a:p>
          <a:p>
            <a:pPr algn="r"/>
            <a:r>
              <a:rPr lang="en-US" sz="2800" dirty="0"/>
              <a:t>John </a:t>
            </a:r>
          </a:p>
          <a:p>
            <a:pPr algn="r"/>
            <a:r>
              <a:rPr lang="en-US" sz="2800" dirty="0"/>
              <a:t>And Austin</a:t>
            </a:r>
          </a:p>
        </p:txBody>
      </p:sp>
    </p:spTree>
    <p:extLst>
      <p:ext uri="{BB962C8B-B14F-4D97-AF65-F5344CB8AC3E}">
        <p14:creationId xmlns:p14="http://schemas.microsoft.com/office/powerpoint/2010/main" val="1430431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9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3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753228"/>
            <a:ext cx="4442371" cy="1080938"/>
          </a:xfrm>
        </p:spPr>
        <p:txBody>
          <a:bodyPr>
            <a:normAutofit/>
          </a:bodyPr>
          <a:lstStyle/>
          <a:p>
            <a:r>
              <a:rPr lang="en-US" sz="2400" dirty="0"/>
              <a:t>Compare all </a:t>
            </a:r>
            <a:r>
              <a:rPr lang="el-GR" sz="2400" b="1" dirty="0"/>
              <a:t>Δ</a:t>
            </a:r>
            <a:r>
              <a:rPr lang="en-US" sz="2400" dirty="0"/>
              <a:t> Word List Size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order ended up the same as the base case with Brute force being the fastest.</a:t>
            </a:r>
          </a:p>
        </p:txBody>
      </p:sp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5655BD1-110C-4EBD-BC75-FC890A6A2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819" y="1395114"/>
            <a:ext cx="6905548" cy="406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2493AF-79BA-4075-9D37-F2324C09833A}"/>
              </a:ext>
            </a:extLst>
          </p:cNvPr>
          <p:cNvSpPr txBox="1"/>
          <p:nvPr/>
        </p:nvSpPr>
        <p:spPr>
          <a:xfrm>
            <a:off x="7911628" y="5112093"/>
            <a:ext cx="12064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410889303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Base Case </a:t>
            </a:r>
            <a:br>
              <a:rPr lang="en-US" sz="2400" dirty="0"/>
            </a:br>
            <a:r>
              <a:rPr lang="en-US" sz="2400" dirty="0"/>
              <a:t>50x50 using 50 Words</a:t>
            </a:r>
            <a:br>
              <a:rPr lang="en-US" sz="2400" dirty="0"/>
            </a:br>
            <a:r>
              <a:rPr lang="en-US" sz="2400" dirty="0"/>
              <a:t>(with Pre-processing)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/>
              <a:t>These Results are with Pre-Processing included in our timed results.</a:t>
            </a:r>
          </a:p>
          <a:p>
            <a:pPr marL="0" indent="0">
              <a:buNone/>
            </a:pPr>
            <a:r>
              <a:rPr lang="en-US" sz="1400"/>
              <a:t>Fastest to slowest in descending order:</a:t>
            </a:r>
          </a:p>
          <a:p>
            <a:pPr marL="0" indent="0">
              <a:buNone/>
            </a:pPr>
            <a:endParaRPr lang="en-US" sz="1400"/>
          </a:p>
        </p:txBody>
      </p:sp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B5A1C5A-24FE-4834-ADD0-335965BEB4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62245"/>
            <a:ext cx="6269479" cy="373350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E5B070-E4D8-43D7-803A-A37B512241EA}"/>
              </a:ext>
            </a:extLst>
          </p:cNvPr>
          <p:cNvSpPr txBox="1"/>
          <p:nvPr/>
        </p:nvSpPr>
        <p:spPr>
          <a:xfrm>
            <a:off x="8114182" y="4880256"/>
            <a:ext cx="12064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96543467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Base Case </a:t>
            </a:r>
            <a:br>
              <a:rPr lang="en-US" sz="2400" dirty="0"/>
            </a:br>
            <a:r>
              <a:rPr lang="en-US" sz="2400" dirty="0"/>
              <a:t>50x50 using 50 Words</a:t>
            </a:r>
            <a:br>
              <a:rPr lang="en-US" sz="2400" dirty="0"/>
            </a:br>
            <a:r>
              <a:rPr lang="en-US" sz="2400" dirty="0"/>
              <a:t>(without Pre-processing)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These Results are with Pre-Processing included in our timed results.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12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56BABD3-9BDB-4695-81BD-C572D2899D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62245"/>
            <a:ext cx="6269479" cy="373350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8DF1DC-9D8D-4A99-A5D7-EEC06AB4EF0A}"/>
              </a:ext>
            </a:extLst>
          </p:cNvPr>
          <p:cNvSpPr txBox="1"/>
          <p:nvPr/>
        </p:nvSpPr>
        <p:spPr>
          <a:xfrm>
            <a:off x="8226964" y="4944961"/>
            <a:ext cx="12064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6608616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Increased Board Size</a:t>
            </a:r>
            <a:br>
              <a:rPr lang="en-US" sz="2400" b="1"/>
            </a:br>
            <a:r>
              <a:rPr lang="en-US" sz="2400" b="1"/>
              <a:t>(with pre-processing)</a:t>
            </a:r>
            <a:endParaRPr lang="en-US" sz="240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67C6D90-231B-4312-8346-0179EA6A8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16" name="Content Placeholder 5">
            <a:extLst>
              <a:ext uri="{FF2B5EF4-FFF2-40B4-BE49-F238E27FC236}">
                <a16:creationId xmlns:a16="http://schemas.microsoft.com/office/drawing/2014/main" id="{CFAFE0C1-AEB1-4D1D-91EA-03C3EA747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80052"/>
            <a:ext cx="6269479" cy="369789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BA3407-C374-4D01-AE4F-B32BEC7F08C8}"/>
              </a:ext>
            </a:extLst>
          </p:cNvPr>
          <p:cNvSpPr txBox="1"/>
          <p:nvPr/>
        </p:nvSpPr>
        <p:spPr>
          <a:xfrm>
            <a:off x="7839115" y="4927155"/>
            <a:ext cx="12064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357395203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Increased Board Size</a:t>
            </a:r>
            <a:br>
              <a:rPr lang="en-US" sz="2400" b="1"/>
            </a:br>
            <a:r>
              <a:rPr lang="en-US" sz="2400" b="1"/>
              <a:t>(without pre-processing)</a:t>
            </a:r>
            <a:endParaRPr lang="en-US" sz="24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266626C-E503-467A-862A-A02CA5963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F06DA4AD-7644-458C-BB50-F8E972DD3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80052"/>
            <a:ext cx="6269479" cy="369789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1928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34962-442B-4C4E-81BD-1EF62469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Decreased Board Size</a:t>
            </a:r>
            <a:br>
              <a:rPr lang="en-US" sz="2400" b="1"/>
            </a:br>
            <a:r>
              <a:rPr lang="en-US" sz="2400" b="1"/>
              <a:t>(with pre-processing)</a:t>
            </a:r>
            <a:endParaRPr lang="en-US" sz="24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2B119C-E39C-4D04-BB78-A314CCBFC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6CC421A-67DB-4CCE-80B8-37D89A894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80052"/>
            <a:ext cx="6269479" cy="369789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D765F7-F2AD-4EEB-90EB-3838DFBD78EA}"/>
              </a:ext>
            </a:extLst>
          </p:cNvPr>
          <p:cNvSpPr txBox="1"/>
          <p:nvPr/>
        </p:nvSpPr>
        <p:spPr>
          <a:xfrm>
            <a:off x="7807615" y="4862450"/>
            <a:ext cx="12064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427969304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34962-442B-4C4E-81BD-1EF62469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Decreased Board Size</a:t>
            </a:r>
            <a:br>
              <a:rPr lang="en-US" sz="2400" b="1"/>
            </a:br>
            <a:r>
              <a:rPr lang="en-US" sz="2400" b="1"/>
              <a:t>(without pre-processing)</a:t>
            </a:r>
            <a:endParaRPr lang="en-US" sz="24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7EE307D-D4AC-4C27-873C-54F68C999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6DCDEC0-A909-475C-AFAF-177A1C34F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80052"/>
            <a:ext cx="6269479" cy="369789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41F2B1-3E8F-4FA2-BC4A-9E9877BD5C8D}"/>
              </a:ext>
            </a:extLst>
          </p:cNvPr>
          <p:cNvSpPr txBox="1"/>
          <p:nvPr/>
        </p:nvSpPr>
        <p:spPr>
          <a:xfrm>
            <a:off x="7807615" y="4934650"/>
            <a:ext cx="12064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4235528036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Short Words</a:t>
            </a:r>
            <a:br>
              <a:rPr lang="en-US" sz="2400" b="1"/>
            </a:br>
            <a:r>
              <a:rPr lang="en-US" sz="2400" b="1"/>
              <a:t>(with pre-processing)</a:t>
            </a:r>
            <a:endParaRPr lang="en-US" sz="240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24DC41D-F5CF-450E-BEBE-3AAF80154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16" name="Content Placeholder 5">
            <a:extLst>
              <a:ext uri="{FF2B5EF4-FFF2-40B4-BE49-F238E27FC236}">
                <a16:creationId xmlns:a16="http://schemas.microsoft.com/office/drawing/2014/main" id="{BC8A99A7-4346-4A33-8054-11939D3DFF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80052"/>
            <a:ext cx="6269479" cy="369789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6F07C4-AA1C-4D5B-B023-6583231F0721}"/>
              </a:ext>
            </a:extLst>
          </p:cNvPr>
          <p:cNvSpPr txBox="1"/>
          <p:nvPr/>
        </p:nvSpPr>
        <p:spPr>
          <a:xfrm>
            <a:off x="7839115" y="4927155"/>
            <a:ext cx="12064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3906006846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Short Words </a:t>
            </a:r>
            <a:br>
              <a:rPr lang="en-US" sz="2400" b="1"/>
            </a:br>
            <a:r>
              <a:rPr lang="en-US" sz="2400" b="1"/>
              <a:t>(without pre-processing)</a:t>
            </a:r>
            <a:endParaRPr lang="en-US" sz="240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37D76AD-4829-4F2F-B27C-8C5C91574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16" name="Content Placeholder 5">
            <a:extLst>
              <a:ext uri="{FF2B5EF4-FFF2-40B4-BE49-F238E27FC236}">
                <a16:creationId xmlns:a16="http://schemas.microsoft.com/office/drawing/2014/main" id="{42472199-6FC2-4FF9-ABD2-23B7E0801B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80052"/>
            <a:ext cx="6269479" cy="369789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16A6D2-B499-4BC5-90FE-47C76995BE0C}"/>
              </a:ext>
            </a:extLst>
          </p:cNvPr>
          <p:cNvSpPr txBox="1"/>
          <p:nvPr/>
        </p:nvSpPr>
        <p:spPr>
          <a:xfrm>
            <a:off x="7769236" y="4927155"/>
            <a:ext cx="12064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524492814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A1698906-F123-49CB-B633-247AC4870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0">
            <a:extLst>
              <a:ext uri="{FF2B5EF4-FFF2-40B4-BE49-F238E27FC236}">
                <a16:creationId xmlns:a16="http://schemas.microsoft.com/office/drawing/2014/main" id="{12AFB628-1D2A-4F5A-8E9E-2C8E917B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2" name="Rectangle 12">
            <a:extLst>
              <a:ext uri="{FF2B5EF4-FFF2-40B4-BE49-F238E27FC236}">
                <a16:creationId xmlns:a16="http://schemas.microsoft.com/office/drawing/2014/main" id="{5D86D9DA-31E3-48ED-9F77-2D8B649BD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04C6B320-AA89-4C19-89F7-71D46B26B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2939D-A7F9-4D22-85F3-FCBDEAFE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US" dirty="0"/>
              <a:t>Original Hypothesis</a:t>
            </a:r>
          </a:p>
        </p:txBody>
      </p:sp>
      <p:pic>
        <p:nvPicPr>
          <p:cNvPr id="24" name="Picture 16">
            <a:extLst>
              <a:ext uri="{FF2B5EF4-FFF2-40B4-BE49-F238E27FC236}">
                <a16:creationId xmlns:a16="http://schemas.microsoft.com/office/drawing/2014/main" id="{4AC1383A-2DFB-422E-8FB2-1CABD96DD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E74DF-7363-428F-B786-9FC0D90CA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85" y="2336873"/>
            <a:ext cx="5794130" cy="3177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predict…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Boyer-Moore will be the most efficient algorithm when dealing with a larger data set.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That when changing the constraints to our problem, the performance of each algorithm will be affected.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5EE119-0AC6-45BA-AE5E-A86AFE1C7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DD600F6-D0FA-441A-A06E-DA4865A5C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933" y="1336393"/>
            <a:ext cx="4178419" cy="4178419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90031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E7E11A8B-D353-4867-842B-40B7BABC9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96" name="Rectangle 95">
              <a:extLst>
                <a:ext uri="{FF2B5EF4-FFF2-40B4-BE49-F238E27FC236}">
                  <a16:creationId xmlns:a16="http://schemas.microsoft.com/office/drawing/2014/main" id="{F0C50D17-020B-418B-BE67-DC7DEA17D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3E9D5520-887C-4E25-9F91-49EBA2FB3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C2E52CAC-158C-4DC7-AA1C-F582FFF73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B6980-4CB8-4ACF-B911-ECB64A132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US" sz="4400" dirty="0"/>
              <a:t>Our Problem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83211ECD-2CC2-43D9-A32B-E8669250E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D7C0E-4B5A-4310-808C-BD19C5616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40" y="2101097"/>
            <a:ext cx="5905036" cy="20065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In Natural Language:</a:t>
            </a:r>
            <a:endParaRPr lang="en-US" sz="2800" dirty="0"/>
          </a:p>
          <a:p>
            <a:pPr marL="0" indent="0">
              <a:buNone/>
            </a:pPr>
            <a:r>
              <a:rPr lang="en-US" sz="2000" dirty="0"/>
              <a:t>Find all words in a given word list within a board of randomly generated characters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Aka a Word Search Puzzle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4B8062-AF46-4341-AF17-C21B58AFA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0"/>
            <a:ext cx="5439028" cy="6858000"/>
          </a:xfrm>
          <a:prstGeom prst="rect">
            <a:avLst/>
          </a:prstGeom>
        </p:spPr>
      </p:pic>
      <p:pic>
        <p:nvPicPr>
          <p:cNvPr id="9" name="Picture 8" descr="A picture containing transport, wheel&#10;&#10;Description generated with very high confidence">
            <a:extLst>
              <a:ext uri="{FF2B5EF4-FFF2-40B4-BE49-F238E27FC236}">
                <a16:creationId xmlns:a16="http://schemas.microsoft.com/office/drawing/2014/main" id="{1E29A803-5B72-468A-A420-2EE399C070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377" y="57034"/>
            <a:ext cx="992448" cy="992448"/>
          </a:xfrm>
          <a:prstGeom prst="rect">
            <a:avLst/>
          </a:prstGeom>
        </p:spPr>
      </p:pic>
      <p:pic>
        <p:nvPicPr>
          <p:cNvPr id="1026" name="Picture 2" descr="Image result for word search">
            <a:extLst>
              <a:ext uri="{FF2B5EF4-FFF2-40B4-BE49-F238E27FC236}">
                <a16:creationId xmlns:a16="http://schemas.microsoft.com/office/drawing/2014/main" id="{C486E09C-EC76-44BC-94AA-8FBA8DFB3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149" y="3931269"/>
            <a:ext cx="2867946" cy="286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653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F4DE-D6AF-4985-BFA8-D154FED9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53A6B-A9DA-4890-ADA0-D499CCD1E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22415"/>
            <a:ext cx="9613861" cy="45300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With a smaller board (Base):</a:t>
            </a:r>
          </a:p>
          <a:p>
            <a:pPr marL="0" indent="0">
              <a:buNone/>
            </a:pPr>
            <a:r>
              <a:rPr lang="en-US" dirty="0"/>
              <a:t>Brute Force and Bear method remain faster due to preprocessing the data for Boyer and Rabin.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With a larger board (100x100):</a:t>
            </a:r>
          </a:p>
          <a:p>
            <a:pPr marL="0" indent="0">
              <a:buNone/>
            </a:pPr>
            <a:r>
              <a:rPr lang="en-US" dirty="0"/>
              <a:t>The Brute Force and Bear method end up faster than the other two since a larger board drastically increases pre-processing speeds.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With smaller words (4 letter): </a:t>
            </a:r>
          </a:p>
          <a:p>
            <a:pPr marL="0" indent="0">
              <a:buNone/>
            </a:pPr>
            <a:r>
              <a:rPr lang="en-US" dirty="0"/>
              <a:t>Bear method ends up fastest because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fewer words (25 words):  The brute force method is faster again due to preprocessing the data for Boyer and Rabin.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538722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A97529DD-0019-4F2B-AAE6-A82A2FADB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4B5AAB9-9C0B-4191-9D8C-E92806CC2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7B0D32C-9323-4E07-8AE3-7AFF93348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CE97D32F-1315-4522-AF1E-BCA3A653F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E5DADF0-4577-4642-B07A-3E27915F3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8" name="Picture 4" descr="Image result for questions">
            <a:extLst>
              <a:ext uri="{FF2B5EF4-FFF2-40B4-BE49-F238E27FC236}">
                <a16:creationId xmlns:a16="http://schemas.microsoft.com/office/drawing/2014/main" id="{054239E4-EDA7-41DA-B6E6-620A88D0E2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2" r="6948" b="8209"/>
          <a:stretch/>
        </p:blipFill>
        <p:spPr bwMode="auto">
          <a:xfrm>
            <a:off x="-3176" y="10"/>
            <a:ext cx="12192000" cy="685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8C8D824E-2FE2-436D-BA86-C0386D8FA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9A289-A2FA-4B52-8C1A-94BB4422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4402667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/>
              <a:t>Questions?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4E62E99-E55A-4404-B79D-9C8CC8523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F2B71E6-6516-4BB6-B895-35E8F2892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BB39608-D59B-4A40-BD24-A3B510F02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1416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E0A0-C89E-455E-88D7-F0745DA4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Formal Statement: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8BE699-BF7B-4D78-98FB-500D3403FCC4}"/>
              </a:ext>
            </a:extLst>
          </p:cNvPr>
          <p:cNvSpPr txBox="1"/>
          <p:nvPr/>
        </p:nvSpPr>
        <p:spPr>
          <a:xfrm>
            <a:off x="1546420" y="2058103"/>
            <a:ext cx="7881661" cy="446276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b="1" dirty="0"/>
          </a:p>
          <a:p>
            <a:pPr algn="ctr"/>
            <a:r>
              <a:rPr lang="en-US" dirty="0"/>
              <a:t>B</a:t>
            </a:r>
            <a:r>
              <a:rPr lang="en-US" baseline="-25000" dirty="0"/>
              <a:t>r, c</a:t>
            </a:r>
            <a:r>
              <a:rPr lang="en-US" dirty="0"/>
              <a:t> = matrix of letters comprising game board, r &amp; c indicate position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 = List of words to find: [w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2</a:t>
            </a:r>
            <a:r>
              <a:rPr lang="en-US" dirty="0"/>
              <a:t>, w</a:t>
            </a:r>
            <a:r>
              <a:rPr lang="en-US" baseline="-25000" dirty="0"/>
              <a:t>3</a:t>
            </a:r>
            <a:r>
              <a:rPr lang="en-US" dirty="0"/>
              <a:t>, … w</a:t>
            </a:r>
            <a:r>
              <a:rPr lang="en-US" baseline="-25000" dirty="0"/>
              <a:t>i-1</a:t>
            </a:r>
            <a:r>
              <a:rPr lang="en-US" dirty="0"/>
              <a:t>]</a:t>
            </a:r>
          </a:p>
          <a:p>
            <a:pPr algn="ctr"/>
            <a:r>
              <a:rPr lang="en-US" dirty="0"/>
              <a:t>where </a:t>
            </a:r>
            <a:r>
              <a:rPr lang="en-US" dirty="0" err="1"/>
              <a:t>i</a:t>
            </a:r>
            <a:r>
              <a:rPr lang="en-US" dirty="0"/>
              <a:t> is the length of L.</a:t>
            </a:r>
          </a:p>
          <a:p>
            <a:pPr algn="ctr"/>
            <a:r>
              <a:rPr lang="en-US" dirty="0"/>
              <a:t> </a:t>
            </a:r>
          </a:p>
          <a:p>
            <a:pPr algn="ctr"/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 = a unique sequence of M alphabetic characters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 = sequence of characters for any w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L</a:t>
            </a:r>
            <a:endParaRPr 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/>
          </a:p>
          <a:p>
            <a:pPr algn="ctr"/>
            <a:r>
              <a:rPr lang="en-US" dirty="0"/>
              <a:t>M = number of characters in a word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 = number of characters in a sequence</a:t>
            </a:r>
          </a:p>
          <a:p>
            <a:pPr algn="ctr"/>
            <a:endParaRPr 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 = list of directions </a:t>
            </a:r>
          </a:p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[(-Y), (+Y), (+X), (-X), (-Y,-X), (-Y,+X), (+Y,-X), (+Y,+X)]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3051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659E-B0C4-4B74-BD2B-873265AD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Formal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989834-9510-46E7-99E3-699A88E0A547}"/>
              </a:ext>
            </a:extLst>
          </p:cNvPr>
          <p:cNvSpPr txBox="1"/>
          <p:nvPr/>
        </p:nvSpPr>
        <p:spPr>
          <a:xfrm>
            <a:off x="0" y="5231565"/>
            <a:ext cx="12010335" cy="1369606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3000" dirty="0"/>
          </a:p>
          <a:p>
            <a:pPr algn="ctr"/>
            <a:r>
              <a:rPr lang="en-US" sz="2900" dirty="0"/>
              <a:t>{∀ w </a:t>
            </a:r>
            <a:r>
              <a:rPr lang="el-GR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en-US" sz="2900" dirty="0"/>
              <a:t> L | (</a:t>
            </a:r>
            <a:r>
              <a:rPr lang="en-US" sz="2900" dirty="0" err="1"/>
              <a:t>w</a:t>
            </a:r>
            <a:r>
              <a:rPr lang="en-US" sz="2900" baseline="-25000" dirty="0" err="1"/>
              <a:t>k</a:t>
            </a:r>
            <a:r>
              <a:rPr lang="en-US" sz="2900" dirty="0"/>
              <a:t>[0] 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B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r, c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) ∩ (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= B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r, c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+ (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-S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[0])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900" dirty="0"/>
              <a:t>∀ D</a:t>
            </a:r>
            <a:r>
              <a:rPr lang="en-US" sz="2900" baseline="-25000" dirty="0"/>
              <a:t>e</a:t>
            </a:r>
            <a:r>
              <a:rPr lang="el-GR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ϵ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D | 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= M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)}</a:t>
            </a:r>
            <a:r>
              <a:rPr lang="en-US" sz="2900" baseline="-25000" dirty="0"/>
              <a:t> 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= T/F</a:t>
            </a:r>
          </a:p>
          <a:p>
            <a:pPr algn="ctr"/>
            <a:endParaRPr 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64F54-C563-49FB-A331-0DED4A9FAF5B}"/>
              </a:ext>
            </a:extLst>
          </p:cNvPr>
          <p:cNvSpPr txBox="1"/>
          <p:nvPr/>
        </p:nvSpPr>
        <p:spPr>
          <a:xfrm>
            <a:off x="67168" y="2051269"/>
            <a:ext cx="4592782" cy="9233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“For all words W in word list L</a:t>
            </a:r>
            <a:r>
              <a:rPr lang="en-US" baseline="-25000" dirty="0"/>
              <a:t> </a:t>
            </a:r>
            <a:r>
              <a:rPr lang="en-US" dirty="0"/>
              <a:t>such that the first character in Word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exist in Board B at some given coordinate (</a:t>
            </a:r>
            <a:r>
              <a:rPr lang="en-US" dirty="0" err="1"/>
              <a:t>r,c</a:t>
            </a:r>
            <a:r>
              <a:rPr lang="en-US" dirty="0"/>
              <a:t>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0B585-C84D-4DB8-89AC-C56B279D2D1E}"/>
              </a:ext>
            </a:extLst>
          </p:cNvPr>
          <p:cNvSpPr txBox="1"/>
          <p:nvPr/>
        </p:nvSpPr>
        <p:spPr>
          <a:xfrm>
            <a:off x="104647" y="3048051"/>
            <a:ext cx="679583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97DD7E-D68B-4D53-8668-44DD6BEEE5B4}"/>
              </a:ext>
            </a:extLst>
          </p:cNvPr>
          <p:cNvSpPr txBox="1"/>
          <p:nvPr/>
        </p:nvSpPr>
        <p:spPr>
          <a:xfrm>
            <a:off x="96331" y="3514867"/>
            <a:ext cx="4592782" cy="9233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sequence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dirty="0"/>
              <a:t> of word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 is equal to sequence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dirty="0"/>
              <a:t> where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dirty="0"/>
              <a:t> is all combinations of sequences around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r, c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”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2D6E0-E334-4307-8FE6-31B7A21F08CC}"/>
              </a:ext>
            </a:extLst>
          </p:cNvPr>
          <p:cNvSpPr txBox="1"/>
          <p:nvPr/>
        </p:nvSpPr>
        <p:spPr>
          <a:xfrm>
            <a:off x="67168" y="4558383"/>
            <a:ext cx="6259502" cy="6463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this statement returns true, the word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 exist at </a:t>
            </a:r>
            <a:r>
              <a:rPr lang="en-US" dirty="0" err="1"/>
              <a:t>B</a:t>
            </a:r>
            <a:r>
              <a:rPr lang="en-US" baseline="-25000" dirty="0" err="1"/>
              <a:t>r,c</a:t>
            </a:r>
            <a:r>
              <a:rPr lang="en-US" baseline="-25000" dirty="0"/>
              <a:t> </a:t>
            </a:r>
            <a:r>
              <a:rPr lang="en-US" dirty="0"/>
              <a:t>in direction D</a:t>
            </a:r>
          </a:p>
        </p:txBody>
      </p:sp>
      <p:pic>
        <p:nvPicPr>
          <p:cNvPr id="12" name="Picture 4" descr="Image result for word search">
            <a:extLst>
              <a:ext uri="{FF2B5EF4-FFF2-40B4-BE49-F238E27FC236}">
                <a16:creationId xmlns:a16="http://schemas.microsoft.com/office/drawing/2014/main" id="{9D66CB1D-3C53-4282-BF82-7A24C62DA1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" b="15365"/>
          <a:stretch/>
        </p:blipFill>
        <p:spPr bwMode="auto">
          <a:xfrm>
            <a:off x="7107486" y="2146980"/>
            <a:ext cx="3186696" cy="266813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F597411-8D26-4FEC-85BA-66E878A3AB18}"/>
              </a:ext>
            </a:extLst>
          </p:cNvPr>
          <p:cNvSpPr/>
          <p:nvPr/>
        </p:nvSpPr>
        <p:spPr>
          <a:xfrm>
            <a:off x="6975419" y="2062413"/>
            <a:ext cx="3424271" cy="2917462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E8F755-598E-4DAB-9E86-0E4C51D02EC1}"/>
              </a:ext>
            </a:extLst>
          </p:cNvPr>
          <p:cNvSpPr txBox="1"/>
          <p:nvPr/>
        </p:nvSpPr>
        <p:spPr>
          <a:xfrm>
            <a:off x="10589384" y="2078740"/>
            <a:ext cx="1450731" cy="1277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Alabama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Alaska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Arizona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Arkansas</a:t>
            </a:r>
          </a:p>
          <a:p>
            <a:r>
              <a:rPr lang="en-US" sz="1100" dirty="0">
                <a:solidFill>
                  <a:schemeClr val="bg1"/>
                </a:solidFill>
              </a:rPr>
              <a:t>California </a:t>
            </a:r>
          </a:p>
          <a:p>
            <a:r>
              <a:rPr lang="en-US" sz="1100" dirty="0">
                <a:solidFill>
                  <a:schemeClr val="bg1"/>
                </a:solidFill>
              </a:rPr>
              <a:t>Colorado Connecticut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72009B-AB4C-4359-AC68-367241E7C521}"/>
              </a:ext>
            </a:extLst>
          </p:cNvPr>
          <p:cNvSpPr txBox="1"/>
          <p:nvPr/>
        </p:nvSpPr>
        <p:spPr>
          <a:xfrm rot="16200000">
            <a:off x="10647185" y="2614763"/>
            <a:ext cx="9927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solidFill>
                  <a:schemeClr val="accent1"/>
                </a:solidFill>
              </a:rPr>
              <a:t>{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A7B73F-EAAF-40E7-B5D5-3A28FAD814DC}"/>
              </a:ext>
            </a:extLst>
          </p:cNvPr>
          <p:cNvSpPr txBox="1"/>
          <p:nvPr/>
        </p:nvSpPr>
        <p:spPr>
          <a:xfrm>
            <a:off x="11048439" y="3937980"/>
            <a:ext cx="403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3A244-40DC-42C4-9D1F-D871931BEB21}"/>
              </a:ext>
            </a:extLst>
          </p:cNvPr>
          <p:cNvSpPr txBox="1"/>
          <p:nvPr/>
        </p:nvSpPr>
        <p:spPr>
          <a:xfrm>
            <a:off x="6326670" y="3114832"/>
            <a:ext cx="415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B</a:t>
            </a:r>
          </a:p>
        </p:txBody>
      </p:sp>
      <p:pic>
        <p:nvPicPr>
          <p:cNvPr id="20" name="Picture 1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4FA2BF0-EE57-45C3-A5C6-1D6124FA6B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632" b="91923"/>
          <a:stretch/>
        </p:blipFill>
        <p:spPr>
          <a:xfrm>
            <a:off x="2935549" y="5724771"/>
            <a:ext cx="261370" cy="3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24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CCE0-ED4B-4A70-9C2B-77A5A405C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sz="4400" dirty="0"/>
              <a:t>Analyzation of the Algorithms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A51095-D9C7-4E38-9F9E-3E81724EE669}"/>
              </a:ext>
            </a:extLst>
          </p:cNvPr>
          <p:cNvSpPr txBox="1"/>
          <p:nvPr/>
        </p:nvSpPr>
        <p:spPr>
          <a:xfrm>
            <a:off x="509155" y="2062152"/>
            <a:ext cx="40108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have 4 different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Base Case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 Board size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 average word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 word list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324A74D-3D19-4E4F-A2CB-2FE92B92E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571674"/>
              </p:ext>
            </p:extLst>
          </p:nvPr>
        </p:nvGraphicFramePr>
        <p:xfrm>
          <a:off x="1015772" y="4220712"/>
          <a:ext cx="89429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90">
                  <a:extLst>
                    <a:ext uri="{9D8B030D-6E8A-4147-A177-3AD203B41FA5}">
                      <a16:colId xmlns:a16="http://schemas.microsoft.com/office/drawing/2014/main" val="2727003404"/>
                    </a:ext>
                  </a:extLst>
                </a:gridCol>
                <a:gridCol w="1691126">
                  <a:extLst>
                    <a:ext uri="{9D8B030D-6E8A-4147-A177-3AD203B41FA5}">
                      <a16:colId xmlns:a16="http://schemas.microsoft.com/office/drawing/2014/main" val="1850744340"/>
                    </a:ext>
                  </a:extLst>
                </a:gridCol>
                <a:gridCol w="2059860">
                  <a:extLst>
                    <a:ext uri="{9D8B030D-6E8A-4147-A177-3AD203B41FA5}">
                      <a16:colId xmlns:a16="http://schemas.microsoft.com/office/drawing/2014/main" val="1624844753"/>
                    </a:ext>
                  </a:extLst>
                </a:gridCol>
                <a:gridCol w="1816040">
                  <a:extLst>
                    <a:ext uri="{9D8B030D-6E8A-4147-A177-3AD203B41FA5}">
                      <a16:colId xmlns:a16="http://schemas.microsoft.com/office/drawing/2014/main" val="1315011476"/>
                    </a:ext>
                  </a:extLst>
                </a:gridCol>
                <a:gridCol w="1264742">
                  <a:extLst>
                    <a:ext uri="{9D8B030D-6E8A-4147-A177-3AD203B41FA5}">
                      <a16:colId xmlns:a16="http://schemas.microsoft.com/office/drawing/2014/main" val="2982709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Avg</a:t>
                      </a:r>
                      <a:r>
                        <a:rPr lang="en-US" dirty="0"/>
                        <a:t> Word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 List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156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50x50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500-5000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48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5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l-G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dirty="0"/>
                        <a:t> Board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100x100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500-5000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65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l-G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Avg</a:t>
                      </a:r>
                      <a:r>
                        <a:rPr lang="en-US" dirty="0"/>
                        <a:t> Word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50x50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500-5000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12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l-G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dirty="0"/>
                        <a:t> Word List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50x50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500-5000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8595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F08AB80-B248-44A3-BCEC-246644D8BDB0}"/>
              </a:ext>
            </a:extLst>
          </p:cNvPr>
          <p:cNvSpPr txBox="1"/>
          <p:nvPr/>
        </p:nvSpPr>
        <p:spPr>
          <a:xfrm>
            <a:off x="5237018" y="2062152"/>
            <a:ext cx="4821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testing consisted of…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trials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Puzzles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7F3CDC-6919-43F1-BE94-E3704BE43DB9}"/>
              </a:ext>
            </a:extLst>
          </p:cNvPr>
          <p:cNvSpPr txBox="1"/>
          <p:nvPr/>
        </p:nvSpPr>
        <p:spPr>
          <a:xfrm>
            <a:off x="1015771" y="6518117"/>
            <a:ext cx="9195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  <a:r>
              <a:rPr lang="en-US" sz="1200" dirty="0" err="1"/>
              <a:t>Avg</a:t>
            </a:r>
            <a:r>
              <a:rPr lang="en-US" sz="1200" dirty="0"/>
              <a:t> Word Size uses a different word list (randomly generated 4 letter words)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5F338C-6451-40F0-88F1-44FF8617058E}"/>
                  </a:ext>
                </a:extLst>
              </p:cNvPr>
              <p:cNvSpPr txBox="1"/>
              <p:nvPr/>
            </p:nvSpPr>
            <p:spPr>
              <a:xfrm>
                <a:off x="4429990" y="3213468"/>
                <a:ext cx="7762010" cy="496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i.e. </a:t>
                </a:r>
                <a:r>
                  <a:rPr lang="en-US" sz="1600" dirty="0" err="1"/>
                  <a:t>BaseCase_RunTime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dirty="0"/>
                          <m:t>(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(</m:t>
                        </m:r>
                        <m:nary>
                          <m:naryPr>
                            <m:chr m:val="∑"/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sz="1600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1600" baseline="-25000" dirty="0"/>
                              <m:t>1</m:t>
                            </m:r>
                          </m:e>
                        </m:nary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𝑅𝑢𝑛𝑇𝑖𝑚𝑒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)+ (</m:t>
                        </m:r>
                        <m:nary>
                          <m:naryPr>
                            <m:chr m:val="∑"/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sz="1600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1600" baseline="-25000" dirty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1600" dirty="0"/>
                              <m:t> </m:t>
                            </m:r>
                          </m:e>
                        </m:nary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𝑅𝑢𝑛𝑇𝑖𝑚𝑒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)+(</m:t>
                        </m:r>
                        <m:nary>
                          <m:naryPr>
                            <m:chr m:val="∑"/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sz="1600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1600" baseline="-25000" dirty="0"/>
                              <m:t>3</m:t>
                            </m:r>
                          </m:e>
                        </m:nary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𝑅𝑢𝑛𝑇𝑖𝑚𝑒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)</m:t>
                        </m:r>
                        <m:r>
                          <m:rPr>
                            <m:nor/>
                          </m:rPr>
                          <a:rPr lang="en-US" sz="1600" dirty="0"/>
                          <m:t>)</m:t>
                        </m:r>
                      </m:num>
                      <m:den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5F338C-6451-40F0-88F1-44FF86170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990" y="3213468"/>
                <a:ext cx="7762010" cy="496354"/>
              </a:xfrm>
              <a:prstGeom prst="rect">
                <a:avLst/>
              </a:prstGeom>
              <a:blipFill>
                <a:blip r:embed="rId3"/>
                <a:stretch>
                  <a:fillRect l="-471" t="-43902" b="-45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6086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7E11A8B-D353-4867-842B-40B7BABC9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F0C50D17-020B-418B-BE67-DC7DEA17D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E9D5520-887C-4E25-9F91-49EBA2FB3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BB99B29-C696-4814-9C10-0BAC14F33F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040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2E52CAC-158C-4DC7-AA1C-F582FFF73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DAE45-3979-4577-94A0-07F95B68E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US" dirty="0"/>
              <a:t>Brute Force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211ECD-2CC2-43D9-A32B-E8669250E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29BCF-3631-4F15-A922-6903E5DC5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336873"/>
            <a:ext cx="5569550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Brute Force checks every possible spot for each word until it is found.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is obtained</a:t>
            </a:r>
            <a:r>
              <a:rPr lang="en-US" dirty="0"/>
              <a:t> </a:t>
            </a:r>
            <a:r>
              <a:rPr lang="en-US" sz="2000" dirty="0"/>
              <a:t>naively through the use of nested for and while loops with certain conditions, giving it a time complexity of O(n</a:t>
            </a:r>
            <a:r>
              <a:rPr lang="en-US" sz="2000" baseline="30000" dirty="0"/>
              <a:t>5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base case test complete on average in {time here}</a:t>
            </a:r>
          </a:p>
        </p:txBody>
      </p:sp>
    </p:spTree>
    <p:extLst>
      <p:ext uri="{BB962C8B-B14F-4D97-AF65-F5344CB8AC3E}">
        <p14:creationId xmlns:p14="http://schemas.microsoft.com/office/powerpoint/2010/main" val="103573845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Base Case </a:t>
            </a:r>
            <a:br>
              <a:rPr lang="en-US" sz="2400" b="1" dirty="0"/>
            </a:br>
            <a:r>
              <a:rPr lang="en-US" sz="2400" b="1" dirty="0"/>
              <a:t>Vs </a:t>
            </a:r>
            <a:br>
              <a:rPr lang="en-US" sz="2400" b="1" dirty="0"/>
            </a:br>
            <a:r>
              <a:rPr lang="en-US" sz="2400" b="1" dirty="0"/>
              <a:t>Constraint Changes</a:t>
            </a:r>
            <a:endParaRPr lang="en-US" sz="24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Brute force method remained fairly consistent throughout the constraints until the increase in board size.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61988F-3684-43CF-AE0A-5ADC783FC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890" y="1293696"/>
            <a:ext cx="6915455" cy="42788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1114DE-6AF5-4FDF-9695-5910DC1EBFB8}"/>
              </a:ext>
            </a:extLst>
          </p:cNvPr>
          <p:cNvSpPr txBox="1"/>
          <p:nvPr/>
        </p:nvSpPr>
        <p:spPr>
          <a:xfrm>
            <a:off x="8291570" y="4397754"/>
            <a:ext cx="1336249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  <a:endParaRPr lang="en-US" sz="120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65715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close up of a building&#10;&#10;Description generated with very high confidence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B6A3D-9FA7-41D8-81E2-BB0449B3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Boyer-Moore</a:t>
            </a:r>
          </a:p>
        </p:txBody>
      </p:sp>
      <p:pic>
        <p:nvPicPr>
          <p:cNvPr id="28" name="Picture 2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B3F55-89BD-4F95-8855-DC1DD8770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9" y="2336872"/>
            <a:ext cx="4187141" cy="4239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Boyer-Moore Method relies heavily on pre-processing and converting everything to strings to search for words.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algorithm employs three loops giving a time complexity of O(n</a:t>
            </a:r>
            <a:r>
              <a:rPr lang="en-US" sz="1400" baseline="30000" dirty="0"/>
              <a:t>3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base case test complete on average in </a:t>
            </a:r>
          </a:p>
          <a:p>
            <a:pPr marL="0" indent="0">
              <a:buNone/>
            </a:pPr>
            <a:r>
              <a:rPr lang="en-US" sz="1400" dirty="0"/>
              <a:t>{time here}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*Real life use: control + F (find in your browser)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391D61E-C770-4044-96C7-ED955D332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689220"/>
            <a:ext cx="6269479" cy="347956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825226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4269</TotalTime>
  <Words>1264</Words>
  <Application>Microsoft Office PowerPoint</Application>
  <PresentationFormat>Widescreen</PresentationFormat>
  <Paragraphs>246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</vt:lpstr>
      <vt:lpstr>Calibri</vt:lpstr>
      <vt:lpstr>Cambria Math</vt:lpstr>
      <vt:lpstr>Trebuchet MS</vt:lpstr>
      <vt:lpstr>Berlin</vt:lpstr>
      <vt:lpstr>PowerPoint Presentation</vt:lpstr>
      <vt:lpstr>Solving a Word Search</vt:lpstr>
      <vt:lpstr>Our Problem</vt:lpstr>
      <vt:lpstr>Formal Statement: Variables</vt:lpstr>
      <vt:lpstr>Formal Statement</vt:lpstr>
      <vt:lpstr>Analyzation of the Algorithms</vt:lpstr>
      <vt:lpstr>Brute Force</vt:lpstr>
      <vt:lpstr>Base Case  Vs  Constraint Changes</vt:lpstr>
      <vt:lpstr>Boyer-Moore</vt:lpstr>
      <vt:lpstr>Base Case  Vs  Constraint Changes</vt:lpstr>
      <vt:lpstr>Bear Method</vt:lpstr>
      <vt:lpstr>Base Case  Vs  Constraint Changes</vt:lpstr>
      <vt:lpstr>Rabin-Karp</vt:lpstr>
      <vt:lpstr>Base Case  Vs  Constraint Changes</vt:lpstr>
      <vt:lpstr>All 4 Time Complexities and Run Times</vt:lpstr>
      <vt:lpstr>Compare all Base Case</vt:lpstr>
      <vt:lpstr>Compare all Δ Board Size</vt:lpstr>
      <vt:lpstr>Why Using 4 Letter Words is Viable</vt:lpstr>
      <vt:lpstr>Compare all Δ Avg. Word Size</vt:lpstr>
      <vt:lpstr>Compare all Δ Word List Size</vt:lpstr>
      <vt:lpstr>Base Case  50x50 using 50 Words (with Pre-processing)</vt:lpstr>
      <vt:lpstr>Base Case  50x50 using 50 Words (without Pre-processing)</vt:lpstr>
      <vt:lpstr>Increased Board Size (with pre-processing)</vt:lpstr>
      <vt:lpstr>Increased Board Size (without pre-processing)</vt:lpstr>
      <vt:lpstr>Decreased Board Size (with pre-processing)</vt:lpstr>
      <vt:lpstr>Decreased Board Size (without pre-processing)</vt:lpstr>
      <vt:lpstr>Short Words (with pre-processing)</vt:lpstr>
      <vt:lpstr>Short Words  (without pre-processing)</vt:lpstr>
      <vt:lpstr>Original Hypothesis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a Word Search</dc:title>
  <dc:creator>Austin Baird</dc:creator>
  <cp:keywords>Corning Non-Corning</cp:keywords>
  <cp:lastModifiedBy>Austin</cp:lastModifiedBy>
  <cp:revision>144</cp:revision>
  <dcterms:created xsi:type="dcterms:W3CDTF">2018-09-25T22:13:21Z</dcterms:created>
  <dcterms:modified xsi:type="dcterms:W3CDTF">2018-11-29T04:20:29Z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1fb32ec9-5179-4d70-8974-61c2fbc6c590</vt:lpwstr>
  </property>
  <property fmtid="{D5CDD505-2E9C-101B-9397-08002B2CF9AE}" pid="3" name="CorningConfigurationVersion">
    <vt:lpwstr>3.0.11.5.6.1ENM</vt:lpwstr>
  </property>
  <property fmtid="{D5CDD505-2E9C-101B-9397-08002B2CF9AE}" pid="4" name="CorningFullClassification">
    <vt:lpwstr>Non-Corning</vt:lpwstr>
  </property>
  <property fmtid="{D5CDD505-2E9C-101B-9397-08002B2CF9AE}" pid="5" name="CCTCode">
    <vt:lpwstr>NC</vt:lpwstr>
  </property>
  <property fmtid="{D5CDD505-2E9C-101B-9397-08002B2CF9AE}" pid="6" name="CRCCode">
    <vt:lpwstr/>
  </property>
  <property fmtid="{D5CDD505-2E9C-101B-9397-08002B2CF9AE}" pid="7" name="CORNINGClassification">
    <vt:lpwstr>Non-Corning</vt:lpwstr>
  </property>
  <property fmtid="{D5CDD505-2E9C-101B-9397-08002B2CF9AE}" pid="8" name="CORNINGLabelExtension">
    <vt:lpwstr>None</vt:lpwstr>
  </property>
  <property fmtid="{D5CDD505-2E9C-101B-9397-08002B2CF9AE}" pid="9" name="CORNINGDisplayOptionalMarkingLanguage">
    <vt:lpwstr>None</vt:lpwstr>
  </property>
  <property fmtid="{D5CDD505-2E9C-101B-9397-08002B2CF9AE}" pid="10" name="CORNINGMarkingOption">
    <vt:lpwstr>Automatic</vt:lpwstr>
  </property>
</Properties>
</file>