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4"/>
  </p:notesMasterIdLst>
  <p:sldIdLst>
    <p:sldId id="272" r:id="rId2"/>
    <p:sldId id="256" r:id="rId3"/>
    <p:sldId id="257" r:id="rId4"/>
    <p:sldId id="258" r:id="rId5"/>
    <p:sldId id="269" r:id="rId6"/>
    <p:sldId id="294" r:id="rId7"/>
    <p:sldId id="287" r:id="rId8"/>
    <p:sldId id="282" r:id="rId9"/>
    <p:sldId id="290" r:id="rId10"/>
    <p:sldId id="283" r:id="rId11"/>
    <p:sldId id="291" r:id="rId12"/>
    <p:sldId id="284" r:id="rId13"/>
    <p:sldId id="292" r:id="rId14"/>
    <p:sldId id="285" r:id="rId15"/>
    <p:sldId id="293" r:id="rId16"/>
    <p:sldId id="286" r:id="rId17"/>
    <p:sldId id="295" r:id="rId18"/>
    <p:sldId id="296" r:id="rId19"/>
    <p:sldId id="297" r:id="rId20"/>
    <p:sldId id="298" r:id="rId21"/>
    <p:sldId id="266" r:id="rId22"/>
    <p:sldId id="278" r:id="rId23"/>
    <p:sldId id="288" r:id="rId24"/>
    <p:sldId id="267" r:id="rId25"/>
    <p:sldId id="271" r:id="rId26"/>
    <p:sldId id="279" r:id="rId27"/>
    <p:sldId id="274" r:id="rId28"/>
    <p:sldId id="280" r:id="rId29"/>
    <p:sldId id="277" r:id="rId30"/>
    <p:sldId id="281" r:id="rId31"/>
    <p:sldId id="275" r:id="rId32"/>
    <p:sldId id="27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35"/>
    <a:srgbClr val="A28E6A"/>
    <a:srgbClr val="A6754B"/>
    <a:srgbClr val="A25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8031-90A8-4F80-9695-7C15A055C13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47872-F1F2-4074-AA24-214AEB43F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47872-F1F2-4074-AA24-214AEB43F1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13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47872-F1F2-4074-AA24-214AEB43F1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8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4583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0003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273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019653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2001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4606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937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128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7848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8076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1592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7212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2479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6356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769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2421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5056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A88C2-8F87-40C6-A982-95B30DC27C7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3B59-0E83-4D7D-8D91-529C3F8371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" descr="     ">
            <a:extLst>
              <a:ext uri="{FF2B5EF4-FFF2-40B4-BE49-F238E27FC236}">
                <a16:creationId xmlns:a16="http://schemas.microsoft.com/office/drawing/2014/main" id="{4B73CC37-85A6-4F36-80C3-0FE5FA351A96}"/>
              </a:ext>
            </a:extLst>
          </p:cNvPr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000" b="0" i="0" u="none" baseline="0">
                <a:solidFill>
                  <a:srgbClr val="FFFFFF"/>
                </a:solidFill>
                <a:latin typeface="arial" panose="020B0604020202020204" pitchFamily="34" charset="0"/>
              </a:rPr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116050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stintarte.com/2011/12/top-10-questions-to-ask-yourself-in.html#IDComment1046304848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A6F298-5C0F-4C8E-A18F-A95EDFDA0029}"/>
              </a:ext>
            </a:extLst>
          </p:cNvPr>
          <p:cNvSpPr/>
          <p:nvPr/>
        </p:nvSpPr>
        <p:spPr>
          <a:xfrm>
            <a:off x="17957" y="2807844"/>
            <a:ext cx="11355994" cy="22159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 Bad </a:t>
            </a:r>
            <a:r>
              <a:rPr lang="en-US" sz="138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Boyz</a:t>
            </a:r>
            <a:endParaRPr lang="en-US" sz="13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6F85CB6-1D7F-4370-B3F0-7AED090C2CF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3BFACA25-14B9-42DD-944C-E4774A842D2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438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lated image">
            <a:extLst>
              <a:ext uri="{FF2B5EF4-FFF2-40B4-BE49-F238E27FC236}">
                <a16:creationId xmlns:a16="http://schemas.microsoft.com/office/drawing/2014/main" id="{C6876547-7D66-4AE5-9AC8-2F54239309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876" y="5279780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BF44278B-A543-484F-897C-A3AAD59CBE8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314" y="5279781"/>
            <a:ext cx="3156438" cy="15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89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6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8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8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8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800" fill="hold">
                                          <p:stCondLst>
                                            <p:cond delay="3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close up of a building&#10;&#10;Description generated with very high confidence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B6A3D-9FA7-41D8-81E2-BB0449B3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Boyer-Moore</a:t>
            </a:r>
          </a:p>
        </p:txBody>
      </p:sp>
      <p:pic>
        <p:nvPicPr>
          <p:cNvPr id="28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B3F55-89BD-4F95-8855-DC1DD8770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69" y="2336872"/>
            <a:ext cx="4187141" cy="4239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Boyer-Moore Method relies heavily on pre-processing and converting everything to strings to search for words.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algorithm employs three loops giving a time complexity of O(n</a:t>
            </a:r>
            <a:r>
              <a:rPr lang="en-US" sz="1400" baseline="30000" dirty="0"/>
              <a:t>3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>
              <a:buNone/>
            </a:pPr>
            <a:r>
              <a:rPr lang="en-US" sz="1400" dirty="0"/>
              <a:t>{time here}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391D61E-C770-4044-96C7-ED955D332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689220"/>
            <a:ext cx="6269479" cy="34795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825226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Base Case </a:t>
            </a:r>
            <a:br>
              <a:rPr lang="en-US" sz="2400" b="1" dirty="0"/>
            </a:br>
            <a:r>
              <a:rPr lang="en-US" sz="2400" b="1" dirty="0"/>
              <a:t>Vs </a:t>
            </a:r>
            <a:br>
              <a:rPr lang="en-US" sz="2400" b="1" dirty="0"/>
            </a:br>
            <a:r>
              <a:rPr lang="en-US" sz="2400" b="1" dirty="0"/>
              <a:t>Constraint Changes</a:t>
            </a:r>
            <a:endParaRPr lang="en-US" sz="2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Information about giving algorithm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Show graphs for preprocessing and w/o?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3240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154AF-0073-4B6C-951E-32E7D819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Bear Method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94D5-1E3E-44F9-B332-B04567C8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2336873"/>
            <a:ext cx="4155635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Bear Method also relies heavily on pre-processing, since it sorts all letters in the board into 26 hash maps based on their letter.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This algorithm employs 4 loops, giving it a time complexity of O(n</a:t>
            </a:r>
            <a:r>
              <a:rPr lang="en-US" sz="1400" baseline="30000" dirty="0"/>
              <a:t>4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>
              <a:buNone/>
            </a:pPr>
            <a:r>
              <a:rPr lang="en-US" sz="1400" dirty="0"/>
              <a:t>{time here}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B26D9-5F43-4AE3-9A48-B4C71B3D4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987020"/>
            <a:ext cx="6269479" cy="28839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460230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Base Case </a:t>
            </a:r>
            <a:br>
              <a:rPr lang="en-US" sz="2400" b="1" dirty="0"/>
            </a:br>
            <a:r>
              <a:rPr lang="en-US" sz="2400" b="1" dirty="0"/>
              <a:t>Vs </a:t>
            </a:r>
            <a:br>
              <a:rPr lang="en-US" sz="2400" b="1" dirty="0"/>
            </a:br>
            <a:r>
              <a:rPr lang="en-US" sz="2400" b="1" dirty="0"/>
              <a:t>Constraint Changes</a:t>
            </a:r>
            <a:endParaRPr lang="en-US" sz="2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Information about giving algorithm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90632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BE15B-5BCC-4675-8EE9-BC90F5ED5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Rabin-Karp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F2BA-AC49-488A-A55E-A739099C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1" y="2336873"/>
            <a:ext cx="422231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 Rabin-Karp method also relies on pre-processing and converting the board to a string, but in addition, it also uses hash maps.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This method employs three loops giving it a time complexity of O(n</a:t>
            </a:r>
            <a:r>
              <a:rPr lang="en-US" sz="1400" baseline="30000" dirty="0"/>
              <a:t>3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The base case test complete on average in </a:t>
            </a:r>
          </a:p>
          <a:p>
            <a:pPr marL="0" indent="0">
              <a:buNone/>
            </a:pPr>
            <a:r>
              <a:rPr lang="en-US" sz="1400" dirty="0"/>
              <a:t>{time here}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089D7-56B9-4710-8600-D598F21E5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352305"/>
            <a:ext cx="6269479" cy="415338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906912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Base Case </a:t>
            </a:r>
            <a:br>
              <a:rPr lang="en-US" sz="2400" b="1" dirty="0"/>
            </a:br>
            <a:r>
              <a:rPr lang="en-US" sz="2400" b="1" dirty="0"/>
              <a:t>Vs </a:t>
            </a:r>
            <a:br>
              <a:rPr lang="en-US" sz="2400" b="1" dirty="0"/>
            </a:br>
            <a:r>
              <a:rPr lang="en-US" sz="2400" b="1" dirty="0"/>
              <a:t>Constraint Changes</a:t>
            </a:r>
            <a:endParaRPr lang="en-US" sz="2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Information about giving algorithm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Show graphs for preprocessing and w/o?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665480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7521-C895-428A-BA2E-F7AA465B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4 Time Complexities and Run Times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9DBB9C-7C36-4FC7-AE4B-72FB7F84B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102740"/>
              </p:ext>
            </p:extLst>
          </p:nvPr>
        </p:nvGraphicFramePr>
        <p:xfrm>
          <a:off x="176645" y="2715047"/>
          <a:ext cx="1189759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932">
                  <a:extLst>
                    <a:ext uri="{9D8B030D-6E8A-4147-A177-3AD203B41FA5}">
                      <a16:colId xmlns:a16="http://schemas.microsoft.com/office/drawing/2014/main" val="1229468262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672774468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324236303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3987929320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1469080546"/>
                    </a:ext>
                  </a:extLst>
                </a:gridCol>
                <a:gridCol w="1982932">
                  <a:extLst>
                    <a:ext uri="{9D8B030D-6E8A-4147-A177-3AD203B41FA5}">
                      <a16:colId xmlns:a16="http://schemas.microsoft.com/office/drawing/2014/main" val="282888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Complexities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Case </a:t>
                      </a:r>
                    </a:p>
                    <a:p>
                      <a:r>
                        <a:rPr lang="en-US" dirty="0"/>
                        <a:t>Run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Board Size 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Avg. Word Size Run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dirty="0"/>
                        <a:t>Δ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dirty="0"/>
                        <a:t>Word List Size Run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2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Brute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5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5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4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9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Boyer-Moore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3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2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Boyer-Moore*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3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22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Rabin-Karp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3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9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Rabin-Karp*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</a:t>
                      </a:r>
                      <a:r>
                        <a:rPr lang="en-US" sz="1800" baseline="30000" dirty="0"/>
                        <a:t>3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774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265D8E-40F8-4E4D-AE04-FD3D6B29C649}"/>
              </a:ext>
            </a:extLst>
          </p:cNvPr>
          <p:cNvSpPr txBox="1"/>
          <p:nvPr/>
        </p:nvSpPr>
        <p:spPr>
          <a:xfrm>
            <a:off x="176645" y="5775967"/>
            <a:ext cx="1066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- indicates without preprocessing the data</a:t>
            </a:r>
          </a:p>
        </p:txBody>
      </p:sp>
    </p:spTree>
    <p:extLst>
      <p:ext uri="{BB962C8B-B14F-4D97-AF65-F5344CB8AC3E}">
        <p14:creationId xmlns:p14="http://schemas.microsoft.com/office/powerpoint/2010/main" val="414876317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19" y="753228"/>
            <a:ext cx="4380026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Compare all Base Case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text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92144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753228"/>
            <a:ext cx="4483935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Compare all </a:t>
            </a:r>
            <a:r>
              <a:rPr lang="el-GR" sz="2400" b="1" dirty="0"/>
              <a:t>Δ</a:t>
            </a:r>
            <a:r>
              <a:rPr lang="en-US" sz="2400" b="1" dirty="0"/>
              <a:t> </a:t>
            </a:r>
            <a:r>
              <a:rPr lang="en-US" sz="2400" dirty="0"/>
              <a:t>Board Size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text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84152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753228"/>
            <a:ext cx="4400808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Compare all </a:t>
            </a:r>
            <a:r>
              <a:rPr lang="el-GR" sz="2400" b="1" dirty="0"/>
              <a:t>Δ</a:t>
            </a:r>
            <a:r>
              <a:rPr lang="en-US" sz="2400" dirty="0"/>
              <a:t> Avg. Word Size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text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4130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D577-F8C3-475D-B527-F9ECF6B47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200" dirty="0"/>
              <a:t>Solving a Word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83156-E1AB-410C-9B7E-A14F78285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428362"/>
          </a:xfrm>
        </p:spPr>
        <p:txBody>
          <a:bodyPr>
            <a:normAutofit/>
          </a:bodyPr>
          <a:lstStyle/>
          <a:p>
            <a:r>
              <a:rPr lang="en-US" sz="1800" dirty="0"/>
              <a:t>Created in collaboration with students such as: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2522D2F-BABB-45F2-BB07-889F123061C9}"/>
              </a:ext>
            </a:extLst>
          </p:cNvPr>
          <p:cNvSpPr txBox="1">
            <a:spLocks/>
          </p:cNvSpPr>
          <p:nvPr/>
        </p:nvSpPr>
        <p:spPr>
          <a:xfrm>
            <a:off x="680322" y="393657"/>
            <a:ext cx="8144134" cy="1901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37F7DA4-094E-4CCE-81A3-FBDC076D0D7F}"/>
              </a:ext>
            </a:extLst>
          </p:cNvPr>
          <p:cNvSpPr txBox="1">
            <a:spLocks/>
          </p:cNvSpPr>
          <p:nvPr/>
        </p:nvSpPr>
        <p:spPr>
          <a:xfrm>
            <a:off x="680322" y="1819949"/>
            <a:ext cx="8144134" cy="949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400" dirty="0"/>
              <a:t>Design and Analysis of Algorithms for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0371A-E0C4-4771-B51E-B32C337E2A7A}"/>
              </a:ext>
            </a:extLst>
          </p:cNvPr>
          <p:cNvSpPr txBox="1"/>
          <p:nvPr/>
        </p:nvSpPr>
        <p:spPr>
          <a:xfrm>
            <a:off x="6511024" y="4648461"/>
            <a:ext cx="2313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Chase </a:t>
            </a:r>
          </a:p>
          <a:p>
            <a:pPr algn="r"/>
            <a:r>
              <a:rPr lang="en-US" sz="2800" dirty="0"/>
              <a:t>Ryan </a:t>
            </a:r>
          </a:p>
          <a:p>
            <a:pPr algn="r"/>
            <a:r>
              <a:rPr lang="en-US" sz="2800" dirty="0"/>
              <a:t>John </a:t>
            </a:r>
          </a:p>
          <a:p>
            <a:pPr algn="r"/>
            <a:r>
              <a:rPr lang="en-US" sz="2800" dirty="0"/>
              <a:t>And Austin</a:t>
            </a:r>
          </a:p>
        </p:txBody>
      </p:sp>
    </p:spTree>
    <p:extLst>
      <p:ext uri="{BB962C8B-B14F-4D97-AF65-F5344CB8AC3E}">
        <p14:creationId xmlns:p14="http://schemas.microsoft.com/office/powerpoint/2010/main" val="1430431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3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753228"/>
            <a:ext cx="4442371" cy="1080938"/>
          </a:xfrm>
        </p:spPr>
        <p:txBody>
          <a:bodyPr>
            <a:normAutofit/>
          </a:bodyPr>
          <a:lstStyle/>
          <a:p>
            <a:r>
              <a:rPr lang="en-US" sz="2400" dirty="0"/>
              <a:t>Compare all </a:t>
            </a:r>
            <a:r>
              <a:rPr lang="el-GR" sz="2400" b="1" dirty="0"/>
              <a:t>Δ</a:t>
            </a:r>
            <a:r>
              <a:rPr lang="en-US" sz="2400" dirty="0"/>
              <a:t> Word List Size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text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89303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A1698906-F123-49CB-B633-247AC48701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0">
            <a:extLst>
              <a:ext uri="{FF2B5EF4-FFF2-40B4-BE49-F238E27FC236}">
                <a16:creationId xmlns:a16="http://schemas.microsoft.com/office/drawing/2014/main" id="{12AFB628-1D2A-4F5A-8E9E-2C8E917B59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2" name="Rectangle 12">
            <a:extLst>
              <a:ext uri="{FF2B5EF4-FFF2-40B4-BE49-F238E27FC236}">
                <a16:creationId xmlns:a16="http://schemas.microsoft.com/office/drawing/2014/main" id="{5D86D9DA-31E3-48ED-9F77-2D8B649BD4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4C6B320-AA89-4C19-89F7-71D46B26BA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2939D-A7F9-4D22-85F3-FCBDEAFE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 dirty="0"/>
              <a:t>Original Hypothesis</a:t>
            </a:r>
          </a:p>
        </p:txBody>
      </p:sp>
      <p:pic>
        <p:nvPicPr>
          <p:cNvPr id="24" name="Picture 16">
            <a:extLst>
              <a:ext uri="{FF2B5EF4-FFF2-40B4-BE49-F238E27FC236}">
                <a16:creationId xmlns:a16="http://schemas.microsoft.com/office/drawing/2014/main" id="{4AC1383A-2DFB-422E-8FB2-1CABD96DDF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74DF-7363-428F-B786-9FC0D90C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85" y="2336873"/>
            <a:ext cx="5794130" cy="3177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predict…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Boyer-Moore will be the most efficient algorithm when dealing with a larger data set.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That when changing the constraints to our problem, the performance of each algorithm will be affected.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5EE119-0AC6-45BA-AE5E-A86AFE1C74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DD600F6-D0FA-441A-A06E-DA4865A5C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33" y="1336393"/>
            <a:ext cx="4178419" cy="417841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90031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F4DE-D6AF-4985-BFA8-D154FED9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3A6B-A9DA-4890-ADA0-D499CCD1E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a larger board:</a:t>
            </a:r>
          </a:p>
          <a:p>
            <a:pPr marL="0" indent="0">
              <a:buNone/>
            </a:pPr>
            <a:r>
              <a:rPr lang="en-US" dirty="0"/>
              <a:t>The Brute Force and Bear method will be faster than the other two since a larger board drastically increases pre-processing speeds.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a smaller board:</a:t>
            </a:r>
          </a:p>
          <a:p>
            <a:pPr marL="0" indent="0">
              <a:buNone/>
            </a:pPr>
            <a:r>
              <a:rPr lang="en-US" dirty="0"/>
              <a:t>The Boyer-Moore and Rabin-Karp algorithms will shine since pre-processing will be much quicker.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longer </a:t>
            </a:r>
            <a:r>
              <a:rPr lang="en-US" dirty="0" err="1"/>
              <a:t>words:v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3872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AC24-BB08-472B-9627-C4872457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r>
              <a:rPr lang="en-US" i="1" dirty="0"/>
              <a:t>Continued…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898E4-28FE-41D8-BD40-617328E63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smaller words: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more words: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fewer words:</a:t>
            </a:r>
          </a:p>
        </p:txBody>
      </p:sp>
    </p:spTree>
    <p:extLst>
      <p:ext uri="{BB962C8B-B14F-4D97-AF65-F5344CB8AC3E}">
        <p14:creationId xmlns:p14="http://schemas.microsoft.com/office/powerpoint/2010/main" val="99800397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A289-A2FA-4B52-8C1A-94BB4422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Questions?</a:t>
            </a:r>
          </a:p>
        </p:txBody>
      </p:sp>
      <p:pic>
        <p:nvPicPr>
          <p:cNvPr id="13" name="Content Placeholder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640DBE33-6C0E-4B65-AAF5-FF97A026C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88556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98081416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Base Case </a:t>
            </a:r>
            <a:br>
              <a:rPr lang="en-US" sz="2400" dirty="0"/>
            </a:br>
            <a:r>
              <a:rPr lang="en-US" sz="2400" dirty="0"/>
              <a:t>50x50 using 50 Words</a:t>
            </a:r>
            <a:br>
              <a:rPr lang="en-US" sz="2400" dirty="0"/>
            </a:br>
            <a:r>
              <a:rPr lang="en-US" sz="2400" dirty="0"/>
              <a:t>(with Pre-processing)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/>
              <a:t>These Results are with Pre-Processing included in our timed results.</a:t>
            </a:r>
          </a:p>
          <a:p>
            <a:pPr marL="0" indent="0">
              <a:buNone/>
            </a:pPr>
            <a:r>
              <a:rPr lang="en-US" sz="1400"/>
              <a:t>Fastest to slowest in descending order:</a:t>
            </a:r>
          </a:p>
          <a:p>
            <a:pPr marL="0" indent="0">
              <a:buNone/>
            </a:pPr>
            <a:endParaRPr lang="en-US" sz="1400"/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B5A1C5A-24FE-4834-ADD0-335965BEB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62245"/>
            <a:ext cx="6269479" cy="373350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3467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Base Case </a:t>
            </a:r>
            <a:br>
              <a:rPr lang="en-US" sz="2400" dirty="0"/>
            </a:br>
            <a:r>
              <a:rPr lang="en-US" sz="2400" dirty="0"/>
              <a:t>50x50 using 50 Words</a:t>
            </a:r>
            <a:br>
              <a:rPr lang="en-US" sz="2400" dirty="0"/>
            </a:br>
            <a:r>
              <a:rPr lang="en-US" sz="2400" dirty="0"/>
              <a:t>(without Pre-processing)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These Results are with Pre-Processing included in our timed results.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56BABD3-9BDB-4695-81BD-C572D2899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62245"/>
            <a:ext cx="6269479" cy="373350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616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Increased Board Size</a:t>
            </a:r>
            <a:br>
              <a:rPr lang="en-US" sz="2400" b="1"/>
            </a:br>
            <a:r>
              <a:rPr lang="en-US" sz="2400" b="1"/>
              <a:t>(with pre-processing)</a:t>
            </a:r>
            <a:endParaRPr lang="en-US" sz="24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67C6D90-231B-4312-8346-0179EA6A8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CFAFE0C1-AEB1-4D1D-91EA-03C3EA747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5203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Increased Board Size</a:t>
            </a:r>
            <a:br>
              <a:rPr lang="en-US" sz="2400" b="1"/>
            </a:br>
            <a:r>
              <a:rPr lang="en-US" sz="2400" b="1"/>
              <a:t>(without pre-processing)</a:t>
            </a:r>
            <a:endParaRPr lang="en-US" sz="2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266626C-E503-467A-862A-A02CA596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F06DA4AD-7644-458C-BB50-F8E972DD3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928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34962-442B-4C4E-81BD-1EF62469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Decreased Board Size</a:t>
            </a:r>
            <a:br>
              <a:rPr lang="en-US" sz="2400" b="1"/>
            </a:br>
            <a:r>
              <a:rPr lang="en-US" sz="2400" b="1"/>
              <a:t>(with pre-processing)</a:t>
            </a:r>
            <a:endParaRPr lang="en-US" sz="24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2B119C-E39C-4D04-BB78-A314CCBFC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6CC421A-67DB-4CCE-80B8-37D89A894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96930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96" name="Rectangle 95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B6980-4CB8-4ACF-B911-ECB64A13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sz="4400" dirty="0"/>
              <a:t>Our Problem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D7C0E-4B5A-4310-808C-BD19C5616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40" y="2101097"/>
            <a:ext cx="5905036" cy="20065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In Natural Language:</a:t>
            </a:r>
            <a:endParaRPr lang="en-US" sz="2800" dirty="0"/>
          </a:p>
          <a:p>
            <a:pPr marL="0" indent="0">
              <a:buNone/>
            </a:pPr>
            <a:r>
              <a:rPr lang="en-US" sz="2000" dirty="0"/>
              <a:t>Find all words in a given word list within a board of randomly generated characters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Aka Word Search Puzzle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B8062-AF46-4341-AF17-C21B58AFA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0"/>
            <a:ext cx="5439028" cy="6858000"/>
          </a:xfrm>
          <a:prstGeom prst="rect">
            <a:avLst/>
          </a:prstGeom>
        </p:spPr>
      </p:pic>
      <p:pic>
        <p:nvPicPr>
          <p:cNvPr id="9" name="Picture 8" descr="A picture containing transport, wheel&#10;&#10;Description generated with very high confidence">
            <a:extLst>
              <a:ext uri="{FF2B5EF4-FFF2-40B4-BE49-F238E27FC236}">
                <a16:creationId xmlns:a16="http://schemas.microsoft.com/office/drawing/2014/main" id="{1E29A803-5B72-468A-A420-2EE399C070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377" y="57034"/>
            <a:ext cx="992448" cy="992448"/>
          </a:xfrm>
          <a:prstGeom prst="rect">
            <a:avLst/>
          </a:prstGeom>
        </p:spPr>
      </p:pic>
      <p:pic>
        <p:nvPicPr>
          <p:cNvPr id="1026" name="Picture 2" descr="Image result for word search">
            <a:extLst>
              <a:ext uri="{FF2B5EF4-FFF2-40B4-BE49-F238E27FC236}">
                <a16:creationId xmlns:a16="http://schemas.microsoft.com/office/drawing/2014/main" id="{C486E09C-EC76-44BC-94AA-8FBA8DFB3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980" y="3429000"/>
            <a:ext cx="3286991" cy="328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653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34962-442B-4C4E-81BD-1EF62469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Decreased Board Size</a:t>
            </a:r>
            <a:br>
              <a:rPr lang="en-US" sz="2400" b="1"/>
            </a:br>
            <a:r>
              <a:rPr lang="en-US" sz="2400" b="1"/>
              <a:t>(without pre-processing)</a:t>
            </a:r>
            <a:endParaRPr lang="en-US" sz="24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EE307D-D4AC-4C27-873C-54F68C99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6DCDEC0-A909-475C-AFAF-177A1C34F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552803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Short Words</a:t>
            </a:r>
            <a:br>
              <a:rPr lang="en-US" sz="2400" b="1"/>
            </a:br>
            <a:r>
              <a:rPr lang="en-US" sz="2400" b="1"/>
              <a:t>(with pre-processing)</a:t>
            </a:r>
            <a:endParaRPr lang="en-US" sz="24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24DC41D-F5CF-450E-BEBE-3AAF8015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BC8A99A7-4346-4A33-8054-11939D3DF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06846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b="1"/>
              <a:t>Short Words </a:t>
            </a:r>
            <a:br>
              <a:rPr lang="en-US" sz="2400" b="1"/>
            </a:br>
            <a:r>
              <a:rPr lang="en-US" sz="2400" b="1"/>
              <a:t>(without pre-processing)</a:t>
            </a:r>
            <a:endParaRPr lang="en-US" sz="24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37D76AD-4829-4F2F-B27C-8C5C91574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16" name="Content Placeholder 5">
            <a:extLst>
              <a:ext uri="{FF2B5EF4-FFF2-40B4-BE49-F238E27FC236}">
                <a16:creationId xmlns:a16="http://schemas.microsoft.com/office/drawing/2014/main" id="{42472199-6FC2-4FF9-ABD2-23B7E0801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80052"/>
            <a:ext cx="6269479" cy="369789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9281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E0A0-C89E-455E-88D7-F0745DA4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Formal Statement: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BE699-BF7B-4D78-98FB-500D3403FCC4}"/>
              </a:ext>
            </a:extLst>
          </p:cNvPr>
          <p:cNvSpPr txBox="1"/>
          <p:nvPr/>
        </p:nvSpPr>
        <p:spPr>
          <a:xfrm>
            <a:off x="1546420" y="2058103"/>
            <a:ext cx="7881661" cy="446276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b="1" dirty="0"/>
          </a:p>
          <a:p>
            <a:pPr algn="ctr"/>
            <a:r>
              <a:rPr lang="en-US" dirty="0"/>
              <a:t>B</a:t>
            </a:r>
            <a:r>
              <a:rPr lang="en-US" baseline="-25000" dirty="0"/>
              <a:t>r, c</a:t>
            </a:r>
            <a:r>
              <a:rPr lang="en-US" dirty="0"/>
              <a:t> = matrix of letters comprising game board, r &amp; c indicate position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 = List of words to find: [w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3</a:t>
            </a:r>
            <a:r>
              <a:rPr lang="en-US" dirty="0"/>
              <a:t>, … w</a:t>
            </a:r>
            <a:r>
              <a:rPr lang="en-US" baseline="-25000" dirty="0"/>
              <a:t>i-1</a:t>
            </a:r>
            <a:r>
              <a:rPr lang="en-US" dirty="0"/>
              <a:t>]</a:t>
            </a:r>
          </a:p>
          <a:p>
            <a:pPr algn="ctr"/>
            <a:r>
              <a:rPr lang="en-US" dirty="0"/>
              <a:t>where </a:t>
            </a:r>
            <a:r>
              <a:rPr lang="en-US" dirty="0" err="1"/>
              <a:t>i</a:t>
            </a:r>
            <a:r>
              <a:rPr lang="en-US" dirty="0"/>
              <a:t> is the length of L.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= a unique sequence of M alphabetic characters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 = sequence of characters for any w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L</a:t>
            </a:r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/>
          </a:p>
          <a:p>
            <a:pPr algn="ctr"/>
            <a:r>
              <a:rPr lang="en-US" dirty="0"/>
              <a:t>M = number of characters in a word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 = number of characters in a sequence</a:t>
            </a:r>
          </a:p>
          <a:p>
            <a:pPr algn="ctr"/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 = list of directions </a:t>
            </a:r>
          </a:p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[(-Y), (+Y), (+X), (-X), (-Y,-X), (-Y,+X), (+Y,-X), (+Y,+X)]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3051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659E-B0C4-4B74-BD2B-873265AD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Formal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89834-9510-46E7-99E3-699A88E0A547}"/>
              </a:ext>
            </a:extLst>
          </p:cNvPr>
          <p:cNvSpPr txBox="1"/>
          <p:nvPr/>
        </p:nvSpPr>
        <p:spPr>
          <a:xfrm>
            <a:off x="0" y="5231565"/>
            <a:ext cx="12010335" cy="1369606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sz="3000" dirty="0"/>
          </a:p>
          <a:p>
            <a:pPr algn="ctr"/>
            <a:r>
              <a:rPr lang="en-US" sz="2900" dirty="0"/>
              <a:t>{∀ w </a:t>
            </a:r>
            <a:r>
              <a:rPr lang="el-GR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sz="2900" dirty="0"/>
              <a:t> L | (</a:t>
            </a:r>
            <a:r>
              <a:rPr lang="en-US" sz="2900" dirty="0" err="1"/>
              <a:t>w</a:t>
            </a:r>
            <a:r>
              <a:rPr lang="en-US" sz="2900" baseline="-25000" dirty="0" err="1"/>
              <a:t>k</a:t>
            </a:r>
            <a:r>
              <a:rPr lang="en-US" sz="2900" dirty="0"/>
              <a:t>[0]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B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) ∩ (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= B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+ (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-S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[0])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900" dirty="0"/>
              <a:t>∀ D</a:t>
            </a:r>
            <a:r>
              <a:rPr lang="en-US" sz="2900" baseline="-25000" dirty="0"/>
              <a:t>e</a:t>
            </a:r>
            <a:r>
              <a:rPr lang="el-GR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ϵ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D | </a:t>
            </a:r>
            <a:r>
              <a:rPr lang="en-US" sz="2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9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 = M</a:t>
            </a:r>
            <a:r>
              <a:rPr lang="en-US" sz="29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)}</a:t>
            </a:r>
            <a:r>
              <a:rPr lang="en-US" sz="2900" baseline="-25000" dirty="0"/>
              <a:t>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</a:rPr>
              <a:t>= T/F</a:t>
            </a:r>
          </a:p>
          <a:p>
            <a:pPr algn="ctr"/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64F54-C563-49FB-A331-0DED4A9FAF5B}"/>
              </a:ext>
            </a:extLst>
          </p:cNvPr>
          <p:cNvSpPr txBox="1"/>
          <p:nvPr/>
        </p:nvSpPr>
        <p:spPr>
          <a:xfrm>
            <a:off x="67168" y="2051269"/>
            <a:ext cx="4592782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“For all words W in word list L</a:t>
            </a:r>
            <a:r>
              <a:rPr lang="en-US" baseline="-25000" dirty="0"/>
              <a:t> </a:t>
            </a:r>
            <a:r>
              <a:rPr lang="en-US" dirty="0"/>
              <a:t>such that the first character in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exist in Board B at some given coordinate (</a:t>
            </a:r>
            <a:r>
              <a:rPr lang="en-US" dirty="0" err="1"/>
              <a:t>r,c</a:t>
            </a:r>
            <a:r>
              <a:rPr lang="en-US" dirty="0"/>
              <a:t>)…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0B585-C84D-4DB8-89AC-C56B279D2D1E}"/>
              </a:ext>
            </a:extLst>
          </p:cNvPr>
          <p:cNvSpPr txBox="1"/>
          <p:nvPr/>
        </p:nvSpPr>
        <p:spPr>
          <a:xfrm>
            <a:off x="104647" y="3048051"/>
            <a:ext cx="679583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7DD7E-D68B-4D53-8668-44DD6BEEE5B4}"/>
              </a:ext>
            </a:extLst>
          </p:cNvPr>
          <p:cNvSpPr txBox="1"/>
          <p:nvPr/>
        </p:nvSpPr>
        <p:spPr>
          <a:xfrm>
            <a:off x="96331" y="3514867"/>
            <a:ext cx="4592782" cy="92333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sequence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dirty="0"/>
              <a:t> of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is equal to sequence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dirty="0"/>
              <a:t> where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dirty="0"/>
              <a:t> is all combinations of sequences around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r, c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”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2D6E0-E334-4307-8FE6-31B7A21F08CC}"/>
              </a:ext>
            </a:extLst>
          </p:cNvPr>
          <p:cNvSpPr txBox="1"/>
          <p:nvPr/>
        </p:nvSpPr>
        <p:spPr>
          <a:xfrm>
            <a:off x="67168" y="4558383"/>
            <a:ext cx="6259502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this statement returns true, the word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 exist at </a:t>
            </a:r>
            <a:r>
              <a:rPr lang="en-US" dirty="0" err="1"/>
              <a:t>B</a:t>
            </a:r>
            <a:r>
              <a:rPr lang="en-US" baseline="-25000" dirty="0" err="1"/>
              <a:t>r,c</a:t>
            </a:r>
            <a:r>
              <a:rPr lang="en-US" baseline="-25000" dirty="0"/>
              <a:t> </a:t>
            </a:r>
            <a:r>
              <a:rPr lang="en-US" dirty="0"/>
              <a:t>in direction D</a:t>
            </a:r>
          </a:p>
        </p:txBody>
      </p:sp>
      <p:pic>
        <p:nvPicPr>
          <p:cNvPr id="12" name="Picture 4" descr="Image result for word search">
            <a:extLst>
              <a:ext uri="{FF2B5EF4-FFF2-40B4-BE49-F238E27FC236}">
                <a16:creationId xmlns:a16="http://schemas.microsoft.com/office/drawing/2014/main" id="{9D66CB1D-3C53-4282-BF82-7A24C62DA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" b="15365"/>
          <a:stretch/>
        </p:blipFill>
        <p:spPr bwMode="auto">
          <a:xfrm>
            <a:off x="7107486" y="2146980"/>
            <a:ext cx="3186696" cy="266813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F597411-8D26-4FEC-85BA-66E878A3AB18}"/>
              </a:ext>
            </a:extLst>
          </p:cNvPr>
          <p:cNvSpPr/>
          <p:nvPr/>
        </p:nvSpPr>
        <p:spPr>
          <a:xfrm>
            <a:off x="6975419" y="2062413"/>
            <a:ext cx="3424271" cy="291746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8F755-598E-4DAB-9E86-0E4C51D02EC1}"/>
              </a:ext>
            </a:extLst>
          </p:cNvPr>
          <p:cNvSpPr txBox="1"/>
          <p:nvPr/>
        </p:nvSpPr>
        <p:spPr>
          <a:xfrm>
            <a:off x="10589384" y="2078740"/>
            <a:ext cx="1450731" cy="1277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Alabama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Alaska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Arizona</a:t>
            </a:r>
          </a:p>
          <a:p>
            <a:r>
              <a:rPr lang="en-US" sz="1100" dirty="0">
                <a:solidFill>
                  <a:schemeClr val="bg1"/>
                </a:solidFill>
              </a:rPr>
              <a:t>Arkansas</a:t>
            </a:r>
          </a:p>
          <a:p>
            <a:r>
              <a:rPr lang="en-US" sz="1100" dirty="0">
                <a:solidFill>
                  <a:schemeClr val="bg1"/>
                </a:solidFill>
              </a:rPr>
              <a:t>California </a:t>
            </a:r>
          </a:p>
          <a:p>
            <a:r>
              <a:rPr lang="en-US" sz="1100" dirty="0">
                <a:solidFill>
                  <a:schemeClr val="bg1"/>
                </a:solidFill>
              </a:rPr>
              <a:t>Colorado Connecticut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2009B-AB4C-4359-AC68-367241E7C521}"/>
              </a:ext>
            </a:extLst>
          </p:cNvPr>
          <p:cNvSpPr txBox="1"/>
          <p:nvPr/>
        </p:nvSpPr>
        <p:spPr>
          <a:xfrm rot="16200000">
            <a:off x="10647185" y="2614763"/>
            <a:ext cx="992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chemeClr val="accent1"/>
                </a:solidFill>
              </a:rPr>
              <a:t>{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A7B73F-EAAF-40E7-B5D5-3A28FAD814DC}"/>
              </a:ext>
            </a:extLst>
          </p:cNvPr>
          <p:cNvSpPr txBox="1"/>
          <p:nvPr/>
        </p:nvSpPr>
        <p:spPr>
          <a:xfrm>
            <a:off x="11048439" y="3937980"/>
            <a:ext cx="40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3A244-40DC-42C4-9D1F-D871931BEB21}"/>
              </a:ext>
            </a:extLst>
          </p:cNvPr>
          <p:cNvSpPr txBox="1"/>
          <p:nvPr/>
        </p:nvSpPr>
        <p:spPr>
          <a:xfrm>
            <a:off x="6326670" y="3114832"/>
            <a:ext cx="41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</a:t>
            </a:r>
          </a:p>
        </p:txBody>
      </p:sp>
      <p:pic>
        <p:nvPicPr>
          <p:cNvPr id="20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FA2BF0-EE57-45C3-A5C6-1D6124FA6B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632" b="91923"/>
          <a:stretch/>
        </p:blipFill>
        <p:spPr>
          <a:xfrm>
            <a:off x="2935549" y="5724771"/>
            <a:ext cx="261370" cy="3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24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CCE0-ED4B-4A70-9C2B-77A5A405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400" dirty="0"/>
              <a:t>Analyzation of the Algorithms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A51095-D9C7-4E38-9F9E-3E81724EE669}"/>
              </a:ext>
            </a:extLst>
          </p:cNvPr>
          <p:cNvSpPr txBox="1"/>
          <p:nvPr/>
        </p:nvSpPr>
        <p:spPr>
          <a:xfrm>
            <a:off x="509155" y="2062152"/>
            <a:ext cx="40108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have 4 different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Board size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average word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word list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324A74D-3D19-4E4F-A2CB-2FE92B92E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571674"/>
              </p:ext>
            </p:extLst>
          </p:nvPr>
        </p:nvGraphicFramePr>
        <p:xfrm>
          <a:off x="1015772" y="4220712"/>
          <a:ext cx="89429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90">
                  <a:extLst>
                    <a:ext uri="{9D8B030D-6E8A-4147-A177-3AD203B41FA5}">
                      <a16:colId xmlns:a16="http://schemas.microsoft.com/office/drawing/2014/main" val="2727003404"/>
                    </a:ext>
                  </a:extLst>
                </a:gridCol>
                <a:gridCol w="1691126">
                  <a:extLst>
                    <a:ext uri="{9D8B030D-6E8A-4147-A177-3AD203B41FA5}">
                      <a16:colId xmlns:a16="http://schemas.microsoft.com/office/drawing/2014/main" val="1850744340"/>
                    </a:ext>
                  </a:extLst>
                </a:gridCol>
                <a:gridCol w="2059860">
                  <a:extLst>
                    <a:ext uri="{9D8B030D-6E8A-4147-A177-3AD203B41FA5}">
                      <a16:colId xmlns:a16="http://schemas.microsoft.com/office/drawing/2014/main" val="1624844753"/>
                    </a:ext>
                  </a:extLst>
                </a:gridCol>
                <a:gridCol w="1816040">
                  <a:extLst>
                    <a:ext uri="{9D8B030D-6E8A-4147-A177-3AD203B41FA5}">
                      <a16:colId xmlns:a16="http://schemas.microsoft.com/office/drawing/2014/main" val="1315011476"/>
                    </a:ext>
                  </a:extLst>
                </a:gridCol>
                <a:gridCol w="1264742">
                  <a:extLst>
                    <a:ext uri="{9D8B030D-6E8A-4147-A177-3AD203B41FA5}">
                      <a16:colId xmlns:a16="http://schemas.microsoft.com/office/drawing/2014/main" val="2982709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Avg</a:t>
                      </a:r>
                      <a:r>
                        <a:rPr lang="en-US" dirty="0"/>
                        <a:t> Word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 List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15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500-5000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8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8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Board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100x100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500-5000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65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Avg</a:t>
                      </a:r>
                      <a:r>
                        <a:rPr lang="en-US" dirty="0"/>
                        <a:t> Word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500-5000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12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l-G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dirty="0"/>
                        <a:t> Word List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500-5000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8595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F08AB80-B248-44A3-BCEC-246644D8BDB0}"/>
              </a:ext>
            </a:extLst>
          </p:cNvPr>
          <p:cNvSpPr txBox="1"/>
          <p:nvPr/>
        </p:nvSpPr>
        <p:spPr>
          <a:xfrm>
            <a:off x="5237018" y="2062152"/>
            <a:ext cx="4821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testing consisted of…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Puzzles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7F3CDC-6919-43F1-BE94-E3704BE43DB9}"/>
              </a:ext>
            </a:extLst>
          </p:cNvPr>
          <p:cNvSpPr txBox="1"/>
          <p:nvPr/>
        </p:nvSpPr>
        <p:spPr>
          <a:xfrm>
            <a:off x="1015771" y="6518117"/>
            <a:ext cx="9195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  <a:r>
              <a:rPr lang="en-US" sz="1200" dirty="0" err="1"/>
              <a:t>Avg</a:t>
            </a:r>
            <a:r>
              <a:rPr lang="en-US" sz="1200" dirty="0"/>
              <a:t> Word Size uses a different word list (randomly generated 4 letter words)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5F338C-6451-40F0-88F1-44FF8617058E}"/>
                  </a:ext>
                </a:extLst>
              </p:cNvPr>
              <p:cNvSpPr txBox="1"/>
              <p:nvPr/>
            </p:nvSpPr>
            <p:spPr>
              <a:xfrm>
                <a:off x="4429990" y="3213468"/>
                <a:ext cx="7762010" cy="496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i.e. </a:t>
                </a:r>
                <a:r>
                  <a:rPr lang="en-US" sz="1600" dirty="0" err="1"/>
                  <a:t>BaseCase_RunTime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(</m:t>
                        </m:r>
                        <m:nary>
                          <m:naryPr>
                            <m:chr m:val="∑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1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)+ (</m:t>
                        </m:r>
                        <m:nary>
                          <m:naryPr>
                            <m:chr m:val="∑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)+(</m:t>
                        </m:r>
                        <m:nary>
                          <m:naryPr>
                            <m:chr m:val="∑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/>
                              <m:t>3</m:t>
                            </m:r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𝑅𝑢𝑛𝑇𝑖𝑚𝑒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)</m:t>
                        </m:r>
                        <m:r>
                          <m:rPr>
                            <m:nor/>
                          </m:rPr>
                          <a:rPr lang="en-US" sz="1600" dirty="0"/>
                          <m:t>)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5F338C-6451-40F0-88F1-44FF86170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90" y="3213468"/>
                <a:ext cx="7762010" cy="496354"/>
              </a:xfrm>
              <a:prstGeom prst="rect">
                <a:avLst/>
              </a:prstGeom>
              <a:blipFill>
                <a:blip r:embed="rId3"/>
                <a:stretch>
                  <a:fillRect l="-471" t="-43902" b="-45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6086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2D22-5A64-4B42-9BAB-C5D6A401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Using 4 Letter Words is Viable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F258-47CF-498C-A863-74339D5A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7" y="2336872"/>
            <a:ext cx="3246119" cy="4274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using shorter words in our tests, we considered the fact that shorter words have a greater chance of appearing randomly on a large board.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Since the likelihood of a four letter word appearing randomly in a 50 by 50 word search is less than a hundredth of a percent, we considered it statistically negligible in the context of our research.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9F58B-11D5-4B7E-9178-89977C9EC44E}"/>
                  </a:ext>
                </a:extLst>
              </p:cNvPr>
              <p:cNvSpPr txBox="1"/>
              <p:nvPr/>
            </p:nvSpPr>
            <p:spPr>
              <a:xfrm>
                <a:off x="3465576" y="2929892"/>
                <a:ext cx="8726424" cy="2585451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sz="2300">
                          <a:latin typeface="Cambria Math" panose="02040503050406030204" pitchFamily="18" charset="0"/>
                        </a:rPr>
                        <m:t>×50=2,500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  →  </m:t>
                      </m:r>
                      <m:f>
                        <m:f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num>
                        <m:den>
                          <m:r>
                            <a:rPr lang="en-US" sz="2300" i="0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den>
                      </m:f>
                      <m:r>
                        <a:rPr lang="en-US" sz="2300" i="0" smtClean="0">
                          <a:latin typeface="Cambria Math" panose="02040503050406030204" pitchFamily="18" charset="0"/>
                        </a:rPr>
                        <m:t>≈96.15</m:t>
                      </m:r>
                      <m:r>
                        <a:rPr lang="en-US" sz="2300" b="0" i="0" smtClean="0">
                          <a:latin typeface="Cambria Math" panose="02040503050406030204" pitchFamily="18" charset="0"/>
                        </a:rPr>
                        <m:t>  →   </m:t>
                      </m:r>
                      <m:f>
                        <m:fPr>
                          <m:ctrlPr>
                            <a:rPr lang="en-US" sz="23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dirty="0" smtClean="0">
                              <a:latin typeface="Cambria Math" panose="02040503050406030204" pitchFamily="18" charset="0"/>
                            </a:rPr>
                            <m:t>96.15</m:t>
                          </m:r>
                        </m:num>
                        <m:den>
                          <m:r>
                            <a:rPr lang="en-US" sz="2300" i="0" dirty="0" smtClean="0">
                              <a:latin typeface="Cambria Math" panose="02040503050406030204" pitchFamily="18" charset="0"/>
                            </a:rPr>
                            <m:t>2500</m:t>
                          </m:r>
                        </m:den>
                      </m:f>
                      <m:r>
                        <a:rPr lang="en-US" sz="2300" i="0" dirty="0" smtClean="0">
                          <a:latin typeface="Cambria Math" panose="02040503050406030204" pitchFamily="18" charset="0"/>
                        </a:rPr>
                        <m:t>=0.03846</m:t>
                      </m:r>
                    </m:oMath>
                  </m:oMathPara>
                </a14:m>
                <a:endParaRPr lang="en-US" sz="2300" dirty="0"/>
              </a:p>
              <a:p>
                <a14:m>
                  <m:oMath xmlns:m="http://schemas.openxmlformats.org/officeDocument/2006/math">
                    <m:r>
                      <a:rPr lang="en-US" sz="2300" dirty="0" smtClean="0">
                        <a:latin typeface="Cambria Math" panose="02040503050406030204" pitchFamily="18" charset="0"/>
                      </a:rPr>
                      <m:t>0.0384</m:t>
                    </m:r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i="0" dirty="0" smtClean="0">
                        <a:latin typeface="Cambria Math" panose="02040503050406030204" pitchFamily="18" charset="0"/>
                      </a:rPr>
                      <m:t>=0.0004</m:t>
                    </m:r>
                  </m:oMath>
                </a14:m>
                <a:r>
                  <a:rPr lang="en-US" sz="2300" dirty="0"/>
                  <a:t> 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</a:t>
                </a:r>
                <a:r>
                  <a:rPr lang="en-US" sz="2300" dirty="0">
                    <a:highlight>
                      <a:srgbClr val="808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0.04%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three letter word</a:t>
                </a:r>
              </a:p>
              <a:p>
                <a:endParaRPr lang="en-US" sz="23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300" dirty="0">
                        <a:latin typeface="Cambria Math" panose="02040503050406030204" pitchFamily="18" charset="0"/>
                      </a:rPr>
                      <m:t>0.0384×</m:t>
                    </m:r>
                    <m:f>
                      <m:fPr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dirty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3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0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3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0.000017 or </a:t>
                </a:r>
                <a:r>
                  <a:rPr lang="en-US" sz="2300" dirty="0">
                    <a:highlight>
                      <a:srgbClr val="808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0.0017%</a:t>
                </a:r>
                <a:r>
                  <a:rPr lang="en-US" sz="2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four letter word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9F58B-11D5-4B7E-9178-89977C9EC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76" y="2929892"/>
                <a:ext cx="8726424" cy="25854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97628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BB99B29-C696-4814-9C10-0BAC14F33F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40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DAE45-3979-4577-94A0-07F95B68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US" dirty="0"/>
              <a:t>Brute Force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9BCF-3631-4F15-A922-6903E5DC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336873"/>
            <a:ext cx="556955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Brute Force checks every possible spot for each word until it is found.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is obtained</a:t>
            </a:r>
            <a:r>
              <a:rPr lang="en-US" dirty="0"/>
              <a:t> </a:t>
            </a:r>
            <a:r>
              <a:rPr lang="en-US" sz="2000" dirty="0"/>
              <a:t>naively through the use of nested for and while loops with certain conditions, giving it a time complexity of O(n</a:t>
            </a:r>
            <a:r>
              <a:rPr lang="en-US" sz="2000" baseline="30000" dirty="0"/>
              <a:t>5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base case test complete on average in {time here}</a:t>
            </a:r>
          </a:p>
        </p:txBody>
      </p:sp>
    </p:spTree>
    <p:extLst>
      <p:ext uri="{BB962C8B-B14F-4D97-AF65-F5344CB8AC3E}">
        <p14:creationId xmlns:p14="http://schemas.microsoft.com/office/powerpoint/2010/main" val="10357384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DCA3673-CDE4-40C5-9FA8-F89874CFBA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756E8F-499C-4533-BBE8-309C3E8D98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FFD040-32A9-4D2B-86CA-599D030A41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3205CA-B7FF-4C25-A4C8-3BBBCE19D9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3A27-30F4-44D5-8CDA-34B0967C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Base Case </a:t>
            </a:r>
            <a:br>
              <a:rPr lang="en-US" sz="2400" b="1" dirty="0"/>
            </a:br>
            <a:r>
              <a:rPr lang="en-US" sz="2400" b="1" dirty="0"/>
              <a:t>Vs </a:t>
            </a:r>
            <a:br>
              <a:rPr lang="en-US" sz="2400" b="1" dirty="0"/>
            </a:br>
            <a:r>
              <a:rPr lang="en-US" sz="2400" b="1" dirty="0"/>
              <a:t>Constraint Changes</a:t>
            </a:r>
            <a:endParaRPr lang="en-US" sz="2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6E3F32-3C1A-4B6E-AF26-8A15A78856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FFAA5F-C59F-40CC-BEB8-426266D7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Information about giving algorithm 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9" name="AutoShape 8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C33094F6-4942-4121-A8A2-D223CE8E22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AutoShape 10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98D9E25B-3659-4060-86CE-DB803D392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8711" y="2959136"/>
            <a:ext cx="3769453" cy="37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AutoShape 12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5DFC92A-6001-418C-B9A9-EA2AF1941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AutoShape 16" descr="data:image/png;base64,iVBORw0KGgoAAAANSUhEUgAAAnUAAAFzCAYAAABYRv/UAAAgAElEQVR4XuydB3hcxfX2X/VeLVty7713G1ww7r3g3jEmFBP+aZCEJECAhCSQ8CVgmg24Y9wrxr3ijnvv3ZLVe13pe86s7/p6UVlJu9Lu6p3n8SNZe3fmzG9uee+ZM2dc8vLy8sBCAiRAAiRAAiRAAiTg0ARcKOocevxoPAmQAAmQAAmQAAkoAhR1PBF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iRAAiRAAiRAUcdzgARIgARIgARIgAScgABFnRMMIrtAAiRAAiRAAiRAAhR1PAdIgARIgARIgARIwAkIUNQ5wSCyCyRAAhWHQGxsLNatW4ehQ4ciLCys4nScPbU5AYPBgBUrVqBBgwZo164dXFxcbN4mG7AugXIXdRkZGfj6669x48YNBAcHY9asWQgKCsK2bduwZcsW1dspU6agZcuWVut5QW1arYFiVnTnzh0sWbJEfWvixImoUaNGoTXYkk0xTbfJ4QkJCVi0aBHi4+MxatQoNG/e3CbtsNKKS0AeXt9//z0OHz6MTp06YdCgQXBzc7N7IHKvmD9/PlJSUjBp0iS0aNHC7m0WA0tzTScmJmL27Nmqn9rzwSE6XYCRWn+ESZ06dTBjxgx4e3vbRZfEti+//BIxMTHo378/evXqRWFnFyNjuRE2FXWnTp3C4sWLkZeXh/r166uT18PD4zHrrC3qStOm5dise6Q8XHbt2qUqfeqpp9QDRkpB4s2RRN3p06excOFCi4GJgM/MzMSyZcvUd0TQyd9cXV0trsNZDyyMZUBAAJo0aYI+ffogJCTE4RFY68VLz6xfv36KjxTxdn322WdISkpCYGAgXnrpJVSqVMmuuaWnp+Orr77C7du30bdvX/Tu3ftnD1w9N7lmpk6dimbNmpVZvwq6Nx09erTE17S1RJ2ejR6IPJOqVq2q7r3Cytb3muKIOmtdB8U5AcTBMm/ePHUfnjZtmrqvsDgOAZuJOnkTFkF35swZRcPX1xe/+MUvUK1aNZuJutK2WV7DduvWLXzzzTeq+WeffRa1atWq0KJOzhHhIZ66MWPGoE2bNuU1NHbVriUCWa6z8ePHO/yN2FoPs4JEndwrVq5ciWPHjqlppmeeecbuPXWaYGrUqJF62Jq/IMvJev36dcydOxfZ2dnq3BUvpPStrKbRChJ1IqJLek1rIkj6IJ46EeElKQWJOn1dIurGjRsHHx+fkjRh0XfsXdRJJ/bs2YMNGzagevXqmDlzJvz8/CzqGw8qfwI2E3WRkZH44osvkJqaauql3gul/dGanrrStln+w/G4Bc7gqZMpBnnQaCUtLQ1bt26F/BQBIh4H+amVunXrqml4lp8T0AsUCUfQpt5ycnLw008/Kc7iFa9SpQpeeOEFiPfOUYutRZ2jcRGP4ueff464uLhCvW8iVA8dOmTqnoSyyLlQVrF3tphF0ESQ3BdKM1WpP6f0957o6GiIJ1HuVVLat2+P0aNH20zkO4KoExaffvopxFZ5se7QoYOjXTIV1l6biTpN6YsrW2JV5M1RPDDirdM/xK0p6krbppwFYo9Mh8pDUmyWt8Lu3burG6XEGbRu3VrFsmhFvEmbN2+GPHDleHl7lgeuxCNo02D6PkoMRefOnbFx40a4u7urN88jR448Fj8oN2J525bv6YvEXchb06VLl0zHjx07Vk3HyE1JHu6VK1dWF2Ht2rXVV7WbrLzlyrF3795V7YlrXW70I0eOVJ5B6bPUofV5+PDhSjRob/giFs6ePavajYqKUuJBRIPwkGktS2NC9Dc0fQylvp/5eVf03xPh17NnTyUO7927p6ZLOnbsiMGDB0O8nmvXroXcqOXv8uYtngr9OZebm4sTJ04oNuJBkCJTbzI1J17B/KZfxLOzYMECnD9/Xo3bc889p0IKpOhfJrQwAznGGryK4qJ9LuMmsVZybsiYyTnaqlUr9bGcRzJu4pUSMS3XY7169TBkyBA17SRFz1e+J+ePfEc+F34y7Sc3+tKwF8/9yZMn1bki57HmkTYfb7FHi6fV918ff6Rdd+fOnVP9kz7J/UVCF2QM9P0xv7vLdL60LXFa+cU1WcJLf21Jf+Sak/HW7gPatdWwYUNT8xIH98MPP0BCRPQ2Dxw4UNlcmDdNCyuRe8PLL7+c74uPJvzkPiX3ITln5VwX2+T60BdLx0Kbri7KdrkHFXbPkvHQwjC0aXC5VrXvPP300+oalXu49MPLy0vFc8l1Lm3LWGmiTu5zJeFY2IuCXBcS2y025Tdtbcl9XvgWxUnGuCBRJ2P87bffqnETFnL/lZhP86K/Diw9V7Xxlnu2TNvv37/fdI+U613unXoPqNzfxRa5T8o5PH369Hw9wxVWOdlxx20i6iT2Y86cOZCgXrnRNm7cGDt37sz3YrGWqLNGm1KHxBLoPUvmY6cXdVrsgdwQzIu4q7WpVH0fPT091Y1WbkyaqCmNqJMbkNSnL3Jxytu5CDz9m3N+x8rNw9/fHw8ePHisDnkoyINXHuJygW/fvl2JKPndvMgxctFbMmVhDVEn/RA7zG0JDw9XN0xzMSw3RxE58uCXG+b69etx4MCBn31fbrhPPvmkusHlFzQv47R8+XLV/QEDBkAeRFL0fxehJC8B1uJlqajTiwz5XXtwimiRc1rEr3kRMTJhwgQ0bdr0sQeN/F1EorCSB4he1JWGvaVCoihRJyJa+pTfdSfjJn0SUaqJtuKIOhH5IjQ0sa//rlwT+nAA/QuTnDvm16HcA55//nl1DyysXrFZpvwKCzPQPHAyVhInl9/5KS9lcn7KdSEvlfJiKgIvv3hmS8dCRJ0ltoeGhpZK1OV3bxKmssK3W7dupmGwxJaCOBbl/dXHY0sdch6JDdriFLm3mBcR2XLvk2lKS23LT9TJjJZ23mnng4xdYS83+u+Y22V+rmrjXZAWye8ert3XRAhKzGlZeXvtWC85hGk2EXX6uA55wIk7W1bUyE1Yf7EIIWuJOmu0uW/fPvXAl5uiXKzyYBQRJg9oeZBI0USdXkTKRShiQD4Tb4i8BUkd2huVfE9b4Su/y41CLhQRdRIbI17A/Fb6WjL9KnbKjVeE2Y4dO5TXTsqwYcPUzVBfR0HHiv0iUMR7IbaLN0qKjJ3cVDVXvPyUY8RmefDL0vfjx4+rY/PzBuR3BVhD1Ak/YS3nlbxZS79FgEipWbOm6ou0I0zlnNPflC5cuKA8WnK83Ihl+leKvPnLGOvFrLn9cpOV4Prk5GQlhOThKg8j7Y1WixuVnzJ1YQ1exRF1cu7u3btXfUVEp3g6Vq9ejYMHD6pzrm3btnjiiSfUSnM5L+Tak5XWIjyysrIeE0FyTsg5JZ+LJ0keONKf0rAvjpAo6L6g9yDIWMk0mYzF5cuXlaCR7+k9CwXF1OX3YJX6tDhgrZ9yDV25ckXdA0ToikdXZhvEC2/JtaWJf+1YOV9kRbdMZ8k4iPdXztH8ZjG0sZd2RcRKH7Vr0vzc1McTy/n+4osvYvfu3crTY+4Zle8WZyyKY3tB96z8xkHvqZPzTc5NcQDIsWK3jLWIDZlyFc+dlOLYYs6oKFGnv7618ZBzQvOAy+9yn5eZGPE4//jjj+o+or00iuNC7jlFjbGMp95LLBkP5B4izzA57/SLYAqyWT/elpyrelEXERGhPKBS5LyWfksdMjsjY6CVq1evKg+9vKyIcOWCCYfQdLC6qJMLUd4q5aKUk1tOBnlTFFEjJ4l5jIc1RJ012pQHsXbjlItXvGySq0fKzZs31UNNpiw1USfiQI6XE14fjKy/2LRpOhEPmqiTG6yIIm3qTn+jkt/16VssEXVyQ9DeTLWLULyAMsUrHhZ9HXrhpb/JyoNLxJtc2PobrdZX/fSiXNhiv9yE9fFyMk0nN4uiijVEnf4BqD9/RITIw0xiyvJ7cIng0wSY+bH6MdZ74fT90U/BiiCXaTAZYxF6Mt2riXjhosWTlpaXJaJOzkER4iJqRCBowlSEhyYu9XZInRIyIDd08a6KqBMhoD1o5Hsyvaxx1I9ZSdnLy0BxhERRD2BLH9jFEXX6cTP3bulXqGvXkf7aKug6FCEtHh/N0ybni9wTZbGDnE9yzYrHRV4e5W/5LX6QMZWXYvG26lfw6hnIZ9qLsyZqRQSKaJTzwzyeuThjURzbSyrqRChNnjxZ3YP0/ZVzUb84oji2WHqOaMfld2+Sv2lTxPr7pDxzJO2SnF+ajTKTIS/oRY2x9E+71uSlSZ6JMnUvxTyer6DrIL+QD+3cye9c1cZbxLHMwGjhOXpniLkXWP8s0J/fRd3j+Xn5ErC6qNPHdcj0n7ht5QGqv9hliqpHjx6q59YQddZoU0SK9nDW2y025id0xDsk3h0p5ie8fjpOPGbyVp5fLj5t6C0Rb5aIvfzsLM5NtqC+6uO15BiZ3pUbgKQbkYdffg+igk5ra4g685iSgtiaP7hk+kB7OBZ22ZnHTeqPFW+uJH7VXljkZUC76WsPXGvyKkjUFWa/9mAQT5C8aYvIL6wUFWNWUAxQYcIrP9FQHCFRlKi7f/++ikuVc958ul0fq1kcUScCS0SQPLAl7kimMLVS1AuT/vrM7zrUe4jlXiMiV4SMXEcydVlYPJ2ef0GiTosnFns1L73ewy7nvrzwaHFTxRmL4thenPtNfpwKeybIZ8WxxRqiTmJUtZCLgq4hzRMqYk2bBShsjAuK95TwEfEC6xc4FXQdiAgszrla0HjLs1MEpsQMmufM049PQedd+coXtp4fAauLOn1ch+YtMhcL+rdga4g6a7QpNhYUOF0csST1mD9I5A3PkUWd9EkufvFyXbt27bFYNBF04tmSPlqSNqE8RZ28ERcUZ6W/OAoTdfo3ZJkKk7d0EXnmU1zW4lUcUScPkq5du6rpUhkXS1KgSP2OJur0AeXaw1PGVjxT4vUqqaiT75sH82v8i3MPyO9YEYrysidT5OLx1xfxIMsYFLTquyhRpw8FkTg+iacVr7l+qto8+L84oq44ttta1BXHluKKuvymXyUcJb+4Nn3d2rUv42jJGBck6vKLrSzo+VjQy0pBL+YFjXdhL08UdY4pGq0q6vTTU4Xh0MctlVbUWatNvafOPL6lonvqtLGUG6qkVJCpPnmwypSl/E3YWZqksjxFnXhENG+siACZ1ilu+hR9fJN4W+RcFi9OfpnhrcGrIFGnT2kix8hbvniY9V5TfYiAfnorv2uzsDQL9uSp098vxOskU0kiYIr78MuvT7b01GnM5fyRdsTTIv9ktaSUwnLPFTX9qvciFnbf1S8YKo6oK47tthZ1xbGluKIuv4USEjcnL21SzL23BbEuaoz1069Sh4hCeY7J98SjKt467b5kL546Tr86jsCzqqjTx3UUhUAL+C2tqLNWm4XF1BU0nVKSmLr80njY+/SriAMJDJa3fRk3LXZO3hbl4SAxO5a658tT1Elso5aWRLyKEnMo8ZBakVVu2iKIws5fbQpW6tBWPepjlqzJqyBRZwlvvedBvyJa6hTBKYt6RIxK8H9ZijrzlDCSNkHbJk/rV0H3hcIEpkyDy7VaUk9daWLqCpt+1WJbxYso4luuIXkRkj7KPUS83wWl95GxEs+eePol/sl8oYQ+nrioe65+wZAm6ooaC22xlaW221LUCS+p31JbiiPqCkppohfM5ol4RYhJDJ3ETcp9wFLbxC7z+FUtxZJ81qVLF5VqSuq0dkyd+XgXFlPHhRJFXVH2+blVRZ0+rkNWMUmmdn2RKSkJzpYTVYvxkADh0uz9as029dO44smR1BZinwTASn43KaVd/VpSUSexNxIrJYs39FMCRcXyFOcmK/3LT8DqL3zx+EiguHCRlZYSlCsPFi2Op6jTvDxFnXjW9FN3+tVscgOTOEkRrrJIQKZSCirmLxLmK2aLw6s4mfYLm3LJz1Zt1wQ5r6WIp1JWSouIk5QuItS1VAYiHAoKP7CWp04fhyrB/LLKT3IeyjmqpYvIT9SJABLRLLbKghyJE5QxEA+HrH6Vh63ULf2Uc7EgUSdjKqv7tJxw5v0tzerXwq5D2eFDW1UrL4+SvkQWrojXW0SdMDCP4zUfz4JSmujjiYWHeJPMd1wQ8X7x4kVVpRbPbOlYyArq4tiuv9/o71lyfRWWp04f8mDJis+ScNTXa2nyYb3wFn7ainm5T8j9T6bsJWZ6xIgRWLp0qdpBqSjb5Lo0P/fkb/JSIs8Z/cyH3mb9dSAvY1p7JVn9KiEzUrRV/1KHeZJhpjQp6mlmn59bTdTp4zrM3wa0rot7WVsFqyVIlWmHkoo6a7dZFnnqiiPqzLf8yS/5cFmIOk0cSN6r/PLUifdBhJAlU5nlLeqkL7LyU9I95NcXuWnL6kQR9QUV/Xksx2hpQbQ8fcXhJXZIwL8USZSspUnJr+3iijqpQx764p0UsW5e9Hn5tASv+SXjtZaoEyEm+Sv1u8yITXK/EGYyHnoPpH4VnxynTXHLS42MoX789F5T/dS6eCtlJbI+x1hhMYQlyVMnthV1HWpbAZr3Xb4rtmspaAo65wpKPqx/ES0oh50kaNZWwWoMRVBaOhbFsb2ge5bwL62o0146ZbuxknDUC6SCOOe3TZjE0WpbnJl/T4SWJLwWD6qlnAq6nszTLWnbcxV0HZQkT53+OtH3xTxPHZMP26dgs8Qqq4k6WSUkb52y0s78Iac3RL8yVGI8ZGpCVgzJSj294LFkuxlrtyl2isdC211B26FBpui0vF6l3VGiOKJOLizJMSaeQnnoaokuJaYtv7x2xQnmLkggFLQiTduFQd7wJX1Hee4oUdLVr9oOBmK7eA42bdqkPD4iKMS7IYsMZLpJy4lV2AWk9xDnlzvMUl629NTpX6ZECEl8kCZuRLyK106EQGFZ7qUOa4k6qUs8G/odP8RjJR59LcecXtTJS5YsLJBciMJTvP+SRFo8auJ9Ei+DiFbxjMhqehFwInK0lclaXi25XqRNETLyXRFg4vGz1o4Slog6OaagXTAs2VEiv23C5LyVe6eIgfw8Ldr462Py9F7l4oyFpbYXdM8S9tYQdaXhWJCoEyZybxBvsHiQ89tRRr4r91zxbkuIhrYri6yQ1u4rltpW0PUk47ls2TJT7k85p2W2SNrO7zqQ+5RmV2G7xYhd+hhKSV8l08aS01T6Kimx5G/6XXe0803uT9wmzBIpZT/HWE3U2U+XSmeJXCRyweoDzvUBtAUl/yxdq/w2CZAACRROQHvRLWxRBRmSQH4ECloYUxAtLRG/LBrUPIYk6xgEKOp04yRvSvI2KW/84jGQBI0ynSDTY/J2VdhuA44x3LSSBEjAUQlo4SEyqyGB9JIyypI0Qo7aX9ptPQLFEXUy3SzxfTK9a2lWA+tZyppKS4CiTkdQglQlziS/PSXNt28pLXh+nwRIgASKS0Dbh1TCMWQqWkJYWEigKAKWijpxXkiCdnFsyNSyLJThi0NRdO3rc4o6s/GQk1r28JMl5iLuZCpWXNCWxL3Y19DSGhIgAWckIHFOkjtN4qC4ybozjrD1+2SpqJPZKtnTW7IsSKwrBZ31x8LWNVLU2Zow6ycBEiABEiABEiCBMiBAUVcGkNkECZAACZAACZAACdiaAEWdrQmzfhIgARIgARIgARIoAwIUdWUAmU2QAAmQAAmQAAmQgK0JUNTZmjDrJwESIAESIAESIIEyIEBRVwaQ2QQJkAAJkAAJkAAJ2JoARZ2tCbN+EiABEiABEiABEigDAhR1ZQCZTZAACZAACZAACZCArQlQ1NmaMOsnARIgARIgARIggTIgQFFXBpDZBAmQAAmQAAmQAAnYmgBFna0Js34SIAESIAESIAESKAMCFHVlAJlNkAAJkAAJkAAJkICtCVDU2Zow6ycBEiABEiABEiCBMiBAUfcQ8p07d7B06VJER0fDz88PzzzzDJo3b14GQ8AmSIAESIAESIAESKD0BCjqAKSnp+Orr75Cp06d0KFDB1y/fh1r167FjBkzEBwcXHrKrIEESIAESIAESIAEbEyAog5Adna2EnJ169aFh4cHEhMTMXfuXIwZMwa1atWy8RCwehIgARIgARIgARIoPQGKOjOGeXl5OHbsGA4dOoRnn30WPj4+pafMGkiABEiABEiABEjAxgQo6nSAT58+jYULF6qYusmTJ6N+/foF4r9//z7u3btn4+Fh9SRAAiRAAiTgeASqVauGqlWrOp7hDm4xRV0+nrpr166pmLqpU6ciLCzMwYeY5pMACZAACZAACVQEAhR1ANLS0nDr1i3lmZOYuoyMDHz99dfo3r07WrZsWRHOA/aRBEiABEigghHITU6Ca0Bghei1POMlVl6e71K8vLzQq1cv9OzZE25ubhYzsPeYe4o6ACkpKZgzZw569OiBdu3aqUUTq1atwpQpUxAeHm7xYPNAEiABEiABErB3ArkpyYj54n9IPbAXtResgquvr72bXGr7RNQtX74cM2fORFBQECIjI1W41fDhw9GoUSOL66eosxhV+R548+ZNfPfdd4iJiYG/vz/z1JXvcLB1EiABEiABGxBI2rQOMXM+gXjppFR95wP4de1ug5ZKV2VCWp7FFXi4ucDPq/DDzUVdbm6uEnXiyGnYsCEWLVoEb29v5dQZP3489uzZg759+6oMGJqQk9m7DRs2mLx94viR2byzZ89i5cqVSE1NxZNPPonBgwcXy/tncUctOJCeOgsg8RASIAESIAEScGQC2ffuIOrD95Bx+oTqhleDxgj/w9vwrF3X7rp1+KoBf/zOOE1qSelU3w3vj/Mu9FBzUXf79m0sW7YMEyZMQGhoqAq5EgHXv39/GAwGLF68+GeiTtKciZdPn/JM6pGNC0QIVqpUCfPnz0fr1q3xxBNPWGK61Y+hqLM6UlZIAiRAAiRAAvZDIG7BHMQt/EoZ5Ornh0rPvYygoc/Yj4FmlthK1Olj6qTJPn36qH9ZWVmPiTiJu7NU1O3YsQPx8fFqdk/KiRMnlOdu0qRJ5cKXoq5csLNREiABEiABErAtgfRTx/Hgw/eQff+uasj/qb6oPOs3cAsOsW3DpazdVqJOH1OXnJysplw7duyIFi1alFjUifg7efLkYz2uU6eO2pFKpnPLulDUlTVxtkcCJEACJEACNiSQm5SI6M//H5K3blKtuIdXRfhv/wSfth1s2Kr1qj52w4C/rcm0uMJ2ddzwpxGFB9WZT79K5du2bUNUVJTysuk9c+KpE8EnMXW1a9d+bJcp8+nXzZs3K0/f0KFDLbbXlgdS1NmSLusmARIgARIggTIkYL4QImTidFR69sUytMA+mzIXdeKpk/i3Nm3aqD3f9aJOYuoWLFiA6tWrq+nZ48ePqwUSssuU7Acve8WPGjVKCT5ZWCGxeePGjVMxeadOnUJmZiY6d+5cLiAo6soFOxslARIgARIgAesRyL5907gQ4txpVal3s5YI/92f4VGztvUaceCazPPUSU5aEXODBg2CbA+qF3XSTTlehJ2IP1kdK967YcOGoWbNmmpzgoMHD6q0Z82aNVNbi27cuFGtfpXPZUcqEX/lUSjqyoM62yQBEiABEiABKxGI/fozxH87X9UmyYTDXngVgf2HWKl2VuNIBCjqHGm0aCsJkAAJkAAJPCSQfvwoov79N+RE3Vd/Ceg3GJVfeBWugUFkVEEJUNRV0IFnt0mABEiABByTgCEhHtGz/4OUXVtVBzyqVkf479+Cd/NWjtkhWm01AhR1VkPJikiABEiABEjAtgQS169C7FefIjc1BS4engiZNB2hk2bYtlEnqN08pk66JClHZNswWeDgLIWizllGkv0gARIgARJwWgJZN68j6oN3kXnxnOqjT5v2CP/tn+EeUdVp+2zNjuWX0sSa9dtLXRR19jIStIMESIAESIAEzAjkZWUidt6XSFi+WH3iFhyKsJd+hYCn+5FVMQgUJurS0tKwYsUKtROEn5+f2rtV9oSVLcDWrVsHWSkraU4kobDsEy9JjGVVrH6la3p6uqrjzJkzCAkJUStga9SoUQwLrXMoRZ11OLIWEiABEiABErAqgbSjB/HgP39HTvQDVW/QkJGoNPMVtdUXS/EIFCTqRKxJnjkpo0ePVsmIv/32W/W7m5sbFi5ciJEjR6Jp06aIjY3FvHnzMGLECNSrV8+UvFhy1K1Zswbu7u4YMmQITp8+jX379qmpXRGJZVko6sqSNtsiARIgARIggSIIGOJi8eDjD5G6b6c60rNWHYT/4W14NWxCdiUkkF9MXb9+/VSuOhFq48ePR0REhKp9/fr16mfr1q2xdetWtY+rxN/Jvq6SiHjq1KlK8IkglETD2dnZKpHx2LFjVR3ajhRSf1nH61HUlfAE4ddIgARIgARIwNoEEtcsQ+w3nyM3LQ0u3t6oNPV5BI8pn83hrd238qyvIE9dYduHde/e/TFRp20rJiJPX/ITjPK5JCdu2bJlmXaboq5McbMxEiABEiABEvg5gaxrV4wLIa5cVB/6duisdoRwq1SZuKxAoCBRl5CQoHaOmDhxIsLCwgr11Mm06tGjR3/mqRNvnUzT6uuwgsklqoKirkTY+CUSIAESIAESKD2BvIwMxH7zGRJWfacqcw+rjMqzfgu/bk+VvnLWYCJQ0pg6/fRrTEzMYzF1e/fuxbVr1zBhwgQVlyfxc7KVmEy/7ty5E7169UJAQECZjgJFXZniZmMkQAIkQAIkYCSQ+uNuRH/yIXJiovQwkd8AACAASURBVNX/g0eNQ6VnX1LTrizWJVDS1a96UScWXbx4Md/Vr0lJSVi1ahXOnz8PT09PSDxdt27d4OLiYt2OFFEbRV2Z4mZjJEACJEACFZ2AITYaUR++h7SjhxQKrwaNEf7aX+BZr0FFR8P+l5IARV0pAfLrJEACJEACJGApgYQVSxA7fw7yMtLh6uurPHNBI8ZY+nUeRwKFEqCo4wlCAiRAAiRAAjYmkHn5AqI+eA9Z16+olvx7PK1i59xCK9m4ZVZfkQhQ1FWk0WZfSYAESIAEypRAXnoaYuZ+isR1K1S77pWrIPy1N+HTtkOZ2sHGKgYBirqKMc7sJQmQAAmQQBkTSNm9HdGf/geSTFhKyPhpCJ0yAy6eXmVsCZurKAQo6irKSLOfJEACJEACZUIg50EUoj54B+knflLteTVuhojfvwWPmrXLpH02UnEJUNRV3LFnz0mABEiABKxMIH7pAsQt+gp5mZlwDQhE2POvIHDgMCu3wupIIH8CFHU8M0iABEiABEiglAQyL5xVO0Jk3bqhagroOxCVX/wVXAODSlkzv04ClhOgqLOcFY8kARIgARIggccIpB8/itSD+5Cwaqn6u0f1mqjy6z/Ap3V7uyZ1Lv421t44hD+2HW3XdtK44hGgqCseLx5NAiRAAiRQwQlknDuN5J1bkbJnu2kRhCAJnfo8Qqc8Z9d07qTG4m8/LcO3V/YoOzcP+Ss6V2lk1zbTOMsJUNRZzopHkgAJkAAJVFACkmdOCbnd25HzINJEwbt5KwT06gf/p/rALSjYbukkZKXiwxOr8cmZjSYbZ7UYhNfajEKwp5/d2k3DikeAoq54vHg0CZAACZBABSGQffc2krduQvKurZDftSLbeQU83V+JOfcq4XZNI8OQjc/PbsJHp9YiMStN2Tqufnf8pcM41PBj4mO7HrwSGEdRVwJo/AoJkAAJkIBzEhAvnCbksm5cM3XSo1oNJeIC+gyAR41aDtH5hZd24f1jy3EvLU7Z26dGa7zTcRKahdR0CPtpZPEJUNQVnxm/QQIkQAIk4EQEDLHRSN6xRXnkMi9dMPXMrVIYAnr2QcDT/VSuOUcpm279hLePfouLCXeVyW3C6uEfnaeiS3hjR+mC1e28desW5s6di4yMDFW3l5cXevXqhZ49e8LNzc3q7RVU4eLFi3H37l28+OKLCAwMNB0mdn399dfq/zNmzIC3t3eJbKKoKxE2fokESIAESMCRCRgSE5Cyc6sSchlnT5m6Irnl/Lv3UkLO3lewmvM/Gn0Ffzq0EIceXFIf1QuMwJvtx2FE3S6OPFRWsV1E3fLlyzFz5kwEBQUhMjISCxcuxPDhw9GoUdktFBFRd+rUKYwZMwYdOjzaKu769ev45ptvEBERQVFnlRFnJSRAAiRAAk5NIDc1RS10ECEnqUi04uLtDf8nesC/Vz/4denmcAyuJN5XnrkNN48o26v4BOH3bZ/Bc036OlxfNIMNCfEW2+7i4QFXP/9CjzcXdbm5uUrUtWvXDi1btkRaWhpWrFiBs2fPws/PD4MHD0br1q2xZMkSVKtWDX369EF2djbmz5+PNm3aoG3btvj++++xf/9+eHp6YuzYsWjevDmknXXr1sHDwwMGg+FnAk1EXWZmpvp84sSJJi/hypUrkZCQoPowadIkeuosHn0eSAIkQAIkUGEI5GWkI2XvLiXk0g7vf6zffl27qzg5vyd6wMXL8fZjfZCeiL8fW4Z5F3eofvl7eOPVlkMxq8Vg+Lk7Xn+0wZFxuven31h8jvp2egLV/vafYom627dvY9myZZgwYQLCw8PV71JGjx6NqKgofPvtt+r35ORk7Nu3T4mzlJQUJfJEjIm37dq1a5g8eTLu3buHVatWYcqUKUqwiVgcOXIkmjZtChcXl8fsElFXp04dHD9+HKNGjVKCMSkpCQsWLECrVq1w4cIFTJ06laLO4tHngSRAAiRAAk5NIC8rE6kH9hmF3KH9yMvOMvXXp017YwqSnr2L9O7YK6Tk7HT8v1Pr8OmZ75FuMPbtF8364w9tn0GoV4C9mm2xXbYSdfqYOjFGvG/yT0TVvHnzMH78eDX9KWX9+vXqp8TcieASASaxcOfPn1dib9GiRejRoweaNGmCvLw89X/x4MnU7tatWwv0tomoa9iwofLoValSRdVx9OhRVa94DMXzx5g6i08VHkgCJEACJOCsBFL371FCTgSdeOi0IoscVAoSySUX6thpPD49+z0+PLEGcZnJqnvP1HsCb3YYj9r+lZ1mWG0l6vQxdeKBEyHWsWNHJa70nwnIbdu2KY+dTIXK1GhoaCju3LmjpmRr166N2bNnm6ZLNfD9+vVT8XmaqJO/y+KHGzduIDg4GLNmzcKGDRuUZ7B+/frYvHmz8u6Jl0+8erJ4Y+/evRR1TnMmsyMkQAIkQALFIpB29BBSdm1Fyr5dkJg5rXjWrmtMQdK7P9wjqhWrTns8eNnVfXjvp2W4lRKtzHuqWku802kiWoXWsUdzS2VT+vEjiPz7mxbX4dO2AyLeeLfQ481j6vTCTeLnxBsn06phYWGqHs1TN3ToUFy9elX939XV1TQ1KrF14uUTcaYv0k5RnjoRdd26dVNtiqdPpnJlyvXmzZsUdRaPOg8kARIgARJwCgLpp46plaspe3dCVrFqxT28KgJ69VViThIEO0PZcfcU3jqyBKfjbqrutAytjfe7TEO3iKbO0L0y64O5qBNPnbbooWvXrgXG1NWtWxfp6emYM2eOEnwSgydxcrJIQmLptMUOO3bsUNOvspjCElEngnDPnj3KI9ilSxcMGjQIp0+fpqgrszOCDZEACZAACZQbgYzzZ5GyawuSd2+HITbGZIdbcCj8ez6tple9m7UsN/us3fCpuBv448EF+DHyvKq6TkAV/Ln9WIyu96S1m6oQ9ZnnqZPVp5JSRMSUTHvmt/pVVsaKgJOYOVk4IaKtWTNjvkJZELFx40YcOWJccfzEE0+ouiTuzlJRFxMTo6ZnJb2JiEeKugpxKrKTJEACJFAxCWRevfQwl9w25ETdN0Fw9fODf7deKgWJb/tOTgXnZko0/nr0W6y6dkD1q5J3AF5vMwovNBvgVP10pM5ITrs1a9Yor5w+YbA99oHJh+1xVGgTCZAACVRQAtn37iB52yYk79yK7Du3TBRcPL3g1+VJYwqSbk85HR1Z+PCP4yvx5bnNqm++7l54pcVg/LLlEAR4+Dhdfx2lQzI9unv3brXiVRZJ2HuhqLP3EaJ9JEACJFABCOQmJyH6kw/Vdl364tuxqzEFSbeecPHxdToSqTmZmH1mI/53ej1Sso1bWM1o0gdvtBuDMO9H20g5XcfZIZsQoKizCVZWSgIkQAIkYCmB1H078eC//4K2i4B3i9amFCSybZezlq8ubMU/j6+EJBGWMqJOZ7zVcQLqBoQ7a5fZLxsToKizMWBWTwIkQAIkkD8BEXHRH3+AlD3GHRG8m7dCxB/+CveIqk6NbM2NQ3j36FJcTYpU/Xwyoine6zQZbcPqOXW/2TnbE6Cosz1jtkACJEACJGBGQKZZo2f/G7lJiXDx9kHYzFkIGj7aqTkdjLqIPxxagBMx11Q/m4fUwl87TkSfGvYfq+XoAyMrWM+cOYPVq1cjNTVVJfuVXSJk4YOkIdm0aRMOHDgAd3d39OrVS+0k4ebmBtkBQvLTyfZdElfXoEEDtUes1BUSEqK2CatRo4bd4KGos5uhoCEkQAIk4PwEDPFxePDR+0g9sFd11qd1O4S//hbcqzjvlOPFhLv48+FF2HrnhOpzTb8w/Kn9WIxv0N35B9xOeigpTUSgjRs3DjVr1lS7OcTFxakdI3bu3InLly9j2rRpKlWJ7DQhuesk5Yl8R0SfbCEmaVBkdwkRfkOGDFEpSGRf2JkzZ8LPz88uekpRZxfDQCNIgARIwPkJJG/ZiOjP/h9yU5Lh6uuLsF+8isDBI5y243dSY/G3n5bh2yt7VB9DvPzxu9YjMavFIKfts712TERcSkoKnnnmGWWi5IgT8SY54tatW6e8c7K7gxTJPSeeONnlYenSpWjVqpXal1XbI3bs2LFqj9iMjAxVh2wPVqtWLbvoOkWdXQwDjSABEiAB5yVgiI1G5D/fgWz/pLxzbTsi4vdvwq2S8+xXqh+9hKxU/PvEGnx5fjMyDdnwcfPESy0G4VethiGQ6UnK5UQXj5tszyU7OUhJTEzE3LlzMXDgQDX1KuJOE2b6JMDimdNEnXkCY60jsn+riD57KBR19jAKtIEESIAEnJRA0vdrEfPFf5GblgZXP3+EvfQrBPYf4pS9zTBk4/Ozm/DRqbVIzEpTfZzW+Gn8qd1YVPEJcso+O0qnxFOXlZUF2cvV3FO3YcOGx/ZxLchTl5CQ8LM9Yu2t/xR19jYitIcESIAEnIBAzoMoRP3rr0g/eUz1RvLNhb/2F7iFhDpB737ehUWXd+HvPy3HvbQ49eGQ2h3xdocJaBDk3Ct5HWUwSxNTp3nqDAaDirGT+Llhw4ap6VeJx5Op24CAALtAQVFnF8NAI0iABEjAeQgkrluBmDmzkZeRDskzV3nWbxDQ2/m2uToTdwurrx/A7ntncDT6ihrAruFN8E7HiehYpaHzDKgT9KQ0q181UScYJK5u1apVOH/+PDw9PVU8Xbdu3dQesfZQKOrsYRRoAwmQAAk4AYGcyPuI/MdbyDh7SvXGr2t3VPnNG3ALDnGC3hm7cDnxHlZc24/V1w7gUuI9U7/ahNVTe7QOqtXeafrKjjgeAYo6xxszWkwCJEACdkcgYdVSxH79GfIyM+EWFIzKv3wN/j17252dJTHoenIUVlz9EauvH8S5+NumKpqF1MSoel0xpn431PZ3zkUfJeHF75QfAYq68mPPlkmABEjA4Qlk372NyH+8jcwLZ1Vf/J/qiyqvvqamXR253E6NwfIr+5SQOx1309SVxsHVMbJuV4xr0I3beTnyADup7RR1Tjqw7BYJkAAJ2JpA/HcLETd/DvKys+AWHIoqv/4D/J7oYetmbVb/3dRY09TqidjrpnZksYMIuZF1u0C8cywkYK8EKOrsdWRoFwmQAAnYKYHs2zcR+f5byLx8QVkY0GegWgzh6m8fKwCLg+1+WjxWSozc9YP46eFiB/l+nYAqSsjJ9GrL0NrFqZLHkkC5EaCoKzf0bJgESIAEHI9A/OJvEDvvC2W4W6UwhP/mDfh2esKhOhKVnoBV1w4oIXf4wSWT7bX8KytvnPyThQ8sJOBoBCjqHG3EaC8JkAAJlAOBrKuXEfmvvyLrmjF1R+CAoQh76ddquy9HKLEZyVh1/YAScweijB5GKdX9KmFE3c4YVbcr2ldu4AhdoY0kUCABijqeHCRAAiRAAoUSiJv/JeIWfa2Oca9cBeG/+zN82nWye2rxmSnKGye55PbeP2eyN8I3BCPqdMbIel3RuUoju+8HDSQBSwlQ1FlKiseRAAmQQAUjkHnpgtoVIuumcdFA0JCRCHvhVbh4+9gtCdl3dc31Q1hz/QB23TtjslO26Rr+UMg9EW7cuJ2FBJyNAEWds40o+0MCJEACViAQ+9WniF+6wOidC6+K8Nf+DJ/W9plYV/ZZXX/zsJpa3XHXmPhYSiXvAAwTIVe3C3pUbW4FKqyCBOybAEWdfY8PrSMBEiCBMiWQcf6s8s5l37ml2g0aMRZhM2fBxcurTO0oqrGk7HRsvHlECbmtd06YDg/x8sewOp2UkHuqWsuiquHnJOBUBCjqnGo42RkSIAESKBmBvKxMxH79ORJWfqsq8KhWA+Gv/QXeLVqXrEIbfCs1J1MJOYmT23TrJ1MLwZ5+GFy7g0o/0ru6/dhrAwSskgQKJUBRxxOEBEiABCo4gYwzJxH1wbvIvndHkQgePRGVnn0BLp7l751Ly8nED7eOqZWr4pHLNGQrGwM8fJSQk1xy/Wu2reAjyO6TgJEARR3PBBIgARKooARkn9aYuZ8gcc1yo3euRi2Ev/4WvJuWb/xZhiEbP9w+htXXDmDL7eNIN2Qp+/zcvTCwltEjN6iWfcb3VdBTye67fevWLcydOxcZGRnKVi8vL/Tq1Qs9e/aEm5ub3dtvqYEUdZaS4nEkQAIk4EQE0k/+hKgP3kNO1H3Vq5DxU1HpuZfLtYcXE+7i3yfXYN2NQxBhJ8XbzQNDanfC0Dod1epVFhIoCQERdcuXL8fMmTMRFBSEyMhILFy4EMOHD0ejRs6T1oairiRnB79DAiRAAg5KIC8jHdGf/xdJG9eoHnjWrqu8c16NyjfNx9+OLccHJ1aZqA6p3VElBB5Uu4MSdiwVi0BeVrTFHXZx9QTcgwo93lzU5ebmKlHXrl07tGzZEunp6VixYgXOnDmDkJAQTJ48GTVq1Hjs756enujXrx+6deuG27dvY926dfDw8IDBYMCMGTPg7e1tsc22OpCizlZkWS8JkAAJ2BmB9GOHEfXhe8iJfqAsC508A6HTflGuVu6PuoBX9n6Ba0mRyo4Xmw3AXzqMV1OtLBWTgCF6EzIOD7K4826VB8G708ZiiToRZcuWLcOECRMQHh6OlStXwt3dHUOGDMHp06exb98+5dXbvXs34uPjMXbsWIgwXLVqFZ599lmkpaUpUThy5Eg0bdoULi4uFttrywMp6mxJl3WTAAmQgB0QyE1JRox45zZvUNZ41muAiNffgmf9huVmneSWe/PIYsy/uEPZ0CioGr7oOQttuedquY2JvTRsK1Gnj6mTvvbp00f9S0lJwbx585Rwi4iIUHF3ixYtUl65ypUrK7EnHjn93+X7W7duxaRJk+zCQ6eNHUWdvZzFtIMESIAEbEAg7fB+FTtnSIhTtYdO/wVCJ82wQUuWV7n2xiG8fmAeotIT4OXmgd+3GYXftB5heQU80qkJ2ErU6WPqkpOTlXDr2LEjqlSp8tgiCg3ulClT1GfyPfHs5eXlKQEnHjyKOqc+Bdk5EiABErAvArnJSYj+5N9I3rFZGebVsAnCX38TnnXqlZuhkWnxePXHOWpFq5TuVZvh424voE5AlXKziQ3bHwFDzHZkHp9osWFuYb3h1XZJocebx9TJwdu2bUNUVBQGDx6MBQsWYOLEiQgLCzPVI7FyS5YsUcJO8+iJt2/MmDEUdRaPDg8kARIgARIoMQFJIpy8fTPiv1uI7Lu3VT2VZs5CyLgpJa7TGl+ce34L/np0KZKz0yG7Pvyt0xRMbNjDGlWzDhIokoC5qBNP3fz589GmTRt07doVixcvhp+fH4YNG6amWXfu3KkWREgMXYsWLdCpUydcuHABq1evhnjwpHD6tUjs5XfAnTt3sHTpUkRHR6uBFeUuq2LsJfix/MiwZRIgAUcgYIiLRcLq75C4cQ3ESyfFq0lzRLz+Jjxq1i63Lkiakll7P8fR6CvKhrH1u+H9zlPVvqwsJFBWBMzz1EmMXIcOHTBo0CCVsy4pKUkJuPPnz0O/yvXu3btqmlYWS8iCCPkpsXYBAQEUdWU1eMVtR5Yyf/XVV0qJyyBfv35dLW2eNm2aCppkIQESIAF7JSB7tSasWoqUXVtNJvq0aY/gZybAr0u3cjX7/eMr8M/jK5UNNf3CMLvHi+hRtXwTG5crEDZOAjYmwIUSgFLehw4dUpmlfXx8lOtVXLF9+/ZFrVq1bDwErJ4ESIAEik8gZedWxK9aiswLZ01fDug3GCGjJ8CzboPiV2jFbxx5cBkv7PnUlKbkV62G4fdtn4GPm6cVW2FVJEAC5gQo6vI5J+7du6fcsFOnTkVgYCDPGhIgARKwCwKSmiRxwyokrl2BnBhjcla3oGAEDR2FoOFj4BYcUq52Srzcm0eW4JsL25QdbcLqYXb3F9A8hC/H5TowbLzCEKCoMxtqmYqV4EmJp5PpWBYSIAESKG8CsuAhftliJG/bBFkIIUVWsQaPGo/AgcPK2zzV/ubbx/Hqvi9VmhJJHCwJhCWRMAsJkEDZEaCo07GW5cuSVVqCJIcOHVroJr/379+HePRYSIAESMBWBDwunoXnvh1wv3zB1ER2o2bI6t4bOQ3Ld1svzaDY7BT878427EsyLoToHFgPv67RF5U9uBDCVueFI9RbrVo1VK1a1RFMdSobKeoeDqckFdy+fTvi4uLwzDPPFCronOoMYGdIgATsikBeZiaSNq9HwuplyL5zS9nm4umFgL4DEfLMhHJdyWoOSqZZ3zqyBEnZ6Qj3CcY/u07HiDqd7YonjSGBikSAog5QWaIlJ83ly5dVHJ0slmAhARIggbIkYIiNRvzKpUj6fi1yU1NU026VwhA8bLSKmXMNsJ/43qtJkXhh92xTmpJnm/TB2x0mIMjTtyyRsS0SIAEzAhR1ABITEzF79mwkJCQ8hqd169ZqXzcWEiABErAVgYwzJ1V+uZQ9xj1QpXg1aIzgZ8YjoM9AWzVb4nr/dWIV/n5sufq+7Nc6u/uL6Fil/PaQLXFH+EUScEICFHVOOKjsEgmQgP0TSN7+g8ovl3npUbyc3xM9VH45n1Zt7a4Dx2OuKe/cpURjLPEb7cbg9Taj7M5OGkQCFZkARV1FHn32nQRIoEwJyE4PietWImHdCsgOEFJcvH0QOGAogkeNg0fV6mVqjyWNSZoS2d5LtvmS0jW8CT7p/gLqBzIxuyX8eAwJlCUBirqypM22SIAEKiSB7Ns3Eb9skdqTNS87SzFwrxKB4BFjEDhoBFz9/OySiz5NSbCnH97pNAlTG/WyS1tpFAmQAEBRx7OABEiABGxEIPXgPjXFmn78qKkF76Yt1BSrf8/eNmq19NVGZyTitf3fYM2NQ6qyUfW64p9dpqGyd1DpK2cNJEACNiNAUWcztKyYBEigIhLIy0hH0g8PU5Lcu2NC4N+zD0LGToJXo6Z2jWX+xR1488hiJGalqf1a/9vteTxdvZVd20zjSKA8CMhmBe7u7vDw8CiP5vNtk6LOboaChpAACTgygZwHUcorl/TDOuSmpqquuPr5I3DQcASPHAf3ylXsuns3kh/gpT2f4UCUceHGKy0G40/tx3K/VrseNRpnKYFbt25h7ty5am93KSLEunTpggEDBhQqyk6fPo1Tp079LBNGZmam2n1KsmR07mx5bkbZVz48PBx9+vRRdty4cQPfffcdxowZg3r16lnanQKPo6grNUJWQAIkUJEJpJ86rsRc6o+7TRg8qtVQQk4WQLh4e9s9nn+fXANJVZJpyEbL0NqY3eNFtAqtY/d200ASsJSAiLrly5dj5syZCAoKQnx8PBYtWoT27dvjiSeeKLCagkSdpe2aH6cXdbGxsZg3bx569+6NNm3alLTKx75HUWcVjKyEBEigohFI3vo9ElYuRebVS6au+7Rup/ZjldQkjlD0aUp83b1UmhLx0LGQQHkTiMlIstgED1f3IhNfm4s6qXzbtm2IiopSXrizZ8+qbUJTU1NRs2ZNTJ48GcHBwRBRt3fvXrXL1LVr11CjRg1MmTJFfSYCrVWrVmjYsKH6XbZFO3ToELKystCvXz889dRTcHFxeawfmqh78sknlaevQYMGStSZH2dx580OpKgrKTl+jwRIoMIRMCQmIHHdCiSuWwVDQpyp/2oLrzGT4Fm3gUMwSc3JxDtHl+KLcz8oe3tVb4n/PvkL1PIPcwj7aaRzE9h65wTGbPmnxZ3sW6MNlvf7faHHF+apa9SokfKYjRw5ErVq1cKyZcsQGBio9oAXUSdiT3abErG3YsUKZGdnKyG4dOlSk6j7+uuvERISgtGjR0PaWr16NaZPn46wsMevKRF1VapUQXJysqpHjhfBaK1CUWctkqyHBEjAaQlk3bxuTEmyZaOpj66BQWr7LtnGyy20ksP0fcfdU3hl7xe4lxanVrP+o8tUPFOv4Oknh+kYDXUaArYSdfqYOhFS4iHr1cuYokdi5GSLUPGYnThxQnnuRLiZT7+KYFu1ahVmzJiB9evXP+ap69u3rxKFskuVtCVxcvJ/fRFRFxkZqbYnlc+svdc8RZ3TXAbsCAmQgLUJpOzehpR9u5Gya6upao/qNdUqVskv50glNiMZrx38BquuHVBmS765dztNLnLaypH6SFudg4CtRJ0WU+fl5aU8c7JQQmLZDAYDdu/ejT179iAtLU1B1LYJNRd1IthEmIng27BhQ6GibtiwYdi6dataDCHTtbNmzVLfEeEoXkCpR7PBWiNHUWctkqyHBEjAKQjITg+JG9cgceNqGGJjTH3y7fwEgoePgW/Hrg7Xz0WXd+HPhxYhISsV9QIj1I4QT4Q3cbh+0OCKQWDXvTOYuetjizvbs1oLfPXULws93nz69ejRozh8+LDyuN2/fx9r167FhAkT1MpUfayduai7efOm8tQ999xzJfbUaatfRexpU7uVK1e2uL+FHUhRZxWMrIQESMDRCaSf/AmJ61chZfd2U1fUFl79BiNo+Gh41nK81aDmaUpkr1ZZDMFCAhWNgLmokwUREgcnU7Curq7KoyYxcJLqRGLl5Kc2/WoeUyfsxo4d+1hMnXjdLJ1+1USdTMFu374dV69exbRp0+BthZXyFHUV7cxmf0mABEwEctPSIKtYE9evhMTNacWrfiMEDRuFgKf7q71ZHa1cTLiLxZd34X+nNyjTu4Q3xuzuL3K/VkcbSNprNQL5rX6V6dbz588rQbVlyxb8+OOPCAgIQOPGjRETE6O8eJcuXVJTs1Ju375d6OrX4oo6qVMSGFtzFSxFndVOGVZEAiTgKAREwCWuXY6krZsgO0BIcfHwhP9TfRA09Bl4N23uKF15zM4V136E7Aix9/459fcADx+822kSpje23y3JHBI0jSYBOyVAUWenA0OzSIAErE8gZedWJKxbgYwzJ02Vy8KHoCEjVaJgV/8A6zdq4xqj0hMw9/xWLLi4A/K7lGBPP0xv0hsvNx+EKj7cr9XGQ8DqScBuCFDU2c1Q0BASIAFbEDDERiNh3Uokfb/usdxyft16IXjYKPi07WiLZm1e5577ZzH3WZvbYgAAIABJREFU/Basu3HY1Fa7sPp4vlk/TGjgGMmPbQ6JDZBABSNAUVfBBpzdJYGKQiDtp8MqUXDq/j2mLruHVVapSIIGj3Co3HJaB5Kz07Hk8m58dX4rLiXeU3/2cvPAqLpd8VKLgdzaq6Kc3MXsZ17KBeSmXUNu2nXkyc/068hLvYbcjFvw6/coiXYxq+XhdkiAos4OB4UmkQAJlIxAbkoykjZvUKtYs+/eNlXi26GzipVzlO27zHt/Nv4W5pzbgmVX9yEtJ1N9XMu/MmY06YNpjZ9GiJd/yYDxW05BIC/jDvLSrj8u3NKuqb/lZRrFf0HFt/ctuHjXdAoO7ARAUcezgARIwOEJyP6riWuWI3nHFuRlGUWP7PgQ2H+I2vXBo2p1h+zj8qs/qinWQw8e7S8rW3o937Q/BtVq75B9otElIJCTqATbI+H26Pe81EfnRkE1u/jUhqtvPbj41jX+9KkLVz/5fz24eFYpgUGO9xVJH7Jv3z61ylX2Zm3RooXaoksSAS9atEilE7l+/TrGjx+vVrvK/y9evIjc3FwMGDAA3bp1s9r+rLakR1FnS7qsmwRIwKYEJB2JxMtlXjhrase7eSsl5AJ6D7Bp27aq/E5qLL6+sE0tfNA2NQ/08MHEhj3xfLP+TEtiK/DlXG9e2hXkpopYM06Pqt/lZ9o1IDu+cOs8Kimx5upbVwm1x3/WL+ee2UfzItgkafCUKVPg7++vctR17twZLVu2VL/Lll39+/dXu0vo/y9pTL799ltMnDgRdevWtY/OFGIFRZ3dDxENJAES0BPIibqPhLUrkPTDeuQmJ6mPXHx8EdhnAIKGj4Fnbfu/8eY3otvvnlSrWDfd+sn0cbOQmni+aT+Mb9gDPm6ePBEcmEBeZqRRsGlxbQ+nS9UUacatwnvm6g0XnzoFCLd6gLvjrdou66HMzs5GTk6O2t9VyubNmyH7v4oHTp84OCMjQ4m67t27K8EnHj7x5FWvXh1PP/10WZtd7PYo6oqNjF8gARIoDwJph35UXrm0w/tNzXvWa6Bi5UTQOWKSYNm2a9GlXWrhw/XkKFO/RtTtosTckxFNywM12ywJAUPqwynS/IUbco35EAsqLt41TNOjjzxtxqlSF+9qJbGI39ERyMzMxPfffw/ZHkwEnpR+/foVKerkONk2TEqfPn3snilFnd0PEQ0kgYpLQDxx2j6sOZH3FQiVJLhnbzXF6t2spUPCORV3A1+c/QErr+1HhsH4gAn3CVa55WTxg/zOYn8EVEybrBx9zONmFHHIii7cYPfgx6ZFH4tx82tkf511MotEzB05cgSTJ09Wu0aId06266KnzskGmt0hARKwPwIZ588gcd1KJG/bZDLOo1qNR0mCAwLtz2gLLFpyeY9a+HAs5qrp6K7hTZRXblS9rhbUwENsSSAvK9q0GEFblGD6mf5oG7mCbHDxbVigcINHiC1NZ91FEJBFEpcvX1aiLiUlBQsXLkSzZs0KFHVajJ3E1H333XdqH1j5m70XeursfYRoHwlUEAJ5mZlI3v6DEnOymlUrfk/2VFOsvu07OSSJWykxmHt+MxZe2oX4zBTVB193L4yt/yRebD4QTYJrOGS/HNLo3PTHYtrMY9xgMI5PgaLNK+LxhQjaKlKZIvWx/we+Q46ZlYyWPVaXLVuGc+fOoXLlyspL5+7ujpEjR+YbUyerYu/du8fVr1biz2pIgAQqCAHJJydJgpM2b0RuqvGh6lapMoIGD0fQoOHqd0csP9w+prxy2+482pKsXmAEZjbti8mNekFWtLJYn0Be+q3H0n+oFaQPV5LKYoVCi5t/AStIjStK4coxs/6I2VeN5gsl7Mu6oq2hp65oRjyCBEjABgRS9+1SCx/Sjx8x1e7TrhOCh46CX7enbNCi7auMzUjGwks7VUqSWymPYqwG1Gyntu/qXb217Y1w9hay45S3TZ+37dFU6ZUie69ytJlSf+hyt8nfPB3zBaLITvMAiwlQ1FmMigeSAAlUdAKGhDgkbliDpI2rkRNjFD2uAYEIHDDUoZMEH3lwGXPOG3d80Irs8jC1US+VW66GX6WKPvTF6n9e6kWz3REeLU5ATmLhdXmEqcS6jyXZVULOKOBYSMCZCdBT58yjy76RgJ0QyL59E3GLv1Exc1rxbtpcxcoF9B1kJ1YWz4x0QxaWXdmn0pHIalattAmrpxY+TGrYs3gVVtCjcxMOw5B4FLkJR4z/Uh4lks4XiavPw9Qfj4SafiUp3LhlWgU9ldhtyQ6QJ5n1WEiABEjABgSyrl9B7IKvkLpvp6pdcskF9O6P4OGj4Vm3gQ1atH2VV5MiVazcksu7kZiVZmpwXP3uaoq1Q2XH7JftyQG5yaeVcDOIeEuUf48SLevbl71ItZ0RHkv9IVOkXlXLwlS2QQIOSYCiziGHjUaTgH0TyLx0HrEL5iDtkDFRsKufn9rtIWT0RDXd6ohl/c0j+Or8Fuy6d8ZkvkyrSl65aY17o5I3s/rrxzUv9bJJvBlF3HEg95EI1o518WsMt+AOcA3qALeg9nANag+4+TriKUKbSaDcCVDUlfsQ0AAScB4C6aeOIW7RN6bFDyLggkeNR/DIsXD1c7xpseiMRMy/uANzzm1BVHqCaaB6Vm2OGU37Ynidzs4zeKXoSV7G7YceuKPKA2dIOArkPOJlEnC+DeEWLMKtw0MhJwLO8c6LUqDiV0nApgRsJupkj7Xo6GhERUWpBH8yy+vh4QFXV1ebdoiVkwAJlD2BtKMHVcxcxhlj+g634FAEj56gplkdcfuuPffP4uvzW7HmxiETzAAPH0xo2AMvNBuA+oERZQ/ZXlrMjoMh4dCjadSEI8jLerTF2SMBVw9uQeKBaw/XYPHCdQDcHdNLay/oaQcJFEXAJqLu2LFj+Ne//qUEnGye+89//hOrV69GWFgYRowYAUnqx0ICJOD4BFL371FiTqZblZirVBkh4yYjaPAIuHh6OVQHC9qHtVFQNbWCdWLDnvBzd6w+lXoADCnGKVRdHFxe+s2fVeviU1vnfRMvXEfAPajUzbMCEiCB4hGwuqhLTU3F+++/j3HjxqFGjRpK3L3++uvIysrCJ598gtdeew2BgXxbK94w8WgSsC8CKbu3IW7xPMhCCCnu4VURMn6q2sbL0Yps2SUrWPX7sHq7eWBk3a54tklvdKpScfblzI0/AIMsYEg4qsRcXuqFnws475oPPW/aNGpHwCPU0Yad9pKAUxKwuqiLj49XnjkRb+Kp04u6jz76CH/4wx8QHMzNqp3ybGKnnJ5A8tbvEbdkHrLv3FJ99aheEyETpiGw/xCH6ruWjuSbC9twIvbRnp7ilXu2SR/llQvydO5g/dyk4ybxplaiJp34uYDzqmaaOpVpVLeQzoAHc+451MlOYysUAauLOoPBgC+//BJpaWlqqnXOnDl4+eWXsXz5cnh6eqrf3dzcKhRkdpYEHJ1A0sY1iFs6HzmR91VXPOvUQ8iE6Qh4up9Dde1y4j2VJHjp5T1Iyk432T663pPKK/dkRFOH6o+lxualXHjogXuYTkQEXG7GY1938Yowxr9pixiCO8HFs4qlTfA4EiABOyBgdVEnfZJtNhYvXoy1a9dCpmO9vLwwZMgQTJs2DX5+fnbQbZpAAiRQFIG8rEwkfb8W8d8tNO3+4NWgMUInPetw23jJ1KpMse6PejSdKPuwTm/cG1Mb90Kwp5Pdl3ISkXX1XzDE/YjcxGOAIfnx4fYIM64+De4Et8C2yhvn4l2jqFOCn5MACdg5AZuIOjvvM80jARIohEBeRrrakzVh+RLItl5SvJu2QOikGfDt/ITDsLuVEgOZXpW9WGMykkx2j6jTGdOb9MFT1Vo4TF+KY6ghcg0yT7/4aEWqezDcgjsZp1HlZ2AbyMIGFhIgAecjYBNRFxMTgx9++AHHjx+H/K6V8PBw/OlPf0JQEFdFOd+pxB45OoHc1BQkrF6GhFVLkZtsFEE+rdspz5xP244O070fbh9TXrmtdx7FiNX2r4xpjZ927iTBWTHIOPMyDPeXq7Fyq/Q0vFp+Dhe/hg4zdjSUBEigdASsLupk6vWdd95BREQEOnZ8/EEg07AtWrRQsXUsJEAC9kFABFz8iiVIXLscuampyijfDp0ROvV55aFzhCJJghdc3Il5F7bjduqjF8nBtTqohQ99arR2hG6U2Macu4uQefZXQHasygXn1fQDuNf6RYnr4xdJgAQck4DVRZ1+9WulSlwl5ZinBa2uCAQM8XGIX7YIiRtWIS/DGDTv17U7QqfOhMTOOULZe/8cvrqwFWuuHzSZW92vEqY26oXpTXoj3Me5V9rnZd5H5onpMMRsMXrnwvrAq/V8uHhXc4Tho40kQAJWJmB1UZednY2PP/4YAwYMUDtJsJAACdgXgZzoB4hfugBJm9YhLztLGeff42nlmfOsXde+jM3HGlm1uuTybjXFKqtZtdKvZls827g3BtZqb/d9sIaBObe+ROb514CcJMAjBF7NPoJ7jWnWqJp1kAAJOCgBq4s64XDhwgUVOye7SejTlzCmzkHPEprtFARyIu+pHHMi5rQS0GcgQifPUPnm7L0cj7lmShIseeakiCduSqNemNG0D6r5VowEuLKjQ8aJKciN26sYuIUPg1fLL+HiFW7vQ0j7SIAEbEzA6qJOUpi8/fbbaNq0KQYOHAhvb29TFyQZcUBAAPd/tfGgsnoS0BPIvn1TbeWVvP0H058DBw5D6MTpcI+w72k6EW/Lr/6IryVJcMw1k/29qrfEs437YFidThVqsLOvf4SsC38GctMAjzB4tfgY7tXGVygG7CwJkEDBBKwu6iSmTttFIiQkhOxJgATKiYBs4RW38Cuk7N2pLHDx8ISIOdnOy72yfSeVlWnVuee3YumVPUjMSlP2h3kHYnKjpzCjSV/U8g8rJ6rl02xe6mVkHJ+I3MSjygD3qmPh2eITuHhWLh+D2CoJkIBdErC6qJMdJRYsWIAOHTqgZcuWdtlpGkUCzkwg89J5JeZSD+4zijlvbwQNHomQcVPgFmLfU5Srrh1QCx9+jDxvGqLuVZspr9yoel2dedgK7Fv25feQdekvxs89K8O71Vw15cpCAiRAAuYErC7qEhMT1fTrmTNnkJub+1h7NWvWhOz/Sg8eT0QSsD6B9FPH1TRr+rHDqnJXX18EDR+DkDGT4BoQaP0GrVTjndRYNb268OJOSGoSKbLDw6RGPfF80/6oE2DfXkUrYfhZNbnJp5F5fBLkpxT36pPh1fy/gId9C3Nb8WC9JEACRROwuqgTIZecnPwzQaceMoypK3pEeAQJFJNA2k+HEbfoK2ScOWkUcwGBCB45DsGjxsHVz7+YtZXd4ZtvH1deuS23j5sa7RLeWO3BOq5+97IzxA5byrrwBrKvvq8sc/GqBq/Wc+FWeaAdWkqTSIAE7ImAVUWdTL3qV7vaU0dpCwk4G4HUA3uVZy7z4jnVNbfgEAQ/MwHBI8bAxdvHLrsrnjjxyH2jSxIc5OmLcQ264/mm/dAwyL4XbtgaqsTMZRybiLy0y6op95rPqVQlcA+wddOsnwRIwAkIWE3UXbx4EZ9++il+/etfq+nX27dv/wwPp1+d4IxhF8qdQPrxI3jwyb+RfeuGUcyFhKrFD0FDRsLF06vc7cvPgJOxN/DJmQ1qJatW2oXVx3NN+6pYOR+3Cr7LTG46ss7/Adk3/mf0znnXhFfrr1UyYRYSIAESsJSA1USdTLtmZmaq3HQsJEAC1icge7PGfPE/U545t0qVESpibsQY6zdmpRo33foJs898j32RRm+iv4c3xtTvhhea9UeT4BpWasWxq5F8c5J3TvLPSXGv/ZLa5gtufo7dMVpPAiRQ5gSsJuokP92WLVvQr18/+PnxZlTmI8kGnZqATLU++Oh9yNZeUmT3h9Apz9llnyW33LeX92D2mY24mhSpbKzqG4IXmg1Q+7DKdCsLgJxkZJ77NXJuf6VwuPjUgXfbRXANeZJ4SIAESKBEBKwm6pifrkT8+SUSKJRAbnISHvzvA6Ts2qqO86zfEBFvvAvPWnXsjlxMRhI+P/uDWvwQn5mi7GsVWgezWg6q8AsfzAfLEL0FmSenQ/ZuleJR91fwbPJ3wJUzHXZ3YtMgEnAgAhR1DjRYNLViERAhF/3Jv2FITICLlxcqTfsFgsdMsjsIFxLu4OPTG7D48m6TbbIP6ystBqNH1eZ2Z2+5GpQdj8wzs5Bz71ujd86vMbzbzIdrcOdyNYuNkwAJOAcBq4o6WSSR3wIJDRUXSjjHScNe2JaAISEOUR++h7RD+1VD3i1aI+IPb8M9vKptGy5m7dvvnsQnZzZi511jHjVvNw+Mb9Adr7YcinqBEcWszfkPz7m3FJlnXwWyoo3eufq/h2eTfzh/x9lDEiCBMiNgVVH3/vvv4+WXX0ZQUFC+HWCeujIbVzbkoASSNm9AzGf/D7IowtXPD2G/+CUCB42wq94svLQLn57diPPxd5Rdsn2XpCN5vlk/hHox9Yb5YOVlPUDmyRkwPNioPnL1bw4v8c4FtbercaUxJEACjk/AqqKOe746/gnBHpQPgZzoB4j651+RfvInZYBv5ycQ/us34FbJPvY4TchKxZfnNmPOuS2mXR8aB1fHrBaDMbVRr/KB5gCtyiKIzHO/A3ISjN65hn+BZ6N3HMBymkgCJOCIBCjqHHHUaLNTEUhctwIxc2YjLyMdbkHBqDzrt/Dv1dcu+ngtKRL/O70BS6/sQYYhW9n0VLUWeKXFEPSp0doubLRHI/Iy7iDzxFQYYncavXMBrY3euUAys8fxok0k4CwErCbqnAUI+0ECZUUg+/5dRL3/JjLOn1VNBjzdH5Vf+a1d7NO69/45lSxYtvLSyoQGPfB/rYYyv1wRJ0j2jY+RdeGPgCFVHenZ+D14NPhTWZ1WbIcESKACE6Coq8CDz66XH4GE5YsRO+9L5GVlwi20EsJfexO+Hcp/BeSyq/tUfjnZAUJKsKcfZjTtq5IFh/sElx8wB2g5L/UyMk5MRW7CQaN3Lqg9vNsuVitcWUiABEigLAhQ1JUFZbZBAg8JZN26gci//wVZV417ewYNHYVKM1+Bq2/5JeRNzErDNxe24YtzP+B+Wryyq25AOGa1GIRJjZ7iFl4WnL3ZV/+BrEt/BXIzAFdveDZ+Fx71fmfBN3kICZAACViPAEWd9ViyJhIolEDcoq8RN/9LdYx7RDVEvPEOvJu2KDdqt1JilFdu0aWdSM3JVHZ0DW+ixNyQ2h3LzS5Hajg3+TQyj0+C/JQiu0F4t5kHF98GjtQN2koCJOAkBCjqnGQg2Q37JZB1/Qoi338LWdevKiNDxk5GpedfKTeDDz24pMTcuhuHTTaMqtcV/9dyGFpXsr+dKsoNVBENZ116E9mX3zUe5eandoTwqPOqvZpLu0iABCoAAYq6CjDI7GL5EYj96lPEL12gDPCsWx/hv38LXvUblYtBa64fVMmCj0ZfUe0HePhgauNeeLn5IFT3q1QuNjlio7mJR5FxbCLy0oxT6G6VnoJX62/U3q0sJEACJFCeBCjqypM+23ZaApmXziPy728i++5t1cdK019AyKRny7y/KdkZWHBph9qT9VaKcSeDmn5heKH5AExv3Bv+Ht5lbpPDNpibjqwLf0b29f8Yu+AWAK9mH8C91gsO2yUaTgIk4FwEKOqcazzZm3ImkJeZCfHOJaz+Tlni1agJIt54Fx7Va5apZXdTY5WQm39xO5Ky01Xb7cLqq/1YZaqVpXgEcuP2IuPEFOSl3zTqubA+8Gr9NVy8y3Zci2c1jyYBEqhoBCjqKtqIs782I5Bx+gQi//E2ch5EwsXbG2HPvYygEWNt1l5+FUsqkv+dXo+V14z7xkoZXKsDXmk5WC2CYLGcgKQoyc24C0PMdmRfec/4Rfdgo3eu5kzLK+KRJEACJFBGBCjqygg0m3FeArlpaYj54n9I+n6N6qRP6/Yqds69cpUy6/TGW0cx+/RG7I+6oNr0dffCxIY9lWeuTkDZ2VFmHbZWQ4Y05KZcQG7KedPPvNRLptWs+mbcqgyBV6sv4eJV1Vqtsx4SIAESsCoBijqr4mRlFY1A2tFDiPrgHRjiYuHqH4CwF/8Pgf2HlAmGdEMWFl/ahU/PboJs5yVFEgRLouDnmvZDkGf55b4rEwDFaCQvMwp5qReQm3weuakXkZt8Tom4vIxbBdfiHghX/yZw9W8KtyqD4F61bL2uxegeDyUBEiABRYCijicCCZSAQG5yEqJn/wfJ239Q3/br1gtV/u81uAWHlqC24n0lJiMJs898rxIGJ2QZt6JqHlILv2w5BOMbdC9eZU52dF7a1Z953kS8ITuuwJ5KXJwm3uSny0Mh5+IV4WR02B0SIAFnJ0BR5+wjzP5ZnUDKnh2I/vhDGBLi4BYcgvDf/Rm+nZ+0ejvmFWYYstV+rB+dXGtKFvx09Vb4ZYsh6FW9pc3bt5sGcjMeCjfjtGmeNn2aetm4o0MBxdW/uUmwGUWc8Z/kmGMhARIgAWcgQFHnDKPIPpQJAUNigppqTTtkXIQg06xhL/0Krn7+Nm9/0eVdeO+nZYh8uI3XiLpd8Me2o9E4uLrN2y63BrJiHot102Lf8tKN+9LmWzxC4OqnCbamJuHm4tew3LrBhkmABEigrAhQ1D0knZ2djfPnz+PAgQMIDg7GuHHjymoM2I4DEEjeugnRn30EmXZ1rxKB8Nf+Ap827W1u+Y67p/CXw4txNt4Y+9UmrB4+7PosOlR2nm2o8tKu5yvekB1bIF8X71pwDWj6SMAFNIWLXxO4eIXbfEzYAAmQAAnYKwGKuocjs2LFCuTm5sJgMKifkyZNstcxo11lSMAQG2P0zv1k3FJLUpSEzZwFFy8vm1pxLv42XjvwDX6MPK/akRWsb3eYAPHQOWqRaVJD0gnjAgW12lQWLJwstDuuAS3h4tfY5HGTRQvGKVMuAnHU84B2kwAJ2I4ARZ0Z223btiEqKoqiznbnnMPUnLhhNWLnfAxJWSLJgyPeeAdejZra1P77afF496fvsOTybtVOiJc/Xm8zCi81H2jTdq1euSEFhoTDyI3bD0PCQRji9wPZ8fk34x4M14BmRuEmU6figZMFC77O4420Ol9WSAIkQAL5EKCoo6jjhWFGICfqvkoinHHG6EWS7b1kmy9bluTsdHx0ah0+PbMRsiDCy80DLzYbgN+2GYlADx9bNm2VuiW3myH+IAwJh5AbfwC5Scd/Xq9bANxCusI1oDlc/cX7JlOmjTllapURYCUkQAIkwJQmPzsHLPXU3b9/H/fu3eM55GQEvH7cCa8f1sIlOxs5VasjY9w0GCJsuxhhbewJzI/8EYk5xu28egc3xcxqPVDFI8Au6boiE95ZZ+CbfRpemSfhk3MG7rk/98JluDdGumdLZHi0RIZnC2S61bbL/tAoEiAB6xOoVq0aqlZlom7rky28Rnrq6Kkr63POLtvLvnsbkX//CzIvXYCLpxdCp85EyLgpNrV1/c0jePvIElx9mDj4yYimeL/LVLQKrWPTdotbeV7aNRjE+xZ/wPgz6djPqpBdFlxDusAtuAvcQrrANbgT4Opd3KZ4PAmQAAmQQCkIUNRR1JXi9HGOr8Z/Ox+xX3+mOuPdtDnC//gOPKrazjt3POYafnfgG/wUfUW12SS4Bt7pOBH9arYtf6CSAy7hsBJvmpDLy3rwuF2u3nANage34M4mIefiU6v8bacFJEACJFDBCVDUUdRVyEsgLyMdietXIXHjGoiXzsXbB2EvvIqgISNtxuNmSjTeOrIEa64fVG3Ill5vtBuDaY2ftlmbRVUsOd8e88IlHv25F863nvLAaZ441+CORVXLz0mABEiABMqBAEUdRV05nHbl16TkmUtYuRQJa5cjNyVZGeLbsSuq/OYNuIdVtolhspXXP4+vxGdnN6n6/dy98MuWQ/F/rYbCx83TJm0WVGlu/I8PvXD71XRqXqZxz1hTkcUMwR0fTaWGPgl42H7rszKFwMZIgARIwEkJUNQ56cCyW48TyHkQifhli5C0aT3ysjLVhz5tOyJ0wjT4tO1gM1z/Pb0e/zm5BolZaaqN6Y2fxp/bj0OYd6DN2tQqzku/9cgLl3BATauaF9k6S3ngVBxcF7gGtLC5XWyABEiABEjANgQo6mzDlbXaCYGsm9cRv3QBkrcZvWRS/J7sidCJ022ac27Z1X149+h3uJ0ao9rsX7Mt/tZpChoE2W41mLaQwTiduh95mWarsz3C4BbS+dFUakgXwM32W5zZyalAM0iABB4SSMsCrkTm4k5cLga1cScXJyJAUedEg8muPCKQcf4M4pfMQ+rBfaY/BvQdiNAJ0+FR03apNQ5GXVQ7QZyOu6nabRlaGx90fRZdwhtbdXjyMu7BEP/joxWpCcY4PX1xDepg8sCJmGMyX6sOASsjAYcgEJ+ah8uRubgSlYsrkQZcjsrFvfg8k+3rfusHP9tukOMQnJzFSIo6ZxlJ9kMRSDu0H3H/v73zAJOyyPb+v3sCk3NiBoYwRBFQEBMIJpSLgF4EBUXEdU3LuusG9353v3X30/XT3dXd1UVM10ROigFQMqIgKi4qiIKkYYYZmJyZ1OE+p97unp6hZ2CGDm93/+t5+ukJ/Vad+lX12/8+p6rO8gWOg4PleJK4CZORePsslbPVU+Vw1Un8/stF2JivHbqbHZOKx0bejuk5o93apLlsK5oPPQlz2bZW9RoismBMuKLFE5c0xq3tsjISIAH9EyiosCrhpgRckUWJORF1bcuADCMGZhrRLz0E11wQSlGn/6E9Zwsp6s4ZFV+oZwI1WzegYvkiNB3TjgkxRkUhfso0JNw6EyEJiR4zvbi+Cv9/z0osOLhVtREfHoXfDP9P/GLoJLe2aS7djKYfH4elQvM8GiL7ILT7NIQkjYYx8QoYwtPc2h4rIwES0DeBo8WaaLN74ORZwqrOJSIMyEkzon/725wZAAAgAElEQVRGCAZ0l2cj+qYZ9d0xWndeBCjqzgsfL/YlAdnwUL1+DSpWLYHp1Elligi4hKkzED/lVhijPbderM7UiH/tW4N5+9bitEnbePGzIRPxu4unIiE82m1YXIm58P7/F6E973VbG6yIBEhAvwQamoEj4nUrMqt1cHYPXFuLo8KBfhmagBPxJt64XikUcPodWc9YRlHnGa6s1YMELHW1qPrgHVSuXg5zpZaeKjQtHYnTZyFu4hSVEcKT5a2DW/DUnlUQL52U/+xzBf7fqJnoFeO+I1HMJRvQdOgJteFBiiEqB+H9RMzd48musW4SIAEfEqiuBw7JujeHeDPjRPmZ4dPYCBFwLeJNhFyPJIMPLWfTeiFAUaeXkaAdZyVgrihH5dtLUbV2NSyntSNCZNND0ozZiL3hprNef74vWJ+/Rx0efLCyQFU1MrUfnr3iHlyc0vd8q3Zcby75CE0/PgGLbeODIao/lGeux91ua4MVkQAJ+J7AqSpZ/6Z54I6oZwtKa84UcAlRBuV50x5aGDUjngLO9yOoTwso6vQ5LrTKiYDpVCHKly1E9YfvOf7abcAgdcZc9JhrPM5qb3kuHv3sTXxR/KNqS44leXzUHbgp233n25mL12lr5qp2qzYM0QMQ3v8PCM3ybP5Zj8NjAyRAAsgt0USbPXx6uMiM2oYzwSTHaAJOW/+meeJSYyngOIXOnQBF3bmz4iu9TKDx8EF1xlzt9i2OliOHj0TizLsRNfJSj1tzoq4Mj3+1DKuO7FRtyYHB/z1iGu4dNN5tbZuL1qDpkIi5f9vE3CCbmLvTbW2wIhIgAe8QaDIBR4qdNi+csuBoiQXy97YlPc7ugWvZxJAYTQHnnZEK3FYo6gJ3bP22Z/Xf/luJudNffeHoQ/QVVyFp1k88emCwvbHq5no8+81q/GvfWvUnSeX1swsn4tfDb1EpvtxRzKfe09bMVWtHoBhiLtDEXOZMd1TPOkiABDxE4GSlFSU1VpRUW1BSbUWjSQuZ7jqkrYVzVbon2Dxwjl2oIYiL9JCBrDaoCVDUBfXw66vzdTu3o3z5QjQe2O8wLPbaG5F4xxyE9+rjFWNf3P8h/vb1aki+Vil39h+HP10yE2mR8W5p33xqtbZmruZbVZ+k6Qrr/xhCM293S/2shARIoGsEGk1AcZUINk2syfo2Jdzk2fazbGQ4W5ENCwPsmxhsYVQe7ns2avy/uwhQ1LmLJOvpMoHqDWtVXtbmvFxVhyEsHHE33qTCrJ48MNjZ4HeP7cLjXy1Hbk2x+vO1WcPw9GWzMTAhq8v9cr7QfPJtzTNXs08Tc7FDNTHXfbpb6mclJEAC7ROQ9WvOYk0JNpt4swu2Ou1korOWpBiDWucmj5Q4bc1bapwBGfFG5KQbIWfDsZCArwhQ1PmKfJC3a21sRNW6d9VuVlOJJqQMkVGIn/SfSJx+J0ISk7xC6KuSw/jtrjfxTelR1d7gxB545oqfYEzGYLe0bzq5Es2H/gxLzXc2MTcc4QP+iJCMqW6pn5WQQLATEO+Zs0et1O5dq24RbnLW27kUWeeWEieCzaiEmhJuTuItLY5r3s6FI1/jOwIUdb5jH5QtW2qqUfnuClS+twrysxRjXDwSpt6OhFtu8+iBwc7AtxXsw5sHN2ND/tdoNDeje1QiHhs5A3f0H+uWcTEVLkPToSdhrf3e1seLEd5fxNwtbqmflZBAMBAor7WFPmusaCvWtPCoFc3ms5MIC4ESZ5pQcxJsdk9brAHigWMhAX8nQFHn7yPoJ/aLN67y7SWo+vB9WBu0vfyhKalImD4L8TfdAkM392xAOBuOxYc+xgv71uFA5Qn10tiwSDwybArmXngTIkLOP25iKliiibm6AzYxNwLhA/6EkPQpZzON/yeBoCQgqa3kqI+jxWa1czSv1ILiaqt6nEuRcKcm2LRQqHjTUmKNSI/XhJqIuPioc6mJryEB/ydAUef/Y6jrHjTnH1ebH2o2rnPYGZbVE4kzZiNuwmSv2F7aUI3XftiE137YCPlZSu/YNJXWa9aAqxHlhh2tpoJFNjGnnWVnjL9EE3Np7s0B6xVgbIQEPETgeKkVeWUW/HhSE3DHijUB116RDQZ2sWb3somAE+GWrNa1GRET4SFjWS0J+CEBijo/HDR/MLnxxx9QvuRN1H32icPcbjkD1OaHmHHXeaUL4o0Tr5x45+zl8vSB+PmFN2FSr1FuscF0YoEm5k4f1sRcwqUI7y9ibqJb6mclJOCPBGRjwo+nzEq0iXiTw3cPnnR93If0r0+qlmi+jySfTxcvmxFp8QZ0C/XH3tNmEvAdAYo637EPyJZPf/W5OmOu/ts9jv5FDL1IZX+IGnWFV/q86cQ3mP/dOnxcqG1OkCL5WX8xdJLbUnqZ8t9A0+GnYD19xCbmLtc8c6kTvNJHNkICeiFwtFhCp60fZbWuvW8SDhXxlpOmiTj7Qy99oR0k4O8EKOr8fQR1Yr9kfShf9haajhxyWBR12Wgk3TEHERcM9biV9eYmLD/0CV7c/xEOVRWq9mS93OyB16gwa1Z0sltsMOW/hqZDT8Faf0wTc4lXap651BvcUj8rIQG9EhCh5krAubJXNib0tnnf7AJOEtBLInoWEiABzxGgqPMc26CoufHHAyie90yrA4Njxl2vxFx4334eZ1BUX4lXv9+ANw5sRkVjrWqvZ3QKHhgyAXMGXoeYMPd8ipjyXtU8c/XHbWJujOaZS7ne431kAyTgbQKSGUEEnIRONSFnRtVp11bI+jZnr1tOegiyk7mT1NtjxvZIQAhQ1HEedImAubwMpa+/6NgAEZKQhOjRY5F4+10I6+6eA3s7Mmx/RR7+tXctVhz51PGyESk5eHjoTSrU6q5iOv4ymg4/DWtDnibmksZqYi75Wnc1wXpIwGcEiqpt3reiFvGWV+Y6dCq7TNXat3R72DQE/dKNiAr3mflsmARIoA0BijpOiU4TkDVz5UvfgrVe++ouO1mT7rwHhgjPJzP8MO/fePG7D7HjlHb+mxTZ9CCbH2QThLtKc+58NB/5C6wN2tEnIclXI0zCrMlXu6sJ1kMCXiMgKbCUx81JvIkXrr0sCpKrVIVNlYALUZ64rER637w2YGyIBLpIgKKui+CC8TLZyVr68vNoPlmguh995Vik/uxXCE3v7lEcp02NWPzjx3hp/0c4VlOk2pJjSCQvq5wvJ8eTuKs0585D85G/wtqg9TEk+TqED3oSxoTL3dUE6yEBjxEorbWiqMqKZpMVpyqt2HXIpEKokoTeVRHvm3jb+meEoJfTGjimuvLYELFiEvAoAYo6j+INjMolJ2vx839F/d6vVYfCevZC2iP/hchhIzzawZOnK/Dy/o/w1sEtqGrSvIKS+eGBCybgnkHXIz7cTSeKWhrQfPwVTcw1ntTEXMp4hA98gmLOoyPMyjtLoL4JKKzQRNrJSudnixJxHWVXkETzmvdNC5vKRoaMeHrfOjsGfD0J6JkARZ2eR8fHtlnqalH25suoev9tZYkxNg7Jd9+P+JunedSyr0uPYt53a7H66C5HO8OSemPu0Im4Pecqt7VtLtkIc/knStChuVQTc6kTED7wz+rwYBYS8AWBwooWwXaqygL5/ZQScBZIntOOiqxv655oRPd4AzITjchO0da/Dexu9EVX2CYJkICXCVDUeRm4vzQnQq5swauO/KzxU6Yhec79Sth5qryf+4VaL/dFsZaVQcoNPS9W6+XGdh9y3s1a6w7BVLIB5uIPYS7bBli0dGVKzKVPQXj/xyjmzpsyKzgbgYo6K05VWXHShcdNQqdnK5mJBnRPMELWvTmeRcglGHlkyNng8f8kEOAEKOoCfIA72736vXtQ/NxfIem9pEQOuxhpv/wvhGX37mxV5/T62uYGLDi4Fa98vx55tSXqGsnBOqPfVfjF0MnoG5dxTvW4fJGlHubSrTCXbICpaA2s9bmtXmYIT1diLqz3QzDGXdz1dnglCTgRkE0JSrDZhJuERQsrtfCoeNsamjvGlRgtYs0m2ETAxRuV9y0jwYD0OIZLOdlIgATaJ0BRx9mhCJiKTqLkxX860nqFZmQi9cFfInr0OI8QyqstVevlFv24DTXNWkwpNSIe911wA346eDySusV2qV1r7QGYStbDXPyRCq06e+NgjEBI0lUISb1RPYyxF3apDV5EAuJRs69pk9BoYaU9RGqFeOI6KrIJoZWnLdGAjAQjMhO0Z6bG4vwiARLoKgGKuq6SC5DrrA31KkerHFMiRY4lSbpzDhJn3O2RHkpoVVJ4fZD7paP+QQk91C7WuwZ04bgQcx3MpVscQu4Mb1z0IISKiEuboB1HYnTPYcQegcNKdUXgRLkV+WUWlYC+QDxvTmvdzmZoerzrEKlsTBBPHAsJkAAJeIIARZ0nqPpJnTUb16kDhOUgYSmx4/8DKfc/DDlI2N3lnaOfYf53H2JPqZYrVcrVmUPVYcHXZQ3vVHOWmv0wl3ykeePKtra+NjQBISnX2YTcTTBEZHaqbr44uAhIqDSv1KLE2/EyC/JL5dmqEtB3VOKj0CosmpmghUftHrjgosjekgAJ6IUARZ1eRsKLdqjUXs/9BY2HDqhWu/UfhLRH/g+6DRjkVivkGBI5jkTSeBXUacJRipwv9/DQSRAP3TkVUzXMpZthKl4Pc8l6WBvyW11mTLhUhVNDUyeoXKwsJNCWgIRE88usmnATAVdqUWKuuLr9UGlyjAE9k43omWRAVpK2rk12lcrPPMeNc4wESECPBCjq9DgqHrLJXFaK0v95ATVb1qsWQpJTkHLvXOWhc2fJrSlWIdYlh7ZDDg6WktgtBvcOGo8Hh0xASsTZd9Baqr9V3jgRcpby7a3MM3TLdKyLk9AqwhLcaT7r8mMCcn6biDVn8SYirr2jQGT9Wg8l3OT4D4N6FiEnR4FwbZsfTwSaTgJBSoCiLkgGvmLpWyhf9hasDdoxHokz70bSHZLay31rzHac+kGJuY/y/u2gmhOXodbLzew/FpEhHSSJNFXBJOfGSUhVvHG2Q4DtFYWkXO+0wWFokIwau+mKQJMJjrVust4tr9Sq1r2JeGvv8F1JOq+8burRIt7k7ywkQAIkECgEKOoCZSTb6Ufdjm0oeeVfMJ3SMiXIbtbUhx5xW2qvyqY6vHfsc/X4uPA7hxVXpA9SIdaJ2SPbJWyp+rcScbJb1VKxs7U3zrHB4UbbBgfP55UN8Kngd90T75om2mzhUtvPcsabqxIZDoenzVm85aTz4F2/G3waTAIk0CUCFHVdwqb/i5pyj6Jk3jOO1F7hvfog9RePui21l2R7WHlkB9bn72kF47acMcozNzzZxbl2zeW2w3/FG7cB1qbilmtD4502OEziBgf9TzG3WSgiTYSbEnA24SbPVVpmuDOKnOGmrXVr8bxJCDUlhl43tw0KKyIBEvBLAhR1fjls7RttqanWUnutWa1epFJ7zbkfkhHifMunJ7/HyiOfqvRddba1clKnHBA8s99VuHPA1ciMar1z1lL5BUy2kKr87FxaNjjcCGPi6PM1j9f7AYGPfzC1CpfKhgVXIVPZiNAn1YgeSUa15k1+FjEnKa9YSIAESIAEXBOgqAugmVH57gqUL3wNltoa1av4W6Yjec4DMEbHdLmXh6tOYvGhj/H2kZ044bSDVcTbrX2vxPR+oyF5We3F2lSi1sRpYdWNQHPLrldtg8MNjp2q3ODQ5WHR3YV1jVD5SYuqtUN5JXuC/Xd5lv+7KpLyKjtZE29qg4JtzRvPctPdENMgEiABPyBAUecHg3Q2E+u/3o3iec+6LbVXSUMVVhzegZWHd2BveUtqrfjwKNzc+zJMzxmDq7pf0CLkGgrRnPcKzEVrYaluHY4NSb4WIWn/ocScMXbY2brC/+uUwOkmTbRJqFSJNVtGBfvv7Yk26Y542CRTgjxLknl76LRXCsOlOh1umkUCJOCnBCjq/HTgxOzmkwUoldRen+9QvQjrnoUUSe115dhO90rCqWtyv8Tyw5/i48J9juu7hYRhQs8RmJYzGpN7jWpVr7l0E5qPvwzzKS3UK8UQM1idFxeSOp4bHDo9Cr67oF5EW5Um2oqcxJtdtNVom6ZdloSoNrlKnZLNS2YFFhIgARIgAe8QoKjzDme3tiKpvcoWvobKVUs0IRUZhaQ7JLXX7E63s+nEN8ort+74btSbmxzXj+s+BNP7jVGeudgwp52npho057+B5uMvwVp3UHt9WCLCsu9HWK8HYYh0sUGi01bxAncTkCTyDk9blQVFEh4VEWd7bu8cN7FD1rcpT5ukvrIllnfOoMCDeN09WqyPBEiABLpGgKKua9x8dlX1+jUoe/0lmCvLlQ2xN9yElPvmdiq119elR7Hi8Kd45+guSKjVXi5K7qNCq9NyrkR6ZOsDfUXANR37F0wnFgLmWnWJMX4Uwnr/HKE9Oi8mfQYwQBuWdFdKtNnFmrPHrar9naR2HOlxLYJNUl3Zk8tLyJTr2wJ00rBbJEACAUeAos5PhrThh/0ofu5pNB09rCzuNmgI0h5+9JxTe+XVlmLF4U+w4sgOyOYHe+kdm6aEnOxelV2sbYuEVptzX4C5bJvjX6FZs5WYMya0Dsf6CUq/NbO01ooTZRZIovnCChFwtjVu5yDaYiNkbVvLurZ0J+GWlcgQqd9OChpOAiRAAk4EKOp0Ph0ktVfJK8+jdtsmZWlIcipSfvozxF5/9tReknt19dHPlJD7vMgWKgVUmq6pfa+AnCl3SWq/Mwk0laqND7JeztpwQv3fEJGNsN4PqTArwlofW6JzhH5lnmw4kGM+TpRbUFAhWRKs2s/lFkgItaPSI0nbiCDiTZLL20Ok8reoDpJ5+BUgGksCJEACJNAuAYo6nU4Oa1MjKlYsRsWKhbA2NsIQFo6E6Xcgaeacs6b2+iD3S3Uw8Nrjux29iw7thkm9LsVt/UbjuqzhLnttqdiF5uPzYSrQ1uopEZlyvfLKhaTfrFNS/meWhEolpZUm1qzIL7coz5scwNvehgT7gbu9U4yICAdCDAakxWsiLiPegJRYetv8bybQYhIgARJwLwGKOvfydEtttds3o/TVeTAVF6n6osdcg9QHf9Fhaq/Pig6odXKSrks8dPYiO1en54zGxF6XuM69ammAqWApmnPntxxHEhqHsB53I6z3wzBE93dLn4KxEruXTcSb9tDCpxJGdVViIlrSXGnntWl5Snul8MDdYJw/7DMJkAAJdJYARV1niXn49ae/+AyFf/i1aiU8u7eW2mu46/ypsjZu6eFPsOrwDuTXlTosuzx9oAqtSog1ITzapcXW+uNqrZzsZEWztunCGDMEYb3nahsfQlxf5+Hu+131cl5bK9FWriWWP1npWrhJByVM2pLiqkW8ydEgLCRAAiRAAiTQVQIUdV0l58HrCv9bzpobh/jJU89oRXarrjqyUx0M/E3ZMcf/Byf2UEJONj30iE5u1zrJ9qA2PhSvc7wmJONWJeZCkq/xYK/8t+qKOgmRWtW6NiXgyizqdwmZukpxJT2Ni4TN06blKM1OsecqpXDz35lAy0mABEhA3wQo6vQ9Pso6OT/ug9wv1HlyWwv2OizOik7GNEnVlTMGFyZlt98TUzWa819Hc+6LsJ7Wds8awtMQqs6WewiGiEw/oOBZEyVjgiSRbxFu2lo3+V3+117JTrYll7eluJI8pbLuLbqbZ+1l7SRAAiRAAiTQlgBFnY7nxJaCb5WQkw0Pp01a8kwJp97SR0vVNTpjcIfWW2r2ofnYPG3jg0VbZ2dMuEILsWbdqeOee8608lorckstyC2x4FiJFioVMVfVsgzxjMYlLCpr22SNW1aiUSWVlw0KEkZlIQESIAESIAG9EKCo08tI2Oworq/CP/e+j3eOfgb52V6m9L4UM/qNxcRs1+vrnLthKlyuQqyWip3an42RCM2cgbC+v4IxdqjOeuwZc2QX6bFiixJwx4rNDiHXUeaE3qkSIm3teZNNCpE8DsQzg8RaSYAESIAE3EqAos6tOM+/Mtm52mvxvaqiqzOHqnVyIuhiwiI6rNzaeEql7jLlvQr5WYohso8Kr4Zl3weEtc4Qcf6W6qMGOddNPG7K61ZqwRERciUWVJ52vVEhPBRqN6kIuD62h3jg5MgQFhIgARIgARLwZwIUdTocvTXHd+PStP5npOpyZaqlfDuacufDfHKV498hqTdqZ8ulTdJh77pmkhy8aw+ZyrMKoRa3fzxIWAjU5gRZ32YXcPJM8dY1/ryKBEiABEhA/wQo6vQ/RmdaaKmHKX+BOijYUvOd9v/QBIT1nKOdLRfV1x97pWxuMmkZFcTz5izeiqrbPyJExFpb8cb1bn47BWg4CZAACZBAFwlQ1HURnC8us9Yd0s6WO7EAMGnr7Yyxw2xny92l1s75Uzla7CTebCHUjs53k80KIt76pLWIOB7M608jTltJgARIgAQ8SYCizpN03VS3uegD7Wy5Ui3/q3LMdb9NhViNSVe5qRXPVdPK82YTb5Jdob2SmXimeJMdpywkQAIkQAIkQALtE6Co0+vsaC5Hc97/qM0Pkv1BiqFbd9vZcg/C0C1Dd5ZLWizn40IkfCqCrr2SHm9oWe9mW/smnjfZzMBCAiRAAiRAAiTQOQIUdZ3j5fFXWxtOoOnA72EqWORoS7xxYb3mIjTzdo+3f7YGJDwqB/IWVGipsES0NTRbobIulLn2vqXEGNArVTvfzXnnaUTY2Vrj/0mABEiABEiABM6VAEXduZLy0uusjUU4vTkDMEapA4LD+j4CY8wFXmpda0bEmqTDEuFWKEnoK+yZFtoPmcp1idFnet5k/VsUz3nz6vixMRIgARIggeAkQFGnw3E3l3yEkMTRQGicx6wrqGjxuBVIXlObcJO/d1Qku0JWogFZSVp2hcwkA3okSXYFijePDRYrJgESIAESIIFzIEBRdw6Q/PUlshnBHip1CDfxvp1FuInHzVm4ZSXJ75pwY3YFf50NtJsESIAESCDQCVDU+fkIyzo2CY8WqnCpFjYttK1366hrSTFthJvN+ybCjWvd/HxS0HwSIAESIIGgJEBR5wfDfrzUqoSaY52bTbwVVXUcKpUNChIeFS+bPVwqHrgeyUZ04w5TPxh5mkgCJEACJEAC506Aou7cWXnllZLL9JWtjZBwqQi54g4yKYhBItyUYGsl3rR1bjwaxCtDxkZIgARIgARIQBcEKOp0MQytjbjuqbpWf0iLMyBTrWnTvG6ZsjFBDuhN5YG8Ohw+mkQCJEACJEACPiFAUecT7B03+sEeE1LjDOhuO5xXhybSJBIgARIgARIgAZ0RoKjT2YDQHBIgARIgARIgARLoCgGKuq5Q4zUkQAIkQAIkQAIkoDMCFHU6GxCaQwIkQAIkQAIkQAJdIUBR1xVqvIYESIAESIAESIAEdEaAok5nA0JzSIAESIAESIAESKArBCjqukKN15AACZAACZAACZCAzghQ1OlsQGgOCZAACZAACZAACXSFAEWdjVplZSUWL16M/Px8REdH49Zbb8WQIUO6wpTXkAAJkAAJkAAJkIDXCVDUAbBarXjnnXdgNBoxefJk5OXl4d1338WcOXOQkpLi9UFhgyRAAiRAAiRAAiTQWQIUdQBOnz6NBQsWYOLEiejVqxcaGxvx5ptv4qqrrqK3rrMziq8nARIgARIgARLwCQGKOgBVVVV47bXXMH36dGRnZ6uBWLJkCYYNG4ahQ4f6ZGDYKAmQAAmQAAmQAAl0hgBFHUVdZ+YLX0sCJEACJEACJKBTAhR1XRR1r776KuTBQgIkQAIkQAIk0JrA/fffD3mweJcARR3X1Hl3xrE1EiABEiABEiABjxCgqHPa/drc3Ixp06Zx96tHphorJQESIAESIAES8CQBijob3erqaixbtgxHjx7lOXWenHGsmwRIgARIgARIwCMEKOo8gpWVkgAJkAAJkAAJkIB3CVDUeZc3WyMBEiABEiABEiABjxCgqPMIVlZKAiRAAiRAAiRAAt4lQFHnXd6QtXtfffWVekgGiwsvvFBZUF9fj7fffhvfffcdwsPDccMNN2DMmDEwGAzwdV5as9mMDz/8EJ9//jlMJhMGDx6MqVOnIi4uTtd2C7elS5fi+PHjnWK6f/9+lTaurq4OPXv2xKxZs5CQkODlmaLNiddffx2JiYm48847Vfvt2Sap7nbs2IGNGzeiqalJzSvZ9BMZGek1u3fv3o1Vq1Y52hNmc+fOVfOkPds6mvfeMtxisWDXrl3Ytm0bkpKS8JOf/AQRERG6ndtyWPr8+fPVfcG5DB8+XM2Tju4Xvp7bHY23nue2M9Pk5GTccccd6NGjh+7ek3Kvzs3NVe83yYw0e/ZsNZeldGVe6OG+4q37QKC0Q1HnxZGUm7FsxpBUZD/88APGjx/vyFjxySef4ODBg7jrrruU8Fu0aJESTr179/Z5XloRoCLo7r77bnWDWLlypXq+9dZboVe75eYmWUHS0tIU57KyMiXwhKkItfZy/YqglhRx11xzjRJGIpKKi4vVh2VISIgXZwvUjXndunXKDmlf5kV7thUVFan+zpgxAxkZGWqMRAzKFwdvlc2bN6umrr/++lZNFhYWtmtbe/OnT58+XjFbPrS2bNmi3nu33XabyvUsX6Sk6HVutwVjz10t94qRI0fqem4LUxFvci+pra113OdEKOl1bsupCIsXL0ZWVhauu+46dS/8+uuvce+990L+pye75YuJ5C6XLyf5+fmOLygd5Tfv6J6nh/uKV24EAdQIRZ0PBrOhoQFvvPGGyi0rachEgCxcuBAXX3wxLrroImWRiL/09HRcfvnlPs9L+8UXXyAmJsaRB3ffvn3Yu3evEhB6tdv+jbV79+6IioqCM/OcnJx2mYpYFXFiF7AnTpxQH5L33HOP8jh5q5SUlKh25cNOPG8i6o4cOdKubSJKDhw4oLyKIkrkg/PTTz9Vdnfr1s0rZsuc7devHwyidjYAAAyASURBVEaNGtWqPfHgubJNvAgrVqxwOe+vvfZar9hs917cfvvtSE1NdbSp9/ekMxwRzatXr1ZemdDQUF3PbfniIfc1u/C3p2OU92h77ztfz235Mi5fsu0ee8kVLvc9+cIkok6Pdss9Wt7/dq9zR/nNO7rn+Zq9V24CAdYIRZ0PBrStqGv7u5hk93rIB6Se8tLav/GJB+zSSy9tJU71bLccVfPee++pD76wsLB2mUofnG+GckOXDx4RVfHx8V6ZLSIoJBQv3irxzsm3ZWm/7Y3a2TYRTvbXiZHybX3Tpk3qOnv4xZPGy7wQb4a0KzZHR0crT+6QIUPUXHZlm/xfvKf2LzfO86ett89TtovY3LBhgxLCBQUFKqQm3nJh5vzFS89zW5ZGSBGR0VEeaz3MbfH6y1y1e+pE1Ms8EE96e+87X8/ttqLO+X7dEVNf2u3qXtHe54he++Cp93yg10tR54MR9mdR980336iwoHiAJByp9w8+ERlyM5O1gBJ6lfCUiI6u3OC8JepEaEiIRwTZ9u3b/ULUiRA9dOgQYmNjId5RCU+J7T/96U/x5Zdf6lbUyYefeERFyImItofbRWgsWLDApeDU0xctmcviNZK5nZmZqXtRJ54t+ZL0/fffw2g0YsKECRg3bpxaS6xXUWcPsUp4W75siK0iRiVSoVdBRFHngw92nTRJUeeDgfBXUScLcN99911Mnz5deTT8ycMoniIJD958881qvYleRZ1szpBQj3zYyYeIs5dLz566tm8jmRsiiuRD8NixY7oWdbKUwL4RRcLtsh5Rfhex58qLqCdRJ4JZQmSycF++ZOndUydeRbFRNvHImjp5T0qoXYSTXkWdzG2ZF+JVFo9i//791b1vypQpqi96tJuizgcf7DppkqLOBwPhb2vqBJF9o8HkyZOV2JCi53VH8iEha9Cys7PVmjop9vU8V155pW7XHclaOPG8SDjTuQhz2bwhC81drffz9doX2dUou4xlvaKEt51FXXl5uW7X1AnvnTt3Ks+z2G1fQylhegnX63Wdq8wNYW4XzrKWUUpX1055Y72ozAkJ0ctmA/tGGPsyE/ldj2vTXH08yMYpu3dXvizq0W6uqfPBB7tOmqSo88FAuPJwtbcrzL771Zd5aUXQiffo6quvdmzksGPTq93CSz7wRNSJt0j6IGJJRKl805absiumshNMvHgSEpIPdF/ufhXGzp46e9jYlW3y4SJjJF5U2d3r7d2vIjBkF+Bll12muDmHX+27HF3Z1t788dbu15qaGnVsjHjk5EgQ4W3f7Sxiz9VOTT28J2VuSAjzs88+UyJfBKkU+5pXPc5t+4502XQl70O78B8xYoTa4d3e+87Xc9t+rxO2paWl6r0lxzqJh1Gv78m2oq6r80Iv7H3wMe23TVLU+WDoXIk6OVNIdrDJmrW259T5Oi+tfNCJuHEuspBc1kvJTja92i1CTsI7srW/M0zF6yXnrckHvi/PqWsr6uT39myTm7YszF6zZo3Pzqmzh6jkg0/OqJN1aQMHDlRCoz3bOpr33nprOofWnMdbz+9JEUji9ZKNKJdcckkrVB3dL3w9t8U2uV/IkU6ypk685rLBQ0LHep7b9nu2eJ3Hjh2L0aNHO4440qPdbUWdTJCuzAs93Fe8dR8IlHY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iABEiABEghqAhR1QT387DwJkAAJkAAJkECgEKCoC5SRZD9IgARIgARIgASCmgBFXVAPPztPAiRAAiRAAiQQKAQo6gJlJNkPEiABEiABEiCBoCZAURfUw8/OkwAJkAAJkAAJBAoBirpAGUn2gwRIgARIgARIIKgJUNQF9fCz8yRAAiRAAiRAAoFCgKIuUEaS/SABEugSgYaGBnVdREREl67nRSRAAiSgFwIUdXoZCdpBAn5GoKKiAr/61a+Qn5+vLDcajRg+fDh+/etfIzMz06u9EWH2+OOPY+rUqRg1alSHbe/evRurV6/Gn/70JyXkXnzxRcTExGD27NletZmNkQAJkIC7CVDUuZso6yOBICEgok6E0S9/+Uvk5OTAZDJhy5YtWL9+PZ544gnExsZ6jcT5iDqvGcmGSIAESMDDBCjqPAyY1ZNAoBJoK+qkn85/69WrF5YtW6YeUVFR+P3vf48RI0bgyJEjeOWVVxAZGYnm5mbMmjULixcvRnx8vBKF2dnZeOihh/D+++9j165duOCCC/CHP/wBqampeO655zB69GjljbMLufHjx2PhwoUOj+HcuXOVx27Pnj149tlnUVJSgpEjR+LRRx/F9u3bMX/+fDUkPXv2xD//+U9s27ZN/S7X1NbW4uWXX8bGjRuRkpICqevKK69EY2Mj/v73v6Nv37545513cPr0aWXjpEmTYDabHf2UembOnKkeoaGhgTr07BcJkIBOCVDU6XRgaBYJ6J1AW1FnsViwefNmrF27Fk8++aQSS99++y1++9vfIi8vD/PmzVPCTsSYePIeeeQRXHTRRTh69Kj6/Xe/+x0GDx6MJUuWqPDo008/jX79+ikRJqLwvvvucynqRIwNHTq0Vfi1qKhI1fnwww8rISYhVhFpIiDbhl+lLSk333yzep2UBx54AIWFhfjb3/6mPJEiUCW8K2Fl+Z/YLP354x//iIKCAqxcuVIJTxF7Yvc999yDYcOG6X0IaR8JkECAEaCoC7ABZXdIwFsEXK2pGzBggFpn16NHD/zlL39R3i8RN1arFf/4xz8wduxYJCUlYfny5fjNb36j1rSJ587597aiS37fuXOnEoGuPHWuRJ2EgkU8RkdHw2Aw4PPPP1cPqaM9UTdu3Dj8+c9/ViJU7JciHkQp06ZNU566GTNmqFCzs6Ctq6tTYlA8gX369FFrC1lIgARIwBcEKOp8QZ1tkkAAEHAVfrV3q63gs/9dwpmymcIbom7dunXK61dWVqaanzx5coeiTux6/vnnlUcuMTFRXSNePPEyPvjgg+2KOhFyEiaWEPCJEyeU8GP4NQAmOLtAAn5IgKLODweNJpOAHgh0JOrq6+tVGFLEjYRUnUtbz1xnPXWXX3455OG8OaJt+PXgwYN46aWXlPcsKyvLIc7O5ql76qmnVBg4PT39nD114rmzl6qqKtXv2267Ta0fZCEBEiABbxKgqPMmbbZFAgFEoCNRJ92UDRKHDx9W4VjZNPDee+9hzJgxatNBVz11Eg4Vz5t4/KRuWdMmwk1Enazjk40LIvj27t2LRYsW4bHHHlNtv/DCCwgPD1eeOtlAsWrVKnWtbNY41zV17YVfv/zyS5w6dUptnJCwr9hBURdAE51dIQE/IkBR50eDRVNJQE8EzibqxJMmIswumuy7Qo8fP95lUSc7WUU0ff/992pHq2zOmD59utoNu2nTJjzzzDP4+c9/jokTJ2Lp0qWqffG6iZiU8/RkM4OIShF0stNVhNrWrVsV1nPZ/epqTV1GRobazSubRKRw96ueZiltIY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oKgL0IFlt0iABEiABEiABIKLAEVdcI03e0sCJEACJEACJBCgBCjqAnRg2S0SIAESIAESIIHgIkBRF1zjzd6SAAmQAAmQAAkEKAGKugAdWHaLBEiABEiABEgguAhQ1AXXeLO3JEACJEACJEACAUqAoi5AB5bdIgESIAESIAESCC4CFHXBNd7sLQmQAAmQAAmQQIAS+F8TX9GFjal4GgAAAABJRU5ErkJggg==">
            <a:extLst>
              <a:ext uri="{FF2B5EF4-FFF2-40B4-BE49-F238E27FC236}">
                <a16:creationId xmlns:a16="http://schemas.microsoft.com/office/drawing/2014/main" id="{094B943E-1F58-4503-B3C4-76848221B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86571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4023</TotalTime>
  <Words>997</Words>
  <Application>Microsoft Office PowerPoint</Application>
  <PresentationFormat>Widescreen</PresentationFormat>
  <Paragraphs>194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</vt:lpstr>
      <vt:lpstr>Calibri</vt:lpstr>
      <vt:lpstr>Cambria Math</vt:lpstr>
      <vt:lpstr>Trebuchet MS</vt:lpstr>
      <vt:lpstr>Berlin</vt:lpstr>
      <vt:lpstr>PowerPoint Presentation</vt:lpstr>
      <vt:lpstr>Solving a Word Search</vt:lpstr>
      <vt:lpstr>Our Problem</vt:lpstr>
      <vt:lpstr>Formal Statement: Variables</vt:lpstr>
      <vt:lpstr>Formal Statement</vt:lpstr>
      <vt:lpstr>Analyzation of the Algorithms</vt:lpstr>
      <vt:lpstr>Why Using 4 Letter Words is Viable</vt:lpstr>
      <vt:lpstr>Brute Force</vt:lpstr>
      <vt:lpstr>Base Case  Vs  Constraint Changes</vt:lpstr>
      <vt:lpstr>Boyer-Moore</vt:lpstr>
      <vt:lpstr>Base Case  Vs  Constraint Changes</vt:lpstr>
      <vt:lpstr>Bear Method</vt:lpstr>
      <vt:lpstr>Base Case  Vs  Constraint Changes</vt:lpstr>
      <vt:lpstr>Rabin-Karp</vt:lpstr>
      <vt:lpstr>Base Case  Vs  Constraint Changes</vt:lpstr>
      <vt:lpstr>All 4 Time Complexities and Run Times</vt:lpstr>
      <vt:lpstr>Compare all Base Case</vt:lpstr>
      <vt:lpstr>Compare all Δ Board Size</vt:lpstr>
      <vt:lpstr>Compare all Δ Avg. Word Size</vt:lpstr>
      <vt:lpstr>Compare all Δ Word List Size</vt:lpstr>
      <vt:lpstr>Original Hypothesis</vt:lpstr>
      <vt:lpstr>Conclusion</vt:lpstr>
      <vt:lpstr>Conclusion Continued…</vt:lpstr>
      <vt:lpstr>Questions?</vt:lpstr>
      <vt:lpstr>Base Case  50x50 using 50 Words (with Pre-processing)</vt:lpstr>
      <vt:lpstr>Base Case  50x50 using 50 Words (without Pre-processing)</vt:lpstr>
      <vt:lpstr>Increased Board Size (with pre-processing)</vt:lpstr>
      <vt:lpstr>Increased Board Size (without pre-processing)</vt:lpstr>
      <vt:lpstr>Decreased Board Size (with pre-processing)</vt:lpstr>
      <vt:lpstr>Decreased Board Size (without pre-processing)</vt:lpstr>
      <vt:lpstr>Short Words (with pre-processing)</vt:lpstr>
      <vt:lpstr>Short Words  (without pre-processing)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a Word Search</dc:title>
  <dc:creator>Austin Baird</dc:creator>
  <cp:keywords>Corning Non-Corning</cp:keywords>
  <cp:lastModifiedBy>Robison, Chase Tyler</cp:lastModifiedBy>
  <cp:revision>129</cp:revision>
  <dcterms:created xsi:type="dcterms:W3CDTF">2018-09-25T22:13:21Z</dcterms:created>
  <dcterms:modified xsi:type="dcterms:W3CDTF">2018-11-28T18:36:57Z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1fb32ec9-5179-4d70-8974-61c2fbc6c590</vt:lpwstr>
  </property>
  <property fmtid="{D5CDD505-2E9C-101B-9397-08002B2CF9AE}" pid="3" name="CorningConfigurationVersion">
    <vt:lpwstr>3.0.11.5.6.1ENM</vt:lpwstr>
  </property>
  <property fmtid="{D5CDD505-2E9C-101B-9397-08002B2CF9AE}" pid="4" name="CorningFullClassification">
    <vt:lpwstr>Non-Corning</vt:lpwstr>
  </property>
  <property fmtid="{D5CDD505-2E9C-101B-9397-08002B2CF9AE}" pid="5" name="CCTCode">
    <vt:lpwstr>NC</vt:lpwstr>
  </property>
  <property fmtid="{D5CDD505-2E9C-101B-9397-08002B2CF9AE}" pid="6" name="CRCCode">
    <vt:lpwstr/>
  </property>
  <property fmtid="{D5CDD505-2E9C-101B-9397-08002B2CF9AE}" pid="7" name="CORNINGClassification">
    <vt:lpwstr>Non-Corning</vt:lpwstr>
  </property>
  <property fmtid="{D5CDD505-2E9C-101B-9397-08002B2CF9AE}" pid="8" name="CORNINGLabelExtension">
    <vt:lpwstr>None</vt:lpwstr>
  </property>
  <property fmtid="{D5CDD505-2E9C-101B-9397-08002B2CF9AE}" pid="9" name="CORNINGDisplayOptionalMarkingLanguage">
    <vt:lpwstr>None</vt:lpwstr>
  </property>
  <property fmtid="{D5CDD505-2E9C-101B-9397-08002B2CF9AE}" pid="10" name="CORNINGMarkingOption">
    <vt:lpwstr>Automatic</vt:lpwstr>
  </property>
</Properties>
</file>