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457-F84A-494D-8489-6345300BBB12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AF-EB3A-45C9-ABDD-456A2F976DE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2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457-F84A-494D-8489-6345300BBB12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AF-EB3A-45C9-ABDD-456A2F976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93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457-F84A-494D-8489-6345300BBB12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AF-EB3A-45C9-ABDD-456A2F976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80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457-F84A-494D-8489-6345300BBB12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AF-EB3A-45C9-ABDD-456A2F976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11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457-F84A-494D-8489-6345300BBB12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AF-EB3A-45C9-ABDD-456A2F976DE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7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457-F84A-494D-8489-6345300BBB12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AF-EB3A-45C9-ABDD-456A2F976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74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457-F84A-494D-8489-6345300BBB12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AF-EB3A-45C9-ABDD-456A2F976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25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457-F84A-494D-8489-6345300BBB12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AF-EB3A-45C9-ABDD-456A2F976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67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457-F84A-494D-8489-6345300BBB12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AF-EB3A-45C9-ABDD-456A2F976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2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EE0457-F84A-494D-8489-6345300BBB12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12ACAF-EB3A-45C9-ABDD-456A2F976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51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457-F84A-494D-8489-6345300BBB12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AF-EB3A-45C9-ABDD-456A2F976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EE0457-F84A-494D-8489-6345300BBB12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12ACAF-EB3A-45C9-ABDD-456A2F976DE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00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политики информационной безопасности ООО «</a:t>
            </a:r>
            <a:r>
              <a:rPr lang="ru-RU" dirty="0" err="1" smtClean="0"/>
              <a:t>ТехМех</a:t>
            </a:r>
            <a:r>
              <a:rPr lang="ru-RU" dirty="0" smtClean="0"/>
              <a:t>»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Злобин Роман</a:t>
            </a:r>
          </a:p>
          <a:p>
            <a:r>
              <a:rPr lang="ru-RU" dirty="0" smtClean="0"/>
              <a:t>ФИТ 3-2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93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компании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52" y="1938941"/>
            <a:ext cx="10378228" cy="39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4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ru-RU" sz="2200" dirty="0"/>
              <a:t>Базы данных клиентов и вся интеллектуальная собственность </a:t>
            </a:r>
            <a:r>
              <a:rPr lang="ru-RU" sz="2200" dirty="0" smtClean="0"/>
              <a:t>компании. </a:t>
            </a:r>
            <a:endParaRPr lang="ru-RU" sz="2200" dirty="0"/>
          </a:p>
          <a:p>
            <a:pPr lvl="1"/>
            <a:r>
              <a:rPr lang="ru-RU" sz="2200" dirty="0"/>
              <a:t>Носители информации, на которых зафиксированы, отображены защищаемые сведения </a:t>
            </a:r>
          </a:p>
          <a:p>
            <a:pPr lvl="2"/>
            <a:r>
              <a:rPr lang="ru-RU" sz="2200" dirty="0"/>
              <a:t>Личные дела</a:t>
            </a:r>
          </a:p>
          <a:p>
            <a:pPr lvl="2"/>
            <a:r>
              <a:rPr lang="ru-RU" sz="2200" dirty="0"/>
              <a:t>Обращения к услугам клиники физических лиц, журналы, ведомости, положения, инструкции, соглашения и обязательства о неразглашении, распоряжения, договоры, отчеты;</a:t>
            </a:r>
          </a:p>
          <a:p>
            <a:pPr lvl="2"/>
            <a:r>
              <a:rPr lang="ru-RU" sz="2200" dirty="0"/>
              <a:t>Локальная сеть;</a:t>
            </a:r>
          </a:p>
          <a:p>
            <a:pPr lvl="2"/>
            <a:r>
              <a:rPr lang="ru-RU" sz="2200" dirty="0"/>
              <a:t>Ключевая, парольная аутентифицирующая информацию;</a:t>
            </a:r>
          </a:p>
          <a:p>
            <a:pPr lvl="1"/>
            <a:r>
              <a:rPr lang="ru-RU" sz="2200" dirty="0"/>
              <a:t>Результаты научно-исследовательской деятельности работников компании.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6582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Актуальные 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spcAft>
                <a:spcPts val="0"/>
              </a:spcAft>
              <a:defRPr/>
            </a:pPr>
            <a:r>
              <a:rPr lang="ru-RU" sz="2400" dirty="0" smtClean="0"/>
              <a:t>наличие </a:t>
            </a:r>
            <a:r>
              <a:rPr lang="ru-RU" sz="2400" dirty="0"/>
              <a:t>уязвимостей в оборудовании, операционных системах, прикладном программном обеспечении; </a:t>
            </a:r>
          </a:p>
          <a:p>
            <a:pPr lvl="1">
              <a:spcAft>
                <a:spcPts val="0"/>
              </a:spcAft>
              <a:defRPr/>
            </a:pPr>
            <a:r>
              <a:rPr lang="ru-RU" sz="2400" dirty="0" smtClean="0"/>
              <a:t>угроза </a:t>
            </a:r>
            <a:r>
              <a:rPr lang="ru-RU" sz="2400" dirty="0"/>
              <a:t>несанкционированного доступа к информации;</a:t>
            </a:r>
          </a:p>
          <a:p>
            <a:pPr lvl="1">
              <a:spcAft>
                <a:spcPts val="0"/>
              </a:spcAft>
              <a:defRPr/>
            </a:pPr>
            <a:r>
              <a:rPr lang="ru-RU" sz="2400" dirty="0" smtClean="0"/>
              <a:t>угроза </a:t>
            </a:r>
            <a:r>
              <a:rPr lang="ru-RU" sz="2400" dirty="0"/>
              <a:t>утечки информации при передаче по каналам связи;</a:t>
            </a:r>
          </a:p>
          <a:p>
            <a:pPr lvl="1">
              <a:spcAft>
                <a:spcPts val="0"/>
              </a:spcAft>
              <a:defRPr/>
            </a:pPr>
            <a:r>
              <a:rPr lang="ru-RU" sz="2400" dirty="0" smtClean="0"/>
              <a:t>угроза </a:t>
            </a:r>
            <a:r>
              <a:rPr lang="ru-RU" sz="2400" dirty="0"/>
              <a:t>нарушения целостности информации;</a:t>
            </a:r>
          </a:p>
          <a:p>
            <a:pPr lvl="1">
              <a:spcAft>
                <a:spcPts val="0"/>
              </a:spcAft>
              <a:defRPr/>
            </a:pPr>
            <a:r>
              <a:rPr lang="ru-RU" sz="2400" dirty="0" smtClean="0"/>
              <a:t>угроза </a:t>
            </a:r>
            <a:r>
              <a:rPr lang="ru-RU" sz="2400" dirty="0"/>
              <a:t>нарушения устойчивой работы информационной системы в целом;</a:t>
            </a:r>
          </a:p>
          <a:p>
            <a:pPr lvl="1">
              <a:spcAft>
                <a:spcPts val="0"/>
              </a:spcAft>
              <a:defRPr/>
            </a:pPr>
            <a:r>
              <a:rPr lang="ru-RU" sz="2400" dirty="0" smtClean="0"/>
              <a:t>потенциальная угроза </a:t>
            </a:r>
            <a:r>
              <a:rPr lang="ru-RU" sz="2400" dirty="0"/>
              <a:t>информационной безопасности со стороны </a:t>
            </a:r>
            <a:r>
              <a:rPr lang="ru-RU" sz="2400" dirty="0" smtClean="0"/>
              <a:t>работников при </a:t>
            </a:r>
            <a:r>
              <a:rPr lang="ru-RU" sz="2400" dirty="0"/>
              <a:t>их санкционированном доступе к информационным ресурсам;</a:t>
            </a:r>
          </a:p>
          <a:p>
            <a:pPr lvl="1">
              <a:spcAft>
                <a:spcPts val="0"/>
              </a:spcAft>
              <a:defRPr/>
            </a:pPr>
            <a:r>
              <a:rPr lang="ru-RU" sz="2400" dirty="0"/>
              <a:t>возможности проведения атак со стороны </a:t>
            </a:r>
            <a:r>
              <a:rPr lang="ru-RU" sz="2400" dirty="0" err="1"/>
              <a:t>Internet</a:t>
            </a:r>
            <a:r>
              <a:rPr lang="ru-RU" sz="2400" dirty="0"/>
              <a:t> посторонними пользователями </a:t>
            </a:r>
            <a:r>
              <a:rPr lang="ru-RU" sz="2400" dirty="0" smtClean="0"/>
              <a:t>и </a:t>
            </a:r>
            <a:r>
              <a:rPr lang="ru-RU" sz="2400" dirty="0"/>
              <a:t>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49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Меры защиты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/>
            <a:r>
              <a:rPr lang="ru-RU" sz="4400" dirty="0" smtClean="0"/>
              <a:t> </a:t>
            </a:r>
            <a:r>
              <a:rPr lang="ru-RU" sz="4400" dirty="0" smtClean="0"/>
              <a:t>информационные; </a:t>
            </a:r>
            <a:endParaRPr lang="ru-RU" sz="4400" dirty="0"/>
          </a:p>
          <a:p>
            <a:pPr lvl="1"/>
            <a:r>
              <a:rPr lang="ru-RU" sz="4400" dirty="0" smtClean="0"/>
              <a:t> </a:t>
            </a:r>
            <a:r>
              <a:rPr lang="ru-RU" sz="4400" dirty="0" smtClean="0"/>
              <a:t>технические; </a:t>
            </a:r>
            <a:endParaRPr lang="ru-RU" sz="4400" dirty="0"/>
          </a:p>
          <a:p>
            <a:pPr lvl="1"/>
            <a:r>
              <a:rPr lang="ru-RU" sz="4400" dirty="0" smtClean="0"/>
              <a:t> </a:t>
            </a:r>
            <a:r>
              <a:rPr lang="ru-RU" sz="4400" dirty="0" err="1" smtClean="0"/>
              <a:t>огранизационные</a:t>
            </a:r>
            <a:r>
              <a:rPr lang="ru-RU" sz="4400" dirty="0" smtClean="0"/>
              <a:t>.</a:t>
            </a:r>
            <a:endParaRPr lang="ru-RU" sz="4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91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Информационные 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5753"/>
          </a:xfrm>
        </p:spPr>
        <p:txBody>
          <a:bodyPr>
            <a:normAutofit/>
          </a:bodyPr>
          <a:lstStyle/>
          <a:p>
            <a:pPr lvl="1"/>
            <a:r>
              <a:rPr lang="ru-RU" sz="2400" dirty="0" smtClean="0"/>
              <a:t>Использование </a:t>
            </a:r>
            <a:r>
              <a:rPr lang="ru-RU" sz="2400" dirty="0"/>
              <a:t>антивирусной защиты с базами последней версии, установка защиты от </a:t>
            </a:r>
            <a:r>
              <a:rPr lang="ru-RU" sz="2400" dirty="0" err="1"/>
              <a:t>DDoS</a:t>
            </a:r>
            <a:r>
              <a:rPr lang="ru-RU" sz="2400" dirty="0"/>
              <a:t> атак;</a:t>
            </a:r>
          </a:p>
          <a:p>
            <a:pPr lvl="1"/>
            <a:r>
              <a:rPr lang="ru-RU" sz="2400" dirty="0"/>
              <a:t>проведение эффективной парольной защиты;</a:t>
            </a:r>
          </a:p>
          <a:p>
            <a:pPr lvl="1"/>
            <a:r>
              <a:rPr lang="ru-RU" sz="2400" dirty="0" smtClean="0"/>
              <a:t>управление </a:t>
            </a:r>
            <a:r>
              <a:rPr lang="ru-RU" sz="2400" dirty="0"/>
              <a:t>доступом на уровне операционных систем, прикладного программного обеспечения и компьютерной </a:t>
            </a:r>
            <a:r>
              <a:rPr lang="ru-RU" sz="2400" dirty="0" smtClean="0"/>
              <a:t>сети;</a:t>
            </a:r>
          </a:p>
          <a:p>
            <a:pPr lvl="1"/>
            <a:r>
              <a:rPr lang="ru-RU" sz="2400" dirty="0" smtClean="0"/>
              <a:t>использование средств </a:t>
            </a:r>
            <a:r>
              <a:rPr lang="ru-RU" sz="2400" dirty="0"/>
              <a:t>предотвращения НСД для операционных систем, прикладного программного обеспечения и компьютерной сети</a:t>
            </a:r>
            <a:r>
              <a:rPr lang="ru-RU" sz="2400" dirty="0" smtClean="0"/>
              <a:t>;</a:t>
            </a:r>
          </a:p>
          <a:p>
            <a:pPr lvl="1"/>
            <a:r>
              <a:rPr lang="ru-RU" sz="2400" dirty="0" smtClean="0"/>
              <a:t>Использование систем мониторинга, аудита и сканирования безопасности </a:t>
            </a:r>
            <a:r>
              <a:rPr lang="ru-RU" sz="2400" dirty="0"/>
              <a:t>операционных систем, прикладного программного обеспечения и компьютерной сети;</a:t>
            </a:r>
          </a:p>
          <a:p>
            <a:pPr lvl="1"/>
            <a:r>
              <a:rPr lang="ru-RU" sz="2400" dirty="0"/>
              <a:t>использование средств криптографической защиты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69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2400" dirty="0" smtClean="0"/>
              <a:t>Технические </a:t>
            </a:r>
            <a:r>
              <a:rPr lang="ru-RU" sz="2400" dirty="0" smtClean="0"/>
              <a:t>проверки и </a:t>
            </a:r>
            <a:r>
              <a:rPr lang="ru-RU" sz="2400" dirty="0"/>
              <a:t>обслуживание</a:t>
            </a:r>
            <a:r>
              <a:rPr lang="ru-RU" sz="2400" dirty="0" smtClean="0"/>
              <a:t> </a:t>
            </a:r>
            <a:r>
              <a:rPr lang="ru-RU" sz="2400" dirty="0"/>
              <a:t>аппаратных средств</a:t>
            </a:r>
            <a:r>
              <a:rPr lang="ru-RU" sz="2400" dirty="0" smtClean="0"/>
              <a:t>; </a:t>
            </a:r>
          </a:p>
          <a:p>
            <a:pPr lvl="1"/>
            <a:r>
              <a:rPr lang="ru-RU" sz="2400" dirty="0" smtClean="0"/>
              <a:t>проведение </a:t>
            </a:r>
            <a:r>
              <a:rPr lang="ru-RU" sz="2400" dirty="0"/>
              <a:t>контроля состояния программного и информационного обеспечения компьютеров (состава и целостности программного обеспечения, корректности настроек и т.д.) и маршрутизаторов (маршрутных таблиц, фильтров, паролей);</a:t>
            </a:r>
          </a:p>
          <a:p>
            <a:pPr lvl="1"/>
            <a:r>
              <a:rPr lang="ru-RU" sz="2400" dirty="0"/>
              <a:t>обеспечение резервного копирования;</a:t>
            </a:r>
          </a:p>
          <a:p>
            <a:pPr lvl="1"/>
            <a:r>
              <a:rPr lang="ru-RU" sz="2400" dirty="0"/>
              <a:t>запрет несанкционированного доступа к оборудованию, различным средствам хранения данных и рабочие помещения.</a:t>
            </a:r>
          </a:p>
          <a:p>
            <a:pPr lvl="1"/>
            <a:r>
              <a:rPr lang="ru-RU" sz="2400" dirty="0"/>
              <a:t>проведение контроля за несанкционированными физическими подключениями системам.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3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Организационные 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sz="2400" dirty="0" smtClean="0"/>
              <a:t>Организация </a:t>
            </a:r>
            <a:r>
              <a:rPr lang="ru-RU" sz="2400" dirty="0"/>
              <a:t>режима обеспечения безопасности помещений;</a:t>
            </a:r>
          </a:p>
          <a:p>
            <a:pPr lvl="1"/>
            <a:r>
              <a:rPr lang="ru-RU" sz="2400" dirty="0"/>
              <a:t>обеспечение сохранности носителей персональных данных;</a:t>
            </a:r>
          </a:p>
          <a:p>
            <a:pPr lvl="1"/>
            <a:r>
              <a:rPr lang="ru-RU" sz="2400" dirty="0"/>
              <a:t>повышение ответственности сотрудников за выполнение требований установленных режимов;</a:t>
            </a:r>
          </a:p>
          <a:p>
            <a:pPr lvl="1"/>
            <a:r>
              <a:rPr lang="ru-RU" sz="2400" dirty="0"/>
              <a:t>разграничение доступа и контроль за доступом в выделенные помещения</a:t>
            </a:r>
            <a:r>
              <a:rPr lang="ru-RU" sz="2400" dirty="0" smtClean="0"/>
              <a:t>;</a:t>
            </a:r>
          </a:p>
          <a:p>
            <a:pPr lvl="1"/>
            <a:r>
              <a:rPr lang="ru-RU" sz="2400" dirty="0"/>
              <a:t>организация распределения и закрепления за </a:t>
            </a:r>
            <a:r>
              <a:rPr lang="ru-RU" sz="2400" dirty="0">
                <a:solidFill>
                  <a:schemeClr val="tx1"/>
                </a:solidFill>
              </a:rPr>
              <a:t>персоналом</a:t>
            </a:r>
            <a:r>
              <a:rPr lang="ru-RU" sz="2400" dirty="0"/>
              <a:t> реквизитов доступа</a:t>
            </a:r>
          </a:p>
          <a:p>
            <a:pPr lvl="1"/>
            <a:r>
              <a:rPr lang="ru-RU" sz="2400" dirty="0"/>
              <a:t>назначение лица, ответственного за обеспечение безопасности ПД;</a:t>
            </a:r>
          </a:p>
          <a:p>
            <a:pPr lvl="1"/>
            <a:r>
              <a:rPr lang="ru-RU" sz="2400" dirty="0"/>
              <a:t>инструктаж и обучение персонала курсах в учебном </a:t>
            </a:r>
            <a:r>
              <a:rPr lang="ru-RU" sz="2400" dirty="0" smtClean="0"/>
              <a:t>центре.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04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Опыт показывает, что для достижения удачных решений по защите информации </a:t>
            </a:r>
            <a:r>
              <a:rPr lang="ru-RU" sz="2800" dirty="0" smtClean="0"/>
              <a:t>компаний </a:t>
            </a:r>
            <a:r>
              <a:rPr lang="ru-RU" sz="2800" dirty="0"/>
              <a:t>необходимо сочетание правовых, организационных и технических мер. Это сочетание определяется конфиденциальностью защищаемой информации, характером опасности и наличием средств защиты. В общем случае технические меры безопасности составляют незначительную часть от общих мер защиты (правовых и организационных). Однако ни одну из них упускать нельзя. Каждая мера дополняет другую, и недостаток или отсутствие любого способа приведёт к нарушению защищённости.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83220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436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Ретро</vt:lpstr>
      <vt:lpstr>Разработка политики информационной безопасности ООО «ТехМех» </vt:lpstr>
      <vt:lpstr>Структура компании</vt:lpstr>
      <vt:lpstr>Объекты защиты</vt:lpstr>
      <vt:lpstr>Актуальные угрозы</vt:lpstr>
      <vt:lpstr>Меры защиты</vt:lpstr>
      <vt:lpstr>Информационные меры</vt:lpstr>
      <vt:lpstr>Технические меры</vt:lpstr>
      <vt:lpstr>Организационные меры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политики информационной безопасности ООО «ТехМех» </dc:title>
  <dc:creator>Роман Злобин</dc:creator>
  <cp:lastModifiedBy>Роман Злобин</cp:lastModifiedBy>
  <cp:revision>11</cp:revision>
  <dcterms:created xsi:type="dcterms:W3CDTF">2020-09-11T07:45:23Z</dcterms:created>
  <dcterms:modified xsi:type="dcterms:W3CDTF">2020-09-12T07:15:40Z</dcterms:modified>
</cp:coreProperties>
</file>