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66F8-C9ED-4083-9EC8-DE2A8B8152EE}" type="datetimeFigureOut">
              <a:rPr lang="es-ES" smtClean="0"/>
              <a:t>01/07/2011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AC1B-657D-4E7C-88DC-7BAB1E04C24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66F8-C9ED-4083-9EC8-DE2A8B8152EE}" type="datetimeFigureOut">
              <a:rPr lang="es-ES" smtClean="0"/>
              <a:t>01/07/2011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AC1B-657D-4E7C-88DC-7BAB1E04C24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66F8-C9ED-4083-9EC8-DE2A8B8152EE}" type="datetimeFigureOut">
              <a:rPr lang="es-ES" smtClean="0"/>
              <a:t>01/07/2011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AC1B-657D-4E7C-88DC-7BAB1E04C24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66F8-C9ED-4083-9EC8-DE2A8B8152EE}" type="datetimeFigureOut">
              <a:rPr lang="es-ES" smtClean="0"/>
              <a:t>01/07/2011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AC1B-657D-4E7C-88DC-7BAB1E04C24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66F8-C9ED-4083-9EC8-DE2A8B8152EE}" type="datetimeFigureOut">
              <a:rPr lang="es-ES" smtClean="0"/>
              <a:t>01/07/2011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AC1B-657D-4E7C-88DC-7BAB1E04C24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66F8-C9ED-4083-9EC8-DE2A8B8152EE}" type="datetimeFigureOut">
              <a:rPr lang="es-ES" smtClean="0"/>
              <a:t>01/07/2011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AC1B-657D-4E7C-88DC-7BAB1E04C24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66F8-C9ED-4083-9EC8-DE2A8B8152EE}" type="datetimeFigureOut">
              <a:rPr lang="es-ES" smtClean="0"/>
              <a:t>01/07/2011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AC1B-657D-4E7C-88DC-7BAB1E04C24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66F8-C9ED-4083-9EC8-DE2A8B8152EE}" type="datetimeFigureOut">
              <a:rPr lang="es-ES" smtClean="0"/>
              <a:t>01/07/2011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AC1B-657D-4E7C-88DC-7BAB1E04C24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66F8-C9ED-4083-9EC8-DE2A8B8152EE}" type="datetimeFigureOut">
              <a:rPr lang="es-ES" smtClean="0"/>
              <a:t>01/07/2011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AC1B-657D-4E7C-88DC-7BAB1E04C24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66F8-C9ED-4083-9EC8-DE2A8B8152EE}" type="datetimeFigureOut">
              <a:rPr lang="es-ES" smtClean="0"/>
              <a:t>01/07/2011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AC1B-657D-4E7C-88DC-7BAB1E04C24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66F8-C9ED-4083-9EC8-DE2A8B8152EE}" type="datetimeFigureOut">
              <a:rPr lang="es-ES" smtClean="0"/>
              <a:t>01/07/2011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6AC1B-657D-4E7C-88DC-7BAB1E04C244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766F8-C9ED-4083-9EC8-DE2A8B8152EE}" type="datetimeFigureOut">
              <a:rPr lang="es-ES" smtClean="0"/>
              <a:t>01/07/2011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6AC1B-657D-4E7C-88DC-7BAB1E04C244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Ideas sobre corrección automática de prácticas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Rubén </a:t>
            </a:r>
            <a:r>
              <a:rPr lang="es-ES_tradnl" dirty="0" err="1" smtClean="0"/>
              <a:t>Heradio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“</a:t>
            </a:r>
            <a:r>
              <a:rPr lang="es-ES_tradnl" dirty="0" err="1" smtClean="0"/>
              <a:t>The</a:t>
            </a:r>
            <a:r>
              <a:rPr lang="es-ES_tradnl" dirty="0" smtClean="0"/>
              <a:t> Muñoz/Gómez-</a:t>
            </a:r>
            <a:r>
              <a:rPr lang="es-ES_tradnl" dirty="0" err="1" smtClean="0"/>
              <a:t>Estern</a:t>
            </a:r>
            <a:r>
              <a:rPr lang="es-ES_tradnl" dirty="0" smtClean="0"/>
              <a:t> </a:t>
            </a:r>
            <a:r>
              <a:rPr lang="es-ES_tradnl" dirty="0" err="1" smtClean="0"/>
              <a:t>way</a:t>
            </a:r>
            <a:r>
              <a:rPr lang="es-ES_tradnl" dirty="0" smtClean="0"/>
              <a:t>”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/>
              <a:t>Enunciado: Escriba la fórmula de las soluciones de la ecuación de segundo grado: ax2+bx+c=0</a:t>
            </a:r>
          </a:p>
          <a:p>
            <a:r>
              <a:rPr lang="es-ES" dirty="0" smtClean="0"/>
              <a:t>Inicialización:</a:t>
            </a:r>
          </a:p>
          <a:p>
            <a:pPr lvl="1"/>
            <a:r>
              <a:rPr lang="es-ES" dirty="0" smtClean="0"/>
              <a:t>a=100;</a:t>
            </a:r>
          </a:p>
          <a:p>
            <a:pPr lvl="1"/>
            <a:r>
              <a:rPr lang="es-ES" dirty="0" smtClean="0"/>
              <a:t>b=20;</a:t>
            </a:r>
          </a:p>
          <a:p>
            <a:r>
              <a:rPr lang="es-ES" dirty="0" smtClean="0"/>
              <a:t>Solución que presenta el alumno (  = plantilla):</a:t>
            </a:r>
          </a:p>
          <a:p>
            <a:pPr lvl="1"/>
            <a:r>
              <a:rPr lang="es-ES" dirty="0" smtClean="0">
                <a:solidFill>
                  <a:srgbClr val="FF0000"/>
                </a:solidFill>
              </a:rPr>
              <a:t>r1</a:t>
            </a:r>
            <a:r>
              <a:rPr lang="es-ES" dirty="0" smtClean="0"/>
              <a:t>=-</a:t>
            </a:r>
            <a:r>
              <a:rPr lang="es-ES" dirty="0" err="1" smtClean="0"/>
              <a:t>b+sqrt</a:t>
            </a:r>
            <a:r>
              <a:rPr lang="es-ES" dirty="0" smtClean="0"/>
              <a:t>(b^2-4ac)/(2a);</a:t>
            </a:r>
          </a:p>
          <a:p>
            <a:pPr lvl="1"/>
            <a:r>
              <a:rPr lang="es-ES" dirty="0" smtClean="0">
                <a:solidFill>
                  <a:srgbClr val="FF0000"/>
                </a:solidFill>
              </a:rPr>
              <a:t>r2</a:t>
            </a:r>
            <a:r>
              <a:rPr lang="es-ES" dirty="0" smtClean="0"/>
              <a:t>=-b-</a:t>
            </a:r>
            <a:r>
              <a:rPr lang="es-ES" dirty="0" err="1" smtClean="0"/>
              <a:t>sqrt</a:t>
            </a:r>
            <a:r>
              <a:rPr lang="es-ES" dirty="0" smtClean="0"/>
              <a:t>(b^2-4ac)/(2a);</a:t>
            </a:r>
          </a:p>
          <a:p>
            <a:r>
              <a:rPr lang="es-ES" dirty="0" smtClean="0"/>
              <a:t>Evaluador escrito por el profe</a:t>
            </a:r>
          </a:p>
          <a:p>
            <a:pPr>
              <a:buNone/>
            </a:pPr>
            <a:r>
              <a:rPr lang="es-ES" dirty="0" smtClean="0"/>
              <a:t>	</a:t>
            </a:r>
            <a:r>
              <a:rPr lang="es-ES" dirty="0" err="1" smtClean="0"/>
              <a:t>if</a:t>
            </a:r>
            <a:r>
              <a:rPr lang="es-ES" dirty="0" smtClean="0"/>
              <a:t> ((r1=-</a:t>
            </a:r>
            <a:r>
              <a:rPr lang="es-ES" dirty="0" err="1" smtClean="0"/>
              <a:t>b+sqrt</a:t>
            </a:r>
            <a:r>
              <a:rPr lang="es-ES" dirty="0" smtClean="0"/>
              <a:t>(b^2-4ac) &amp;&amp; r2=-b-</a:t>
            </a:r>
            <a:r>
              <a:rPr lang="es-ES" dirty="0" err="1" smtClean="0"/>
              <a:t>sqrt</a:t>
            </a:r>
            <a:r>
              <a:rPr lang="es-ES" dirty="0" smtClean="0"/>
              <a:t>(b^2-4ac)) </a:t>
            </a:r>
            <a:r>
              <a:rPr lang="es-ES" dirty="0" err="1" smtClean="0"/>
              <a:t>then</a:t>
            </a:r>
            <a:r>
              <a:rPr lang="es-ES" dirty="0" smtClean="0"/>
              <a:t> </a:t>
            </a:r>
            <a:r>
              <a:rPr lang="es-ES" dirty="0" err="1" smtClean="0"/>
              <a:t>mark</a:t>
            </a:r>
            <a:r>
              <a:rPr lang="es-ES" dirty="0" smtClean="0"/>
              <a:t>=10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5580112" y="3573016"/>
            <a:ext cx="144016" cy="21602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Posibles mejoras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_tradnl" dirty="0" smtClean="0"/>
              <a:t>Facilitarle la vida al profesor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 smtClean="0"/>
              <a:t>Tratar de automatizar la generación de juegos de prueba (el “código de inicialización”)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Mejora 1: Facilitarle la vida al profesor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sz="1800" dirty="0" smtClean="0"/>
              <a:t>El profesor sólo debería preocuparse de escribir una solución correcta al problema que plantea. Sin embargo, si miramos el código del evaluador:</a:t>
            </a:r>
            <a:endParaRPr lang="es-ES" sz="1800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1249288" y="2348879"/>
            <a:ext cx="6275040" cy="432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((</a:t>
            </a: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r1=-</a:t>
            </a:r>
            <a:r>
              <a:rPr kumimoji="0" lang="es-ES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b+sqrt</a:t>
            </a: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(b^2-4ac)</a:t>
            </a: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&amp;&amp;</a:t>
            </a: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r2=-b-</a:t>
            </a:r>
            <a:r>
              <a:rPr kumimoji="0" lang="es-ES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sqrt</a:t>
            </a: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(b^2-4ac)</a:t>
            </a: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mark</a:t>
            </a:r>
            <a:r>
              <a:rPr kumimoji="0" lang="es-E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=10</a:t>
            </a: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67544" y="2924944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_tradnl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Vemos</a:t>
            </a:r>
            <a:r>
              <a:rPr kumimoji="0" lang="es-ES_tradnl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que estamos obligando al profe a escribir dos tipos de código: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R"/>
              <a:tabLst/>
              <a:defRPr/>
            </a:pPr>
            <a:r>
              <a:rPr lang="es-ES_tradnl" sz="2000" dirty="0" smtClean="0">
                <a:solidFill>
                  <a:srgbClr val="FF0000"/>
                </a:solidFill>
              </a:rPr>
              <a:t>El código de la solución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arenR"/>
              <a:tabLst/>
              <a:defRPr/>
            </a:pPr>
            <a:r>
              <a:rPr kumimoji="0" lang="es-ES_tradnl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 código que comprueba que la solución del alumno coincide con la solución del profesor</a:t>
            </a: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67544" y="4725144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C:\Documents and Settings\Usuario\Configuración local\Archivos temporales de Internet\Content.IE5\EY4IUN0M\MC90044151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581128"/>
            <a:ext cx="951598" cy="856754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1835696" y="4581128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Idea: podemos desacoplar los dos códigos. Generalizando el código verde y haciendo que el profesor tenga que escribir exclusivamente el código rojo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Mejora 1: Facilitarle la vida al profesor</a:t>
            </a:r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Solución que presenta el alumno</a:t>
            </a:r>
          </a:p>
          <a:p>
            <a:pPr lvl="1"/>
            <a:r>
              <a:rPr lang="es-ES" sz="3200" dirty="0" smtClean="0"/>
              <a:t>r1=-</a:t>
            </a:r>
            <a:r>
              <a:rPr lang="es-ES" sz="3200" dirty="0" err="1" smtClean="0"/>
              <a:t>b+sqrt</a:t>
            </a:r>
            <a:r>
              <a:rPr lang="es-ES" sz="3200" dirty="0" smtClean="0"/>
              <a:t>(b^2-4ac)/(2a);</a:t>
            </a:r>
          </a:p>
          <a:p>
            <a:pPr lvl="1"/>
            <a:r>
              <a:rPr lang="es-ES" sz="3200" dirty="0" smtClean="0"/>
              <a:t>r2=-b-</a:t>
            </a:r>
            <a:r>
              <a:rPr lang="es-ES" sz="3200" dirty="0" err="1" smtClean="0"/>
              <a:t>sqrt</a:t>
            </a:r>
            <a:r>
              <a:rPr lang="es-ES" sz="3200" dirty="0" smtClean="0"/>
              <a:t>(b^2-4ac)/(2a);</a:t>
            </a:r>
          </a:p>
          <a:p>
            <a:r>
              <a:rPr lang="es-ES" dirty="0" smtClean="0"/>
              <a:t>Solución que presenta el profesor</a:t>
            </a:r>
          </a:p>
          <a:p>
            <a:pPr lvl="1"/>
            <a:r>
              <a:rPr lang="es-ES" sz="3200" dirty="0" smtClean="0">
                <a:solidFill>
                  <a:srgbClr val="FF0000"/>
                </a:solidFill>
              </a:rPr>
              <a:t>r1=-</a:t>
            </a:r>
            <a:r>
              <a:rPr lang="es-ES" sz="3200" dirty="0" err="1" smtClean="0">
                <a:solidFill>
                  <a:srgbClr val="FF0000"/>
                </a:solidFill>
              </a:rPr>
              <a:t>b+sqrt</a:t>
            </a:r>
            <a:r>
              <a:rPr lang="es-ES" sz="3200" dirty="0" smtClean="0">
                <a:solidFill>
                  <a:srgbClr val="FF0000"/>
                </a:solidFill>
              </a:rPr>
              <a:t>(b^2-4ac)/(2a);</a:t>
            </a:r>
          </a:p>
          <a:p>
            <a:pPr lvl="1"/>
            <a:r>
              <a:rPr lang="es-ES" sz="3200" dirty="0" smtClean="0">
                <a:solidFill>
                  <a:srgbClr val="FF0000"/>
                </a:solidFill>
              </a:rPr>
              <a:t>r2=-b-</a:t>
            </a:r>
            <a:r>
              <a:rPr lang="es-ES" sz="3200" dirty="0" err="1" smtClean="0">
                <a:solidFill>
                  <a:srgbClr val="FF0000"/>
                </a:solidFill>
              </a:rPr>
              <a:t>sqrt</a:t>
            </a:r>
            <a:r>
              <a:rPr lang="es-ES" sz="3200" dirty="0" smtClean="0">
                <a:solidFill>
                  <a:srgbClr val="FF0000"/>
                </a:solidFill>
              </a:rPr>
              <a:t>(b^2-4ac)/(2a);</a:t>
            </a:r>
          </a:p>
          <a:p>
            <a:r>
              <a:rPr lang="es-ES" dirty="0" smtClean="0"/>
              <a:t>Código genérico que compara las soluciones valiéndose de la plantilla para saber que hay dos variables y que se llaman r1 y r2:</a:t>
            </a:r>
          </a:p>
          <a:p>
            <a:pPr lvl="0">
              <a:buNone/>
              <a:defRPr/>
            </a:pPr>
            <a:r>
              <a:rPr lang="es-ES" dirty="0" err="1">
                <a:solidFill>
                  <a:srgbClr val="00B050"/>
                </a:solidFill>
              </a:rPr>
              <a:t>if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 smtClean="0">
                <a:solidFill>
                  <a:srgbClr val="00B050"/>
                </a:solidFill>
              </a:rPr>
              <a:t>((alumno.r1=profesor.r1) </a:t>
            </a:r>
            <a:r>
              <a:rPr lang="es-ES" dirty="0">
                <a:solidFill>
                  <a:srgbClr val="00B050"/>
                </a:solidFill>
              </a:rPr>
              <a:t>&amp;&amp; </a:t>
            </a:r>
            <a:r>
              <a:rPr lang="es-ES" dirty="0" smtClean="0">
                <a:solidFill>
                  <a:srgbClr val="00B050"/>
                </a:solidFill>
              </a:rPr>
              <a:t>(alumno.r2=profesor.r2) </a:t>
            </a:r>
            <a:r>
              <a:rPr lang="es-ES" dirty="0" err="1">
                <a:solidFill>
                  <a:srgbClr val="00B050"/>
                </a:solidFill>
              </a:rPr>
              <a:t>then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 err="1">
                <a:solidFill>
                  <a:srgbClr val="00B050"/>
                </a:solidFill>
              </a:rPr>
              <a:t>mark</a:t>
            </a:r>
            <a:r>
              <a:rPr lang="es-ES" dirty="0">
                <a:solidFill>
                  <a:srgbClr val="00B050"/>
                </a:solidFill>
              </a:rPr>
              <a:t>=10</a:t>
            </a:r>
          </a:p>
          <a:p>
            <a:pPr lvl="1"/>
            <a:endParaRPr lang="es-ES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Mejora 2: Tratar de automatizar la generación de juegos de prueba</a:t>
            </a:r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39552" y="1628800"/>
            <a:ext cx="82089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_tradnl" dirty="0" smtClean="0"/>
              <a:t>En lugar de dar valores a </a:t>
            </a:r>
            <a:r>
              <a:rPr lang="es-ES_tradnl" i="1" dirty="0" err="1" smtClean="0"/>
              <a:t>a</a:t>
            </a:r>
            <a:r>
              <a:rPr lang="es-ES_tradnl" dirty="0" smtClean="0"/>
              <a:t> y </a:t>
            </a:r>
            <a:r>
              <a:rPr lang="es-ES_tradnl" i="1" dirty="0" smtClean="0"/>
              <a:t>b:</a:t>
            </a:r>
          </a:p>
          <a:p>
            <a:pPr lvl="1"/>
            <a:r>
              <a:rPr lang="es-ES" i="1" dirty="0" smtClean="0"/>
              <a:t>	a=100 y b=20</a:t>
            </a:r>
          </a:p>
          <a:p>
            <a:pPr lvl="1"/>
            <a:r>
              <a:rPr lang="es-ES" dirty="0" smtClean="0"/>
              <a:t>incluimos una declaración de tipos de a y b</a:t>
            </a:r>
          </a:p>
          <a:p>
            <a:pPr lvl="1"/>
            <a:r>
              <a:rPr lang="es-ES_tradnl" dirty="0"/>
              <a:t>	</a:t>
            </a:r>
            <a:r>
              <a:rPr lang="es-ES_tradnl" dirty="0" err="1" smtClean="0"/>
              <a:t>int</a:t>
            </a:r>
            <a:r>
              <a:rPr lang="es-ES_tradnl" dirty="0" smtClean="0"/>
              <a:t> a, b;</a:t>
            </a:r>
          </a:p>
          <a:p>
            <a:pPr lvl="1"/>
            <a:r>
              <a:rPr lang="es-ES_tradnl" dirty="0" smtClean="0"/>
              <a:t>Y dejamos que “nuestro generador automático” produzca el juego de pruebas realizando una partición en clases de equivalencia del espacio de prueba, que para números enteros podría ser: n = 0, n&gt;0, n&lt;0. Lo que produciría aleatoriamente las siguientes combinaciones:</a:t>
            </a:r>
          </a:p>
          <a:p>
            <a:pPr lvl="1"/>
            <a:r>
              <a:rPr lang="es-ES_tradnl" dirty="0" smtClean="0"/>
              <a:t>	a = 0, b=0</a:t>
            </a:r>
          </a:p>
          <a:p>
            <a:pPr lvl="1"/>
            <a:r>
              <a:rPr lang="es-ES_tradnl" dirty="0" smtClean="0"/>
              <a:t>	a = -1230, b=0</a:t>
            </a:r>
          </a:p>
          <a:p>
            <a:pPr lvl="1"/>
            <a:r>
              <a:rPr lang="es-ES_tradnl" dirty="0" smtClean="0"/>
              <a:t>	a = 1554, b=0</a:t>
            </a:r>
          </a:p>
          <a:p>
            <a:pPr lvl="1"/>
            <a:r>
              <a:rPr lang="es-ES_tradnl" dirty="0" smtClean="0"/>
              <a:t>	a = 0, b=-675</a:t>
            </a:r>
          </a:p>
          <a:p>
            <a:pPr lvl="1"/>
            <a:r>
              <a:rPr lang="es-ES_tradnl" dirty="0" smtClean="0"/>
              <a:t>	a = -342, b=-4</a:t>
            </a:r>
          </a:p>
          <a:p>
            <a:pPr lvl="1"/>
            <a:r>
              <a:rPr lang="es-ES_tradnl" dirty="0" smtClean="0"/>
              <a:t>	a = 827, b=-764</a:t>
            </a:r>
          </a:p>
          <a:p>
            <a:pPr lvl="1"/>
            <a:r>
              <a:rPr lang="es-ES_tradnl" dirty="0" smtClean="0"/>
              <a:t>	a = 0, b=876</a:t>
            </a:r>
          </a:p>
          <a:p>
            <a:pPr lvl="1"/>
            <a:r>
              <a:rPr lang="es-ES_tradnl" dirty="0" smtClean="0"/>
              <a:t>	a = -767, b=233242</a:t>
            </a:r>
          </a:p>
          <a:p>
            <a:pPr lvl="1"/>
            <a:r>
              <a:rPr lang="es-ES_tradnl" dirty="0"/>
              <a:t>	</a:t>
            </a:r>
            <a:r>
              <a:rPr lang="es-ES_tradnl" dirty="0" smtClean="0"/>
              <a:t>a =087682, b=231</a:t>
            </a:r>
            <a:endParaRPr lang="es-ES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smtClean="0"/>
              <a:t>Mejora 2: Tratar de automatizar la generación de juegos de prueba</a:t>
            </a:r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s-ES" dirty="0" smtClean="0">
              <a:solidFill>
                <a:srgbClr val="FF0000"/>
              </a:solidFill>
            </a:endParaRPr>
          </a:p>
          <a:p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67544" y="220486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_tradnl" sz="2400" dirty="0" smtClean="0"/>
              <a:t>Este tipo de mejora plantea interesantes retos. </a:t>
            </a:r>
          </a:p>
          <a:p>
            <a:pPr lvl="1"/>
            <a:endParaRPr lang="es-ES_tradnl" sz="2400" dirty="0"/>
          </a:p>
          <a:p>
            <a:pPr lvl="1"/>
            <a:r>
              <a:rPr lang="es-ES_tradnl" sz="2400" dirty="0" smtClean="0"/>
              <a:t>Como se aprecia en el ejemplo, el tamaño del juego de pruebas crece rápidamente con el número de variables de entrada.</a:t>
            </a:r>
          </a:p>
          <a:p>
            <a:pPr lvl="1"/>
            <a:endParaRPr lang="es-ES_tradnl" sz="2400" dirty="0"/>
          </a:p>
          <a:p>
            <a:pPr lvl="1"/>
            <a:r>
              <a:rPr lang="es-ES_tradnl" sz="2400" dirty="0" smtClean="0"/>
              <a:t>¿Cómo reducir ese espacio? Creando un </a:t>
            </a:r>
            <a:r>
              <a:rPr lang="es-ES_tradnl" sz="2400" b="1" dirty="0" smtClean="0"/>
              <a:t>generador con memoria </a:t>
            </a:r>
            <a:r>
              <a:rPr lang="es-ES_tradnl" sz="2400" dirty="0" smtClean="0"/>
              <a:t>que vaya recopilando los casos de prueba más conflictivos.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Arquitectura del meta-corrector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23528" y="1556792"/>
            <a:ext cx="1368152" cy="12772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sz="1100" dirty="0" smtClean="0"/>
              <a:t>Declaración de las variables de entrada en un lenguaje genérico:</a:t>
            </a:r>
          </a:p>
          <a:p>
            <a:endParaRPr lang="es-ES_tradnl" sz="1100" dirty="0" smtClean="0"/>
          </a:p>
          <a:p>
            <a:r>
              <a:rPr lang="es-ES_tradnl" sz="1100" dirty="0" err="1" smtClean="0"/>
              <a:t>Integer</a:t>
            </a:r>
            <a:r>
              <a:rPr lang="es-ES_tradnl" sz="1100" dirty="0" smtClean="0"/>
              <a:t> a;</a:t>
            </a:r>
          </a:p>
          <a:p>
            <a:r>
              <a:rPr lang="es-ES_tradnl" sz="1100" dirty="0" err="1" smtClean="0"/>
              <a:t>Integer</a:t>
            </a:r>
            <a:r>
              <a:rPr lang="es-ES_tradnl" sz="1100" dirty="0" smtClean="0"/>
              <a:t> b;</a:t>
            </a:r>
            <a:endParaRPr lang="es-ES" sz="11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979712" y="1772816"/>
            <a:ext cx="1368152" cy="9387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100" dirty="0" smtClean="0"/>
              <a:t>Generador de juegos de prueba</a:t>
            </a:r>
          </a:p>
          <a:p>
            <a:endParaRPr lang="es-ES_tradnl" sz="1100" dirty="0"/>
          </a:p>
          <a:p>
            <a:r>
              <a:rPr lang="es-ES_tradnl" sz="1100" dirty="0"/>
              <a:t>a</a:t>
            </a:r>
            <a:r>
              <a:rPr lang="es-ES_tradnl" sz="1100" dirty="0" smtClean="0"/>
              <a:t> = 0, b=-6572</a:t>
            </a:r>
          </a:p>
          <a:p>
            <a:r>
              <a:rPr lang="es-ES_tradnl" sz="1100" dirty="0" smtClean="0"/>
              <a:t>…</a:t>
            </a:r>
            <a:endParaRPr lang="es-ES" sz="11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236296" y="1772816"/>
            <a:ext cx="1368152" cy="261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sz="1100" dirty="0" smtClean="0"/>
              <a:t>Solución del alumno</a:t>
            </a:r>
            <a:endParaRPr lang="es-ES" sz="1100" dirty="0"/>
          </a:p>
        </p:txBody>
      </p:sp>
      <p:sp>
        <p:nvSpPr>
          <p:cNvPr id="8" name="7 CuadroTexto"/>
          <p:cNvSpPr txBox="1"/>
          <p:nvPr/>
        </p:nvSpPr>
        <p:spPr>
          <a:xfrm>
            <a:off x="7236296" y="2348880"/>
            <a:ext cx="1368152" cy="430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sz="1100" dirty="0" smtClean="0"/>
              <a:t>Solución del profesor</a:t>
            </a:r>
            <a:endParaRPr lang="es-ES" sz="1100" dirty="0"/>
          </a:p>
        </p:txBody>
      </p:sp>
      <p:sp>
        <p:nvSpPr>
          <p:cNvPr id="9" name="8 CuadroTexto"/>
          <p:cNvSpPr txBox="1"/>
          <p:nvPr/>
        </p:nvSpPr>
        <p:spPr>
          <a:xfrm>
            <a:off x="3779912" y="1700808"/>
            <a:ext cx="1368152" cy="1107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100" dirty="0" err="1" smtClean="0"/>
              <a:t>Conversor</a:t>
            </a:r>
            <a:r>
              <a:rPr lang="es-ES_tradnl" sz="1100" dirty="0" smtClean="0"/>
              <a:t> de nuestro lenguaje de datos genérico al lenguaje en que están escritas las soluciones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5436096" y="3429000"/>
            <a:ext cx="1368152" cy="1107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100" dirty="0" err="1" smtClean="0"/>
              <a:t>Conversor</a:t>
            </a:r>
            <a:r>
              <a:rPr lang="es-ES_tradnl" sz="1100" dirty="0" smtClean="0"/>
              <a:t> del </a:t>
            </a:r>
            <a:r>
              <a:rPr lang="es-ES_tradnl" sz="1100" dirty="0" smtClean="0"/>
              <a:t>lenguaje en que están escritas las soluciones a </a:t>
            </a:r>
            <a:r>
              <a:rPr lang="es-ES_tradnl" sz="1100" dirty="0" smtClean="0"/>
              <a:t>nuestro lenguaje de datos genérico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2051720" y="3645024"/>
            <a:ext cx="1368152" cy="7694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100" dirty="0" smtClean="0"/>
              <a:t>Comprobación de que la similitud entre las dos soluciones</a:t>
            </a:r>
            <a:endParaRPr lang="es-ES" sz="11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779912" y="3573016"/>
            <a:ext cx="1368152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100" dirty="0" smtClean="0"/>
              <a:t>Salida del alumno</a:t>
            </a:r>
            <a:endParaRPr lang="es-ES" sz="11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779912" y="4221088"/>
            <a:ext cx="1368152" cy="2616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100" dirty="0" smtClean="0"/>
              <a:t>Salida del profesor</a:t>
            </a:r>
            <a:endParaRPr lang="es-ES" sz="11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7308304" y="3501008"/>
            <a:ext cx="1368152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sz="1100" dirty="0" smtClean="0"/>
              <a:t>Salida del alumno</a:t>
            </a:r>
            <a:endParaRPr lang="es-ES" sz="1100" dirty="0"/>
          </a:p>
        </p:txBody>
      </p:sp>
      <p:sp>
        <p:nvSpPr>
          <p:cNvPr id="23" name="22 CuadroTexto"/>
          <p:cNvSpPr txBox="1"/>
          <p:nvPr/>
        </p:nvSpPr>
        <p:spPr>
          <a:xfrm>
            <a:off x="7308304" y="4149080"/>
            <a:ext cx="1368152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sz="1100" dirty="0" smtClean="0"/>
              <a:t>Salida del profesor</a:t>
            </a:r>
            <a:endParaRPr lang="es-ES" sz="11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395536" y="3789040"/>
            <a:ext cx="1368152" cy="43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100" dirty="0" smtClean="0"/>
              <a:t>Resultado de la comprobación</a:t>
            </a:r>
            <a:endParaRPr lang="es-ES" sz="11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323528" y="4797152"/>
            <a:ext cx="8640960" cy="10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600" dirty="0" smtClean="0"/>
              <a:t>Observaciones: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1600" dirty="0" smtClean="0"/>
              <a:t>Habrá tantos </a:t>
            </a:r>
            <a:r>
              <a:rPr lang="es-ES_tradnl" sz="1600" dirty="0" err="1" smtClean="0"/>
              <a:t>conversores</a:t>
            </a:r>
            <a:r>
              <a:rPr lang="es-ES_tradnl" sz="1600" dirty="0" smtClean="0"/>
              <a:t> como lenguajes en que puedan escribirse las soluciones (C, </a:t>
            </a:r>
            <a:r>
              <a:rPr lang="es-ES_tradnl" sz="1600" dirty="0" err="1" smtClean="0"/>
              <a:t>matlab</a:t>
            </a:r>
            <a:r>
              <a:rPr lang="es-ES_tradnl" sz="1600" dirty="0" smtClean="0"/>
              <a:t>…)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1600" dirty="0" smtClean="0"/>
              <a:t>Habrá tantos comprobadores de similitud como queramos (igualdad exacta, más menos cierto error, asignación de pesos a distintos juegos de prueba…)</a:t>
            </a:r>
            <a:endParaRPr lang="es-ES" sz="1600" dirty="0"/>
          </a:p>
        </p:txBody>
      </p:sp>
      <p:sp>
        <p:nvSpPr>
          <p:cNvPr id="33" name="32 Flecha derecha"/>
          <p:cNvSpPr/>
          <p:nvPr/>
        </p:nvSpPr>
        <p:spPr>
          <a:xfrm>
            <a:off x="1619672" y="213285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Flecha derecha"/>
          <p:cNvSpPr/>
          <p:nvPr/>
        </p:nvSpPr>
        <p:spPr>
          <a:xfrm>
            <a:off x="3347864" y="213285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Flecha derecha"/>
          <p:cNvSpPr/>
          <p:nvPr/>
        </p:nvSpPr>
        <p:spPr>
          <a:xfrm>
            <a:off x="4932040" y="213285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Flecha derecha"/>
          <p:cNvSpPr/>
          <p:nvPr/>
        </p:nvSpPr>
        <p:spPr>
          <a:xfrm>
            <a:off x="6732240" y="177281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Flecha derecha"/>
          <p:cNvSpPr/>
          <p:nvPr/>
        </p:nvSpPr>
        <p:spPr>
          <a:xfrm rot="5400000">
            <a:off x="7704348" y="2960948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39 Flecha derecha"/>
          <p:cNvSpPr/>
          <p:nvPr/>
        </p:nvSpPr>
        <p:spPr>
          <a:xfrm rot="10800000">
            <a:off x="3347864" y="3645024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40 Flecha derecha"/>
          <p:cNvSpPr/>
          <p:nvPr/>
        </p:nvSpPr>
        <p:spPr>
          <a:xfrm rot="10800000">
            <a:off x="3347864" y="429309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Flecha derecha"/>
          <p:cNvSpPr/>
          <p:nvPr/>
        </p:nvSpPr>
        <p:spPr>
          <a:xfrm rot="10800000">
            <a:off x="1475656" y="393305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44 CuadroTexto"/>
          <p:cNvSpPr txBox="1"/>
          <p:nvPr/>
        </p:nvSpPr>
        <p:spPr>
          <a:xfrm>
            <a:off x="5364088" y="1916832"/>
            <a:ext cx="1368152" cy="6001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sz="1100" dirty="0" smtClean="0"/>
              <a:t>Juegos de pruebas (entradas a las soluciones)</a:t>
            </a:r>
            <a:endParaRPr lang="es-ES" sz="1100" dirty="0"/>
          </a:p>
        </p:txBody>
      </p:sp>
      <p:sp>
        <p:nvSpPr>
          <p:cNvPr id="47" name="46 Flecha derecha"/>
          <p:cNvSpPr/>
          <p:nvPr/>
        </p:nvSpPr>
        <p:spPr>
          <a:xfrm>
            <a:off x="6804248" y="2420888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47 Flecha derecha"/>
          <p:cNvSpPr/>
          <p:nvPr/>
        </p:nvSpPr>
        <p:spPr>
          <a:xfrm rot="10800000">
            <a:off x="6804248" y="357301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48 Flecha derecha"/>
          <p:cNvSpPr/>
          <p:nvPr/>
        </p:nvSpPr>
        <p:spPr>
          <a:xfrm rot="10800000">
            <a:off x="6804248" y="4221088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49 Flecha derecha"/>
          <p:cNvSpPr/>
          <p:nvPr/>
        </p:nvSpPr>
        <p:spPr>
          <a:xfrm rot="10800000">
            <a:off x="5004048" y="3573016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50 Flecha derecha"/>
          <p:cNvSpPr/>
          <p:nvPr/>
        </p:nvSpPr>
        <p:spPr>
          <a:xfrm rot="10800000">
            <a:off x="5004048" y="4221088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495</Words>
  <Application>Microsoft Office PowerPoint</Application>
  <PresentationFormat>Presentación en pantalla (4:3)</PresentationFormat>
  <Paragraphs>78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Ideas sobre corrección automática de prácticas</vt:lpstr>
      <vt:lpstr>“The Muñoz/Gómez-Estern way”</vt:lpstr>
      <vt:lpstr>Posibles mejoras</vt:lpstr>
      <vt:lpstr>Mejora 1: Facilitarle la vida al profesor</vt:lpstr>
      <vt:lpstr>Mejora 1: Facilitarle la vida al profesor</vt:lpstr>
      <vt:lpstr>Mejora 2: Tratar de automatizar la generación de juegos de prueba</vt:lpstr>
      <vt:lpstr>Mejora 2: Tratar de automatizar la generación de juegos de prueba</vt:lpstr>
      <vt:lpstr>Arquitectura del meta-corrector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sobre corrección automática de prácticas</dc:title>
  <dc:creator>Usuario</dc:creator>
  <cp:lastModifiedBy>Usuario</cp:lastModifiedBy>
  <cp:revision>8</cp:revision>
  <dcterms:created xsi:type="dcterms:W3CDTF">2011-07-01T11:37:39Z</dcterms:created>
  <dcterms:modified xsi:type="dcterms:W3CDTF">2011-07-01T12:25:30Z</dcterms:modified>
</cp:coreProperties>
</file>