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76" r:id="rId2"/>
  </p:sldMasterIdLst>
  <p:notesMasterIdLst>
    <p:notesMasterId r:id="rId16"/>
  </p:notesMasterIdLst>
  <p:sldIdLst>
    <p:sldId id="590" r:id="rId3"/>
    <p:sldId id="629" r:id="rId4"/>
    <p:sldId id="640" r:id="rId5"/>
    <p:sldId id="641" r:id="rId6"/>
    <p:sldId id="642" r:id="rId7"/>
    <p:sldId id="643" r:id="rId8"/>
    <p:sldId id="639" r:id="rId9"/>
    <p:sldId id="644" r:id="rId10"/>
    <p:sldId id="645" r:id="rId11"/>
    <p:sldId id="646" r:id="rId12"/>
    <p:sldId id="647" r:id="rId13"/>
    <p:sldId id="648" r:id="rId14"/>
    <p:sldId id="6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F"/>
    <a:srgbClr val="074D67"/>
    <a:srgbClr val="FCB414"/>
    <a:srgbClr val="C2C923"/>
    <a:srgbClr val="E8B54D"/>
    <a:srgbClr val="007A7D"/>
    <a:srgbClr val="282F39"/>
    <a:srgbClr val="CB1B4A"/>
    <a:srgbClr val="42A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5" autoAdjust="0"/>
    <p:restoredTop sz="95707" autoAdjust="0"/>
  </p:normalViewPr>
  <p:slideViewPr>
    <p:cSldViewPr snapToGrid="0">
      <p:cViewPr varScale="1">
        <p:scale>
          <a:sx n="97" d="100"/>
          <a:sy n="97" d="100"/>
        </p:scale>
        <p:origin x="9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F5269-35E3-F946-B252-ED7BEB6E16A1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4D797-9875-5A4E-961F-C8DD1B58B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45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4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18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6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4D8-F526-4246-89A8-B6B92194445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753A-57C2-4BA0-8CE1-F7C9BECFCD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7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4D8-F526-4246-89A8-B6B92194445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753A-57C2-4BA0-8CE1-F7C9BECFCD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00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4D8-F526-4246-89A8-B6B92194445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753A-57C2-4BA0-8CE1-F7C9BECFCD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60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4D8-F526-4246-89A8-B6B92194445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753A-57C2-4BA0-8CE1-F7C9BECFCD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4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4D8-F526-4246-89A8-B6B92194445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753A-57C2-4BA0-8CE1-F7C9BECFCD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9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4D8-F526-4246-89A8-B6B92194445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753A-57C2-4BA0-8CE1-F7C9BECFCD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93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4D8-F526-4246-89A8-B6B92194445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753A-57C2-4BA0-8CE1-F7C9BECFCD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5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4D8-F526-4246-89A8-B6B92194445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753A-57C2-4BA0-8CE1-F7C9BECFCD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39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4D8-F526-4246-89A8-B6B92194445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753A-57C2-4BA0-8CE1-F7C9BECFCD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5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4D8-F526-4246-89A8-B6B92194445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753A-57C2-4BA0-8CE1-F7C9BECFCD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64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4D8-F526-4246-89A8-B6B92194445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753A-57C2-4BA0-8CE1-F7C9BECFCD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2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2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48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4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2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34D8-F526-4246-89A8-B6B921944453}" type="datetimeFigureOut">
              <a:rPr lang="ru-RU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/>
              <a:t>20.03.2020</a:t>
            </a:fld>
            <a:endParaRPr lang="ru-RU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753A-57C2-4BA0-8CE1-F7C9BECFCDAF}" type="slidenum">
              <a:rPr lang="ru-RU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5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@azat.a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ai.kaznu.kz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2202130" y="2712653"/>
            <a:ext cx="7772400" cy="190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b="1" dirty="0">
                <a:solidFill>
                  <a:srgbClr val="002060"/>
                </a:solidFill>
              </a:rPr>
              <a:t>UNEPG – Software</a:t>
            </a:r>
            <a:r>
              <a:rPr lang="zh-CN" altLang="en-US" b="1" dirty="0">
                <a:solidFill>
                  <a:srgbClr val="002060"/>
                </a:solidFill>
              </a:rPr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Course</a:t>
            </a:r>
            <a:r>
              <a:rPr lang="zh-CN" altLang="en-US" b="1" dirty="0">
                <a:solidFill>
                  <a:srgbClr val="002060"/>
                </a:solidFill>
              </a:rPr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Series</a:t>
            </a:r>
            <a:endParaRPr lang="en-US" altLang="ja-JP" b="1" dirty="0">
              <a:solidFill>
                <a:srgbClr val="00206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altLang="ja-JP" b="1" dirty="0" err="1">
                <a:solidFill>
                  <a:srgbClr val="002060"/>
                </a:solidFill>
              </a:rPr>
              <a:t>UniSat</a:t>
            </a:r>
            <a:r>
              <a:rPr lang="en-US" altLang="ja-JP" b="1" dirty="0">
                <a:solidFill>
                  <a:srgbClr val="002060"/>
                </a:solidFill>
              </a:rPr>
              <a:t> Software Kit (USK)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025857"/>
            <a:ext cx="12192000" cy="836713"/>
          </a:xfrm>
          <a:prstGeom prst="rect">
            <a:avLst/>
          </a:prstGeom>
          <a:solidFill>
            <a:srgbClr val="00AD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95" y="6025857"/>
            <a:ext cx="5401429" cy="847843"/>
          </a:xfrm>
          <a:prstGeom prst="rect">
            <a:avLst/>
          </a:prstGeom>
        </p:spPr>
      </p:pic>
      <p:grpSp>
        <p:nvGrpSpPr>
          <p:cNvPr id="3" name="Группа 2"/>
          <p:cNvGrpSpPr/>
          <p:nvPr/>
        </p:nvGrpSpPr>
        <p:grpSpPr>
          <a:xfrm>
            <a:off x="123567" y="0"/>
            <a:ext cx="11337750" cy="2544045"/>
            <a:chOff x="0" y="2904270"/>
            <a:chExt cx="11766118" cy="2696012"/>
          </a:xfrm>
        </p:grpSpPr>
        <p:pic>
          <p:nvPicPr>
            <p:cNvPr id="4100" name="Picture 4" descr="https://scontent-arn2-2.xx.fbcdn.net/v/t1.0-9/82983433_103984654497591_8640618899764674560_o.png?_nc_cat=105&amp;_nc_ohc=vvgTRyujNFsAX96XXJm&amp;_nc_ht=scontent-arn2-2.xx&amp;oh=a9453797e03ad817fb44ead8efc39f4f&amp;oe=5ECC24D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04270"/>
              <a:ext cx="10488015" cy="2696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:\Users\amirkhan\Documents\лого_технопарка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3157" y="3034021"/>
              <a:ext cx="1542961" cy="2364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2689654" y="5138764"/>
            <a:ext cx="681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Instructor: Yaakov </a:t>
            </a:r>
            <a:r>
              <a:rPr lang="en-US" dirty="0" err="1">
                <a:solidFill>
                  <a:srgbClr val="00B050"/>
                </a:solidFill>
              </a:rPr>
              <a:t>Azat</a:t>
            </a:r>
            <a:r>
              <a:rPr lang="en-US" dirty="0">
                <a:solidFill>
                  <a:srgbClr val="00B050"/>
                </a:solidFill>
              </a:rPr>
              <a:t>	Supervisor: </a:t>
            </a:r>
            <a:r>
              <a:rPr lang="en-US" dirty="0" err="1">
                <a:solidFill>
                  <a:srgbClr val="00B050"/>
                </a:solidFill>
              </a:rPr>
              <a:t>Temirbayev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Amirkhan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5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6025792"/>
            <a:ext cx="12192000" cy="847843"/>
            <a:chOff x="0" y="6025792"/>
            <a:chExt cx="12192000" cy="84784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6025857"/>
              <a:ext cx="12192000" cy="836713"/>
            </a:xfrm>
            <a:prstGeom prst="rect">
              <a:avLst/>
            </a:prstGeom>
            <a:solidFill>
              <a:srgbClr val="00AD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14" y="6025792"/>
              <a:ext cx="5401429" cy="847843"/>
            </a:xfrm>
            <a:prstGeom prst="rect">
              <a:avLst/>
            </a:prstGeom>
          </p:spPr>
        </p:pic>
        <p:pic>
          <p:nvPicPr>
            <p:cNvPr id="8" name="Picture 6" descr="&amp;Kcy;&amp;acy;&amp;rcy;&amp;tcy;&amp;icy;&amp;ncy;&amp;kcy;&amp;icy; &amp;pcy;&amp;ocy; &amp;zcy;&amp;acy;&amp;pcy;&amp;rcy;&amp;ocy;&amp;scy;&amp;ucy; kaznu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75220"/>
              <a:ext cx="760309" cy="76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02343" y="6211297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kaznu.kz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sciencepark.kz</a:t>
              </a:r>
              <a:endParaRPr lang="ru-RU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82" y="6125469"/>
            <a:ext cx="2644857" cy="706218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C2B0797-91A8-1A43-9C30-8B8FCA64C1F9}"/>
              </a:ext>
            </a:extLst>
          </p:cNvPr>
          <p:cNvSpPr txBox="1">
            <a:spLocks/>
          </p:cNvSpPr>
          <p:nvPr/>
        </p:nvSpPr>
        <p:spPr>
          <a:xfrm>
            <a:off x="2199928" y="271394"/>
            <a:ext cx="7772400" cy="567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b="1" dirty="0">
                <a:solidFill>
                  <a:srgbClr val="002060"/>
                </a:solidFill>
              </a:rPr>
              <a:t>Lesson 0 : Introduction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2">
            <a:extLst>
              <a:ext uri="{FF2B5EF4-FFF2-40B4-BE49-F238E27FC236}">
                <a16:creationId xmlns:a16="http://schemas.microsoft.com/office/drawing/2014/main" id="{ECE41E05-5D49-0541-BF33-ABDB2A05434C}"/>
              </a:ext>
            </a:extLst>
          </p:cNvPr>
          <p:cNvSpPr/>
          <p:nvPr/>
        </p:nvSpPr>
        <p:spPr>
          <a:xfrm>
            <a:off x="867813" y="2459504"/>
            <a:ext cx="11452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00ADEF"/>
                </a:solidFill>
              </a:rPr>
              <a:t>HOW (</a:t>
            </a:r>
            <a:r>
              <a:rPr lang="ru-RU" sz="2000" dirty="0">
                <a:solidFill>
                  <a:srgbClr val="00ADEF"/>
                </a:solidFill>
              </a:rPr>
              <a:t>ҚАЛАЙ)</a:t>
            </a:r>
          </a:p>
          <a:p>
            <a:pPr marL="457200" indent="-457200">
              <a:buAutoNum type="arabicPeriod"/>
            </a:pPr>
            <a:endParaRPr lang="ru-RU" sz="2000" dirty="0">
              <a:solidFill>
                <a:srgbClr val="00ADEF"/>
              </a:solidFill>
            </a:endParaRPr>
          </a:p>
          <a:p>
            <a:r>
              <a:rPr lang="en-US" sz="2000" dirty="0">
                <a:solidFill>
                  <a:srgbClr val="00ADEF"/>
                </a:solidFill>
              </a:rPr>
              <a:t>	* Online interactive course (with zoom)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* Team work projects (with the help of </a:t>
            </a:r>
            <a:r>
              <a:rPr lang="en-US" sz="2000" dirty="0" err="1">
                <a:solidFill>
                  <a:srgbClr val="00ADEF"/>
                </a:solidFill>
              </a:rPr>
              <a:t>Github</a:t>
            </a:r>
            <a:r>
              <a:rPr lang="en-US" sz="2000" dirty="0">
                <a:solidFill>
                  <a:srgbClr val="00ADEF"/>
                </a:solidFill>
              </a:rPr>
              <a:t> and </a:t>
            </a:r>
            <a:r>
              <a:rPr lang="en-US" sz="2000" dirty="0" err="1">
                <a:solidFill>
                  <a:srgbClr val="00ADEF"/>
                </a:solidFill>
              </a:rPr>
              <a:t>AzatAI</a:t>
            </a:r>
            <a:r>
              <a:rPr lang="en-US" sz="2000" dirty="0">
                <a:solidFill>
                  <a:srgbClr val="00ADEF"/>
                </a:solidFill>
              </a:rPr>
              <a:t> Labs.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* </a:t>
            </a:r>
            <a:r>
              <a:rPr lang="en-US" sz="2000" dirty="0" err="1">
                <a:solidFill>
                  <a:srgbClr val="00ADEF"/>
                </a:solidFill>
              </a:rPr>
              <a:t>Homeworks</a:t>
            </a:r>
            <a:r>
              <a:rPr lang="en-US" sz="2000" dirty="0">
                <a:solidFill>
                  <a:srgbClr val="00ADEF"/>
                </a:solidFill>
              </a:rPr>
              <a:t> 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* Online Test</a:t>
            </a:r>
          </a:p>
        </p:txBody>
      </p:sp>
    </p:spTree>
    <p:extLst>
      <p:ext uri="{BB962C8B-B14F-4D97-AF65-F5344CB8AC3E}">
        <p14:creationId xmlns:p14="http://schemas.microsoft.com/office/powerpoint/2010/main" val="325260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6025792"/>
            <a:ext cx="12192000" cy="847843"/>
            <a:chOff x="0" y="6025792"/>
            <a:chExt cx="12192000" cy="84784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6025857"/>
              <a:ext cx="12192000" cy="836713"/>
            </a:xfrm>
            <a:prstGeom prst="rect">
              <a:avLst/>
            </a:prstGeom>
            <a:solidFill>
              <a:srgbClr val="00AD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14" y="6025792"/>
              <a:ext cx="5401429" cy="847843"/>
            </a:xfrm>
            <a:prstGeom prst="rect">
              <a:avLst/>
            </a:prstGeom>
          </p:spPr>
        </p:pic>
        <p:pic>
          <p:nvPicPr>
            <p:cNvPr id="8" name="Picture 6" descr="&amp;Kcy;&amp;acy;&amp;rcy;&amp;tcy;&amp;icy;&amp;ncy;&amp;kcy;&amp;icy; &amp;pcy;&amp;ocy; &amp;zcy;&amp;acy;&amp;pcy;&amp;rcy;&amp;ocy;&amp;scy;&amp;ucy; kaznu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75220"/>
              <a:ext cx="760309" cy="76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02343" y="6211297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kaznu.kz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sciencepark.kz</a:t>
              </a:r>
              <a:endParaRPr lang="ru-RU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82" y="6125469"/>
            <a:ext cx="2644857" cy="706218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C2B0797-91A8-1A43-9C30-8B8FCA64C1F9}"/>
              </a:ext>
            </a:extLst>
          </p:cNvPr>
          <p:cNvSpPr txBox="1">
            <a:spLocks/>
          </p:cNvSpPr>
          <p:nvPr/>
        </p:nvSpPr>
        <p:spPr>
          <a:xfrm>
            <a:off x="2199928" y="271394"/>
            <a:ext cx="7772400" cy="567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b="1" dirty="0">
                <a:solidFill>
                  <a:srgbClr val="002060"/>
                </a:solidFill>
              </a:rPr>
              <a:t>Useful Tips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4FBE1-1195-1A4A-BA7A-28691529B810}"/>
              </a:ext>
            </a:extLst>
          </p:cNvPr>
          <p:cNvSpPr/>
          <p:nvPr/>
        </p:nvSpPr>
        <p:spPr>
          <a:xfrm>
            <a:off x="867813" y="1600763"/>
            <a:ext cx="114522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00ADEF"/>
                </a:solidFill>
              </a:rPr>
              <a:t>Be brave (Girls can code)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ADEF"/>
                </a:solidFill>
              </a:rPr>
              <a:t>Coding is fun.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ADEF"/>
                </a:solidFill>
              </a:rPr>
              <a:t>Read A lot 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ADEF"/>
                </a:solidFill>
              </a:rPr>
              <a:t>Practice more.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ADEF"/>
                </a:solidFill>
              </a:rPr>
              <a:t>Tech Others. ( Feynman Technique) </a:t>
            </a:r>
            <a:endParaRPr lang="ru-RU" sz="2000" dirty="0">
              <a:solidFill>
                <a:srgbClr val="00AD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3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6025792"/>
            <a:ext cx="12192000" cy="847843"/>
            <a:chOff x="0" y="6025792"/>
            <a:chExt cx="12192000" cy="84784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6025857"/>
              <a:ext cx="12192000" cy="836713"/>
            </a:xfrm>
            <a:prstGeom prst="rect">
              <a:avLst/>
            </a:prstGeom>
            <a:solidFill>
              <a:srgbClr val="00AD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14" y="6025792"/>
              <a:ext cx="5401429" cy="847843"/>
            </a:xfrm>
            <a:prstGeom prst="rect">
              <a:avLst/>
            </a:prstGeom>
          </p:spPr>
        </p:pic>
        <p:pic>
          <p:nvPicPr>
            <p:cNvPr id="8" name="Picture 6" descr="&amp;Kcy;&amp;acy;&amp;rcy;&amp;tcy;&amp;icy;&amp;ncy;&amp;kcy;&amp;icy; &amp;pcy;&amp;ocy; &amp;zcy;&amp;acy;&amp;pcy;&amp;rcy;&amp;ocy;&amp;scy;&amp;ucy; kaznu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75220"/>
              <a:ext cx="760309" cy="76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02343" y="6211297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kaznu.kz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sciencepark.kz</a:t>
              </a:r>
              <a:endParaRPr lang="ru-RU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82" y="6125469"/>
            <a:ext cx="2644857" cy="706218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C2B0797-91A8-1A43-9C30-8B8FCA64C1F9}"/>
              </a:ext>
            </a:extLst>
          </p:cNvPr>
          <p:cNvSpPr txBox="1">
            <a:spLocks/>
          </p:cNvSpPr>
          <p:nvPr/>
        </p:nvSpPr>
        <p:spPr>
          <a:xfrm>
            <a:off x="2199928" y="271394"/>
            <a:ext cx="7772400" cy="567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b="1" dirty="0">
                <a:solidFill>
                  <a:srgbClr val="002060"/>
                </a:solidFill>
              </a:rPr>
              <a:t>Useful Tips2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4FBE1-1195-1A4A-BA7A-28691529B810}"/>
              </a:ext>
            </a:extLst>
          </p:cNvPr>
          <p:cNvSpPr/>
          <p:nvPr/>
        </p:nvSpPr>
        <p:spPr>
          <a:xfrm>
            <a:off x="867813" y="1235003"/>
            <a:ext cx="11452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ADEF"/>
                </a:solidFill>
              </a:rPr>
              <a:t>HOW TO READ THEM ?</a:t>
            </a:r>
            <a:endParaRPr lang="ru-RU" sz="2000" dirty="0">
              <a:solidFill>
                <a:srgbClr val="00AD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4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57250" y="2552700"/>
            <a:ext cx="11334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THANKS FOR YOU R ATTENTION!</a:t>
            </a:r>
          </a:p>
          <a:p>
            <a:endParaRPr lang="en-US" sz="4800" b="1" dirty="0">
              <a:latin typeface="Arial Rounded MT Bold" panose="020F0704030504030204" pitchFamily="34" charset="0"/>
            </a:endParaRPr>
          </a:p>
          <a:p>
            <a:endParaRPr lang="en-US" sz="4800" b="1" dirty="0">
              <a:latin typeface="Arial Rounded MT Bold" panose="020F0704030504030204" pitchFamily="34" charset="0"/>
            </a:endParaRPr>
          </a:p>
          <a:p>
            <a:r>
              <a:rPr lang="en-US" sz="2400" b="1" dirty="0"/>
              <a:t>          E-mail: </a:t>
            </a:r>
            <a:r>
              <a:rPr lang="en-US" sz="2400" b="1" dirty="0">
                <a:hlinkClick r:id="rId2"/>
              </a:rPr>
              <a:t>a@azat.ai</a:t>
            </a:r>
            <a:r>
              <a:rPr lang="en-US" sz="2400" b="1" dirty="0"/>
              <a:t>      Instagram: </a:t>
            </a:r>
            <a:r>
              <a:rPr lang="en-US" sz="2400" b="1" dirty="0" err="1"/>
              <a:t>yaakov.azat</a:t>
            </a:r>
            <a:r>
              <a:rPr lang="en-US" sz="2400" b="1" dirty="0"/>
              <a:t>      Twitter: @</a:t>
            </a:r>
            <a:r>
              <a:rPr lang="en-US" sz="2400" b="1" dirty="0" err="1"/>
              <a:t>yaakov_azat</a:t>
            </a:r>
            <a:endParaRPr lang="en-US" sz="2400" b="1" dirty="0"/>
          </a:p>
          <a:p>
            <a:endParaRPr lang="en-US" sz="2400" b="1" dirty="0"/>
          </a:p>
          <a:p>
            <a:endParaRPr lang="ru-RU" sz="2400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0" y="6025857"/>
            <a:ext cx="12192000" cy="836713"/>
            <a:chOff x="0" y="6025857"/>
            <a:chExt cx="12192000" cy="83671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6025857"/>
              <a:ext cx="12192000" cy="836713"/>
            </a:xfrm>
            <a:prstGeom prst="rect">
              <a:avLst/>
            </a:prstGeom>
            <a:solidFill>
              <a:srgbClr val="00AD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14" y="6095678"/>
              <a:ext cx="5401429" cy="764705"/>
            </a:xfrm>
            <a:prstGeom prst="rect">
              <a:avLst/>
            </a:prstGeom>
          </p:spPr>
        </p:pic>
        <p:pic>
          <p:nvPicPr>
            <p:cNvPr id="6" name="Picture 6" descr="&amp;Kcy;&amp;acy;&amp;rcy;&amp;tcy;&amp;icy;&amp;ncy;&amp;kcy;&amp;icy; &amp;pcy;&amp;ocy; &amp;zcy;&amp;acy;&amp;pcy;&amp;rcy;&amp;ocy;&amp;scy;&amp;ucy; kaznu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75220"/>
              <a:ext cx="760309" cy="76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02343" y="6211297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kaznu.kz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sciencepark.kz</a:t>
              </a:r>
              <a:endParaRPr lang="ru-RU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82" y="6125469"/>
            <a:ext cx="2644857" cy="7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6025792"/>
            <a:ext cx="12192000" cy="847843"/>
            <a:chOff x="0" y="6025792"/>
            <a:chExt cx="12192000" cy="84784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6025857"/>
              <a:ext cx="12192000" cy="836713"/>
            </a:xfrm>
            <a:prstGeom prst="rect">
              <a:avLst/>
            </a:prstGeom>
            <a:solidFill>
              <a:srgbClr val="00AD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14" y="6025792"/>
              <a:ext cx="5401429" cy="847843"/>
            </a:xfrm>
            <a:prstGeom prst="rect">
              <a:avLst/>
            </a:prstGeom>
          </p:spPr>
        </p:pic>
        <p:pic>
          <p:nvPicPr>
            <p:cNvPr id="8" name="Picture 6" descr="&amp;Kcy;&amp;acy;&amp;rcy;&amp;tcy;&amp;icy;&amp;ncy;&amp;kcy;&amp;icy; &amp;pcy;&amp;ocy; &amp;zcy;&amp;acy;&amp;pcy;&amp;rcy;&amp;ocy;&amp;scy;&amp;ucy; kaznu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75220"/>
              <a:ext cx="760309" cy="76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02343" y="6211297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kaznu.kz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sciencepark.kz</a:t>
              </a:r>
              <a:endParaRPr lang="ru-RU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82" y="6125469"/>
            <a:ext cx="2644857" cy="706218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C2B0797-91A8-1A43-9C30-8B8FCA64C1F9}"/>
              </a:ext>
            </a:extLst>
          </p:cNvPr>
          <p:cNvSpPr txBox="1">
            <a:spLocks/>
          </p:cNvSpPr>
          <p:nvPr/>
        </p:nvSpPr>
        <p:spPr>
          <a:xfrm>
            <a:off x="2199928" y="271394"/>
            <a:ext cx="7772400" cy="567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b="1" dirty="0">
                <a:solidFill>
                  <a:srgbClr val="002060"/>
                </a:solidFill>
              </a:rPr>
              <a:t>Lesson 0 : Introduction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2">
            <a:extLst>
              <a:ext uri="{FF2B5EF4-FFF2-40B4-BE49-F238E27FC236}">
                <a16:creationId xmlns:a16="http://schemas.microsoft.com/office/drawing/2014/main" id="{ECE41E05-5D49-0541-BF33-ABDB2A05434C}"/>
              </a:ext>
            </a:extLst>
          </p:cNvPr>
          <p:cNvSpPr/>
          <p:nvPr/>
        </p:nvSpPr>
        <p:spPr>
          <a:xfrm>
            <a:off x="867813" y="2463048"/>
            <a:ext cx="114522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ADEF"/>
              </a:solidFill>
            </a:endParaRPr>
          </a:p>
          <a:p>
            <a:r>
              <a:rPr lang="en-US" sz="2000" dirty="0">
                <a:solidFill>
                  <a:srgbClr val="00ADEF"/>
                </a:solidFill>
              </a:rPr>
              <a:t>0.     Preface and tools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ADEF"/>
                </a:solidFill>
              </a:rPr>
              <a:t>WHO (</a:t>
            </a:r>
            <a:r>
              <a:rPr lang="ru-RU" sz="2000" dirty="0">
                <a:solidFill>
                  <a:srgbClr val="00ADEF"/>
                </a:solidFill>
              </a:rPr>
              <a:t>КІМ</a:t>
            </a:r>
            <a:r>
              <a:rPr lang="en-US" sz="2000" dirty="0">
                <a:solidFill>
                  <a:srgbClr val="00ADEF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ADEF"/>
                </a:solidFill>
              </a:rPr>
              <a:t>WHAT (</a:t>
            </a:r>
            <a:r>
              <a:rPr lang="ru-RU" sz="2000" dirty="0">
                <a:solidFill>
                  <a:srgbClr val="00ADEF"/>
                </a:solidFill>
              </a:rPr>
              <a:t>НЕ</a:t>
            </a:r>
            <a:r>
              <a:rPr lang="en-US" sz="2000" dirty="0">
                <a:solidFill>
                  <a:srgbClr val="00ADEF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ADEF"/>
                </a:solidFill>
              </a:rPr>
              <a:t>WHY (</a:t>
            </a:r>
            <a:r>
              <a:rPr lang="ru-RU" sz="2000" dirty="0">
                <a:solidFill>
                  <a:srgbClr val="00ADEF"/>
                </a:solidFill>
              </a:rPr>
              <a:t>НЕГЕ</a:t>
            </a:r>
            <a:r>
              <a:rPr lang="en-US" sz="2000" dirty="0">
                <a:solidFill>
                  <a:srgbClr val="00ADEF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0ADEF"/>
                </a:solidFill>
              </a:rPr>
              <a:t>  HOW (</a:t>
            </a:r>
            <a:r>
              <a:rPr lang="ru-RU" sz="2000" dirty="0">
                <a:solidFill>
                  <a:srgbClr val="00ADEF"/>
                </a:solidFill>
              </a:rPr>
              <a:t>ҚАЛАЙ</a:t>
            </a:r>
            <a:r>
              <a:rPr lang="en-US" sz="2000" dirty="0">
                <a:solidFill>
                  <a:srgbClr val="00ADEF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ru-RU" sz="2000" dirty="0">
              <a:solidFill>
                <a:srgbClr val="00AD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7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6025792"/>
            <a:ext cx="12192000" cy="847843"/>
            <a:chOff x="0" y="6025792"/>
            <a:chExt cx="12192000" cy="84784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6025857"/>
              <a:ext cx="12192000" cy="836713"/>
            </a:xfrm>
            <a:prstGeom prst="rect">
              <a:avLst/>
            </a:prstGeom>
            <a:solidFill>
              <a:srgbClr val="00AD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14" y="6025792"/>
              <a:ext cx="5401429" cy="847843"/>
            </a:xfrm>
            <a:prstGeom prst="rect">
              <a:avLst/>
            </a:prstGeom>
          </p:spPr>
        </p:pic>
        <p:pic>
          <p:nvPicPr>
            <p:cNvPr id="8" name="Picture 6" descr="&amp;Kcy;&amp;acy;&amp;rcy;&amp;tcy;&amp;icy;&amp;ncy;&amp;kcy;&amp;icy; &amp;pcy;&amp;ocy; &amp;zcy;&amp;acy;&amp;pcy;&amp;rcy;&amp;ocy;&amp;scy;&amp;ucy; kaznu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75220"/>
              <a:ext cx="760309" cy="76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02343" y="6211297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kaznu.kz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sciencepark.kz</a:t>
              </a:r>
              <a:endParaRPr lang="ru-RU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82" y="6125469"/>
            <a:ext cx="2644857" cy="706218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C2B0797-91A8-1A43-9C30-8B8FCA64C1F9}"/>
              </a:ext>
            </a:extLst>
          </p:cNvPr>
          <p:cNvSpPr txBox="1">
            <a:spLocks/>
          </p:cNvSpPr>
          <p:nvPr/>
        </p:nvSpPr>
        <p:spPr>
          <a:xfrm>
            <a:off x="2199928" y="271394"/>
            <a:ext cx="7772400" cy="567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b="1" dirty="0">
                <a:solidFill>
                  <a:srgbClr val="002060"/>
                </a:solidFill>
              </a:rPr>
              <a:t>Lesson 0 : Introduction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2">
            <a:extLst>
              <a:ext uri="{FF2B5EF4-FFF2-40B4-BE49-F238E27FC236}">
                <a16:creationId xmlns:a16="http://schemas.microsoft.com/office/drawing/2014/main" id="{ECE41E05-5D49-0541-BF33-ABDB2A05434C}"/>
              </a:ext>
            </a:extLst>
          </p:cNvPr>
          <p:cNvSpPr/>
          <p:nvPr/>
        </p:nvSpPr>
        <p:spPr>
          <a:xfrm>
            <a:off x="812154" y="1751627"/>
            <a:ext cx="113798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ADEF"/>
                </a:solidFill>
              </a:rPr>
              <a:t>0.     Preface and tools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Tools: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	* </a:t>
            </a:r>
            <a:r>
              <a:rPr lang="en-US" sz="2000" dirty="0" err="1">
                <a:solidFill>
                  <a:srgbClr val="00ADEF"/>
                </a:solidFill>
              </a:rPr>
              <a:t>Github</a:t>
            </a:r>
            <a:r>
              <a:rPr lang="en-US" sz="2000" dirty="0">
                <a:solidFill>
                  <a:srgbClr val="00ADEF"/>
                </a:solidFill>
              </a:rPr>
              <a:t> 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	* </a:t>
            </a:r>
            <a:r>
              <a:rPr lang="en-US" sz="2000" dirty="0" err="1">
                <a:solidFill>
                  <a:srgbClr val="00ADEF"/>
                </a:solidFill>
              </a:rPr>
              <a:t>Xmind</a:t>
            </a:r>
            <a:endParaRPr lang="en-US" sz="2000" dirty="0">
              <a:solidFill>
                <a:srgbClr val="00ADEF"/>
              </a:solidFill>
            </a:endParaRPr>
          </a:p>
          <a:p>
            <a:r>
              <a:rPr lang="en-US" sz="2000" dirty="0">
                <a:solidFill>
                  <a:srgbClr val="00ADEF"/>
                </a:solidFill>
              </a:rPr>
              <a:t>		* Draw IO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	* </a:t>
            </a:r>
            <a:r>
              <a:rPr lang="en-US" sz="2000" dirty="0" err="1">
                <a:solidFill>
                  <a:srgbClr val="00ADEF"/>
                </a:solidFill>
              </a:rPr>
              <a:t>Typora</a:t>
            </a:r>
            <a:endParaRPr lang="en-US" sz="2000" dirty="0">
              <a:solidFill>
                <a:srgbClr val="00ADEF"/>
              </a:solidFill>
            </a:endParaRPr>
          </a:p>
          <a:p>
            <a:r>
              <a:rPr lang="en-US" sz="2000" dirty="0">
                <a:solidFill>
                  <a:srgbClr val="00ADEF"/>
                </a:solidFill>
              </a:rPr>
              <a:t>	Platform: 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	* ZOOM 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	* </a:t>
            </a:r>
            <a:r>
              <a:rPr lang="en-US" sz="2000" dirty="0" err="1">
                <a:solidFill>
                  <a:srgbClr val="00ADEF"/>
                </a:solidFill>
              </a:rPr>
              <a:t>AzatAI</a:t>
            </a:r>
            <a:r>
              <a:rPr lang="en-US" sz="2000" dirty="0">
                <a:solidFill>
                  <a:srgbClr val="00ADEF"/>
                </a:solidFill>
              </a:rPr>
              <a:t> Labs (</a:t>
            </a:r>
            <a:r>
              <a:rPr lang="en-US" sz="2000" dirty="0">
                <a:solidFill>
                  <a:srgbClr val="00ADEF"/>
                </a:solidFill>
                <a:hlinkClick r:id="rId5"/>
              </a:rPr>
              <a:t>http://ai.kaznu.kz</a:t>
            </a:r>
            <a:r>
              <a:rPr lang="en-US" sz="2000" dirty="0">
                <a:solidFill>
                  <a:srgbClr val="00ADEF"/>
                </a:solidFill>
              </a:rPr>
              <a:t>) </a:t>
            </a:r>
            <a:r>
              <a:rPr lang="en-US" sz="1100" dirty="0">
                <a:solidFill>
                  <a:srgbClr val="00ADEF"/>
                </a:solidFill>
              </a:rPr>
              <a:t>(Unified Ubuntu/Python/C/C++/Octave/</a:t>
            </a:r>
            <a:r>
              <a:rPr lang="en-US" sz="1100" dirty="0" err="1">
                <a:solidFill>
                  <a:srgbClr val="00ADEF"/>
                </a:solidFill>
              </a:rPr>
              <a:t>DrawIO</a:t>
            </a:r>
            <a:r>
              <a:rPr lang="en-US" sz="1100" dirty="0">
                <a:solidFill>
                  <a:srgbClr val="00ADEF"/>
                </a:solidFill>
              </a:rPr>
              <a:t> for </a:t>
            </a:r>
            <a:r>
              <a:rPr lang="en-US" sz="1100" dirty="0" err="1">
                <a:solidFill>
                  <a:srgbClr val="00ADEF"/>
                </a:solidFill>
              </a:rPr>
              <a:t>UniSat</a:t>
            </a:r>
            <a:r>
              <a:rPr lang="en-US" sz="1100" dirty="0">
                <a:solidFill>
                  <a:srgbClr val="00ADEF"/>
                </a:solidFill>
              </a:rPr>
              <a:t> Projects)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	* USK – </a:t>
            </a:r>
            <a:r>
              <a:rPr lang="en-US" sz="2000" dirty="0" err="1">
                <a:solidFill>
                  <a:srgbClr val="00ADEF"/>
                </a:solidFill>
              </a:rPr>
              <a:t>UniSat</a:t>
            </a:r>
            <a:r>
              <a:rPr lang="en-US" sz="2000" dirty="0">
                <a:solidFill>
                  <a:srgbClr val="00ADEF"/>
                </a:solidFill>
              </a:rPr>
              <a:t> Software Kit </a:t>
            </a:r>
            <a:r>
              <a:rPr lang="en-US" sz="1100" dirty="0">
                <a:solidFill>
                  <a:srgbClr val="00ADEF"/>
                </a:solidFill>
              </a:rPr>
              <a:t>(Integrated software tools for </a:t>
            </a:r>
            <a:r>
              <a:rPr lang="en-US" sz="1100" dirty="0" err="1">
                <a:solidFill>
                  <a:srgbClr val="00ADEF"/>
                </a:solidFill>
              </a:rPr>
              <a:t>UniSat</a:t>
            </a:r>
            <a:r>
              <a:rPr lang="en-US" sz="1100" dirty="0">
                <a:solidFill>
                  <a:srgbClr val="00ADEF"/>
                </a:solidFill>
              </a:rPr>
              <a:t> Nano-Satellites, written with C/C++ &amp; Python3)</a:t>
            </a:r>
            <a:endParaRPr lang="en-US" sz="2000" dirty="0">
              <a:solidFill>
                <a:srgbClr val="00AD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6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6025792"/>
            <a:ext cx="12192000" cy="847843"/>
            <a:chOff x="0" y="6025792"/>
            <a:chExt cx="12192000" cy="84784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6025857"/>
              <a:ext cx="12192000" cy="836713"/>
            </a:xfrm>
            <a:prstGeom prst="rect">
              <a:avLst/>
            </a:prstGeom>
            <a:solidFill>
              <a:srgbClr val="00AD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14" y="6025792"/>
              <a:ext cx="5401429" cy="847843"/>
            </a:xfrm>
            <a:prstGeom prst="rect">
              <a:avLst/>
            </a:prstGeom>
          </p:spPr>
        </p:pic>
        <p:pic>
          <p:nvPicPr>
            <p:cNvPr id="8" name="Picture 6" descr="&amp;Kcy;&amp;acy;&amp;rcy;&amp;tcy;&amp;icy;&amp;ncy;&amp;kcy;&amp;icy; &amp;pcy;&amp;ocy; &amp;zcy;&amp;acy;&amp;pcy;&amp;rcy;&amp;ocy;&amp;scy;&amp;ucy; kaznu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75220"/>
              <a:ext cx="760309" cy="76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02343" y="6211297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kaznu.kz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sciencepark.kz</a:t>
              </a:r>
              <a:endParaRPr lang="ru-RU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82" y="6125469"/>
            <a:ext cx="2644857" cy="706218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C2B0797-91A8-1A43-9C30-8B8FCA64C1F9}"/>
              </a:ext>
            </a:extLst>
          </p:cNvPr>
          <p:cNvSpPr txBox="1">
            <a:spLocks/>
          </p:cNvSpPr>
          <p:nvPr/>
        </p:nvSpPr>
        <p:spPr>
          <a:xfrm>
            <a:off x="2199928" y="271394"/>
            <a:ext cx="7772400" cy="567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b="1" dirty="0">
                <a:solidFill>
                  <a:srgbClr val="002060"/>
                </a:solidFill>
              </a:rPr>
              <a:t>Git and </a:t>
            </a:r>
            <a:r>
              <a:rPr lang="en-US" altLang="ja-JP" b="1" dirty="0" err="1">
                <a:solidFill>
                  <a:srgbClr val="002060"/>
                </a:solidFill>
              </a:rPr>
              <a:t>Github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B57A0-1206-6B45-ACBD-B261DAB41731}"/>
              </a:ext>
            </a:extLst>
          </p:cNvPr>
          <p:cNvSpPr txBox="1"/>
          <p:nvPr/>
        </p:nvSpPr>
        <p:spPr>
          <a:xfrm>
            <a:off x="5192582" y="2832379"/>
            <a:ext cx="1914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ADEF"/>
                </a:solidFill>
              </a:rPr>
              <a:t>R</a:t>
            </a:r>
            <a:r>
              <a:rPr lang="en-KZ" sz="2000" dirty="0">
                <a:solidFill>
                  <a:srgbClr val="00ADEF"/>
                </a:solidFill>
              </a:rPr>
              <a:t>efer to Let’s Git</a:t>
            </a:r>
          </a:p>
        </p:txBody>
      </p:sp>
    </p:spTree>
    <p:extLst>
      <p:ext uri="{BB962C8B-B14F-4D97-AF65-F5344CB8AC3E}">
        <p14:creationId xmlns:p14="http://schemas.microsoft.com/office/powerpoint/2010/main" val="97292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6025792"/>
            <a:ext cx="12192000" cy="847843"/>
            <a:chOff x="0" y="6025792"/>
            <a:chExt cx="12192000" cy="84784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6025857"/>
              <a:ext cx="12192000" cy="836713"/>
            </a:xfrm>
            <a:prstGeom prst="rect">
              <a:avLst/>
            </a:prstGeom>
            <a:solidFill>
              <a:srgbClr val="00AD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14" y="6025792"/>
              <a:ext cx="5401429" cy="847843"/>
            </a:xfrm>
            <a:prstGeom prst="rect">
              <a:avLst/>
            </a:prstGeom>
          </p:spPr>
        </p:pic>
        <p:pic>
          <p:nvPicPr>
            <p:cNvPr id="8" name="Picture 6" descr="&amp;Kcy;&amp;acy;&amp;rcy;&amp;tcy;&amp;icy;&amp;ncy;&amp;kcy;&amp;icy; &amp;pcy;&amp;ocy; &amp;zcy;&amp;acy;&amp;pcy;&amp;rcy;&amp;ocy;&amp;scy;&amp;ucy; kaznu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75220"/>
              <a:ext cx="760309" cy="76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02343" y="6211297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kaznu.kz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sciencepark.kz</a:t>
              </a:r>
              <a:endParaRPr lang="ru-RU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82" y="6125469"/>
            <a:ext cx="2644857" cy="706218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C2B0797-91A8-1A43-9C30-8B8FCA64C1F9}"/>
              </a:ext>
            </a:extLst>
          </p:cNvPr>
          <p:cNvSpPr txBox="1">
            <a:spLocks/>
          </p:cNvSpPr>
          <p:nvPr/>
        </p:nvSpPr>
        <p:spPr>
          <a:xfrm>
            <a:off x="2199928" y="271394"/>
            <a:ext cx="7772400" cy="567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b="1" dirty="0" err="1">
                <a:solidFill>
                  <a:srgbClr val="002060"/>
                </a:solidFill>
              </a:rPr>
              <a:t>Xmind</a:t>
            </a:r>
            <a:r>
              <a:rPr lang="en-US" altLang="ja-JP" b="1" dirty="0">
                <a:solidFill>
                  <a:srgbClr val="002060"/>
                </a:solidFill>
              </a:rPr>
              <a:t> &amp; Draw IO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B4855E-B783-7E4A-986B-C51A356C9FD1}"/>
              </a:ext>
            </a:extLst>
          </p:cNvPr>
          <p:cNvSpPr txBox="1"/>
          <p:nvPr/>
        </p:nvSpPr>
        <p:spPr>
          <a:xfrm>
            <a:off x="5770657" y="3063212"/>
            <a:ext cx="68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2000" dirty="0">
                <a:solidFill>
                  <a:srgbClr val="00ADEF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195389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6025792"/>
            <a:ext cx="12192000" cy="847843"/>
            <a:chOff x="0" y="6025792"/>
            <a:chExt cx="12192000" cy="84784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6025857"/>
              <a:ext cx="12192000" cy="836713"/>
            </a:xfrm>
            <a:prstGeom prst="rect">
              <a:avLst/>
            </a:prstGeom>
            <a:solidFill>
              <a:srgbClr val="00AD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14" y="6025792"/>
              <a:ext cx="5401429" cy="847843"/>
            </a:xfrm>
            <a:prstGeom prst="rect">
              <a:avLst/>
            </a:prstGeom>
          </p:spPr>
        </p:pic>
        <p:pic>
          <p:nvPicPr>
            <p:cNvPr id="8" name="Picture 6" descr="&amp;Kcy;&amp;acy;&amp;rcy;&amp;tcy;&amp;icy;&amp;ncy;&amp;kcy;&amp;icy; &amp;pcy;&amp;ocy; &amp;zcy;&amp;acy;&amp;pcy;&amp;rcy;&amp;ocy;&amp;scy;&amp;ucy; kaznu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75220"/>
              <a:ext cx="760309" cy="76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02343" y="6211297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kaznu.kz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sciencepark.kz</a:t>
              </a:r>
              <a:endParaRPr lang="ru-RU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82" y="6125469"/>
            <a:ext cx="2644857" cy="706218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C2B0797-91A8-1A43-9C30-8B8FCA64C1F9}"/>
              </a:ext>
            </a:extLst>
          </p:cNvPr>
          <p:cNvSpPr txBox="1">
            <a:spLocks/>
          </p:cNvSpPr>
          <p:nvPr/>
        </p:nvSpPr>
        <p:spPr>
          <a:xfrm>
            <a:off x="2199928" y="271394"/>
            <a:ext cx="7772400" cy="567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b="1" dirty="0" err="1">
                <a:solidFill>
                  <a:srgbClr val="002060"/>
                </a:solidFill>
              </a:rPr>
              <a:t>Typora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2">
            <a:extLst>
              <a:ext uri="{FF2B5EF4-FFF2-40B4-BE49-F238E27FC236}">
                <a16:creationId xmlns:a16="http://schemas.microsoft.com/office/drawing/2014/main" id="{59981537-000E-E743-BBA8-FBE984CD64F3}"/>
              </a:ext>
            </a:extLst>
          </p:cNvPr>
          <p:cNvSpPr/>
          <p:nvPr/>
        </p:nvSpPr>
        <p:spPr>
          <a:xfrm>
            <a:off x="812154" y="1751627"/>
            <a:ext cx="11379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ADEF"/>
                </a:solidFill>
              </a:rPr>
              <a:t>0.     Introduction </a:t>
            </a:r>
            <a:r>
              <a:rPr lang="en-US" sz="1200" dirty="0">
                <a:solidFill>
                  <a:srgbClr val="00ADEF"/>
                </a:solidFill>
              </a:rPr>
              <a:t>(for short : word for programmers but much more </a:t>
            </a:r>
            <a:r>
              <a:rPr lang="en-US" sz="1200" dirty="0" err="1">
                <a:solidFill>
                  <a:srgbClr val="00ADEF"/>
                </a:solidFill>
              </a:rPr>
              <a:t>strongger</a:t>
            </a:r>
            <a:r>
              <a:rPr lang="en-US" sz="1200" dirty="0">
                <a:solidFill>
                  <a:srgbClr val="00ADEF"/>
                </a:solidFill>
              </a:rPr>
              <a:t> than word)</a:t>
            </a:r>
          </a:p>
          <a:p>
            <a:r>
              <a:rPr lang="en-US" sz="2000" dirty="0">
                <a:solidFill>
                  <a:srgbClr val="00ADEF"/>
                </a:solidFill>
              </a:rPr>
              <a:t>1.     Download and Installation </a:t>
            </a:r>
            <a:r>
              <a:rPr lang="en-US" sz="1200" dirty="0">
                <a:solidFill>
                  <a:srgbClr val="00ADEF"/>
                </a:solidFill>
              </a:rPr>
              <a:t>(DEMO on Windows OS)</a:t>
            </a:r>
          </a:p>
        </p:txBody>
      </p:sp>
    </p:spTree>
    <p:extLst>
      <p:ext uri="{BB962C8B-B14F-4D97-AF65-F5344CB8AC3E}">
        <p14:creationId xmlns:p14="http://schemas.microsoft.com/office/powerpoint/2010/main" val="92189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6025792"/>
            <a:ext cx="12192000" cy="847843"/>
            <a:chOff x="0" y="6025792"/>
            <a:chExt cx="12192000" cy="84784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6025857"/>
              <a:ext cx="12192000" cy="836713"/>
            </a:xfrm>
            <a:prstGeom prst="rect">
              <a:avLst/>
            </a:prstGeom>
            <a:solidFill>
              <a:srgbClr val="00AD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14" y="6025792"/>
              <a:ext cx="5401429" cy="847843"/>
            </a:xfrm>
            <a:prstGeom prst="rect">
              <a:avLst/>
            </a:prstGeom>
          </p:spPr>
        </p:pic>
        <p:pic>
          <p:nvPicPr>
            <p:cNvPr id="8" name="Picture 6" descr="&amp;Kcy;&amp;acy;&amp;rcy;&amp;tcy;&amp;icy;&amp;ncy;&amp;kcy;&amp;icy; &amp;pcy;&amp;ocy; &amp;zcy;&amp;acy;&amp;pcy;&amp;rcy;&amp;ocy;&amp;scy;&amp;ucy; kaznu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75220"/>
              <a:ext cx="760309" cy="76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02343" y="6211297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kaznu.kz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sciencepark.kz</a:t>
              </a:r>
              <a:endParaRPr lang="ru-RU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82" y="6125469"/>
            <a:ext cx="2644857" cy="706218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C2B0797-91A8-1A43-9C30-8B8FCA64C1F9}"/>
              </a:ext>
            </a:extLst>
          </p:cNvPr>
          <p:cNvSpPr txBox="1">
            <a:spLocks/>
          </p:cNvSpPr>
          <p:nvPr/>
        </p:nvSpPr>
        <p:spPr>
          <a:xfrm>
            <a:off x="2199928" y="271394"/>
            <a:ext cx="7772400" cy="567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b="1" dirty="0">
                <a:solidFill>
                  <a:srgbClr val="002060"/>
                </a:solidFill>
              </a:rPr>
              <a:t>Lesson 0 : Introduction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2">
            <a:extLst>
              <a:ext uri="{FF2B5EF4-FFF2-40B4-BE49-F238E27FC236}">
                <a16:creationId xmlns:a16="http://schemas.microsoft.com/office/drawing/2014/main" id="{ECE41E05-5D49-0541-BF33-ABDB2A05434C}"/>
              </a:ext>
            </a:extLst>
          </p:cNvPr>
          <p:cNvSpPr/>
          <p:nvPr/>
        </p:nvSpPr>
        <p:spPr>
          <a:xfrm>
            <a:off x="1034529" y="2767280"/>
            <a:ext cx="114522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00ADEF"/>
                </a:solidFill>
              </a:rPr>
              <a:t>WHO (</a:t>
            </a:r>
            <a:r>
              <a:rPr lang="ru-RU" sz="2000" dirty="0">
                <a:solidFill>
                  <a:srgbClr val="00ADEF"/>
                </a:solidFill>
              </a:rPr>
              <a:t>КІМ</a:t>
            </a:r>
            <a:r>
              <a:rPr lang="en-US" sz="2000" dirty="0">
                <a:solidFill>
                  <a:srgbClr val="00ADEF"/>
                </a:solidFill>
              </a:rPr>
              <a:t>)</a:t>
            </a:r>
          </a:p>
          <a:p>
            <a:endParaRPr lang="en-US" sz="2000" dirty="0">
              <a:solidFill>
                <a:srgbClr val="00ADEF"/>
              </a:solidFill>
            </a:endParaRPr>
          </a:p>
          <a:p>
            <a:endParaRPr lang="en-US" sz="2000" dirty="0">
              <a:solidFill>
                <a:srgbClr val="00ADEF"/>
              </a:solidFill>
            </a:endParaRPr>
          </a:p>
          <a:p>
            <a:r>
              <a:rPr lang="en-US" sz="2000" dirty="0" err="1">
                <a:solidFill>
                  <a:srgbClr val="00ADEF"/>
                </a:solidFill>
              </a:rPr>
              <a:t>Azat</a:t>
            </a:r>
            <a:r>
              <a:rPr lang="en-US" sz="2000" dirty="0">
                <a:solidFill>
                  <a:srgbClr val="00ADEF"/>
                </a:solidFill>
              </a:rPr>
              <a:t>. Full time full stack developer. AI Trainer @</a:t>
            </a:r>
            <a:r>
              <a:rPr lang="en-US" sz="2000" dirty="0" err="1">
                <a:solidFill>
                  <a:srgbClr val="00ADEF"/>
                </a:solidFill>
              </a:rPr>
              <a:t>AzatAI</a:t>
            </a:r>
            <a:r>
              <a:rPr lang="en-US" sz="2000" dirty="0">
                <a:solidFill>
                  <a:srgbClr val="00ADEF"/>
                </a:solidFill>
              </a:rPr>
              <a:t> (Proudly a resident of Al-</a:t>
            </a:r>
            <a:r>
              <a:rPr lang="en-US" sz="2000" dirty="0" err="1">
                <a:solidFill>
                  <a:srgbClr val="00ADEF"/>
                </a:solidFill>
              </a:rPr>
              <a:t>Farabi</a:t>
            </a:r>
            <a:r>
              <a:rPr lang="en-US" sz="2000" dirty="0">
                <a:solidFill>
                  <a:srgbClr val="00ADEF"/>
                </a:solidFill>
              </a:rPr>
              <a:t> STP)</a:t>
            </a:r>
          </a:p>
          <a:p>
            <a:r>
              <a:rPr lang="en-US" sz="2000" dirty="0">
                <a:solidFill>
                  <a:srgbClr val="00ADEF"/>
                </a:solidFill>
              </a:rPr>
              <a:t>Author of USK and Ur instructor in USK courses. </a:t>
            </a:r>
            <a:endParaRPr lang="ru-RU" sz="2000" dirty="0">
              <a:solidFill>
                <a:srgbClr val="00AD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1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6025792"/>
            <a:ext cx="12192000" cy="847843"/>
            <a:chOff x="0" y="6025792"/>
            <a:chExt cx="12192000" cy="84784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6025857"/>
              <a:ext cx="12192000" cy="836713"/>
            </a:xfrm>
            <a:prstGeom prst="rect">
              <a:avLst/>
            </a:prstGeom>
            <a:solidFill>
              <a:srgbClr val="00AD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14" y="6025792"/>
              <a:ext cx="5401429" cy="847843"/>
            </a:xfrm>
            <a:prstGeom prst="rect">
              <a:avLst/>
            </a:prstGeom>
          </p:spPr>
        </p:pic>
        <p:pic>
          <p:nvPicPr>
            <p:cNvPr id="8" name="Picture 6" descr="&amp;Kcy;&amp;acy;&amp;rcy;&amp;tcy;&amp;icy;&amp;ncy;&amp;kcy;&amp;icy; &amp;pcy;&amp;ocy; &amp;zcy;&amp;acy;&amp;pcy;&amp;rcy;&amp;ocy;&amp;scy;&amp;ucy; kaznu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75220"/>
              <a:ext cx="760309" cy="76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02343" y="6211297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kaznu.kz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sciencepark.kz</a:t>
              </a:r>
              <a:endParaRPr lang="ru-RU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82" y="6125469"/>
            <a:ext cx="2644857" cy="706218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C2B0797-91A8-1A43-9C30-8B8FCA64C1F9}"/>
              </a:ext>
            </a:extLst>
          </p:cNvPr>
          <p:cNvSpPr txBox="1">
            <a:spLocks/>
          </p:cNvSpPr>
          <p:nvPr/>
        </p:nvSpPr>
        <p:spPr>
          <a:xfrm>
            <a:off x="2199928" y="271394"/>
            <a:ext cx="7772400" cy="567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b="1" dirty="0">
                <a:solidFill>
                  <a:srgbClr val="002060"/>
                </a:solidFill>
              </a:rPr>
              <a:t>Lesson 0 : Introduction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2">
            <a:extLst>
              <a:ext uri="{FF2B5EF4-FFF2-40B4-BE49-F238E27FC236}">
                <a16:creationId xmlns:a16="http://schemas.microsoft.com/office/drawing/2014/main" id="{ECE41E05-5D49-0541-BF33-ABDB2A05434C}"/>
              </a:ext>
            </a:extLst>
          </p:cNvPr>
          <p:cNvSpPr/>
          <p:nvPr/>
        </p:nvSpPr>
        <p:spPr>
          <a:xfrm>
            <a:off x="1034529" y="2767280"/>
            <a:ext cx="114522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00ADEF"/>
                </a:solidFill>
              </a:rPr>
              <a:t>WHAT (</a:t>
            </a:r>
            <a:r>
              <a:rPr lang="ru-RU" sz="2000" dirty="0">
                <a:solidFill>
                  <a:srgbClr val="00ADEF"/>
                </a:solidFill>
              </a:rPr>
              <a:t>НЕ</a:t>
            </a:r>
            <a:r>
              <a:rPr lang="en-US" sz="2000" dirty="0">
                <a:solidFill>
                  <a:srgbClr val="00ADEF"/>
                </a:solidFill>
              </a:rPr>
              <a:t>)</a:t>
            </a:r>
          </a:p>
          <a:p>
            <a:endParaRPr lang="en-US" sz="2000" dirty="0">
              <a:solidFill>
                <a:srgbClr val="00ADEF"/>
              </a:solidFill>
            </a:endParaRPr>
          </a:p>
          <a:p>
            <a:r>
              <a:rPr lang="en-US" sz="2000" dirty="0">
                <a:solidFill>
                  <a:srgbClr val="00ADEF"/>
                </a:solidFill>
              </a:rPr>
              <a:t>	* Git and </a:t>
            </a:r>
            <a:r>
              <a:rPr lang="en-US" sz="2000" dirty="0" err="1">
                <a:solidFill>
                  <a:srgbClr val="00ADEF"/>
                </a:solidFill>
              </a:rPr>
              <a:t>Github</a:t>
            </a:r>
            <a:r>
              <a:rPr lang="en-US" sz="2000" dirty="0">
                <a:solidFill>
                  <a:srgbClr val="00ADEF"/>
                </a:solidFill>
              </a:rPr>
              <a:t> (Intro)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* Linux (bash CLI)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* Python (Python3)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* C/C++ 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* Advanced Python</a:t>
            </a:r>
          </a:p>
          <a:p>
            <a:r>
              <a:rPr lang="en-US" sz="2000" dirty="0">
                <a:solidFill>
                  <a:srgbClr val="00ADEF"/>
                </a:solidFill>
              </a:rPr>
              <a:t>	* </a:t>
            </a:r>
            <a:r>
              <a:rPr lang="en-US" sz="2000" dirty="0" err="1">
                <a:solidFill>
                  <a:srgbClr val="00ADEF"/>
                </a:solidFill>
              </a:rPr>
              <a:t>UniSat</a:t>
            </a:r>
            <a:r>
              <a:rPr lang="en-US" sz="2000" dirty="0">
                <a:solidFill>
                  <a:srgbClr val="00ADEF"/>
                </a:solidFill>
              </a:rPr>
              <a:t> Software Kit integration</a:t>
            </a:r>
          </a:p>
        </p:txBody>
      </p:sp>
    </p:spTree>
    <p:extLst>
      <p:ext uri="{BB962C8B-B14F-4D97-AF65-F5344CB8AC3E}">
        <p14:creationId xmlns:p14="http://schemas.microsoft.com/office/powerpoint/2010/main" val="415731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6025792"/>
            <a:ext cx="12192000" cy="847843"/>
            <a:chOff x="0" y="6025792"/>
            <a:chExt cx="12192000" cy="84784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6025857"/>
              <a:ext cx="12192000" cy="836713"/>
            </a:xfrm>
            <a:prstGeom prst="rect">
              <a:avLst/>
            </a:prstGeom>
            <a:solidFill>
              <a:srgbClr val="00AD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14" y="6025792"/>
              <a:ext cx="5401429" cy="847843"/>
            </a:xfrm>
            <a:prstGeom prst="rect">
              <a:avLst/>
            </a:prstGeom>
          </p:spPr>
        </p:pic>
        <p:pic>
          <p:nvPicPr>
            <p:cNvPr id="8" name="Picture 6" descr="&amp;Kcy;&amp;acy;&amp;rcy;&amp;tcy;&amp;icy;&amp;ncy;&amp;kcy;&amp;icy; &amp;pcy;&amp;ocy; &amp;zcy;&amp;acy;&amp;pcy;&amp;rcy;&amp;ocy;&amp;scy;&amp;ucy; kaznu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75220"/>
              <a:ext cx="760309" cy="76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02343" y="6211297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kaznu.kz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sciencepark.kz</a:t>
              </a:r>
              <a:endParaRPr lang="ru-RU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82" y="6125469"/>
            <a:ext cx="2644857" cy="706218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C2B0797-91A8-1A43-9C30-8B8FCA64C1F9}"/>
              </a:ext>
            </a:extLst>
          </p:cNvPr>
          <p:cNvSpPr txBox="1">
            <a:spLocks/>
          </p:cNvSpPr>
          <p:nvPr/>
        </p:nvSpPr>
        <p:spPr>
          <a:xfrm>
            <a:off x="2199928" y="271394"/>
            <a:ext cx="7772400" cy="567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b="1" dirty="0">
                <a:solidFill>
                  <a:srgbClr val="002060"/>
                </a:solidFill>
              </a:rPr>
              <a:t>Lesson 0 : Introduction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2">
            <a:extLst>
              <a:ext uri="{FF2B5EF4-FFF2-40B4-BE49-F238E27FC236}">
                <a16:creationId xmlns:a16="http://schemas.microsoft.com/office/drawing/2014/main" id="{ECE41E05-5D49-0541-BF33-ABDB2A05434C}"/>
              </a:ext>
            </a:extLst>
          </p:cNvPr>
          <p:cNvSpPr/>
          <p:nvPr/>
        </p:nvSpPr>
        <p:spPr>
          <a:xfrm>
            <a:off x="867813" y="1847495"/>
            <a:ext cx="114522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00ADEF"/>
                </a:solidFill>
              </a:rPr>
              <a:t>WHY (</a:t>
            </a:r>
            <a:r>
              <a:rPr lang="ru-RU" sz="2000" dirty="0">
                <a:solidFill>
                  <a:srgbClr val="00ADEF"/>
                </a:solidFill>
              </a:rPr>
              <a:t>НЕГЕ</a:t>
            </a:r>
            <a:r>
              <a:rPr lang="en-US" sz="2000" dirty="0">
                <a:solidFill>
                  <a:srgbClr val="00ADEF"/>
                </a:solidFill>
              </a:rPr>
              <a:t>)</a:t>
            </a:r>
          </a:p>
          <a:p>
            <a:endParaRPr lang="en-US" sz="2000" dirty="0">
              <a:solidFill>
                <a:srgbClr val="00ADEF"/>
              </a:solidFill>
            </a:endParaRPr>
          </a:p>
          <a:p>
            <a:r>
              <a:rPr lang="en-US" sz="2000" dirty="0" err="1">
                <a:solidFill>
                  <a:srgbClr val="00ADEF"/>
                </a:solidFill>
              </a:rPr>
              <a:t>UniSat</a:t>
            </a:r>
            <a:r>
              <a:rPr lang="en-US" sz="2000" dirty="0">
                <a:solidFill>
                  <a:srgbClr val="00ADEF"/>
                </a:solidFill>
              </a:rPr>
              <a:t> is a integrated project of programmable hardware (Raspberry Pi, Arduino, </a:t>
            </a:r>
            <a:r>
              <a:rPr lang="en-US" sz="2000" dirty="0" err="1">
                <a:solidFill>
                  <a:srgbClr val="00ADEF"/>
                </a:solidFill>
              </a:rPr>
              <a:t>etc</a:t>
            </a:r>
            <a:r>
              <a:rPr lang="en-US" sz="2000" dirty="0">
                <a:solidFill>
                  <a:srgbClr val="00ADEF"/>
                </a:solidFill>
              </a:rPr>
              <a:t>) and it’s software. Software integration is one of the most important part of the whole. </a:t>
            </a:r>
          </a:p>
          <a:p>
            <a:endParaRPr lang="en-US" sz="2000" dirty="0">
              <a:solidFill>
                <a:srgbClr val="00ADEF"/>
              </a:solidFill>
            </a:endParaRPr>
          </a:p>
          <a:p>
            <a:endParaRPr lang="en-US" sz="2000" dirty="0">
              <a:solidFill>
                <a:srgbClr val="00ADEF"/>
              </a:solidFill>
            </a:endParaRPr>
          </a:p>
          <a:p>
            <a:endParaRPr lang="en-US" sz="2000" dirty="0">
              <a:solidFill>
                <a:srgbClr val="00ADEF"/>
              </a:solidFill>
            </a:endParaRPr>
          </a:p>
          <a:p>
            <a:r>
              <a:rPr lang="en-US" sz="2000" dirty="0">
                <a:solidFill>
                  <a:srgbClr val="00ADEF"/>
                </a:solidFill>
              </a:rPr>
              <a:t>We will receive and send signals from or to the hardware</a:t>
            </a:r>
          </a:p>
          <a:p>
            <a:r>
              <a:rPr lang="en-US" sz="2000" dirty="0">
                <a:solidFill>
                  <a:srgbClr val="00ADEF"/>
                </a:solidFill>
              </a:rPr>
              <a:t>We will read and write signals to the file (json) or database</a:t>
            </a:r>
          </a:p>
          <a:p>
            <a:r>
              <a:rPr lang="en-US" sz="2000" dirty="0">
                <a:solidFill>
                  <a:srgbClr val="00ADEF"/>
                </a:solidFill>
              </a:rPr>
              <a:t>We will analyze the results and control the hardware with the help of USK</a:t>
            </a:r>
          </a:p>
        </p:txBody>
      </p:sp>
    </p:spTree>
    <p:extLst>
      <p:ext uri="{BB962C8B-B14F-4D97-AF65-F5344CB8AC3E}">
        <p14:creationId xmlns:p14="http://schemas.microsoft.com/office/powerpoint/2010/main" val="4142806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513</Words>
  <Application>Microsoft Macintosh PowerPoint</Application>
  <PresentationFormat>Широкоэкранный</PresentationFormat>
  <Paragraphs>96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Century Gothic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Yaakov Azat</dc:creator>
  <cp:lastModifiedBy>Yaakov Azat</cp:lastModifiedBy>
  <cp:revision>75</cp:revision>
  <dcterms:created xsi:type="dcterms:W3CDTF">2019-11-06T20:09:45Z</dcterms:created>
  <dcterms:modified xsi:type="dcterms:W3CDTF">2020-03-20T13:16:02Z</dcterms:modified>
</cp:coreProperties>
</file>