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01" r:id="rId5"/>
  </p:sldMasterIdLst>
  <p:notesMasterIdLst>
    <p:notesMasterId r:id="rId11"/>
  </p:notesMasterIdLst>
  <p:sldIdLst>
    <p:sldId id="257" r:id="rId6"/>
    <p:sldId id="261" r:id="rId7"/>
    <p:sldId id="259" r:id="rId8"/>
    <p:sldId id="310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Темирбаев Амирхан" initials="ТА" lastIdx="1" clrIdx="0">
    <p:extLst>
      <p:ext uri="{19B8F6BF-5375-455C-9EA6-DF929625EA0E}">
        <p15:presenceInfo xmlns:p15="http://schemas.microsoft.com/office/powerpoint/2012/main" userId="S-1-5-21-3004756535-1036260346-1129151733-8378" providerId="AD"/>
      </p:ext>
    </p:extLst>
  </p:cmAuthor>
  <p:cmAuthor id="2" name="Атабаева Маржан" initials="АМ" lastIdx="1" clrIdx="1">
    <p:extLst>
      <p:ext uri="{19B8F6BF-5375-455C-9EA6-DF929625EA0E}">
        <p15:presenceInfo xmlns:p15="http://schemas.microsoft.com/office/powerpoint/2012/main" userId="S-1-5-21-3004756535-1036260346-1129151733-295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F31"/>
    <a:srgbClr val="CF645A"/>
    <a:srgbClr val="A9D18E"/>
    <a:srgbClr val="FFE699"/>
    <a:srgbClr val="FFC000"/>
    <a:srgbClr val="FBE5D6"/>
    <a:srgbClr val="A5A5A5"/>
    <a:srgbClr val="964B21"/>
    <a:srgbClr val="A7CC6D"/>
    <a:srgbClr val="4CA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4A31B-A652-442A-81F8-ACFCAAD75CF1}" v="1437" dt="2022-03-04T11:14:07.701"/>
    <p1510:client id="{2AE56201-F99E-4426-A67C-E20E79CB24DB}" vWet="2" dt="2022-03-04T10:52:38.177"/>
    <p1510:client id="{3E3EBB5D-0E34-7938-2ABA-44C4DD09EE3F}" v="122" dt="2022-03-04T11:50:12.776"/>
    <p1510:client id="{E5BB8657-08E2-48CA-AAA6-D7E01E51CE10}" vWet="2" dt="2022-03-04T11:42:23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9F01BE-8703-4BDF-A86F-1C7CACD4C8CA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C3DD8B-8E7B-4FBD-B7FB-1F0C1C8B0C59}">
      <dgm:prSet phldrT="[Text]"/>
      <dgm:spPr/>
      <dgm:t>
        <a:bodyPr/>
        <a:lstStyle/>
        <a:p>
          <a:r>
            <a:rPr lang="en-US" err="1">
              <a:latin typeface="Arial"/>
              <a:cs typeface="Arial"/>
            </a:rPr>
            <a:t>Введение</a:t>
          </a:r>
          <a:endParaRPr lang="en-US">
            <a:latin typeface="Arial"/>
            <a:cs typeface="Arial"/>
          </a:endParaRPr>
        </a:p>
      </dgm:t>
    </dgm:pt>
    <dgm:pt modelId="{5F28AF68-D5FF-4A17-87BA-DD31FE58B38B}" type="parTrans" cxnId="{647EE921-EC00-4CC7-B54B-188BDB93A6BB}">
      <dgm:prSet/>
      <dgm:spPr/>
      <dgm:t>
        <a:bodyPr/>
        <a:lstStyle/>
        <a:p>
          <a:endParaRPr lang="en-US"/>
        </a:p>
      </dgm:t>
    </dgm:pt>
    <dgm:pt modelId="{16E57B55-BE73-4909-BA79-0C5A8B16A580}" type="sibTrans" cxnId="{647EE921-EC00-4CC7-B54B-188BDB93A6BB}">
      <dgm:prSet/>
      <dgm:spPr/>
      <dgm:t>
        <a:bodyPr/>
        <a:lstStyle/>
        <a:p>
          <a:endParaRPr lang="en-US"/>
        </a:p>
      </dgm:t>
    </dgm:pt>
    <dgm:pt modelId="{A0819925-C44C-4F93-96DB-01D60EFAEFAA}">
      <dgm:prSet phldrT="[Text]"/>
      <dgm:spPr/>
      <dgm:t>
        <a:bodyPr/>
        <a:lstStyle/>
        <a:p>
          <a:pPr rtl="0"/>
          <a:r>
            <a:rPr lang="en-US">
              <a:latin typeface="Arial"/>
              <a:cs typeface="Arial"/>
            </a:rPr>
            <a:t>Проектирование печатной платы</a:t>
          </a:r>
        </a:p>
      </dgm:t>
    </dgm:pt>
    <dgm:pt modelId="{8135DC1E-BE08-4693-A11A-890BCE76999F}" type="parTrans" cxnId="{67C25B1C-8E9D-485D-9C12-6B3D93802F16}">
      <dgm:prSet/>
      <dgm:spPr/>
      <dgm:t>
        <a:bodyPr/>
        <a:lstStyle/>
        <a:p>
          <a:endParaRPr lang="en-US"/>
        </a:p>
      </dgm:t>
    </dgm:pt>
    <dgm:pt modelId="{197F4E33-DF6A-4EA1-9982-D657AC260E96}" type="sibTrans" cxnId="{67C25B1C-8E9D-485D-9C12-6B3D93802F16}">
      <dgm:prSet/>
      <dgm:spPr/>
      <dgm:t>
        <a:bodyPr/>
        <a:lstStyle/>
        <a:p>
          <a:endParaRPr lang="en-US"/>
        </a:p>
      </dgm:t>
    </dgm:pt>
    <dgm:pt modelId="{28832A97-D010-43E9-B596-6F6F1D2ED4D9}">
      <dgm:prSet phldrT="[Text]"/>
      <dgm:spPr/>
      <dgm:t>
        <a:bodyPr/>
        <a:lstStyle/>
        <a:p>
          <a:pPr rtl="0"/>
          <a:r>
            <a:rPr lang="en-US" err="1">
              <a:latin typeface="Arial"/>
              <a:cs typeface="Arial"/>
            </a:rPr>
            <a:t>Разработка</a:t>
          </a:r>
          <a:r>
            <a:rPr lang="en-US">
              <a:latin typeface="Arial"/>
              <a:cs typeface="Arial"/>
            </a:rPr>
            <a:t> </a:t>
          </a:r>
          <a:r>
            <a:rPr lang="en-US" err="1">
              <a:latin typeface="Arial"/>
              <a:cs typeface="Arial"/>
            </a:rPr>
            <a:t>программного</a:t>
          </a:r>
          <a:r>
            <a:rPr lang="en-US">
              <a:latin typeface="Arial"/>
              <a:cs typeface="Arial"/>
            </a:rPr>
            <a:t> </a:t>
          </a:r>
          <a:r>
            <a:rPr lang="en-US" err="1">
              <a:latin typeface="Arial"/>
              <a:cs typeface="Arial"/>
            </a:rPr>
            <a:t>обеспечения</a:t>
          </a:r>
          <a:endParaRPr lang="en-US">
            <a:latin typeface="Arial"/>
            <a:cs typeface="Arial"/>
          </a:endParaRPr>
        </a:p>
      </dgm:t>
    </dgm:pt>
    <dgm:pt modelId="{F697B86D-D4CE-4863-B58B-DDC4ABE30556}" type="parTrans" cxnId="{4E4A6BB4-608C-4CE6-8478-E5A1764FC921}">
      <dgm:prSet/>
      <dgm:spPr/>
      <dgm:t>
        <a:bodyPr/>
        <a:lstStyle/>
        <a:p>
          <a:endParaRPr lang="en-US"/>
        </a:p>
      </dgm:t>
    </dgm:pt>
    <dgm:pt modelId="{7E864298-862D-4339-8274-02DA1A809622}" type="sibTrans" cxnId="{4E4A6BB4-608C-4CE6-8478-E5A1764FC921}">
      <dgm:prSet/>
      <dgm:spPr/>
      <dgm:t>
        <a:bodyPr/>
        <a:lstStyle/>
        <a:p>
          <a:endParaRPr lang="en-US"/>
        </a:p>
      </dgm:t>
    </dgm:pt>
    <dgm:pt modelId="{2DBCC56A-FC67-455B-9C40-DD030D02CE71}" type="pres">
      <dgm:prSet presAssocID="{2F9F01BE-8703-4BDF-A86F-1C7CACD4C8CA}" presName="Name0" presStyleCnt="0">
        <dgm:presLayoutVars>
          <dgm:dir/>
          <dgm:resizeHandles val="exact"/>
        </dgm:presLayoutVars>
      </dgm:prSet>
      <dgm:spPr/>
    </dgm:pt>
    <dgm:pt modelId="{C29941CA-A7B7-4FF7-ABA6-599E5F605F36}" type="pres">
      <dgm:prSet presAssocID="{74C3DD8B-8E7B-4FBD-B7FB-1F0C1C8B0C59}" presName="composite" presStyleCnt="0"/>
      <dgm:spPr/>
    </dgm:pt>
    <dgm:pt modelId="{AF00496C-8EAE-4093-AB4A-07168359FA15}" type="pres">
      <dgm:prSet presAssocID="{74C3DD8B-8E7B-4FBD-B7FB-1F0C1C8B0C59}" presName="bgChev" presStyleLbl="node1" presStyleIdx="0" presStyleCnt="3"/>
      <dgm:spPr/>
    </dgm:pt>
    <dgm:pt modelId="{45111DD1-181E-40DE-8ECE-4E845E207338}" type="pres">
      <dgm:prSet presAssocID="{74C3DD8B-8E7B-4FBD-B7FB-1F0C1C8B0C59}" presName="txNode" presStyleLbl="fgAcc1" presStyleIdx="0" presStyleCnt="3">
        <dgm:presLayoutVars>
          <dgm:bulletEnabled val="1"/>
        </dgm:presLayoutVars>
      </dgm:prSet>
      <dgm:spPr/>
    </dgm:pt>
    <dgm:pt modelId="{006E8289-A61C-4D26-B6BF-6E87190D6C86}" type="pres">
      <dgm:prSet presAssocID="{16E57B55-BE73-4909-BA79-0C5A8B16A580}" presName="compositeSpace" presStyleCnt="0"/>
      <dgm:spPr/>
    </dgm:pt>
    <dgm:pt modelId="{5B6E4754-75D3-41F3-A9FC-BC807F3E1AA5}" type="pres">
      <dgm:prSet presAssocID="{A0819925-C44C-4F93-96DB-01D60EFAEFAA}" presName="composite" presStyleCnt="0"/>
      <dgm:spPr/>
    </dgm:pt>
    <dgm:pt modelId="{91830EBD-EC3F-4BED-946D-CCC514BCA1CE}" type="pres">
      <dgm:prSet presAssocID="{A0819925-C44C-4F93-96DB-01D60EFAEFAA}" presName="bgChev" presStyleLbl="node1" presStyleIdx="1" presStyleCnt="3"/>
      <dgm:spPr/>
    </dgm:pt>
    <dgm:pt modelId="{15A3E12B-BE49-40C5-AB48-CE9317DA06DC}" type="pres">
      <dgm:prSet presAssocID="{A0819925-C44C-4F93-96DB-01D60EFAEFAA}" presName="txNode" presStyleLbl="fgAcc1" presStyleIdx="1" presStyleCnt="3">
        <dgm:presLayoutVars>
          <dgm:bulletEnabled val="1"/>
        </dgm:presLayoutVars>
      </dgm:prSet>
      <dgm:spPr/>
    </dgm:pt>
    <dgm:pt modelId="{B80803D3-5552-4AD6-95BD-A86577D562E3}" type="pres">
      <dgm:prSet presAssocID="{197F4E33-DF6A-4EA1-9982-D657AC260E96}" presName="compositeSpace" presStyleCnt="0"/>
      <dgm:spPr/>
    </dgm:pt>
    <dgm:pt modelId="{FBBE72C4-05CD-4AA6-BF30-E63B51B98D56}" type="pres">
      <dgm:prSet presAssocID="{28832A97-D010-43E9-B596-6F6F1D2ED4D9}" presName="composite" presStyleCnt="0"/>
      <dgm:spPr/>
    </dgm:pt>
    <dgm:pt modelId="{0392FC9D-9331-4E5F-BFA1-8DBA84F37160}" type="pres">
      <dgm:prSet presAssocID="{28832A97-D010-43E9-B596-6F6F1D2ED4D9}" presName="bgChev" presStyleLbl="node1" presStyleIdx="2" presStyleCnt="3"/>
      <dgm:spPr/>
    </dgm:pt>
    <dgm:pt modelId="{206AF3E6-04DD-4E13-8D26-7FF4645CAD98}" type="pres">
      <dgm:prSet presAssocID="{28832A97-D010-43E9-B596-6F6F1D2ED4D9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8C48E701-B273-428C-AE4D-8EF76CBE8272}" type="presOf" srcId="{74C3DD8B-8E7B-4FBD-B7FB-1F0C1C8B0C59}" destId="{45111DD1-181E-40DE-8ECE-4E845E207338}" srcOrd="0" destOrd="0" presId="urn:microsoft.com/office/officeart/2005/8/layout/chevronAccent+Icon"/>
    <dgm:cxn modelId="{67C25B1C-8E9D-485D-9C12-6B3D93802F16}" srcId="{2F9F01BE-8703-4BDF-A86F-1C7CACD4C8CA}" destId="{A0819925-C44C-4F93-96DB-01D60EFAEFAA}" srcOrd="1" destOrd="0" parTransId="{8135DC1E-BE08-4693-A11A-890BCE76999F}" sibTransId="{197F4E33-DF6A-4EA1-9982-D657AC260E96}"/>
    <dgm:cxn modelId="{647EE921-EC00-4CC7-B54B-188BDB93A6BB}" srcId="{2F9F01BE-8703-4BDF-A86F-1C7CACD4C8CA}" destId="{74C3DD8B-8E7B-4FBD-B7FB-1F0C1C8B0C59}" srcOrd="0" destOrd="0" parTransId="{5F28AF68-D5FF-4A17-87BA-DD31FE58B38B}" sibTransId="{16E57B55-BE73-4909-BA79-0C5A8B16A580}"/>
    <dgm:cxn modelId="{655BE1A9-933D-49CE-809E-CD0FDFAB59AF}" type="presOf" srcId="{28832A97-D010-43E9-B596-6F6F1D2ED4D9}" destId="{206AF3E6-04DD-4E13-8D26-7FF4645CAD98}" srcOrd="0" destOrd="0" presId="urn:microsoft.com/office/officeart/2005/8/layout/chevronAccent+Icon"/>
    <dgm:cxn modelId="{A5CB18B3-96AB-438A-97B1-4EE713BBF2A8}" type="presOf" srcId="{A0819925-C44C-4F93-96DB-01D60EFAEFAA}" destId="{15A3E12B-BE49-40C5-AB48-CE9317DA06DC}" srcOrd="0" destOrd="0" presId="urn:microsoft.com/office/officeart/2005/8/layout/chevronAccent+Icon"/>
    <dgm:cxn modelId="{4E4A6BB4-608C-4CE6-8478-E5A1764FC921}" srcId="{2F9F01BE-8703-4BDF-A86F-1C7CACD4C8CA}" destId="{28832A97-D010-43E9-B596-6F6F1D2ED4D9}" srcOrd="2" destOrd="0" parTransId="{F697B86D-D4CE-4863-B58B-DDC4ABE30556}" sibTransId="{7E864298-862D-4339-8274-02DA1A809622}"/>
    <dgm:cxn modelId="{2FFE67FF-4CA5-4B09-A840-C6F87DC9BD53}" type="presOf" srcId="{2F9F01BE-8703-4BDF-A86F-1C7CACD4C8CA}" destId="{2DBCC56A-FC67-455B-9C40-DD030D02CE71}" srcOrd="0" destOrd="0" presId="urn:microsoft.com/office/officeart/2005/8/layout/chevronAccent+Icon"/>
    <dgm:cxn modelId="{0431A530-4276-4856-A146-E98B6AF1ACDC}" type="presParOf" srcId="{2DBCC56A-FC67-455B-9C40-DD030D02CE71}" destId="{C29941CA-A7B7-4FF7-ABA6-599E5F605F36}" srcOrd="0" destOrd="0" presId="urn:microsoft.com/office/officeart/2005/8/layout/chevronAccent+Icon"/>
    <dgm:cxn modelId="{0E689A53-ADD2-4A2F-9EBB-3E2CBC05F8E1}" type="presParOf" srcId="{C29941CA-A7B7-4FF7-ABA6-599E5F605F36}" destId="{AF00496C-8EAE-4093-AB4A-07168359FA15}" srcOrd="0" destOrd="0" presId="urn:microsoft.com/office/officeart/2005/8/layout/chevronAccent+Icon"/>
    <dgm:cxn modelId="{7DFB28C0-03B0-4FAA-898F-6EB410F5665A}" type="presParOf" srcId="{C29941CA-A7B7-4FF7-ABA6-599E5F605F36}" destId="{45111DD1-181E-40DE-8ECE-4E845E207338}" srcOrd="1" destOrd="0" presId="urn:microsoft.com/office/officeart/2005/8/layout/chevronAccent+Icon"/>
    <dgm:cxn modelId="{2B72F73F-E76E-40B0-88B7-4A0A415418AA}" type="presParOf" srcId="{2DBCC56A-FC67-455B-9C40-DD030D02CE71}" destId="{006E8289-A61C-4D26-B6BF-6E87190D6C86}" srcOrd="1" destOrd="0" presId="urn:microsoft.com/office/officeart/2005/8/layout/chevronAccent+Icon"/>
    <dgm:cxn modelId="{D3BF9C97-5513-4378-ACDE-6223CA9F1EC2}" type="presParOf" srcId="{2DBCC56A-FC67-455B-9C40-DD030D02CE71}" destId="{5B6E4754-75D3-41F3-A9FC-BC807F3E1AA5}" srcOrd="2" destOrd="0" presId="urn:microsoft.com/office/officeart/2005/8/layout/chevronAccent+Icon"/>
    <dgm:cxn modelId="{FFFDD72F-0772-4C38-A459-3C3C7255FAEE}" type="presParOf" srcId="{5B6E4754-75D3-41F3-A9FC-BC807F3E1AA5}" destId="{91830EBD-EC3F-4BED-946D-CCC514BCA1CE}" srcOrd="0" destOrd="0" presId="urn:microsoft.com/office/officeart/2005/8/layout/chevronAccent+Icon"/>
    <dgm:cxn modelId="{EC9C647B-85A0-40E0-98CC-46903230B150}" type="presParOf" srcId="{5B6E4754-75D3-41F3-A9FC-BC807F3E1AA5}" destId="{15A3E12B-BE49-40C5-AB48-CE9317DA06DC}" srcOrd="1" destOrd="0" presId="urn:microsoft.com/office/officeart/2005/8/layout/chevronAccent+Icon"/>
    <dgm:cxn modelId="{919B86D7-DCD4-4DB4-AE85-069D227712D0}" type="presParOf" srcId="{2DBCC56A-FC67-455B-9C40-DD030D02CE71}" destId="{B80803D3-5552-4AD6-95BD-A86577D562E3}" srcOrd="3" destOrd="0" presId="urn:microsoft.com/office/officeart/2005/8/layout/chevronAccent+Icon"/>
    <dgm:cxn modelId="{9F610C74-1E94-410E-A95F-76018ED44F78}" type="presParOf" srcId="{2DBCC56A-FC67-455B-9C40-DD030D02CE71}" destId="{FBBE72C4-05CD-4AA6-BF30-E63B51B98D56}" srcOrd="4" destOrd="0" presId="urn:microsoft.com/office/officeart/2005/8/layout/chevronAccent+Icon"/>
    <dgm:cxn modelId="{A13A07B6-3731-49ED-ACB4-A6E82C459258}" type="presParOf" srcId="{FBBE72C4-05CD-4AA6-BF30-E63B51B98D56}" destId="{0392FC9D-9331-4E5F-BFA1-8DBA84F37160}" srcOrd="0" destOrd="0" presId="urn:microsoft.com/office/officeart/2005/8/layout/chevronAccent+Icon"/>
    <dgm:cxn modelId="{6274FE45-49AC-4D6D-B099-6694A264243E}" type="presParOf" srcId="{FBBE72C4-05CD-4AA6-BF30-E63B51B98D56}" destId="{206AF3E6-04DD-4E13-8D26-7FF4645CAD9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0496C-8EAE-4093-AB4A-07168359FA15}">
      <dsp:nvSpPr>
        <dsp:cNvPr id="0" name=""/>
        <dsp:cNvSpPr/>
      </dsp:nvSpPr>
      <dsp:spPr>
        <a:xfrm>
          <a:off x="952" y="2131984"/>
          <a:ext cx="2393156" cy="92375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11DD1-181E-40DE-8ECE-4E845E207338}">
      <dsp:nvSpPr>
        <dsp:cNvPr id="0" name=""/>
        <dsp:cNvSpPr/>
      </dsp:nvSpPr>
      <dsp:spPr>
        <a:xfrm>
          <a:off x="639127" y="2362924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err="1">
              <a:latin typeface="Arial"/>
              <a:cs typeface="Arial"/>
            </a:rPr>
            <a:t>Введение</a:t>
          </a:r>
          <a:endParaRPr lang="en-US" sz="1600" kern="1200">
            <a:latin typeface="Arial"/>
            <a:cs typeface="Arial"/>
          </a:endParaRPr>
        </a:p>
      </dsp:txBody>
      <dsp:txXfrm>
        <a:off x="666183" y="2389980"/>
        <a:ext cx="1966775" cy="869646"/>
      </dsp:txXfrm>
    </dsp:sp>
    <dsp:sp modelId="{91830EBD-EC3F-4BED-946D-CCC514BCA1CE}">
      <dsp:nvSpPr>
        <dsp:cNvPr id="0" name=""/>
        <dsp:cNvSpPr/>
      </dsp:nvSpPr>
      <dsp:spPr>
        <a:xfrm>
          <a:off x="2734468" y="2131984"/>
          <a:ext cx="2393156" cy="92375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3E12B-BE49-40C5-AB48-CE9317DA06DC}">
      <dsp:nvSpPr>
        <dsp:cNvPr id="0" name=""/>
        <dsp:cNvSpPr/>
      </dsp:nvSpPr>
      <dsp:spPr>
        <a:xfrm>
          <a:off x="3372643" y="2362924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Arial"/>
              <a:cs typeface="Arial"/>
            </a:rPr>
            <a:t>Проектирование печатной платы</a:t>
          </a:r>
        </a:p>
      </dsp:txBody>
      <dsp:txXfrm>
        <a:off x="3399699" y="2389980"/>
        <a:ext cx="1966775" cy="869646"/>
      </dsp:txXfrm>
    </dsp:sp>
    <dsp:sp modelId="{0392FC9D-9331-4E5F-BFA1-8DBA84F37160}">
      <dsp:nvSpPr>
        <dsp:cNvPr id="0" name=""/>
        <dsp:cNvSpPr/>
      </dsp:nvSpPr>
      <dsp:spPr>
        <a:xfrm>
          <a:off x="5467985" y="2131984"/>
          <a:ext cx="2393156" cy="92375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AF3E6-04DD-4E13-8D26-7FF4645CAD98}">
      <dsp:nvSpPr>
        <dsp:cNvPr id="0" name=""/>
        <dsp:cNvSpPr/>
      </dsp:nvSpPr>
      <dsp:spPr>
        <a:xfrm>
          <a:off x="6106160" y="2362924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err="1">
              <a:latin typeface="Arial"/>
              <a:cs typeface="Arial"/>
            </a:rPr>
            <a:t>Разработка</a:t>
          </a:r>
          <a:r>
            <a:rPr lang="en-US" sz="1600" kern="1200">
              <a:latin typeface="Arial"/>
              <a:cs typeface="Arial"/>
            </a:rPr>
            <a:t> </a:t>
          </a:r>
          <a:r>
            <a:rPr lang="en-US" sz="1600" kern="1200" err="1">
              <a:latin typeface="Arial"/>
              <a:cs typeface="Arial"/>
            </a:rPr>
            <a:t>программного</a:t>
          </a:r>
          <a:r>
            <a:rPr lang="en-US" sz="1600" kern="1200">
              <a:latin typeface="Arial"/>
              <a:cs typeface="Arial"/>
            </a:rPr>
            <a:t> </a:t>
          </a:r>
          <a:r>
            <a:rPr lang="en-US" sz="1600" kern="1200" err="1">
              <a:latin typeface="Arial"/>
              <a:cs typeface="Arial"/>
            </a:rPr>
            <a:t>обеспечения</a:t>
          </a:r>
          <a:endParaRPr lang="en-US" sz="1600" kern="1200">
            <a:latin typeface="Arial"/>
            <a:cs typeface="Arial"/>
          </a:endParaRPr>
        </a:p>
      </dsp:txBody>
      <dsp:txXfrm>
        <a:off x="6133216" y="2389980"/>
        <a:ext cx="1966775" cy="869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A1E09-6DA0-4FB2-9A52-7F19C5050BA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02796-1FEB-42F9-A395-8F5885951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2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02796-1FEB-42F9-A395-8F5885951D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9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В </a:t>
            </a:r>
            <a:r>
              <a:rPr lang="en-US" err="1"/>
              <a:t>предыдущих</a:t>
            </a:r>
            <a:r>
              <a:rPr lang="en-US"/>
              <a:t> </a:t>
            </a:r>
            <a:r>
              <a:rPr lang="en-US" err="1"/>
              <a:t>лекциях</a:t>
            </a:r>
            <a:r>
              <a:rPr lang="en-US"/>
              <a:t> </a:t>
            </a:r>
            <a:r>
              <a:rPr lang="en-US" err="1"/>
              <a:t>мы</a:t>
            </a:r>
            <a:r>
              <a:rPr lang="en-US"/>
              <a:t> </a:t>
            </a:r>
            <a:r>
              <a:rPr lang="en-US" err="1"/>
              <a:t>узнали</a:t>
            </a:r>
            <a:r>
              <a:rPr lang="en-US"/>
              <a:t> </a:t>
            </a:r>
            <a:r>
              <a:rPr lang="en-US" err="1"/>
              <a:t>об</a:t>
            </a:r>
            <a:r>
              <a:rPr lang="en-US"/>
              <a:t> OBC, </a:t>
            </a:r>
            <a:r>
              <a:rPr lang="en-US" err="1"/>
              <a:t>его</a:t>
            </a:r>
            <a:r>
              <a:rPr lang="en-US"/>
              <a:t> </a:t>
            </a:r>
            <a:r>
              <a:rPr lang="en-US" err="1"/>
              <a:t>аппаратных</a:t>
            </a:r>
            <a:r>
              <a:rPr lang="en-US"/>
              <a:t> </a:t>
            </a:r>
            <a:r>
              <a:rPr lang="en-US" err="1"/>
              <a:t>компонентах</a:t>
            </a:r>
            <a:r>
              <a:rPr lang="en-US"/>
              <a:t> и </a:t>
            </a:r>
            <a:r>
              <a:rPr lang="en-US" err="1"/>
              <a:t>основных</a:t>
            </a:r>
            <a:r>
              <a:rPr lang="en-US"/>
              <a:t> </a:t>
            </a:r>
            <a:r>
              <a:rPr lang="en-US" err="1"/>
              <a:t>функциях</a:t>
            </a:r>
            <a:r>
              <a:rPr lang="en-US"/>
              <a:t>, а </a:t>
            </a:r>
            <a:r>
              <a:rPr lang="en-US" err="1"/>
              <a:t>также</a:t>
            </a:r>
            <a:r>
              <a:rPr lang="en-US"/>
              <a:t> </a:t>
            </a:r>
            <a:r>
              <a:rPr lang="en-US" err="1"/>
              <a:t>научились</a:t>
            </a:r>
            <a:r>
              <a:rPr lang="en-US"/>
              <a:t> </a:t>
            </a:r>
            <a:r>
              <a:rPr lang="en-US" err="1"/>
              <a:t>проектировать</a:t>
            </a:r>
            <a:r>
              <a:rPr lang="en-US"/>
              <a:t> </a:t>
            </a:r>
            <a:r>
              <a:rPr lang="en-US" err="1"/>
              <a:t>свою</a:t>
            </a:r>
            <a:r>
              <a:rPr lang="en-US"/>
              <a:t> </a:t>
            </a:r>
            <a:r>
              <a:rPr lang="en-US" err="1"/>
              <a:t>первую</a:t>
            </a:r>
            <a:r>
              <a:rPr lang="en-US"/>
              <a:t> </a:t>
            </a:r>
            <a:r>
              <a:rPr lang="en-US" err="1"/>
              <a:t>печатную</a:t>
            </a:r>
            <a:r>
              <a:rPr lang="en-US"/>
              <a:t> </a:t>
            </a:r>
            <a:r>
              <a:rPr lang="en-US" err="1"/>
              <a:t>плату</a:t>
            </a:r>
            <a:r>
              <a:rPr lang="en-US"/>
              <a:t> с </a:t>
            </a:r>
            <a:r>
              <a:rPr lang="en-US" err="1"/>
              <a:t>помощью</a:t>
            </a:r>
            <a:r>
              <a:rPr lang="en-US"/>
              <a:t> Fritzing и </a:t>
            </a:r>
            <a:r>
              <a:rPr lang="en-US" err="1"/>
              <a:t>KiCad</a:t>
            </a:r>
            <a:r>
              <a:rPr lang="en-US"/>
              <a:t>. </a:t>
            </a:r>
            <a:r>
              <a:rPr lang="en-US" err="1"/>
              <a:t>Вы</a:t>
            </a:r>
            <a:r>
              <a:rPr lang="en-US"/>
              <a:t> </a:t>
            </a:r>
            <a:r>
              <a:rPr lang="en-US" err="1"/>
              <a:t>также</a:t>
            </a:r>
            <a:r>
              <a:rPr lang="en-US"/>
              <a:t> </a:t>
            </a:r>
            <a:r>
              <a:rPr lang="en-US" err="1"/>
              <a:t>узнали</a:t>
            </a:r>
            <a:r>
              <a:rPr lang="en-US"/>
              <a:t> </a:t>
            </a:r>
            <a:r>
              <a:rPr lang="en-US" err="1"/>
              <a:t>об</a:t>
            </a:r>
            <a:r>
              <a:rPr lang="en-US"/>
              <a:t> I2C. В </a:t>
            </a:r>
            <a:r>
              <a:rPr lang="en-US" err="1"/>
              <a:t>этой</a:t>
            </a:r>
            <a:r>
              <a:rPr lang="en-US"/>
              <a:t> </a:t>
            </a:r>
            <a:r>
              <a:rPr lang="en-US" err="1"/>
              <a:t>лекции</a:t>
            </a:r>
            <a:r>
              <a:rPr lang="en-US"/>
              <a:t> </a:t>
            </a:r>
            <a:r>
              <a:rPr lang="en-US" err="1"/>
              <a:t>мы</a:t>
            </a:r>
            <a:r>
              <a:rPr lang="en-US"/>
              <a:t> </a:t>
            </a:r>
            <a:r>
              <a:rPr lang="en-US" err="1"/>
              <a:t>будем</a:t>
            </a:r>
            <a:r>
              <a:rPr lang="en-US"/>
              <a:t> </a:t>
            </a:r>
            <a:r>
              <a:rPr lang="en-US" err="1"/>
              <a:t>использовать</a:t>
            </a:r>
            <a:r>
              <a:rPr lang="en-US"/>
              <a:t> аппаратные </a:t>
            </a:r>
            <a:r>
              <a:rPr lang="en-US" err="1"/>
              <a:t>интерфейсы</a:t>
            </a:r>
            <a:r>
              <a:rPr lang="en-US"/>
              <a:t> </a:t>
            </a:r>
            <a:r>
              <a:rPr lang="en-US" err="1"/>
              <a:t>для</a:t>
            </a:r>
            <a:r>
              <a:rPr lang="en-US"/>
              <a:t> </a:t>
            </a:r>
            <a:r>
              <a:rPr lang="en-US" err="1"/>
              <a:t>связи</a:t>
            </a:r>
            <a:r>
              <a:rPr lang="en-US"/>
              <a:t> </a:t>
            </a:r>
            <a:r>
              <a:rPr lang="en-US" err="1"/>
              <a:t>между</a:t>
            </a:r>
            <a:r>
              <a:rPr lang="en-US"/>
              <a:t> Raspberry Pi и </a:t>
            </a:r>
            <a:r>
              <a:rPr lang="en-US" err="1"/>
              <a:t>датчиками</a:t>
            </a:r>
            <a:r>
              <a:rPr lang="en-US"/>
              <a:t>. 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02796-1FEB-42F9-A395-8F5885951D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78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Trinket - </a:t>
            </a:r>
            <a:r>
              <a:rPr lang="en-US" err="1"/>
              <a:t>это</a:t>
            </a:r>
            <a:r>
              <a:rPr lang="en-US"/>
              <a:t> </a:t>
            </a:r>
            <a:r>
              <a:rPr lang="en-US" err="1"/>
              <a:t>онлайн-платформа</a:t>
            </a:r>
            <a:r>
              <a:rPr lang="en-US"/>
              <a:t>, </a:t>
            </a:r>
            <a:r>
              <a:rPr lang="en-US" err="1"/>
              <a:t>где</a:t>
            </a:r>
            <a:r>
              <a:rPr lang="en-US"/>
              <a:t> </a:t>
            </a:r>
            <a:r>
              <a:rPr lang="en-US" err="1"/>
              <a:t>вы</a:t>
            </a:r>
            <a:r>
              <a:rPr lang="en-US"/>
              <a:t> </a:t>
            </a:r>
            <a:r>
              <a:rPr lang="en-US" err="1"/>
              <a:t>можете</a:t>
            </a:r>
            <a:r>
              <a:rPr lang="en-US"/>
              <a:t> </a:t>
            </a:r>
            <a:r>
              <a:rPr lang="en-US" err="1"/>
              <a:t>учиться</a:t>
            </a:r>
            <a:r>
              <a:rPr lang="en-US"/>
              <a:t> и </a:t>
            </a:r>
            <a:r>
              <a:rPr lang="en-US" err="1"/>
              <a:t>мгновенно</a:t>
            </a:r>
            <a:r>
              <a:rPr lang="en-US"/>
              <a:t> </a:t>
            </a:r>
            <a:r>
              <a:rPr lang="en-US" err="1"/>
              <a:t>запускать</a:t>
            </a:r>
            <a:r>
              <a:rPr lang="en-US"/>
              <a:t> </a:t>
            </a:r>
            <a:r>
              <a:rPr lang="en-US" err="1"/>
              <a:t>свои</a:t>
            </a:r>
            <a:r>
              <a:rPr lang="en-US"/>
              <a:t> </a:t>
            </a:r>
            <a:r>
              <a:rPr lang="en-US" err="1"/>
              <a:t>программы</a:t>
            </a:r>
            <a:r>
              <a:rPr lang="en-US"/>
              <a:t> </a:t>
            </a:r>
            <a:r>
              <a:rPr lang="en-US" err="1"/>
              <a:t>онлайн</a:t>
            </a:r>
            <a:r>
              <a:rPr lang="en-US"/>
              <a:t>. </a:t>
            </a:r>
            <a:r>
              <a:rPr lang="en-US" err="1"/>
              <a:t>Оставшаяся</a:t>
            </a:r>
            <a:r>
              <a:rPr lang="en-US"/>
              <a:t> </a:t>
            </a:r>
            <a:r>
              <a:rPr lang="en-US" err="1"/>
              <a:t>часть</a:t>
            </a:r>
            <a:r>
              <a:rPr lang="en-US"/>
              <a:t> </a:t>
            </a:r>
            <a:r>
              <a:rPr lang="en-US" err="1"/>
              <a:t>лекции</a:t>
            </a:r>
            <a:r>
              <a:rPr lang="en-US"/>
              <a:t> 3 </a:t>
            </a:r>
            <a:r>
              <a:rPr lang="en-US" err="1"/>
              <a:t>будет</a:t>
            </a:r>
            <a:r>
              <a:rPr lang="en-US"/>
              <a:t> в </a:t>
            </a:r>
            <a:r>
              <a:rPr lang="en-US" err="1"/>
              <a:t>основном</a:t>
            </a:r>
            <a:r>
              <a:rPr lang="en-US"/>
              <a:t> </a:t>
            </a:r>
            <a:r>
              <a:rPr lang="en-US" err="1"/>
              <a:t>посвящена</a:t>
            </a:r>
            <a:r>
              <a:rPr lang="en-US"/>
              <a:t> </a:t>
            </a:r>
            <a:r>
              <a:rPr lang="en-US" err="1"/>
              <a:t>платформе</a:t>
            </a:r>
            <a:r>
              <a:rPr lang="en-US"/>
              <a:t> trinket io, </a:t>
            </a:r>
            <a:r>
              <a:rPr lang="en-US" err="1"/>
              <a:t>где</a:t>
            </a:r>
            <a:r>
              <a:rPr lang="en-US"/>
              <a:t> </a:t>
            </a:r>
            <a:r>
              <a:rPr lang="en-US" err="1"/>
              <a:t>вы</a:t>
            </a:r>
            <a:r>
              <a:rPr lang="en-US"/>
              <a:t> </a:t>
            </a:r>
            <a:r>
              <a:rPr lang="en-US" err="1"/>
              <a:t>будете</a:t>
            </a:r>
            <a:r>
              <a:rPr lang="en-US"/>
              <a:t> </a:t>
            </a:r>
            <a:r>
              <a:rPr lang="en-US" err="1"/>
              <a:t>изучать</a:t>
            </a:r>
            <a:r>
              <a:rPr lang="en-US"/>
              <a:t> </a:t>
            </a:r>
            <a:r>
              <a:rPr lang="en-US" err="1"/>
              <a:t>программирование</a:t>
            </a:r>
            <a:r>
              <a:rPr lang="en-US"/>
              <a:t> и </a:t>
            </a:r>
            <a:r>
              <a:rPr lang="en-US" err="1"/>
              <a:t>взаимодействие</a:t>
            </a:r>
            <a:r>
              <a:rPr lang="en-US"/>
              <a:t> </a:t>
            </a:r>
            <a:r>
              <a:rPr lang="en-US" err="1"/>
              <a:t>между</a:t>
            </a:r>
            <a:r>
              <a:rPr lang="en-US"/>
              <a:t> </a:t>
            </a:r>
            <a:r>
              <a:rPr lang="en-US" err="1"/>
              <a:t>аппаратными</a:t>
            </a:r>
            <a:r>
              <a:rPr lang="en-US"/>
              <a:t> </a:t>
            </a:r>
            <a:r>
              <a:rPr lang="en-US" err="1"/>
              <a:t>устройствами</a:t>
            </a:r>
            <a:r>
              <a:rPr lang="en-US"/>
              <a:t> в </a:t>
            </a:r>
            <a:r>
              <a:rPr lang="en-US" err="1"/>
              <a:t>интерактивном</a:t>
            </a:r>
            <a:r>
              <a:rPr lang="en-US"/>
              <a:t> </a:t>
            </a:r>
            <a:r>
              <a:rPr lang="en-US" err="1"/>
              <a:t>режиме</a:t>
            </a:r>
            <a:r>
              <a:rPr lang="en-US"/>
              <a:t>. </a:t>
            </a:r>
            <a:r>
              <a:rPr lang="en-US" err="1"/>
              <a:t>Это</a:t>
            </a:r>
            <a:r>
              <a:rPr lang="en-US"/>
              <a:t> </a:t>
            </a:r>
            <a:r>
              <a:rPr lang="en-US" err="1"/>
              <a:t>поможет</a:t>
            </a:r>
            <a:r>
              <a:rPr lang="en-US"/>
              <a:t> </a:t>
            </a:r>
            <a:r>
              <a:rPr lang="en-US" err="1"/>
              <a:t>вам</a:t>
            </a:r>
            <a:r>
              <a:rPr lang="en-US"/>
              <a:t> </a:t>
            </a:r>
            <a:r>
              <a:rPr lang="en-US" err="1"/>
              <a:t>лучше</a:t>
            </a:r>
            <a:r>
              <a:rPr lang="en-US"/>
              <a:t> </a:t>
            </a:r>
            <a:r>
              <a:rPr lang="en-US" err="1"/>
              <a:t>понять</a:t>
            </a:r>
            <a:r>
              <a:rPr lang="en-US"/>
              <a:t> </a:t>
            </a:r>
            <a:r>
              <a:rPr lang="en-US" err="1"/>
              <a:t>код</a:t>
            </a:r>
            <a:r>
              <a:rPr lang="en-US"/>
              <a:t> и </a:t>
            </a:r>
            <a:r>
              <a:rPr lang="en-US" err="1"/>
              <a:t>даст</a:t>
            </a:r>
            <a:r>
              <a:rPr lang="en-US"/>
              <a:t> </a:t>
            </a:r>
            <a:r>
              <a:rPr lang="en-US" err="1"/>
              <a:t>вам</a:t>
            </a:r>
            <a:r>
              <a:rPr lang="en-US"/>
              <a:t> </a:t>
            </a:r>
            <a:r>
              <a:rPr lang="en-US" err="1"/>
              <a:t>возможность</a:t>
            </a:r>
            <a:r>
              <a:rPr lang="en-US"/>
              <a:t> </a:t>
            </a:r>
            <a:r>
              <a:rPr lang="en-US" err="1"/>
              <a:t>попрактиковать</a:t>
            </a:r>
            <a:r>
              <a:rPr lang="en-US"/>
              <a:t> </a:t>
            </a:r>
            <a:r>
              <a:rPr lang="en-US" err="1"/>
              <a:t>то</a:t>
            </a:r>
            <a:r>
              <a:rPr lang="en-US"/>
              <a:t>, </a:t>
            </a:r>
            <a:r>
              <a:rPr lang="en-US" err="1"/>
              <a:t>что</a:t>
            </a:r>
            <a:r>
              <a:rPr lang="en-US"/>
              <a:t> </a:t>
            </a:r>
            <a:r>
              <a:rPr lang="en-US" err="1"/>
              <a:t>вы</a:t>
            </a:r>
            <a:r>
              <a:rPr lang="en-US"/>
              <a:t> </a:t>
            </a:r>
            <a:r>
              <a:rPr lang="en-US" err="1"/>
              <a:t>изучили</a:t>
            </a:r>
            <a:r>
              <a:rPr lang="en-US"/>
              <a:t>. </a:t>
            </a: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 err="1"/>
              <a:t>Чтобы</a:t>
            </a:r>
            <a:r>
              <a:rPr lang="en-US"/>
              <a:t> </a:t>
            </a:r>
            <a:r>
              <a:rPr lang="en-US" err="1"/>
              <a:t>продолжить</a:t>
            </a:r>
            <a:r>
              <a:rPr lang="en-US"/>
              <a:t>, </a:t>
            </a:r>
            <a:r>
              <a:rPr lang="en-US" err="1"/>
              <a:t>перейдите</a:t>
            </a:r>
            <a:r>
              <a:rPr lang="en-US"/>
              <a:t> </a:t>
            </a:r>
            <a:r>
              <a:rPr lang="en-US" err="1"/>
              <a:t>по</a:t>
            </a:r>
            <a:r>
              <a:rPr lang="en-US"/>
              <a:t> </a:t>
            </a:r>
            <a:r>
              <a:rPr lang="en-US" err="1"/>
              <a:t>ссылкам</a:t>
            </a:r>
            <a:r>
              <a:rPr lang="en-US"/>
              <a:t> </a:t>
            </a:r>
            <a:r>
              <a:rPr lang="en-US" err="1"/>
              <a:t>выше</a:t>
            </a:r>
            <a:r>
              <a:rPr lang="en-US"/>
              <a:t>, </a:t>
            </a:r>
            <a:r>
              <a:rPr lang="en-US" err="1"/>
              <a:t>мы</a:t>
            </a:r>
            <a:r>
              <a:rPr lang="en-US"/>
              <a:t> </a:t>
            </a:r>
            <a:r>
              <a:rPr lang="en-US" err="1"/>
              <a:t>подготовили</a:t>
            </a:r>
            <a:r>
              <a:rPr lang="en-US"/>
              <a:t> </a:t>
            </a:r>
            <a:r>
              <a:rPr lang="en-US" err="1"/>
              <a:t>курс</a:t>
            </a:r>
            <a:r>
              <a:rPr lang="en-US"/>
              <a:t> </a:t>
            </a:r>
            <a:r>
              <a:rPr lang="en-US" err="1"/>
              <a:t>как</a:t>
            </a:r>
            <a:r>
              <a:rPr lang="en-US"/>
              <a:t> </a:t>
            </a:r>
            <a:r>
              <a:rPr lang="en-US" err="1"/>
              <a:t>на</a:t>
            </a:r>
            <a:r>
              <a:rPr lang="en-US"/>
              <a:t> </a:t>
            </a:r>
            <a:r>
              <a:rPr lang="en-US" err="1"/>
              <a:t>английском</a:t>
            </a:r>
            <a:r>
              <a:rPr lang="en-US"/>
              <a:t>, </a:t>
            </a:r>
            <a:r>
              <a:rPr lang="en-US" err="1"/>
              <a:t>так</a:t>
            </a:r>
            <a:r>
              <a:rPr lang="en-US"/>
              <a:t> и </a:t>
            </a:r>
            <a:r>
              <a:rPr lang="en-US" err="1"/>
              <a:t>на</a:t>
            </a:r>
            <a:r>
              <a:rPr lang="en-US"/>
              <a:t> </a:t>
            </a:r>
            <a:r>
              <a:rPr lang="en-US" err="1"/>
              <a:t>русском</a:t>
            </a:r>
            <a:r>
              <a:rPr lang="en-US"/>
              <a:t> </a:t>
            </a:r>
            <a:r>
              <a:rPr lang="en-US" err="1"/>
              <a:t>языках</a:t>
            </a:r>
            <a:r>
              <a:rPr lang="en-US"/>
              <a:t>, </a:t>
            </a:r>
            <a:r>
              <a:rPr lang="en-US" err="1"/>
              <a:t>вы</a:t>
            </a:r>
            <a:r>
              <a:rPr lang="en-US"/>
              <a:t> </a:t>
            </a:r>
            <a:r>
              <a:rPr lang="en-US" err="1"/>
              <a:t>можете</a:t>
            </a:r>
            <a:r>
              <a:rPr lang="en-US"/>
              <a:t> </a:t>
            </a:r>
            <a:r>
              <a:rPr lang="en-US" err="1"/>
              <a:t>выбрать</a:t>
            </a:r>
            <a:r>
              <a:rPr lang="en-US"/>
              <a:t> </a:t>
            </a:r>
            <a:r>
              <a:rPr lang="en-US" err="1"/>
              <a:t>любой</a:t>
            </a:r>
            <a:r>
              <a:rPr lang="en-US"/>
              <a:t> </a:t>
            </a:r>
            <a:r>
              <a:rPr lang="en-US" err="1"/>
              <a:t>язык</a:t>
            </a:r>
            <a:r>
              <a:rPr lang="en-US"/>
              <a:t>, </a:t>
            </a:r>
            <a:r>
              <a:rPr lang="en-US" err="1"/>
              <a:t>который</a:t>
            </a:r>
            <a:r>
              <a:rPr lang="en-US"/>
              <a:t> </a:t>
            </a:r>
            <a:r>
              <a:rPr lang="en-US" err="1"/>
              <a:t>вам</a:t>
            </a:r>
            <a:r>
              <a:rPr lang="en-US"/>
              <a:t> </a:t>
            </a:r>
            <a:r>
              <a:rPr lang="en-US" err="1"/>
              <a:t>нравится</a:t>
            </a:r>
            <a:r>
              <a:rPr lang="en-US"/>
              <a:t>.  </a:t>
            </a:r>
            <a:r>
              <a:rPr lang="en-US" err="1"/>
              <a:t>Не</a:t>
            </a:r>
            <a:r>
              <a:rPr lang="en-US"/>
              <a:t> </a:t>
            </a:r>
            <a:r>
              <a:rPr lang="en-US" err="1"/>
              <a:t>забудьте</a:t>
            </a:r>
            <a:r>
              <a:rPr lang="en-US"/>
              <a:t> </a:t>
            </a:r>
            <a:r>
              <a:rPr lang="en-US" err="1"/>
              <a:t>вернуться</a:t>
            </a:r>
            <a:r>
              <a:rPr lang="en-US"/>
              <a:t> </a:t>
            </a:r>
            <a:r>
              <a:rPr lang="en-US" err="1"/>
              <a:t>после</a:t>
            </a:r>
            <a:r>
              <a:rPr lang="en-US"/>
              <a:t> </a:t>
            </a:r>
            <a:r>
              <a:rPr lang="en-US" err="1"/>
              <a:t>окончания</a:t>
            </a:r>
            <a:r>
              <a:rPr lang="en-US"/>
              <a:t> </a:t>
            </a:r>
            <a:r>
              <a:rPr lang="en-US" err="1"/>
              <a:t>ваших</a:t>
            </a:r>
            <a:r>
              <a:rPr lang="en-US"/>
              <a:t> </a:t>
            </a:r>
            <a:r>
              <a:rPr lang="en-US" err="1"/>
              <a:t>уроков</a:t>
            </a:r>
            <a:r>
              <a:rPr lang="en-US"/>
              <a:t> </a:t>
            </a:r>
            <a:r>
              <a:rPr lang="en-US" err="1"/>
              <a:t>на</a:t>
            </a:r>
            <a:r>
              <a:rPr lang="en-US"/>
              <a:t> trinket </a:t>
            </a:r>
            <a:r>
              <a:rPr lang="en-US" err="1"/>
              <a:t>сюда</a:t>
            </a:r>
            <a:r>
              <a:rPr lang="en-US"/>
              <a:t> и </a:t>
            </a:r>
            <a:r>
              <a:rPr lang="en-US" err="1"/>
              <a:t>сдать</a:t>
            </a:r>
            <a:r>
              <a:rPr lang="en-US"/>
              <a:t> </a:t>
            </a:r>
            <a:r>
              <a:rPr lang="en-US" err="1"/>
              <a:t>тест</a:t>
            </a:r>
            <a:r>
              <a:rPr lang="en-US"/>
              <a:t> </a:t>
            </a:r>
            <a:r>
              <a:rPr lang="en-US" err="1"/>
              <a:t>на</a:t>
            </a:r>
            <a:r>
              <a:rPr lang="en-US"/>
              <a:t> </a:t>
            </a:r>
            <a:r>
              <a:rPr lang="en-US" err="1"/>
              <a:t>этой</a:t>
            </a:r>
            <a:r>
              <a:rPr lang="en-US"/>
              <a:t> </a:t>
            </a:r>
            <a:r>
              <a:rPr lang="en-US" err="1"/>
              <a:t>платформе</a:t>
            </a:r>
            <a:r>
              <a:rPr lang="en-US"/>
              <a:t>. </a:t>
            </a:r>
            <a:r>
              <a:rPr lang="en-US" err="1"/>
              <a:t>Удачи</a:t>
            </a:r>
            <a:r>
              <a:rPr lang="en-US"/>
              <a:t> и </a:t>
            </a:r>
            <a:r>
              <a:rPr lang="en-US" err="1"/>
              <a:t>наслаждайтесь</a:t>
            </a:r>
            <a:r>
              <a:rPr lang="en-US"/>
              <a:t> </a:t>
            </a:r>
            <a:r>
              <a:rPr lang="en-US" err="1"/>
              <a:t>обучением</a:t>
            </a:r>
            <a:r>
              <a:rPr lang="en-US"/>
              <a:t>! </a:t>
            </a:r>
            <a:endParaRPr lang="en-US">
              <a:cs typeface="Calibri"/>
            </a:endParaRP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02796-1FEB-42F9-A395-8F5885951D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86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02796-1FEB-42F9-A395-8F5885951D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2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49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51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95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1ED9-C90D-47D2-BD1B-32A93AEE94A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57BB-369D-46C7-B2D5-9521F9C04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3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1ED9-C90D-47D2-BD1B-32A93AEE94A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57BB-369D-46C7-B2D5-9521F9C04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78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1ED9-C90D-47D2-BD1B-32A93AEE94A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57BB-369D-46C7-B2D5-9521F9C04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93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1ED9-C90D-47D2-BD1B-32A93AEE94A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57BB-369D-46C7-B2D5-9521F9C04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7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1ED9-C90D-47D2-BD1B-32A93AEE94A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57BB-369D-46C7-B2D5-9521F9C04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76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1ED9-C90D-47D2-BD1B-32A93AEE94A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57BB-369D-46C7-B2D5-9521F9C04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23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1ED9-C90D-47D2-BD1B-32A93AEE94A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57BB-369D-46C7-B2D5-9521F9C04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868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1ED9-C90D-47D2-BD1B-32A93AEE94A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57BB-369D-46C7-B2D5-9521F9C04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2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435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1ED9-C90D-47D2-BD1B-32A93AEE94A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57BB-369D-46C7-B2D5-9521F9C04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86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1ED9-C90D-47D2-BD1B-32A93AEE94A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57BB-369D-46C7-B2D5-9521F9C04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55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1ED9-C90D-47D2-BD1B-32A93AEE94A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57BB-369D-46C7-B2D5-9521F9C04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45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08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54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49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80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41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04/03/2022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3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1128585" y="2987758"/>
            <a:ext cx="9695934" cy="1908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ja-JP" sz="28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Страновой офис ЮНИСЕФ в Казахстане</a:t>
            </a:r>
          </a:p>
          <a:p>
            <a:pPr algn="ctr">
              <a:lnSpc>
                <a:spcPct val="100000"/>
              </a:lnSpc>
            </a:pPr>
            <a:r>
              <a:rPr lang="ru-RU" altLang="ja-JP" sz="28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ru-RU" altLang="ja-JP" sz="28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Навыки для девочек: </a:t>
            </a:r>
          </a:p>
          <a:p>
            <a:pPr algn="ctr">
              <a:lnSpc>
                <a:spcPct val="100000"/>
              </a:lnSpc>
            </a:pPr>
            <a:r>
              <a:rPr lang="ru-RU" altLang="ja-JP" sz="28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Программа по разработке наноспутников</a:t>
            </a:r>
            <a:endParaRPr lang="ja-JP" altLang="en-US" sz="28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6025857"/>
            <a:ext cx="12192000" cy="836713"/>
          </a:xfrm>
          <a:prstGeom prst="rect">
            <a:avLst/>
          </a:prstGeom>
          <a:solidFill>
            <a:srgbClr val="00AD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295" y="6025857"/>
            <a:ext cx="5401429" cy="828793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1973604" y="147484"/>
            <a:ext cx="8005896" cy="2544045"/>
            <a:chOff x="3341038" y="2904270"/>
            <a:chExt cx="8308378" cy="2696012"/>
          </a:xfrm>
        </p:grpSpPr>
        <p:pic>
          <p:nvPicPr>
            <p:cNvPr id="9" name="Picture 4" descr="https://scontent-arn2-2.xx.fbcdn.net/v/t1.0-9/82983433_103984654497591_8640618899764674560_o.png?_nc_cat=105&amp;_nc_ohc=vvgTRyujNFsAX96XXJm&amp;_nc_ht=scontent-arn2-2.xx&amp;oh=a9453797e03ad817fb44ead8efc39f4f&amp;oe=5ECC24D8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56"/>
            <a:stretch/>
          </p:blipFill>
          <p:spPr bwMode="auto">
            <a:xfrm>
              <a:off x="3341038" y="2904270"/>
              <a:ext cx="7146977" cy="2696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amirkhan\Documents\лого_технопарка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7405" y="2904270"/>
              <a:ext cx="1512011" cy="2317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5725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0">
        <p:split orient="vert"/>
      </p:transition>
    </mc:Choice>
    <mc:Fallback xmlns="">
      <p:transition spd="slow" advClick="0" advTm="10000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256102" y="5402973"/>
            <a:ext cx="8531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>
                <a:solidFill>
                  <a:srgbClr val="074D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UNEPG является совместным проектом </a:t>
            </a:r>
            <a:r>
              <a:rPr lang="ru-RU" sz="20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ЮНИСЕФ Казахстан </a:t>
            </a:r>
            <a:r>
              <a:rPr lang="ru-RU" sz="2000">
                <a:solidFill>
                  <a:srgbClr val="074D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Казахского национального университета имени аль</a:t>
            </a:r>
            <a:r>
              <a:rPr lang="en-US" sz="2000">
                <a:solidFill>
                  <a:srgbClr val="074D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000" err="1">
                <a:solidFill>
                  <a:srgbClr val="074D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Фараби</a:t>
            </a:r>
            <a:endParaRPr lang="ru-RU" sz="2000">
              <a:solidFill>
                <a:srgbClr val="074D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560914" y="0"/>
            <a:ext cx="11352942" cy="161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800">
                <a:solidFill>
                  <a:srgbClr val="FCB4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Запусти свою мечту</a:t>
            </a:r>
            <a:r>
              <a:rPr lang="en-US" sz="2800">
                <a:solidFill>
                  <a:srgbClr val="FCB4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Образовательная программа по разработке наноспутников UniSat для девочек (UNEPG)</a:t>
            </a:r>
            <a:endParaRPr lang="ja-JP" alt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3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0">
        <p:split orient="vert"/>
      </p:transition>
    </mc:Choice>
    <mc:Fallback xmlns="">
      <p:transition spd="slow" advClick="0" advTm="10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8302" y="185601"/>
            <a:ext cx="11755395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800" b="1" err="1">
                <a:latin typeface="Arial"/>
                <a:ea typeface="+mn-lt"/>
                <a:cs typeface="+mn-lt"/>
              </a:rPr>
              <a:t>Лекция</a:t>
            </a:r>
            <a:r>
              <a:rPr lang="en-US" sz="2800" b="1">
                <a:latin typeface="Arial"/>
                <a:ea typeface="+mn-lt"/>
                <a:cs typeface="+mn-lt"/>
              </a:rPr>
              <a:t> 3: </a:t>
            </a:r>
            <a:r>
              <a:rPr lang="en-US" sz="2800" b="1" err="1">
                <a:latin typeface="Arial"/>
                <a:ea typeface="+mn-lt"/>
                <a:cs typeface="+mn-lt"/>
              </a:rPr>
              <a:t>Разработка</a:t>
            </a:r>
            <a:r>
              <a:rPr lang="en-US" sz="2800" b="1">
                <a:latin typeface="Arial"/>
                <a:ea typeface="+mn-lt"/>
                <a:cs typeface="+mn-lt"/>
              </a:rPr>
              <a:t> </a:t>
            </a:r>
            <a:r>
              <a:rPr lang="en-US" sz="2800" b="1" err="1">
                <a:latin typeface="Arial"/>
                <a:ea typeface="+mn-lt"/>
                <a:cs typeface="+mn-lt"/>
              </a:rPr>
              <a:t>программного</a:t>
            </a:r>
            <a:r>
              <a:rPr lang="en-US" sz="2800" b="1">
                <a:latin typeface="Arial"/>
                <a:ea typeface="+mn-lt"/>
                <a:cs typeface="+mn-lt"/>
              </a:rPr>
              <a:t> </a:t>
            </a:r>
            <a:r>
              <a:rPr lang="en-US" sz="2800" b="1" err="1">
                <a:latin typeface="Arial"/>
                <a:ea typeface="+mn-lt"/>
                <a:cs typeface="+mn-lt"/>
              </a:rPr>
              <a:t>обеспечения</a:t>
            </a:r>
            <a:r>
              <a:rPr lang="en-US" sz="2800" b="1">
                <a:latin typeface="Arial"/>
                <a:ea typeface="+mn-lt"/>
                <a:cs typeface="+mn-lt"/>
              </a:rPr>
              <a:t> </a:t>
            </a:r>
            <a:r>
              <a:rPr lang="en-US" sz="2800" b="1" err="1">
                <a:latin typeface="Arial"/>
                <a:ea typeface="+mn-lt"/>
                <a:cs typeface="+mn-lt"/>
              </a:rPr>
              <a:t>на</a:t>
            </a:r>
            <a:r>
              <a:rPr lang="en-US" sz="2800" b="1">
                <a:latin typeface="Arial"/>
                <a:ea typeface="+mn-lt"/>
                <a:cs typeface="+mn-lt"/>
              </a:rPr>
              <a:t> OBC </a:t>
            </a:r>
            <a:endParaRPr lang="en-US" b="1">
              <a:latin typeface="Arial"/>
              <a:cs typeface="Arial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520175" y="2028519"/>
            <a:ext cx="5723014" cy="188199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/>
                <a:ea typeface="+mn-lt"/>
                <a:cs typeface="+mn-lt"/>
              </a:rPr>
              <a:t>Краткое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latin typeface="Arial"/>
                <a:ea typeface="+mn-lt"/>
                <a:cs typeface="+mn-lt"/>
              </a:rPr>
              <a:t>введение</a:t>
            </a:r>
            <a:r>
              <a:rPr lang="en-US" sz="2000" dirty="0">
                <a:latin typeface="Arial"/>
                <a:ea typeface="+mn-lt"/>
                <a:cs typeface="+mn-lt"/>
              </a:rPr>
              <a:t> в </a:t>
            </a:r>
            <a:r>
              <a:rPr lang="en-US" sz="2000" dirty="0" err="1">
                <a:latin typeface="Arial"/>
                <a:ea typeface="+mn-lt"/>
                <a:cs typeface="+mn-lt"/>
              </a:rPr>
              <a:t>платформу</a:t>
            </a:r>
            <a:r>
              <a:rPr lang="en-US" sz="2000" dirty="0">
                <a:latin typeface="Arial"/>
                <a:ea typeface="+mn-lt"/>
                <a:cs typeface="+mn-lt"/>
              </a:rPr>
              <a:t> Trinket.IO</a:t>
            </a:r>
            <a:r>
              <a:rPr lang="en-US" sz="2000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/>
                <a:ea typeface="+mn-lt"/>
                <a:cs typeface="+mn-lt"/>
              </a:rPr>
              <a:t>Быстрый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latin typeface="Arial"/>
                <a:ea typeface="+mn-lt"/>
                <a:cs typeface="+mn-lt"/>
              </a:rPr>
              <a:t>старт</a:t>
            </a:r>
            <a:r>
              <a:rPr lang="en-US" sz="2000" dirty="0">
                <a:latin typeface="Arial"/>
                <a:ea typeface="+mn-lt"/>
                <a:cs typeface="+mn-lt"/>
              </a:rPr>
              <a:t> в Python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/>
                <a:ea typeface="+mn-lt"/>
                <a:cs typeface="+mn-lt"/>
              </a:rPr>
              <a:t>Работа</a:t>
            </a:r>
            <a:r>
              <a:rPr lang="en-US" sz="2000" dirty="0">
                <a:latin typeface="Arial"/>
                <a:ea typeface="+mn-lt"/>
                <a:cs typeface="+mn-lt"/>
              </a:rPr>
              <a:t> с </a:t>
            </a:r>
            <a:r>
              <a:rPr lang="en-US" sz="2000" dirty="0" err="1">
                <a:latin typeface="Arial"/>
                <a:ea typeface="+mn-lt"/>
                <a:cs typeface="+mn-lt"/>
              </a:rPr>
              <a:t>датчиками</a:t>
            </a:r>
            <a:r>
              <a:rPr lang="en-US" sz="2000" dirty="0">
                <a:latin typeface="Arial"/>
                <a:ea typeface="+mn-lt"/>
                <a:cs typeface="+mn-lt"/>
              </a:rPr>
              <a:t> с </a:t>
            </a:r>
            <a:r>
              <a:rPr lang="en-US" sz="2000" dirty="0" err="1">
                <a:latin typeface="Arial"/>
                <a:ea typeface="+mn-lt"/>
                <a:cs typeface="+mn-lt"/>
              </a:rPr>
              <a:t>использованием</a:t>
            </a:r>
            <a:r>
              <a:rPr lang="en-US" sz="2000" dirty="0">
                <a:latin typeface="Arial"/>
                <a:ea typeface="+mn-lt"/>
                <a:cs typeface="+mn-lt"/>
              </a:rPr>
              <a:t> Python</a:t>
            </a:r>
            <a:endParaRPr lang="en-US" dirty="0">
              <a:latin typeface="Arial"/>
              <a:ea typeface="+mn-lt"/>
              <a:cs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8676" y="4736670"/>
            <a:ext cx="477317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err="1">
                <a:latin typeface="Arial"/>
                <a:ea typeface="+mn-lt"/>
                <a:cs typeface="+mn-lt"/>
              </a:rPr>
              <a:t>Программирование</a:t>
            </a:r>
            <a:r>
              <a:rPr lang="en-US">
                <a:latin typeface="Arial"/>
                <a:ea typeface="+mn-lt"/>
                <a:cs typeface="+mn-lt"/>
              </a:rPr>
              <a:t> OBC (RPi) с </a:t>
            </a:r>
            <a:r>
              <a:rPr lang="en-US" err="1">
                <a:latin typeface="Arial"/>
                <a:ea typeface="+mn-lt"/>
                <a:cs typeface="+mn-lt"/>
              </a:rPr>
              <a:t>использованием</a:t>
            </a:r>
            <a:r>
              <a:rPr lang="en-US">
                <a:latin typeface="Arial"/>
                <a:ea typeface="+mn-lt"/>
                <a:cs typeface="+mn-lt"/>
              </a:rPr>
              <a:t> Python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0" y="6025857"/>
            <a:ext cx="12192000" cy="838253"/>
            <a:chOff x="0" y="6025857"/>
            <a:chExt cx="12192000" cy="838253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0" y="6025857"/>
              <a:ext cx="12192000" cy="838253"/>
              <a:chOff x="0" y="6025857"/>
              <a:chExt cx="12192000" cy="83825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25857"/>
                <a:ext cx="5401429" cy="838253"/>
              </a:xfrm>
              <a:prstGeom prst="rect">
                <a:avLst/>
              </a:prstGeom>
            </p:spPr>
          </p:pic>
          <p:pic>
            <p:nvPicPr>
              <p:cNvPr id="14" name="Picture 6" descr="&amp;Kcy;&amp;acy;&amp;rcy;&amp;tcy;&amp;icy;&amp;ncy;&amp;kcy;&amp;icy; &amp;pcy;&amp;ocy; &amp;zcy;&amp;acy;&amp;pcy;&amp;rcy;&amp;ocy;&amp;scy;&amp;ucy; kaznu 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sciencepark.kz</a:t>
                </a:r>
                <a:endParaRPr lang="ru-RU" sz="1200" b="1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1D6E24-C027-4D60-8E0E-15C7F8EC3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02" y="1133723"/>
            <a:ext cx="6173923" cy="347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186562-94FD-4A36-841F-68C2D2FF49CF}"/>
              </a:ext>
            </a:extLst>
          </p:cNvPr>
          <p:cNvSpPr txBox="1"/>
          <p:nvPr/>
        </p:nvSpPr>
        <p:spPr>
          <a:xfrm>
            <a:off x="218302" y="4299300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© </a:t>
            </a:r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Real Python</a:t>
            </a:r>
            <a:endParaRPr lang="en-US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029221"/>
      </p:ext>
    </p:extLst>
  </p:cSld>
  <p:clrMapOvr>
    <a:masterClrMapping/>
  </p:clrMapOvr>
  <p:transition spd="slow" advClick="0" advTm="3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FBC2141-CDAA-40B9-9844-0E7D101353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3566039"/>
              </p:ext>
            </p:extLst>
          </p:nvPr>
        </p:nvGraphicFramePr>
        <p:xfrm>
          <a:off x="2022128" y="105190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Группа 9"/>
          <p:cNvGrpSpPr/>
          <p:nvPr/>
        </p:nvGrpSpPr>
        <p:grpSpPr>
          <a:xfrm>
            <a:off x="0" y="6019747"/>
            <a:ext cx="12192000" cy="838253"/>
            <a:chOff x="0" y="6025857"/>
            <a:chExt cx="12192000" cy="838253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0" y="6025857"/>
              <a:ext cx="12192000" cy="838253"/>
              <a:chOff x="0" y="6025857"/>
              <a:chExt cx="12192000" cy="838253"/>
            </a:xfrm>
          </p:grpSpPr>
          <p:sp>
            <p:nvSpPr>
              <p:cNvPr id="13" name="Прямоугольник 12"/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25857"/>
                <a:ext cx="5401429" cy="838253"/>
              </a:xfrm>
              <a:prstGeom prst="rect">
                <a:avLst/>
              </a:prstGeom>
            </p:spPr>
          </p:pic>
          <p:pic>
            <p:nvPicPr>
              <p:cNvPr id="15" name="Picture 6" descr="&amp;Kcy;&amp;acy;&amp;rcy;&amp;tcy;&amp;icy;&amp;ncy;&amp;kcy;&amp;icy; &amp;pcy;&amp;ocy; &amp;zcy;&amp;acy;&amp;pcy;&amp;rcy;&amp;ocy;&amp;scy;&amp;ucy; kaznu logo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sciencepark.kz</a:t>
                </a:r>
                <a:endParaRPr lang="ru-RU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  <p:grpSp>
        <p:nvGrpSpPr>
          <p:cNvPr id="17" name="Группа 16"/>
          <p:cNvGrpSpPr/>
          <p:nvPr/>
        </p:nvGrpSpPr>
        <p:grpSpPr>
          <a:xfrm>
            <a:off x="0" y="65"/>
            <a:ext cx="12192000" cy="471883"/>
            <a:chOff x="0" y="65"/>
            <a:chExt cx="12192000" cy="471883"/>
          </a:xfrm>
          <a:solidFill>
            <a:srgbClr val="98A7AD"/>
          </a:solidFill>
        </p:grpSpPr>
        <p:sp>
          <p:nvSpPr>
            <p:cNvPr id="18" name="Прямоугольник 17"/>
            <p:cNvSpPr/>
            <p:nvPr/>
          </p:nvSpPr>
          <p:spPr>
            <a:xfrm>
              <a:off x="0" y="65"/>
              <a:ext cx="12192000" cy="471883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0" y="40959"/>
              <a:ext cx="1697965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ru-RU" b="1" dirty="0">
                  <a:solidFill>
                    <a:schemeClr val="bg1"/>
                  </a:solidFill>
                  <a:latin typeface="Arial"/>
                  <a:cs typeface="Arial"/>
                </a:rPr>
                <a:t>   </a:t>
              </a:r>
              <a:r>
                <a:rPr lang="en-US" b="1" dirty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r>
                <a:rPr lang="ru-RU" b="1" dirty="0">
                  <a:solidFill>
                    <a:schemeClr val="bg1"/>
                  </a:solidFill>
                  <a:latin typeface="Arial"/>
                  <a:cs typeface="Arial"/>
                </a:rPr>
                <a:t>. </a:t>
              </a:r>
              <a:r>
                <a:rPr lang="en-US" b="1" dirty="0">
                  <a:solidFill>
                    <a:schemeClr val="bg1"/>
                  </a:solidFill>
                  <a:latin typeface="Arial"/>
                  <a:cs typeface="Arial"/>
                </a:rPr>
                <a:t>Trinket.IO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8CA23C8-E367-4F99-8F04-1699CEA56FAA}"/>
              </a:ext>
            </a:extLst>
          </p:cNvPr>
          <p:cNvGrpSpPr/>
          <p:nvPr/>
        </p:nvGrpSpPr>
        <p:grpSpPr>
          <a:xfrm>
            <a:off x="8246359" y="4552901"/>
            <a:ext cx="1498352" cy="373874"/>
            <a:chOff x="2022128" y="4309862"/>
            <a:chExt cx="1498352" cy="373874"/>
          </a:xfrm>
        </p:grpSpPr>
        <p:pic>
          <p:nvPicPr>
            <p:cNvPr id="6" name="Picture 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BD712D91-F9D4-4DA1-BE56-4AC614F34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128" y="4309862"/>
              <a:ext cx="380417" cy="373874"/>
            </a:xfrm>
            <a:prstGeom prst="rect">
              <a:avLst/>
            </a:prstGeom>
          </p:spPr>
        </p:pic>
        <p:sp>
          <p:nvSpPr>
            <p:cNvPr id="22" name="Прямоугольник 8">
              <a:extLst>
                <a:ext uri="{FF2B5EF4-FFF2-40B4-BE49-F238E27FC236}">
                  <a16:creationId xmlns:a16="http://schemas.microsoft.com/office/drawing/2014/main" id="{35D69AE7-0592-428B-9611-CFB25B61F7F9}"/>
                </a:ext>
              </a:extLst>
            </p:cNvPr>
            <p:cNvSpPr/>
            <p:nvPr/>
          </p:nvSpPr>
          <p:spPr>
            <a:xfrm>
              <a:off x="2402545" y="4327522"/>
              <a:ext cx="1117935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r>
                <a:rPr lang="en-US" sz="1600" err="1">
                  <a:latin typeface="Arial"/>
                  <a:cs typeface="Arial"/>
                </a:rPr>
                <a:t>Вы</a:t>
              </a:r>
              <a:r>
                <a:rPr lang="en-US" sz="1600">
                  <a:latin typeface="Arial"/>
                  <a:cs typeface="Arial"/>
                </a:rPr>
                <a:t> </a:t>
              </a:r>
              <a:r>
                <a:rPr lang="en-US" sz="1600" err="1">
                  <a:latin typeface="Arial"/>
                  <a:cs typeface="Arial"/>
                </a:rPr>
                <a:t>здесь</a:t>
              </a:r>
              <a:r>
                <a:rPr lang="en-US" sz="1600">
                  <a:latin typeface="Arial"/>
                  <a:cs typeface="Arial"/>
                </a:rPr>
                <a:t>!</a:t>
              </a:r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AEDE15-6492-47D8-8151-7C1BC9A58B77}"/>
              </a:ext>
            </a:extLst>
          </p:cNvPr>
          <p:cNvSpPr txBox="1"/>
          <p:nvPr/>
        </p:nvSpPr>
        <p:spPr>
          <a:xfrm>
            <a:off x="2147977" y="1505679"/>
            <a:ext cx="551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English :  https://trinket.io/courses/join/efHCLP </a:t>
            </a:r>
          </a:p>
          <a:p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Русский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: https://trinket.io/courses/join/KSE6Kh</a:t>
            </a:r>
          </a:p>
        </p:txBody>
      </p:sp>
    </p:spTree>
    <p:extLst>
      <p:ext uri="{BB962C8B-B14F-4D97-AF65-F5344CB8AC3E}">
        <p14:creationId xmlns:p14="http://schemas.microsoft.com/office/powerpoint/2010/main" val="293364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5000">
        <p:split orient="vert"/>
      </p:transition>
    </mc:Choice>
    <mc:Fallback xmlns="">
      <p:transition spd="slow" advClick="0" advTm="45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6043819"/>
            <a:ext cx="12192000" cy="836713"/>
            <a:chOff x="0" y="6025857"/>
            <a:chExt cx="12192000" cy="836713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0" y="6025857"/>
              <a:ext cx="12192000" cy="836713"/>
              <a:chOff x="0" y="6025857"/>
              <a:chExt cx="12192000" cy="836713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8" name="Рисунок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75220"/>
                <a:ext cx="5401429" cy="769840"/>
              </a:xfrm>
              <a:prstGeom prst="rect">
                <a:avLst/>
              </a:prstGeom>
            </p:spPr>
          </p:pic>
          <p:pic>
            <p:nvPicPr>
              <p:cNvPr id="11" name="Picture 6" descr="&amp;Kcy;&amp;acy;&amp;rcy;&amp;tcy;&amp;icy;&amp;ncy;&amp;kcy;&amp;icy; &amp;pcy;&amp;ocy; &amp;zcy;&amp;acy;&amp;pcy;&amp;rcy;&amp;ocy;&amp;scy;&amp;ucy; kaznu 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sciencepark.kz</a:t>
                </a:r>
                <a:endParaRPr lang="ru-RU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  <p:sp>
        <p:nvSpPr>
          <p:cNvPr id="13" name="Заголовок 1"/>
          <p:cNvSpPr txBox="1">
            <a:spLocks/>
          </p:cNvSpPr>
          <p:nvPr/>
        </p:nvSpPr>
        <p:spPr>
          <a:xfrm>
            <a:off x="0" y="0"/>
            <a:ext cx="12192000" cy="63873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>
                <a:solidFill>
                  <a:schemeClr val="bg1"/>
                </a:solidFill>
                <a:latin typeface="Arial"/>
                <a:ea typeface="+mj-lt"/>
                <a:cs typeface="+mj-lt"/>
              </a:rPr>
              <a:t>В </a:t>
            </a:r>
            <a:r>
              <a:rPr lang="en-US" sz="1800" b="1" err="1">
                <a:solidFill>
                  <a:schemeClr val="bg1"/>
                </a:solidFill>
                <a:latin typeface="Arial"/>
                <a:ea typeface="+mj-lt"/>
                <a:cs typeface="+mj-lt"/>
              </a:rPr>
              <a:t>данной</a:t>
            </a:r>
            <a:r>
              <a:rPr lang="en-US" sz="1800" b="1">
                <a:solidFill>
                  <a:schemeClr val="bg1"/>
                </a:solidFill>
                <a:latin typeface="Arial"/>
                <a:ea typeface="+mj-lt"/>
                <a:cs typeface="+mj-lt"/>
              </a:rPr>
              <a:t> </a:t>
            </a:r>
            <a:r>
              <a:rPr lang="en-US" sz="1800" b="1" err="1">
                <a:solidFill>
                  <a:schemeClr val="bg1"/>
                </a:solidFill>
                <a:latin typeface="Arial"/>
                <a:ea typeface="+mj-lt"/>
                <a:cs typeface="+mj-lt"/>
              </a:rPr>
              <a:t>лекции</a:t>
            </a:r>
            <a:r>
              <a:rPr lang="en-US" sz="1800" b="1">
                <a:solidFill>
                  <a:schemeClr val="bg1"/>
                </a:solidFill>
                <a:latin typeface="Arial"/>
                <a:ea typeface="+mj-lt"/>
                <a:cs typeface="+mj-lt"/>
              </a:rPr>
              <a:t> </a:t>
            </a:r>
            <a:r>
              <a:rPr lang="en-US" sz="1800" b="1" err="1">
                <a:solidFill>
                  <a:schemeClr val="bg1"/>
                </a:solidFill>
                <a:latin typeface="Arial"/>
                <a:ea typeface="+mj-lt"/>
                <a:cs typeface="+mj-lt"/>
              </a:rPr>
              <a:t>использованы</a:t>
            </a:r>
            <a:r>
              <a:rPr lang="en-US" sz="1800" b="1">
                <a:solidFill>
                  <a:schemeClr val="bg1"/>
                </a:solidFill>
                <a:latin typeface="Arial"/>
                <a:ea typeface="+mj-lt"/>
                <a:cs typeface="+mj-lt"/>
              </a:rPr>
              <a:t> </a:t>
            </a:r>
            <a:r>
              <a:rPr lang="en-US" sz="1800" b="1" err="1">
                <a:solidFill>
                  <a:schemeClr val="bg1"/>
                </a:solidFill>
                <a:latin typeface="Arial"/>
                <a:ea typeface="+mj-lt"/>
                <a:cs typeface="+mj-lt"/>
              </a:rPr>
              <a:t>следующие</a:t>
            </a:r>
            <a:r>
              <a:rPr lang="en-US" sz="1800" b="1">
                <a:solidFill>
                  <a:schemeClr val="bg1"/>
                </a:solidFill>
                <a:latin typeface="Arial"/>
                <a:ea typeface="+mj-lt"/>
                <a:cs typeface="+mj-lt"/>
              </a:rPr>
              <a:t> </a:t>
            </a:r>
            <a:r>
              <a:rPr lang="en-US" sz="1800" b="1" err="1">
                <a:solidFill>
                  <a:schemeClr val="bg1"/>
                </a:solidFill>
                <a:latin typeface="Arial"/>
                <a:ea typeface="+mj-lt"/>
                <a:cs typeface="+mj-lt"/>
              </a:rPr>
              <a:t>материалы</a:t>
            </a:r>
            <a:r>
              <a:rPr lang="en-US" sz="1800" b="1">
                <a:solidFill>
                  <a:schemeClr val="bg1"/>
                </a:solidFill>
                <a:latin typeface="Arial"/>
                <a:ea typeface="+mj-lt"/>
                <a:cs typeface="+mj-lt"/>
              </a:rPr>
              <a:t>. </a:t>
            </a:r>
            <a:endParaRPr lang="en-US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88018" y="805695"/>
            <a:ext cx="11442032" cy="487362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b="1" err="1">
                <a:latin typeface="Arial"/>
                <a:cs typeface="Arial"/>
              </a:rPr>
              <a:t>Литература</a:t>
            </a:r>
            <a:r>
              <a:rPr lang="en-US" sz="1200" b="1">
                <a:latin typeface="Arial"/>
                <a:cs typeface="Arial"/>
              </a:rPr>
              <a:t>:</a:t>
            </a:r>
          </a:p>
          <a:p>
            <a:pPr>
              <a:lnSpc>
                <a:spcPct val="100000"/>
              </a:lnSpc>
            </a:pPr>
            <a:br>
              <a:rPr lang="ru-RU" sz="12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1. Edwards, T., Phelps, S. and Mains, A., 2017. Drawing Sequences. Ohio Journal of School Mathematics, 74(2).</a:t>
            </a:r>
          </a:p>
          <a:p>
            <a:pPr>
              <a:lnSpc>
                <a:spcPct val="100000"/>
              </a:lnSpc>
            </a:pPr>
            <a:r>
              <a:rPr lang="en-US" sz="1200">
                <a:latin typeface="Arial"/>
                <a:cs typeface="Arial"/>
              </a:rPr>
              <a:t>2. </a:t>
            </a:r>
            <a:r>
              <a:rPr lang="en-US" sz="1200" err="1">
                <a:latin typeface="Arial"/>
                <a:cs typeface="Arial"/>
              </a:rPr>
              <a:t>Kurniawati</a:t>
            </a:r>
            <a:r>
              <a:rPr lang="en-US" sz="1200">
                <a:latin typeface="Arial"/>
                <a:cs typeface="Arial"/>
              </a:rPr>
              <a:t>, A., </a:t>
            </a:r>
            <a:r>
              <a:rPr lang="en-US" sz="1200" err="1">
                <a:latin typeface="Arial"/>
                <a:cs typeface="Arial"/>
              </a:rPr>
              <a:t>Kusumaningsih</a:t>
            </a:r>
            <a:r>
              <a:rPr lang="en-US" sz="1200">
                <a:latin typeface="Arial"/>
                <a:cs typeface="Arial"/>
              </a:rPr>
              <a:t>, A. and Sophan, M.K., 2018. Visualization code tools for teaching and learning introductory programming. In 2018 2nd International Conference on Informatics for Development (ICID) (pp. 97-100). 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3. Holliday, M., Ramirez, A., Settle, C., Tatum, T., Senesky, D. and Manchester, Z., 2019. </a:t>
            </a: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Pycubed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: An open-source, radiation-tested </a:t>
            </a: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cubesat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platform programmable entirely in python.</a:t>
            </a:r>
          </a:p>
          <a:p>
            <a:pPr>
              <a:lnSpc>
                <a:spcPct val="100000"/>
              </a:lnSpc>
            </a:pPr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ru-RU" sz="1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b="1" err="1">
                <a:latin typeface="Arial"/>
                <a:cs typeface="Arial"/>
              </a:rPr>
              <a:t>Интернет</a:t>
            </a:r>
            <a:r>
              <a:rPr lang="en-US" sz="1200" b="1">
                <a:latin typeface="Arial"/>
                <a:cs typeface="Arial"/>
              </a:rPr>
              <a:t> ресурсы</a:t>
            </a:r>
            <a:r>
              <a:rPr lang="ru-RU" sz="1200" b="1">
                <a:latin typeface="Arial"/>
                <a:cs typeface="Arial"/>
              </a:rPr>
              <a:t>:</a:t>
            </a:r>
            <a:br>
              <a:rPr lang="ru-RU" sz="1200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https://files.realpython.com/media/Getting-Started-With-Python-on-Raspberry-Pi_Watermarked.be0a53816c48.jpg 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https://python.org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https://realpython.com</a:t>
            </a:r>
            <a:b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5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split orient="vert"/>
      </p:transition>
    </mc:Choice>
    <mc:Fallback xmlns="">
      <p:transition spd="slow" advClick="0" advTm="5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B6FC681E5945B43A7A05039B3CC9EBE" ma:contentTypeVersion="4" ma:contentTypeDescription="Создание документа." ma:contentTypeScope="" ma:versionID="2e668273941872d96eb81f09ae224d0a">
  <xsd:schema xmlns:xsd="http://www.w3.org/2001/XMLSchema" xmlns:xs="http://www.w3.org/2001/XMLSchema" xmlns:p="http://schemas.microsoft.com/office/2006/metadata/properties" xmlns:ns3="562d478a-e39c-4378-a228-6750f121b756" targetNamespace="http://schemas.microsoft.com/office/2006/metadata/properties" ma:root="true" ma:fieldsID="3be69cad119ae1734e2761fd06b1c4b3" ns3:_="">
    <xsd:import namespace="562d478a-e39c-4378-a228-6750f121b7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d478a-e39c-4378-a228-6750f121b7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CC5278-25C2-4DE1-B763-E1F3D21E3C16}">
  <ds:schemaRefs>
    <ds:schemaRef ds:uri="562d478a-e39c-4378-a228-6750f121b75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9B2EDB1-E084-4934-80AD-4F25C1FA3F02}">
  <ds:schemaRefs>
    <ds:schemaRef ds:uri="562d478a-e39c-4378-a228-6750f121b75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C44411F-0C9A-4602-B1B2-79BE81E965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M04-L03 Software Development on OBC -RU </Template>
  <TotalTime>1</TotalTime>
  <Words>469</Words>
  <Application>Microsoft Office PowerPoint</Application>
  <PresentationFormat>Widescreen</PresentationFormat>
  <Paragraphs>47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1_Тема Office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Серқали Арай</dc:creator>
  <cp:lastModifiedBy>Серқали Арай</cp:lastModifiedBy>
  <cp:revision>3</cp:revision>
  <dcterms:created xsi:type="dcterms:W3CDTF">2022-03-04T11:52:37Z</dcterms:created>
  <dcterms:modified xsi:type="dcterms:W3CDTF">2022-03-04T12:02:21Z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0x010100CB6FC681E5945B43A7A05039B3CC9EBE</vt:lpwstr>
  </property>
</Properties>
</file>