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90" r:id="rId3"/>
    <p:sldId id="291" r:id="rId4"/>
    <p:sldId id="296" r:id="rId5"/>
    <p:sldId id="297" r:id="rId6"/>
    <p:sldId id="298" r:id="rId7"/>
    <p:sldId id="299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3F"/>
    <a:srgbClr val="073A68"/>
    <a:srgbClr val="A1A1A5"/>
    <a:srgbClr val="08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3"/>
    <p:restoredTop sz="94808"/>
  </p:normalViewPr>
  <p:slideViewPr>
    <p:cSldViewPr snapToGrid="0" snapToObjects="1">
      <p:cViewPr varScale="1">
        <p:scale>
          <a:sx n="106" d="100"/>
          <a:sy n="106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F College of Computing, Engineering, and Construction logo">
            <a:extLst>
              <a:ext uri="{FF2B5EF4-FFF2-40B4-BE49-F238E27FC236}">
                <a16:creationId xmlns:a16="http://schemas.microsoft.com/office/drawing/2014/main" id="{2C0899BE-D324-544A-A070-138D7BB9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E6BBF92-070F-A046-A0E0-9804A8F7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062317"/>
            <a:ext cx="12192000" cy="4733365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FDD8A5C-B2DE-0A44-BEB0-27FFB9467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01127F8-FF89-5340-9288-B0FE806E94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009F6D-E202-0B4A-9C63-EDC7187DA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AA4FB6-97B2-B547-9D6C-429A92CFEF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ECB357E-2791-B64A-B130-D185B96B1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43E19C2-E55E-144E-843A-5BDE46E73B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UNF College of Computing, Engineering, and Construction logo">
            <a:extLst>
              <a:ext uri="{FF2B5EF4-FFF2-40B4-BE49-F238E27FC236}">
                <a16:creationId xmlns:a16="http://schemas.microsoft.com/office/drawing/2014/main" id="{8518CA9A-935F-484C-A9B2-64BA2CEFEC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Title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C77B60-8385-7948-916D-9BA95B585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0E669AC0-B75E-584E-BA74-7A4AE517B3E5}"/>
              </a:ext>
            </a:extLst>
          </p:cNvPr>
          <p:cNvSpPr/>
          <p:nvPr userDrawn="1"/>
        </p:nvSpPr>
        <p:spPr>
          <a:xfrm>
            <a:off x="0" y="1565618"/>
            <a:ext cx="12192000" cy="4290973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0BCE04E-48F1-4C46-A576-582BA9AE329F}"/>
              </a:ext>
            </a:extLst>
          </p:cNvPr>
          <p:cNvSpPr/>
          <p:nvPr userDrawn="1"/>
        </p:nvSpPr>
        <p:spPr>
          <a:xfrm>
            <a:off x="2219445" y="1001409"/>
            <a:ext cx="7753109" cy="121596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730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7B248-3C92-EE49-95DC-6FFEC64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F302182-55D8-7146-9B44-B36F5E6FE0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47193D97-E421-924F-AB4B-4032A2DBA9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Text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04440D-8208-E948-A386-185122357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062317"/>
            <a:ext cx="12192000" cy="4733365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9657EE2-429B-BA48-91D9-52F0E6E58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FABDC66-E05F-FF43-8023-6A0FFAA59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8CEEC5-F494-A64F-832E-97969D5D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1495F40-0F6B-C647-81A9-35FFD96FE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17E44C3-CE3F-C14A-B997-DDC5331AF6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28FBAB6-01E3-B841-8065-F6D73F0BE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UNF College of Computing, Engineering, and Construction logo">
            <a:extLst>
              <a:ext uri="{FF2B5EF4-FFF2-40B4-BE49-F238E27FC236}">
                <a16:creationId xmlns:a16="http://schemas.microsoft.com/office/drawing/2014/main" id="{9613CDD7-C237-B64F-A493-3431C621D4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7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Overla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AECCE1-DB43-9546-9527-9F624F80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52B9BD-BC59-F648-9B6A-F860A4850A6D}"/>
              </a:ext>
            </a:extLst>
          </p:cNvPr>
          <p:cNvSpPr/>
          <p:nvPr userDrawn="1"/>
        </p:nvSpPr>
        <p:spPr>
          <a:xfrm>
            <a:off x="330200" y="308610"/>
            <a:ext cx="11531600" cy="62407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F College of Computing, Engineering, and Construction logo">
            <a:extLst>
              <a:ext uri="{FF2B5EF4-FFF2-40B4-BE49-F238E27FC236}">
                <a16:creationId xmlns:a16="http://schemas.microsoft.com/office/drawing/2014/main" id="{B21A5306-A311-5745-AA58-1FDD411DA6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5424" y="5639189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Overlay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510A65-150B-154C-9E60-9A13468C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37203-D70B-8446-808E-75B730483619}"/>
              </a:ext>
            </a:extLst>
          </p:cNvPr>
          <p:cNvSpPr/>
          <p:nvPr userDrawn="1"/>
        </p:nvSpPr>
        <p:spPr>
          <a:xfrm>
            <a:off x="330200" y="308610"/>
            <a:ext cx="11531600" cy="62407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F College of Computing, Engineering, and Construction logo">
            <a:extLst>
              <a:ext uri="{FF2B5EF4-FFF2-40B4-BE49-F238E27FC236}">
                <a16:creationId xmlns:a16="http://schemas.microsoft.com/office/drawing/2014/main" id="{F3F1075F-2542-0743-8897-6F13F58492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5424" y="5639189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mage Blu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1A19B0-0356-2B4A-8CFE-8C936B793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2C6AA5-2AB3-CC4C-8DFD-F2BBC6EEB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B293205-6ECC-6C4C-8675-8EAC99A9B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F5AE8909-492D-214F-97F5-BA9FD7F953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mage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84C9E7-B021-2E45-8C69-568B58A6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47F077-F013-8D47-946F-94D06C8BE6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EDFAE9C-85E7-8146-AA4D-9AF54ADE87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UNF College of Computing, Engineering, and Construction logo">
            <a:extLst>
              <a:ext uri="{FF2B5EF4-FFF2-40B4-BE49-F238E27FC236}">
                <a16:creationId xmlns:a16="http://schemas.microsoft.com/office/drawing/2014/main" id="{FCD5FD67-771B-FE43-927F-7A2EDE4396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2130CFFA-35EA-7749-9930-712F26730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7FFEC-8636-C848-939A-D16F03D4C332}"/>
              </a:ext>
            </a:extLst>
          </p:cNvPr>
          <p:cNvGrpSpPr/>
          <p:nvPr userDrawn="1"/>
        </p:nvGrpSpPr>
        <p:grpSpPr>
          <a:xfrm>
            <a:off x="294586" y="338328"/>
            <a:ext cx="11609832" cy="856488"/>
            <a:chOff x="340306" y="1810512"/>
            <a:chExt cx="11253216" cy="856488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8ED51A14-1716-694F-9E86-0892EE7B9DD4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98D6EC8-1976-2143-A18E-706395D76A10}"/>
                </a:ext>
              </a:extLst>
            </p:cNvPr>
            <p:cNvSpPr/>
            <p:nvPr userDrawn="1"/>
          </p:nvSpPr>
          <p:spPr>
            <a:xfrm>
              <a:off x="340306" y="1810512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2F37F-031C-FD4A-8D5C-179D34C3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39"/>
            <a:ext cx="10546080" cy="6726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614EBA0-4910-304A-B96D-1BD41C77C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659467"/>
            <a:ext cx="5156197" cy="4165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1B351F-38B8-184B-9164-2C7BB08E9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659467"/>
            <a:ext cx="5156197" cy="4165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15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op Shi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543D42-CA4B-0347-9F40-103FB95DB4AD}"/>
              </a:ext>
            </a:extLst>
          </p:cNvPr>
          <p:cNvGrpSpPr/>
          <p:nvPr userDrawn="1"/>
        </p:nvGrpSpPr>
        <p:grpSpPr>
          <a:xfrm>
            <a:off x="0" y="338328"/>
            <a:ext cx="11904418" cy="856488"/>
            <a:chOff x="340306" y="1810512"/>
            <a:chExt cx="11253216" cy="856488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77E7639-340A-AD4E-A36E-DE3DEDA24736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6125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168D8CA-E026-604C-A1D0-2B2396483255}"/>
                </a:ext>
              </a:extLst>
            </p:cNvPr>
            <p:cNvSpPr/>
            <p:nvPr userDrawn="1"/>
          </p:nvSpPr>
          <p:spPr>
            <a:xfrm>
              <a:off x="340306" y="1810512"/>
              <a:ext cx="11146536" cy="731520"/>
            </a:xfrm>
            <a:prstGeom prst="parallelogram">
              <a:avLst>
                <a:gd name="adj" fmla="val 6125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7916E-DB1F-8549-BC06-E1DAB0038601}"/>
              </a:ext>
            </a:extLst>
          </p:cNvPr>
          <p:cNvGrpSpPr/>
          <p:nvPr userDrawn="1"/>
        </p:nvGrpSpPr>
        <p:grpSpPr>
          <a:xfrm>
            <a:off x="0" y="338328"/>
            <a:ext cx="1172320" cy="856488"/>
            <a:chOff x="446986" y="1810512"/>
            <a:chExt cx="11146536" cy="856488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0D26D22-D913-C743-A4D8-E80F13541794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9932CC7-A79D-5946-A1A9-D0024B37D23C}"/>
                </a:ext>
              </a:extLst>
            </p:cNvPr>
            <p:cNvSpPr/>
            <p:nvPr userDrawn="1"/>
          </p:nvSpPr>
          <p:spPr>
            <a:xfrm>
              <a:off x="446987" y="1810512"/>
              <a:ext cx="11146535" cy="731520"/>
            </a:xfrm>
            <a:prstGeom prst="parallelogram">
              <a:avLst>
                <a:gd name="adj" fmla="val 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C631587-1A74-234A-BADD-9459011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39"/>
            <a:ext cx="10546080" cy="6726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2B606C0-26DD-BE4C-B3AE-ED5FE3626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70161"/>
            <a:ext cx="10600266" cy="1999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FAE45468-A80E-6D48-9D82-75758C440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3669505"/>
            <a:ext cx="10600266" cy="19993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 descr="UNF College of Computing, Engineering, and Construction logo">
            <a:extLst>
              <a:ext uri="{FF2B5EF4-FFF2-40B4-BE49-F238E27FC236}">
                <a16:creationId xmlns:a16="http://schemas.microsoft.com/office/drawing/2014/main" id="{9F6B9C12-9720-DB4B-9D21-2395FDDA2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op Thick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69FA2B-F83B-BB42-A5FB-DDFA03E7232E}"/>
              </a:ext>
            </a:extLst>
          </p:cNvPr>
          <p:cNvGrpSpPr/>
          <p:nvPr userDrawn="1"/>
        </p:nvGrpSpPr>
        <p:grpSpPr>
          <a:xfrm>
            <a:off x="-1" y="310722"/>
            <a:ext cx="12192002" cy="1592462"/>
            <a:chOff x="2112461" y="-1666178"/>
            <a:chExt cx="8317904" cy="777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7738A7-DB53-3C46-99C6-E6FC68E18E30}"/>
                </a:ext>
              </a:extLst>
            </p:cNvPr>
            <p:cNvSpPr/>
            <p:nvPr userDrawn="1"/>
          </p:nvSpPr>
          <p:spPr>
            <a:xfrm>
              <a:off x="2112461" y="-1587082"/>
              <a:ext cx="8317904" cy="698500"/>
            </a:xfrm>
            <a:prstGeom prst="rect">
              <a:avLst/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268AA-DD05-1F46-9432-60E6670F9347}"/>
                </a:ext>
              </a:extLst>
            </p:cNvPr>
            <p:cNvSpPr/>
            <p:nvPr userDrawn="1"/>
          </p:nvSpPr>
          <p:spPr>
            <a:xfrm>
              <a:off x="2112462" y="-1666178"/>
              <a:ext cx="8317903" cy="698500"/>
            </a:xfrm>
            <a:prstGeom prst="rect">
              <a:avLst/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4979DF0-B3C1-6941-9A2B-5B1EA12C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706"/>
            <a:ext cx="10546080" cy="119353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D55326-6139-2A4D-A191-DB4C237F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35A0A4C-042C-DC42-8AB6-52D874D32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9E0D178-044F-5745-A88A-0D06FFF56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9BB5E2-A23C-F544-B29B-3279C881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FDFEC56-893C-DE4D-853D-DCA312845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9DC1D86-1080-A648-B581-0A5420A8FA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NF College of Computing, Engineering, and Construction logo">
            <a:extLst>
              <a:ext uri="{FF2B5EF4-FFF2-40B4-BE49-F238E27FC236}">
                <a16:creationId xmlns:a16="http://schemas.microsoft.com/office/drawing/2014/main" id="{C5C75AD2-E4FE-5B43-B07D-D645CF0798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Vertical Thick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69FA2B-F83B-BB42-A5FB-DDFA03E7232E}"/>
              </a:ext>
            </a:extLst>
          </p:cNvPr>
          <p:cNvGrpSpPr/>
          <p:nvPr userDrawn="1"/>
        </p:nvGrpSpPr>
        <p:grpSpPr>
          <a:xfrm rot="5400000">
            <a:off x="-2147116" y="2406598"/>
            <a:ext cx="6858001" cy="2044805"/>
            <a:chOff x="717432" y="-1637567"/>
            <a:chExt cx="10871938" cy="7203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7738A7-DB53-3C46-99C6-E6FC68E18E30}"/>
                </a:ext>
              </a:extLst>
            </p:cNvPr>
            <p:cNvSpPr/>
            <p:nvPr userDrawn="1"/>
          </p:nvSpPr>
          <p:spPr>
            <a:xfrm>
              <a:off x="717432" y="-1587082"/>
              <a:ext cx="10871936" cy="669889"/>
            </a:xfrm>
            <a:prstGeom prst="rect">
              <a:avLst/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268AA-DD05-1F46-9432-60E6670F9347}"/>
                </a:ext>
              </a:extLst>
            </p:cNvPr>
            <p:cNvSpPr/>
            <p:nvPr userDrawn="1"/>
          </p:nvSpPr>
          <p:spPr>
            <a:xfrm>
              <a:off x="717432" y="-1637567"/>
              <a:ext cx="10871938" cy="669889"/>
            </a:xfrm>
            <a:prstGeom prst="rect">
              <a:avLst/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2A45A79-BC43-1748-A23D-F2DEA34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90" y="188226"/>
            <a:ext cx="8936689" cy="8074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DB9C322-80A9-E443-9BEE-5A5EE9107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877" y="1938867"/>
            <a:ext cx="1901503" cy="474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B6A991-EE57-DB42-BAEF-3FB41F888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877" y="2573867"/>
            <a:ext cx="1901503" cy="2514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5BD1937-9479-8D44-9877-B43585F08C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4683" y="1477167"/>
            <a:ext cx="8936689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D43FACA5-E03C-D34B-80F9-3EA5842E6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Thin 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738A7-DB53-3C46-99C6-E6FC68E18E30}"/>
              </a:ext>
            </a:extLst>
          </p:cNvPr>
          <p:cNvSpPr/>
          <p:nvPr userDrawn="1"/>
        </p:nvSpPr>
        <p:spPr>
          <a:xfrm rot="5400000">
            <a:off x="-3000313" y="3313678"/>
            <a:ext cx="6858000" cy="230646"/>
          </a:xfrm>
          <a:prstGeom prst="rect">
            <a:avLst/>
          </a:prstGeom>
          <a:solidFill>
            <a:srgbClr val="A1A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0" y="265258"/>
            <a:ext cx="12192000" cy="232454"/>
          </a:xfrm>
          <a:prstGeom prst="rect">
            <a:avLst/>
          </a:prstGeom>
          <a:solidFill>
            <a:srgbClr val="0C2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550693-8180-3F40-96BE-FE88647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1" y="497712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1CA7720-7D21-FD4F-9FC6-BDF38898E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8913" y="1710270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249D85D-F87E-1548-93F3-F2BF21EA9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8913" y="2265755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85FAD-CC86-D244-B9CA-3642F2E92738}"/>
              </a:ext>
            </a:extLst>
          </p:cNvPr>
          <p:cNvCxnSpPr/>
          <p:nvPr userDrawn="1"/>
        </p:nvCxnSpPr>
        <p:spPr>
          <a:xfrm>
            <a:off x="1227667" y="2159002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CD90FBC-F7E7-434E-AEE8-2116EC4D9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8913" y="3193119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55BAAC6-DCAD-DC4A-AD70-9336172AC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8913" y="3748604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839B07-6C24-624B-94B0-16F680F38C09}"/>
              </a:ext>
            </a:extLst>
          </p:cNvPr>
          <p:cNvCxnSpPr/>
          <p:nvPr userDrawn="1"/>
        </p:nvCxnSpPr>
        <p:spPr>
          <a:xfrm>
            <a:off x="1227667" y="3641851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4539D37-CF1A-D449-92EC-C9765CD4EA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8913" y="4702998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59FC071-392A-B041-8492-6A0B895A8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8913" y="5258483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5D9030-5188-724B-B782-BF636B0B2651}"/>
              </a:ext>
            </a:extLst>
          </p:cNvPr>
          <p:cNvCxnSpPr/>
          <p:nvPr userDrawn="1"/>
        </p:nvCxnSpPr>
        <p:spPr>
          <a:xfrm>
            <a:off x="1227667" y="5151730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UNF College of Computing, Engineering, and Construction logo">
            <a:extLst>
              <a:ext uri="{FF2B5EF4-FFF2-40B4-BE49-F238E27FC236}">
                <a16:creationId xmlns:a16="http://schemas.microsoft.com/office/drawing/2014/main" id="{0AA7C0CC-71D2-3C41-8147-FCF836ED4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295302" y="303835"/>
            <a:ext cx="11601395" cy="6250329"/>
          </a:xfrm>
          <a:prstGeom prst="rect">
            <a:avLst/>
          </a:prstGeom>
          <a:noFill/>
          <a:ln w="63500">
            <a:solidFill>
              <a:srgbClr val="0C2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738A7-DB53-3C46-99C6-E6FC68E18E30}"/>
              </a:ext>
            </a:extLst>
          </p:cNvPr>
          <p:cNvSpPr/>
          <p:nvPr userDrawn="1"/>
        </p:nvSpPr>
        <p:spPr>
          <a:xfrm rot="5400000">
            <a:off x="5873184" y="5348317"/>
            <a:ext cx="445623" cy="256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C55E0-6788-5B4C-9313-F4BD975F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2" y="303835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334E9D-483D-6E41-BA69-51555A1BB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D31C7D6-41A3-A947-99DD-3315A31EC5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F9E14898-2196-6843-A730-7E02E02A8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ey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295302" y="303835"/>
            <a:ext cx="11601395" cy="6250329"/>
          </a:xfrm>
          <a:prstGeom prst="rect">
            <a:avLst/>
          </a:prstGeom>
          <a:noFill/>
          <a:ln w="63500">
            <a:solidFill>
              <a:srgbClr val="A1A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4AC7AA-8351-D34B-A130-66F1A53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2" y="303835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4E6EF3E-8E27-FD43-BD4B-A4F69A166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070C7C-D8A2-CE43-8A42-1AC7EC749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DAA0-B180-F040-B2E6-04E6FC7D8728}"/>
              </a:ext>
            </a:extLst>
          </p:cNvPr>
          <p:cNvSpPr/>
          <p:nvPr userDrawn="1"/>
        </p:nvSpPr>
        <p:spPr>
          <a:xfrm rot="5400000">
            <a:off x="5873184" y="5348317"/>
            <a:ext cx="445623" cy="256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4E760ADA-A045-0545-A57D-9D8D737CF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age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75C8C-022B-054B-9CFE-1C20AF7A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504709"/>
            <a:ext cx="12192000" cy="4290973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5DF559E-384D-DF4B-B68F-81BB7E2F8120}"/>
              </a:ext>
            </a:extLst>
          </p:cNvPr>
          <p:cNvSpPr/>
          <p:nvPr userDrawn="1"/>
        </p:nvSpPr>
        <p:spPr>
          <a:xfrm>
            <a:off x="2219445" y="1001408"/>
            <a:ext cx="7753109" cy="121596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730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83D2A-7FF5-A44F-B746-65136A8F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52A9CE7-B5D0-3A48-A726-9517C18354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223F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 descr="UNF College of Computing, Engineering, and Construction logo">
            <a:extLst>
              <a:ext uri="{FF2B5EF4-FFF2-40B4-BE49-F238E27FC236}">
                <a16:creationId xmlns:a16="http://schemas.microsoft.com/office/drawing/2014/main" id="{781669A1-0BCC-904F-B364-065517F44B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4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56" r:id="rId4"/>
    <p:sldLayoutId id="2147483658" r:id="rId5"/>
    <p:sldLayoutId id="2147483659" r:id="rId6"/>
    <p:sldLayoutId id="2147483664" r:id="rId7"/>
    <p:sldLayoutId id="2147483665" r:id="rId8"/>
    <p:sldLayoutId id="2147483660" r:id="rId9"/>
    <p:sldLayoutId id="2147483661" r:id="rId10"/>
    <p:sldLayoutId id="2147483655" r:id="rId11"/>
    <p:sldLayoutId id="2147483662" r:id="rId12"/>
    <p:sldLayoutId id="2147483653" r:id="rId13"/>
    <p:sldLayoutId id="2147483657" r:id="rId14"/>
    <p:sldLayoutId id="2147483663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2324#section-2.3.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etstore.swagger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en/learn/the-nodejs-path-module/" TargetMode="External"/><Relationship Id="rId2" Type="http://schemas.openxmlformats.org/officeDocument/2006/relationships/hyperlink" Target="https://nodejs.dev/en/learn/the-nodejs-fs-modu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dev/en/learn/the-nodejs-http-module/" TargetMode="External"/><Relationship Id="rId4" Type="http://schemas.openxmlformats.org/officeDocument/2006/relationships/hyperlink" Target="https://nodejs.dev/en/learn/the-nodejs-os-modu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8DB8-4FBE-6546-BA0A-7FC3093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 Lecture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4787-6F0F-5B4A-A27A-7A814BFA0F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Response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as a Server</a:t>
            </a:r>
          </a:p>
        </p:txBody>
      </p:sp>
    </p:spTree>
    <p:extLst>
      <p:ext uri="{BB962C8B-B14F-4D97-AF65-F5344CB8AC3E}">
        <p14:creationId xmlns:p14="http://schemas.microsoft.com/office/powerpoint/2010/main" val="7243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7577D-020C-548C-317C-00AFD7292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4B271-6168-CD1D-3CA8-CF5117111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6D87AE-40BF-7B7A-7282-D1D0B2FC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69" y="1365514"/>
            <a:ext cx="9753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8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HTTP (Hyper Text Transfer Protocol)</a:t>
            </a:r>
          </a:p>
          <a:p>
            <a:pPr lvl="2"/>
            <a:r>
              <a:rPr lang="en-US" dirty="0"/>
              <a:t>Set of rules that govern web communication</a:t>
            </a:r>
          </a:p>
          <a:p>
            <a:pPr lvl="2"/>
            <a:r>
              <a:rPr lang="en-US" dirty="0"/>
              <a:t>Stateless: Each request is independent from one another. Each request starts out as a new request</a:t>
            </a:r>
          </a:p>
          <a:p>
            <a:pPr lvl="2"/>
            <a:r>
              <a:rPr lang="en-US" dirty="0"/>
              <a:t>State can be maintained client (and server side) via Sessions and Cookies</a:t>
            </a:r>
          </a:p>
          <a:p>
            <a:pPr lvl="2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  <a:p>
            <a:pPr lvl="1"/>
            <a:r>
              <a:rPr lang="en-US" dirty="0"/>
              <a:t>[GET] Read only request to the server</a:t>
            </a:r>
          </a:p>
          <a:p>
            <a:pPr lvl="1"/>
            <a:r>
              <a:rPr lang="en-US" dirty="0"/>
              <a:t>[POST] Create request</a:t>
            </a:r>
          </a:p>
          <a:p>
            <a:pPr lvl="1"/>
            <a:r>
              <a:rPr lang="en-US" dirty="0"/>
              <a:t>[PUT] Replace request</a:t>
            </a:r>
          </a:p>
          <a:p>
            <a:pPr lvl="1"/>
            <a:r>
              <a:rPr lang="en-US" dirty="0"/>
              <a:t>[DELETE] request to delete something</a:t>
            </a:r>
          </a:p>
          <a:p>
            <a:pPr lvl="1"/>
            <a:r>
              <a:rPr lang="en-US" dirty="0"/>
              <a:t>[PATCH] Update in place</a:t>
            </a:r>
          </a:p>
        </p:txBody>
      </p:sp>
    </p:spTree>
    <p:extLst>
      <p:ext uri="{BB962C8B-B14F-4D97-AF65-F5344CB8AC3E}">
        <p14:creationId xmlns:p14="http://schemas.microsoft.com/office/powerpoint/2010/main" val="24670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Http Status Codes</a:t>
            </a:r>
          </a:p>
          <a:p>
            <a:pPr lvl="2"/>
            <a:r>
              <a:rPr lang="en-US" dirty="0"/>
              <a:t>1xx – Informational</a:t>
            </a:r>
          </a:p>
          <a:p>
            <a:pPr lvl="2"/>
            <a:r>
              <a:rPr lang="en-US" dirty="0"/>
              <a:t>2xx – Success</a:t>
            </a:r>
          </a:p>
          <a:p>
            <a:pPr lvl="2"/>
            <a:r>
              <a:rPr lang="en-US" dirty="0"/>
              <a:t>3xx – Redirects</a:t>
            </a:r>
          </a:p>
          <a:p>
            <a:pPr lvl="2"/>
            <a:r>
              <a:rPr lang="en-US" dirty="0"/>
              <a:t>4xx – Client Errors</a:t>
            </a:r>
          </a:p>
          <a:p>
            <a:pPr lvl="3"/>
            <a:r>
              <a:rPr lang="en-US" dirty="0"/>
              <a:t>418 I’m a tea pot</a:t>
            </a:r>
            <a:br>
              <a:rPr lang="en-US" dirty="0"/>
            </a:br>
            <a:r>
              <a:rPr lang="en-US" dirty="0">
                <a:hlinkClick r:id="rId2"/>
              </a:rPr>
              <a:t>https://www.rfc-editor.org/rfc/rfc2324#section-2.3.2</a:t>
            </a:r>
            <a:endParaRPr lang="en-US" dirty="0"/>
          </a:p>
          <a:p>
            <a:pPr lvl="2"/>
            <a:r>
              <a:rPr lang="en-US" dirty="0"/>
              <a:t>5xx – Server 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  <a:p>
            <a:pPr lvl="1"/>
            <a:r>
              <a:rPr lang="en-US" dirty="0"/>
              <a:t>Headers contain additional information sent to / from the server</a:t>
            </a:r>
          </a:p>
          <a:p>
            <a:pPr lvl="1"/>
            <a:r>
              <a:rPr lang="en-US" dirty="0"/>
              <a:t>IE: Type of Request, Type of File, Authentication Information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Request</a:t>
            </a:r>
          </a:p>
          <a:p>
            <a:pPr lvl="2"/>
            <a:r>
              <a:rPr lang="en-US" dirty="0"/>
              <a:t>Request URL: Path to be fetched</a:t>
            </a:r>
          </a:p>
          <a:p>
            <a:pPr lvl="2"/>
            <a:r>
              <a:rPr lang="en-US" dirty="0"/>
              <a:t>Http Method</a:t>
            </a:r>
          </a:p>
          <a:p>
            <a:pPr lvl="2"/>
            <a:r>
              <a:rPr lang="en-US" dirty="0"/>
              <a:t>Remote Address (</a:t>
            </a:r>
            <a:r>
              <a:rPr lang="en-US" dirty="0" err="1"/>
              <a:t>ip</a:t>
            </a:r>
            <a:r>
              <a:rPr lang="en-US" dirty="0"/>
              <a:t> address) and Port</a:t>
            </a:r>
          </a:p>
          <a:p>
            <a:pPr lvl="2"/>
            <a:r>
              <a:rPr lang="en-US" dirty="0"/>
              <a:t>Http Version</a:t>
            </a:r>
          </a:p>
          <a:p>
            <a:pPr lvl="2"/>
            <a:r>
              <a:rPr lang="en-US" dirty="0"/>
              <a:t>Optional Headers</a:t>
            </a:r>
          </a:p>
          <a:p>
            <a:pPr lvl="2"/>
            <a:r>
              <a:rPr lang="en-US" dirty="0"/>
              <a:t>Body (Payload)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Http Version</a:t>
            </a:r>
          </a:p>
          <a:p>
            <a:pPr lvl="1"/>
            <a:r>
              <a:rPr lang="en-US" dirty="0"/>
              <a:t>Headers (response)</a:t>
            </a:r>
          </a:p>
          <a:p>
            <a:pPr lvl="1"/>
            <a:r>
              <a:rPr lang="en-US" dirty="0"/>
              <a:t>Status Message (response code)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8634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Http vs Https</a:t>
            </a:r>
          </a:p>
          <a:p>
            <a:pPr lvl="2"/>
            <a:r>
              <a:rPr lang="en-US" dirty="0"/>
              <a:t>Https is a secure connection between the client and the server. NOBODY not even your ISP can see the content of site you visit when HTTPS is used.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DCF012-ABA3-0856-C0FE-9D75270E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15" y="1181100"/>
            <a:ext cx="6753225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API</a:t>
            </a:r>
          </a:p>
          <a:p>
            <a:pPr lvl="2"/>
            <a:r>
              <a:rPr lang="en-US" dirty="0"/>
              <a:t>Application Programming Interface</a:t>
            </a:r>
          </a:p>
          <a:p>
            <a:pPr lvl="2"/>
            <a:r>
              <a:rPr lang="en-US" dirty="0"/>
              <a:t>It’s a contract like (OOP Interfaces) that lets you know what inputs and outputs and which end points are available on a given web server.</a:t>
            </a:r>
          </a:p>
          <a:p>
            <a:pPr lvl="2"/>
            <a:r>
              <a:rPr lang="en-US" dirty="0"/>
              <a:t>REST (Representational State Transfer) is the most common paradigm used to expose APIs from a server to the corresponding client (s)</a:t>
            </a:r>
            <a:br>
              <a:rPr lang="en-US" dirty="0"/>
            </a:br>
            <a:r>
              <a:rPr lang="en-US" dirty="0">
                <a:hlinkClick r:id="rId2"/>
              </a:rPr>
              <a:t>https://petstore.swagger.io/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8C035-6165-247F-B961-205D7490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64" y="1659466"/>
            <a:ext cx="5984204" cy="41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FS Module</a:t>
            </a:r>
          </a:p>
          <a:p>
            <a:pPr lvl="1"/>
            <a:r>
              <a:rPr lang="en-US" dirty="0"/>
              <a:t>File Manipulation Library</a:t>
            </a:r>
            <a:br>
              <a:rPr lang="en-US" dirty="0"/>
            </a:br>
            <a:r>
              <a:rPr lang="en-US" dirty="0">
                <a:hlinkClick r:id="rId2"/>
              </a:rPr>
              <a:t>https://nodejs.dev/en/learn/the-nodejs-fs-module/</a:t>
            </a:r>
            <a:endParaRPr lang="en-US" dirty="0"/>
          </a:p>
          <a:p>
            <a:r>
              <a:rPr lang="en-US" dirty="0"/>
              <a:t>Path Module</a:t>
            </a:r>
          </a:p>
          <a:p>
            <a:pPr lvl="1"/>
            <a:r>
              <a:rPr lang="en-US" dirty="0"/>
              <a:t>Library for working with Paths and Directories</a:t>
            </a:r>
            <a:br>
              <a:rPr lang="en-US" dirty="0"/>
            </a:br>
            <a:r>
              <a:rPr lang="en-US" dirty="0">
                <a:hlinkClick r:id="rId3"/>
              </a:rPr>
              <a:t>https://nodejs.dev/en/learn/the-nodejs-path-module/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OS Module</a:t>
            </a:r>
          </a:p>
          <a:p>
            <a:pPr lvl="1"/>
            <a:r>
              <a:rPr lang="en-US" dirty="0"/>
              <a:t>Library to retrieve information on the Operating System</a:t>
            </a:r>
            <a:br>
              <a:rPr lang="en-US" dirty="0"/>
            </a:br>
            <a:r>
              <a:rPr lang="en-US" dirty="0">
                <a:hlinkClick r:id="rId4"/>
              </a:rPr>
              <a:t>https://nodejs.dev/en/learn/the-nodejs-os-module/</a:t>
            </a:r>
            <a:endParaRPr lang="en-US" dirty="0"/>
          </a:p>
          <a:p>
            <a:r>
              <a:rPr lang="en-US" dirty="0"/>
              <a:t>Http Module</a:t>
            </a:r>
          </a:p>
          <a:p>
            <a:pPr lvl="1"/>
            <a:r>
              <a:rPr lang="en-US" dirty="0"/>
              <a:t>Core to Node networking and communication</a:t>
            </a:r>
            <a:br>
              <a:rPr lang="en-US" dirty="0"/>
            </a:br>
            <a:r>
              <a:rPr lang="en-US" dirty="0">
                <a:hlinkClick r:id="rId5"/>
              </a:rPr>
              <a:t>https://nodejs.dev/en/learn/the-nodejs-http-module/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397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Frameworks Lecture 6</vt:lpstr>
      <vt:lpstr>Web Communication</vt:lpstr>
      <vt:lpstr>Web Communication</vt:lpstr>
      <vt:lpstr>Web Communication</vt:lpstr>
      <vt:lpstr>Web Communication</vt:lpstr>
      <vt:lpstr>Web Communication</vt:lpstr>
      <vt:lpstr>Web Communication</vt:lpstr>
      <vt:lpstr>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Audrey</dc:creator>
  <cp:lastModifiedBy>Jose C. Gomez</cp:lastModifiedBy>
  <cp:revision>103</cp:revision>
  <dcterms:created xsi:type="dcterms:W3CDTF">2020-01-30T13:40:03Z</dcterms:created>
  <dcterms:modified xsi:type="dcterms:W3CDTF">2022-09-14T18:19:43Z</dcterms:modified>
</cp:coreProperties>
</file>