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522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0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2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8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7733-5064-40E1-8917-8D3F2E71888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5DE361-CDB8-44EF-B81F-0E0A7A1E1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7258-EEBE-19F3-EA2B-852C319E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17847"/>
            <a:ext cx="3045507" cy="2127903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BANL 6900 Business Analytics Capstone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557B6-1399-9110-8DA8-A1650FF6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93" y="3408180"/>
            <a:ext cx="3173695" cy="3009712"/>
          </a:xfrm>
        </p:spPr>
        <p:txBody>
          <a:bodyPr>
            <a:normAutofit/>
          </a:bodyPr>
          <a:lstStyle/>
          <a:p>
            <a:pPr algn="l" fontAlgn="base"/>
            <a:r>
              <a:rPr lang="en-IN" sz="1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for Healthcare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RAVITEJA ELIKINTY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12/09/2022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F8081-4D4B-124B-BAB9-7BCBF6EF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508" y="717847"/>
            <a:ext cx="6407739" cy="54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4BD1-9319-0A4E-8D82-6E788144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to be used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05DA2-F80E-9861-5298-26383893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YearsInCurrentRole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right skewed.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JobSatisfaction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MonthlyIncome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YearsSinceLastPromotion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variables are left, right and right skewed respectively. Attrition is right skewed.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B2F4-C641-1AA4-2DD9-8B5AE4E3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55" y="3429000"/>
            <a:ext cx="8115281" cy="27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5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5E4-F22D-89C3-CF9A-D28C5716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3243-E979-B7B0-C94E-E11B71F3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1069848"/>
            <a:ext cx="11643360" cy="5178551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Initially created a linear model using the significant variables with the reference from the previous analysis </a:t>
            </a:r>
          </a:p>
          <a:p>
            <a:pPr algn="just"/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nd following are the features used, Age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BusinessTravel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Department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EnvironmentSatisfaction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JobInvolvement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JobLevel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JobRole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JobSatisfaction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MaritalStatus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MonthlyIncome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OverTime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TotalWorkingYears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YearsInCurrentRole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YearsWithCurrManager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factors influencing the iteration rate turned out to be Business travel,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home, Environmental satisfaction, Job Involvement, Job Satisfaction, Marital Status, Monthly Income, No. of companies worked, work life balance, Years in current role and Years Since Last Promotion.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(formula =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YearsAtCompany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 Age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BusinessTravel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Department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EnvironmentSatisfaction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JobInvolvement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JobLevel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JobRole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JobSatisfaction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MaritalStatus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MonthlyIncome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TotalWorkingYears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YearsInCurrentRole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YearsWithCurrManager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data =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training_data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05AA-071A-2B81-FD1D-FFE6A2FA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Summary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BEB2BA-65BA-D742-6F12-E54C4968C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4" y="1497874"/>
            <a:ext cx="8248159" cy="4907408"/>
          </a:xfrm>
        </p:spPr>
      </p:pic>
    </p:spTree>
    <p:extLst>
      <p:ext uri="{BB962C8B-B14F-4D97-AF65-F5344CB8AC3E}">
        <p14:creationId xmlns:p14="http://schemas.microsoft.com/office/powerpoint/2010/main" val="247126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4E1-A1EA-83ED-A02C-87EF5186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on the Regression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BDD-2771-F251-CC7D-3A34D3F31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factors influencing the iteration rate turned out to be Business travel,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home, Environmental satisfaction, Job Involvement, Job Satisfaction, Marital Status, Monthly Income, No. of companies worked, work life balance, Years in current role and Years Since Last Promotion.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looks like Attrition and Job Involvement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lWorkingYears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slightly negatively correlated.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can now predict if the person will leave the organization or not with an accuracy of 89.9%.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was observed that there was no change in the value of R^2 and adjusted R^2 which are now at .734 and .731 respectively.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31DD-28E4-078E-6E13-ACA2826C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B456-D10C-4F4B-5841-16AD7002B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model is applied on the validation and training sets and performance measures are calculated</a:t>
            </a:r>
          </a:p>
          <a:p>
            <a:pPr algn="just"/>
            <a:r>
              <a:rPr lang="en-US" dirty="0"/>
              <a:t>There is  a big difference in RMSE between training and validation.</a:t>
            </a:r>
          </a:p>
          <a:p>
            <a:pPr algn="just"/>
            <a:r>
              <a:rPr lang="en-US" dirty="0"/>
              <a:t>The model is good to use for actual predictions.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62D00-01EB-9200-B23A-9782FE5A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2" y="4374935"/>
            <a:ext cx="9623961" cy="187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4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6E4C-594F-CF56-9825-554711E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AE4C-EF99-AF90-7190-A52CFE33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a dataset is selected that showed specific information about employee attrition healthcare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target variable is Attrition. I look at the scatter plot matrix from the perspective of Attrition being in the y-axis. Looking at the plot, there is hardly any highly positive correlation between target variable and predictor variables. It looks like Attrition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JobInvolvement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TotalWorkingYears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slightly negatively correlated.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studies may use a larger dataset, different methods to select the predictors,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prediction techniques such as decision trees,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Erik Dreyer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not encounter any major difficulty in this project because the data was already cleaned and ready to use.</a:t>
            </a:r>
          </a:p>
        </p:txBody>
      </p:sp>
    </p:spTree>
    <p:extLst>
      <p:ext uri="{BB962C8B-B14F-4D97-AF65-F5344CB8AC3E}">
        <p14:creationId xmlns:p14="http://schemas.microsoft.com/office/powerpoint/2010/main" val="2663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4179-76B9-C62B-7FC7-4D7BFF36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</a:t>
            </a:r>
            <a:r>
              <a:rPr lang="en-US" dirty="0" err="1"/>
              <a:t>xyz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2CA5-C447-4FE1-2F9D-120D3628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employee and company data useful for supervised ML, unsupervised ML, and analytics. Attrition - whether an employee left or not - is included and can be used as the target variable.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synthetic and based on the IBM Watson dataset for attrition. Employee roles and departments were changed to reflect the healthcare domain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Also, known outcomes for some employees were changed to help increase the performance of ML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1676 rows and 35 columns. I list the names and types of the columns and first 6 and last 6 rows of the dataset below.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BCEE-8233-0829-0261-C6338D1D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 in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6F081-81F4-8AC9-7325-E062518EBC62}"/>
              </a:ext>
            </a:extLst>
          </p:cNvPr>
          <p:cNvSpPr txBox="1"/>
          <p:nvPr/>
        </p:nvSpPr>
        <p:spPr>
          <a:xfrm>
            <a:off x="313509" y="1083783"/>
            <a:ext cx="1174786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##  $ ï..</a:t>
            </a:r>
            <a:r>
              <a:rPr lang="en-IN" dirty="0" err="1"/>
              <a:t>EmployeeID</a:t>
            </a:r>
            <a:r>
              <a:rPr lang="en-IN" dirty="0"/>
              <a:t>           : int  1313919 1200302 1060315 1272912 1414939 1633361 1329390 1699288 1469740 1101291 ...</a:t>
            </a:r>
          </a:p>
          <a:p>
            <a:r>
              <a:rPr lang="en-IN" dirty="0"/>
              <a:t>##  $ Age                     : int  41 49 37 33 27 32 59 30 38 36 ...</a:t>
            </a:r>
          </a:p>
          <a:p>
            <a:r>
              <a:rPr lang="en-IN" dirty="0"/>
              <a:t>##  $ Attrition               : chr  "No" "No" "Yes" "No" ...</a:t>
            </a:r>
          </a:p>
          <a:p>
            <a:r>
              <a:rPr lang="en-IN" dirty="0"/>
              <a:t>##  $ </a:t>
            </a:r>
            <a:r>
              <a:rPr lang="en-IN" dirty="0" err="1"/>
              <a:t>BusinessTravel</a:t>
            </a:r>
            <a:r>
              <a:rPr lang="en-IN" dirty="0"/>
              <a:t>          : chr  "</a:t>
            </a:r>
            <a:r>
              <a:rPr lang="en-IN" dirty="0" err="1"/>
              <a:t>Travel_Rarely</a:t>
            </a:r>
            <a:r>
              <a:rPr lang="en-IN" dirty="0"/>
              <a:t>" "</a:t>
            </a:r>
            <a:r>
              <a:rPr lang="en-IN" dirty="0" err="1"/>
              <a:t>Travel_Frequently</a:t>
            </a:r>
            <a:r>
              <a:rPr lang="en-IN" dirty="0"/>
              <a:t>" "</a:t>
            </a:r>
            <a:r>
              <a:rPr lang="en-IN" dirty="0" err="1"/>
              <a:t>Travel_Rarely</a:t>
            </a:r>
            <a:r>
              <a:rPr lang="en-IN" dirty="0"/>
              <a:t>" "</a:t>
            </a:r>
            <a:r>
              <a:rPr lang="en-IN" dirty="0" err="1"/>
              <a:t>Travel_Frequently</a:t>
            </a:r>
            <a:r>
              <a:rPr lang="en-IN" dirty="0"/>
              <a:t>" ...</a:t>
            </a:r>
          </a:p>
          <a:p>
            <a:r>
              <a:rPr lang="en-IN" dirty="0"/>
              <a:t>##  $ </a:t>
            </a:r>
            <a:r>
              <a:rPr lang="en-IN" dirty="0" err="1"/>
              <a:t>DailyRate</a:t>
            </a:r>
            <a:r>
              <a:rPr lang="en-IN" dirty="0"/>
              <a:t>               : int  1102 279 1373 1392 591 1005 1324 1358 216 1299 ...</a:t>
            </a:r>
          </a:p>
          <a:p>
            <a:r>
              <a:rPr lang="en-IN" dirty="0"/>
              <a:t>##  $ Department              : chr  "Cardiology" "Maternity" "Maternity" "Maternity" ...</a:t>
            </a:r>
          </a:p>
          <a:p>
            <a:r>
              <a:rPr lang="en-IN" dirty="0"/>
              <a:t>##  $ </a:t>
            </a:r>
            <a:r>
              <a:rPr lang="en-IN" dirty="0" err="1"/>
              <a:t>DistanceFromHome</a:t>
            </a:r>
            <a:r>
              <a:rPr lang="en-IN" dirty="0"/>
              <a:t>        : int  1 8 2 3 2 2 3 24 23 27 ...</a:t>
            </a:r>
          </a:p>
          <a:p>
            <a:r>
              <a:rPr lang="en-IN" dirty="0"/>
              <a:t>##  $ Education               : int  2 1 2 4 1 2 3 1 3 3 ...</a:t>
            </a:r>
          </a:p>
          <a:p>
            <a:r>
              <a:rPr lang="en-IN" dirty="0"/>
              <a:t>##  $ </a:t>
            </a:r>
            <a:r>
              <a:rPr lang="en-IN" dirty="0" err="1"/>
              <a:t>EducationField</a:t>
            </a:r>
            <a:r>
              <a:rPr lang="en-IN" dirty="0"/>
              <a:t>          : chr  "Life Sciences" "Life Sciences" "Other" "Life Sciences" ...</a:t>
            </a:r>
          </a:p>
          <a:p>
            <a:r>
              <a:rPr lang="en-IN" dirty="0"/>
              <a:t>##  $ </a:t>
            </a:r>
            <a:r>
              <a:rPr lang="en-IN" dirty="0" err="1"/>
              <a:t>EmployeeCount</a:t>
            </a:r>
            <a:r>
              <a:rPr lang="en-IN" dirty="0"/>
              <a:t>           : int  1 1 1 1 1 1 1 1 1 1 ...</a:t>
            </a:r>
          </a:p>
          <a:p>
            <a:r>
              <a:rPr lang="en-IN" dirty="0"/>
              <a:t>##  $ </a:t>
            </a:r>
            <a:r>
              <a:rPr lang="en-IN" dirty="0" err="1"/>
              <a:t>EnvironmentSatisfaction</a:t>
            </a:r>
            <a:r>
              <a:rPr lang="en-IN" dirty="0"/>
              <a:t> : int  2 3 4 4 1 4 3 4 4 3 ...</a:t>
            </a:r>
          </a:p>
          <a:p>
            <a:r>
              <a:rPr lang="en-IN" dirty="0"/>
              <a:t>##  $ Gender                  : chr  "Female" "Male" "Male" "Female" ...</a:t>
            </a:r>
          </a:p>
          <a:p>
            <a:r>
              <a:rPr lang="en-IN" dirty="0"/>
              <a:t>##  $ </a:t>
            </a:r>
            <a:r>
              <a:rPr lang="en-IN" dirty="0" err="1"/>
              <a:t>HourlyRate</a:t>
            </a:r>
            <a:r>
              <a:rPr lang="en-IN" dirty="0"/>
              <a:t>              : int  94 61 92 56 40 79 81 67 44 94 ...</a:t>
            </a:r>
          </a:p>
          <a:p>
            <a:r>
              <a:rPr lang="en-IN" dirty="0"/>
              <a:t>##  $ </a:t>
            </a:r>
            <a:r>
              <a:rPr lang="en-IN" dirty="0" err="1"/>
              <a:t>JobInvolvement</a:t>
            </a:r>
            <a:r>
              <a:rPr lang="en-IN" dirty="0"/>
              <a:t>          : int  3 2 2 3 3 3 4 3 2 3 ...</a:t>
            </a:r>
          </a:p>
          <a:p>
            <a:r>
              <a:rPr lang="en-IN" dirty="0"/>
              <a:t>##  $ </a:t>
            </a:r>
            <a:r>
              <a:rPr lang="en-IN" dirty="0" err="1"/>
              <a:t>JobLevel</a:t>
            </a:r>
            <a:r>
              <a:rPr lang="en-IN" dirty="0"/>
              <a:t>                : int  2 2 1 1 1 1 1 1 3 2 ...</a:t>
            </a:r>
          </a:p>
          <a:p>
            <a:r>
              <a:rPr lang="en-IN" dirty="0"/>
              <a:t>##  $ </a:t>
            </a:r>
            <a:r>
              <a:rPr lang="en-IN" dirty="0" err="1"/>
              <a:t>JobRole</a:t>
            </a:r>
            <a:r>
              <a:rPr lang="en-IN" dirty="0"/>
              <a:t>                 : chr  "Nurse" "Other" "Nurse" "Other" ...</a:t>
            </a:r>
          </a:p>
          <a:p>
            <a:r>
              <a:rPr lang="en-IN" dirty="0"/>
              <a:t>##  $ </a:t>
            </a:r>
            <a:r>
              <a:rPr lang="en-IN" dirty="0" err="1"/>
              <a:t>JobSatisfaction</a:t>
            </a:r>
            <a:r>
              <a:rPr lang="en-IN" dirty="0"/>
              <a:t>         : int  4 2 3 3 2 4 1 3 3 3 ...</a:t>
            </a:r>
          </a:p>
          <a:p>
            <a:r>
              <a:rPr lang="en-IN" dirty="0"/>
              <a:t>##  $ </a:t>
            </a:r>
            <a:r>
              <a:rPr lang="en-IN" dirty="0" err="1"/>
              <a:t>MaritalStatus</a:t>
            </a:r>
            <a:r>
              <a:rPr lang="en-IN" dirty="0"/>
              <a:t>           : chr  "Single" "Married" "Single" "Married" ...</a:t>
            </a:r>
          </a:p>
          <a:p>
            <a:r>
              <a:rPr lang="en-IN" dirty="0"/>
              <a:t>##  $ </a:t>
            </a:r>
            <a:r>
              <a:rPr lang="en-IN" dirty="0" err="1"/>
              <a:t>MonthlyIncome</a:t>
            </a:r>
            <a:r>
              <a:rPr lang="en-IN" dirty="0"/>
              <a:t>           : int  5993 5130 2090 2909 3468 3068 2670 2693 9526 5237 ...</a:t>
            </a:r>
          </a:p>
          <a:p>
            <a:r>
              <a:rPr lang="en-IN" dirty="0"/>
              <a:t>##  $ </a:t>
            </a:r>
            <a:r>
              <a:rPr lang="en-IN" dirty="0" err="1"/>
              <a:t>MonthlyRate</a:t>
            </a:r>
            <a:r>
              <a:rPr lang="en-IN" dirty="0"/>
              <a:t>             : int  19479 24907 2396 23159 16632 11864 9964 13335 8787 16577 …</a:t>
            </a:r>
          </a:p>
        </p:txBody>
      </p:sp>
    </p:spTree>
    <p:extLst>
      <p:ext uri="{BB962C8B-B14F-4D97-AF65-F5344CB8AC3E}">
        <p14:creationId xmlns:p14="http://schemas.microsoft.com/office/powerpoint/2010/main" val="9298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6140-790C-F09F-F2AA-3F4133F1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 Investigated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3FDA-D6B6-A701-D006-7ED98A7A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question investigated in this project is:</a:t>
            </a:r>
          </a:p>
          <a:p>
            <a:pPr algn="just"/>
            <a:r>
              <a:rPr lang="en-IN" i="0" dirty="0">
                <a:effectLst/>
                <a:latin typeface="Helvetica Neue"/>
              </a:rPr>
              <a:t>A company’s capacity to stay competitive is increasingly threatened by employee turnover. Finding, acquiring, and educating new personnel is a very expensive effort. It is cheaper for a company to keep its present workforce. To retain employees for the long run, an organization must create a favourable work environment. What characteristics (or predictors) will boost this individual’s chances of staying with the company? This information might be utilized in a prediction model to assess the possibility of an employee quitting the organization. The term “Attrition” will serve as my project’s primary target variable.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Therefore, my target variable in this project is “XYZ”.</a:t>
            </a:r>
          </a:p>
        </p:txBody>
      </p:sp>
    </p:spTree>
    <p:extLst>
      <p:ext uri="{BB962C8B-B14F-4D97-AF65-F5344CB8AC3E}">
        <p14:creationId xmlns:p14="http://schemas.microsoft.com/office/powerpoint/2010/main" val="8756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FB3C-B09A-0B9A-938A-06DABFEA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452E-3EF9-8E9A-9506-1B4A78F0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plan to use Logistic regression, </a:t>
            </a:r>
            <a:r>
              <a:rPr lang="en-I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Predicion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Cluster Analysis in this project. An employee’s response to the question of whether or not he or she plans to remain with the organization is always binary: yes (staying) or no (leaving). Employee Attrition, our dependent variable, is clearly a categorical variable. The term “LOGISTIC REGRESSION” must be used since we are dealing with a classification issue.</a:t>
            </a:r>
          </a:p>
        </p:txBody>
      </p:sp>
    </p:spTree>
    <p:extLst>
      <p:ext uri="{BB962C8B-B14F-4D97-AF65-F5344CB8AC3E}">
        <p14:creationId xmlns:p14="http://schemas.microsoft.com/office/powerpoint/2010/main" val="135304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F109-BD37-AD15-6C0B-6A6B0257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3212"/>
            <a:ext cx="10050834" cy="444138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 Numeric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29E31-2CF9-44E3-D5F6-CA7B18EB8DD3}"/>
              </a:ext>
            </a:extLst>
          </p:cNvPr>
          <p:cNvSpPr txBox="1"/>
          <p:nvPr/>
        </p:nvSpPr>
        <p:spPr>
          <a:xfrm>
            <a:off x="0" y="836592"/>
            <a:ext cx="1213103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##    </a:t>
            </a:r>
            <a:r>
              <a:rPr lang="en-IN" sz="1400" dirty="0" err="1"/>
              <a:t>HourlyRate</a:t>
            </a:r>
            <a:r>
              <a:rPr lang="en-IN" sz="1400" dirty="0"/>
              <a:t>     </a:t>
            </a:r>
            <a:r>
              <a:rPr lang="en-IN" sz="1400" dirty="0" err="1"/>
              <a:t>JobInvolvement</a:t>
            </a:r>
            <a:r>
              <a:rPr lang="en-IN" sz="1400" dirty="0"/>
              <a:t>  </a:t>
            </a:r>
            <a:r>
              <a:rPr lang="en-IN" sz="1400" dirty="0" err="1"/>
              <a:t>JobSatisfaction</a:t>
            </a:r>
            <a:r>
              <a:rPr lang="en-IN" sz="1400" dirty="0"/>
              <a:t> </a:t>
            </a:r>
            <a:r>
              <a:rPr lang="en-IN" sz="1400" dirty="0" err="1"/>
              <a:t>MonthlyIncome</a:t>
            </a:r>
            <a:r>
              <a:rPr lang="en-IN" sz="1400" dirty="0"/>
              <a:t>  </a:t>
            </a:r>
          </a:p>
          <a:p>
            <a:r>
              <a:rPr lang="en-IN" sz="1400" dirty="0"/>
              <a:t>##  Min.   : 30.00   Min.   :1.000   Min.   :1.000   Min.   : 1009  </a:t>
            </a:r>
          </a:p>
          <a:p>
            <a:r>
              <a:rPr lang="en-IN" sz="1400" dirty="0"/>
              <a:t>##  1st Qu.: 48.00   1st Qu.:2.000   1st Qu.:2.000   1st Qu.: 2928  </a:t>
            </a:r>
          </a:p>
          <a:p>
            <a:r>
              <a:rPr lang="en-IN" sz="1400" dirty="0"/>
              <a:t>##  Median : 65.50   Median :3.000   Median :3.000   Median : 4899  </a:t>
            </a:r>
          </a:p>
          <a:p>
            <a:r>
              <a:rPr lang="en-IN" sz="1400" dirty="0"/>
              <a:t>##  Mean   : 65.47   Mean   :2.725   Mean   :2.739   Mean   : 6517  </a:t>
            </a:r>
          </a:p>
          <a:p>
            <a:r>
              <a:rPr lang="en-IN" sz="1400" dirty="0"/>
              <a:t>##  3rd Qu.: 83.00   3rd Qu.:3.000   3rd Qu.:4.000   3rd Qu.: 8380  </a:t>
            </a:r>
          </a:p>
          <a:p>
            <a:r>
              <a:rPr lang="en-IN" sz="1400" dirty="0"/>
              <a:t>##  Max.   :100.00   Max.   :4.000   Max.   :4.000   Max.   :19999  </a:t>
            </a:r>
          </a:p>
          <a:p>
            <a:r>
              <a:rPr lang="en-IN" sz="1400" dirty="0"/>
              <a:t>##   </a:t>
            </a:r>
            <a:r>
              <a:rPr lang="en-IN" sz="1400" dirty="0" err="1"/>
              <a:t>MonthlyRate</a:t>
            </a:r>
            <a:r>
              <a:rPr lang="en-IN" sz="1400" dirty="0"/>
              <a:t>    </a:t>
            </a:r>
            <a:r>
              <a:rPr lang="en-IN" sz="1400" dirty="0" err="1"/>
              <a:t>RelationshipSatisfaction</a:t>
            </a:r>
            <a:r>
              <a:rPr lang="en-IN" sz="1400" dirty="0"/>
              <a:t> </a:t>
            </a:r>
            <a:r>
              <a:rPr lang="en-IN" sz="1400" dirty="0" err="1"/>
              <a:t>TotalWorkingYears</a:t>
            </a:r>
            <a:r>
              <a:rPr lang="en-IN" sz="1400" dirty="0"/>
              <a:t> </a:t>
            </a:r>
            <a:r>
              <a:rPr lang="en-IN" sz="1400" dirty="0" err="1"/>
              <a:t>YearsInCurrentRole</a:t>
            </a:r>
            <a:endParaRPr lang="en-IN" sz="1400" dirty="0"/>
          </a:p>
          <a:p>
            <a:r>
              <a:rPr lang="en-IN" sz="1400" dirty="0"/>
              <a:t>##  Min.   : 2094   Min.   :1.000            Min.   : 0.00     Min.   : 0.000    </a:t>
            </a:r>
          </a:p>
          <a:p>
            <a:r>
              <a:rPr lang="en-IN" sz="1400" dirty="0"/>
              <a:t>##  1st Qu.: 7993   1st Qu.:2.000            1st Qu.: 6.00     1st Qu.: 2.000    </a:t>
            </a:r>
          </a:p>
          <a:p>
            <a:r>
              <a:rPr lang="en-IN" sz="1400" dirty="0"/>
              <a:t>##  Median :14270   Median :3.000            Median :10.00     Median : 3.000    </a:t>
            </a:r>
          </a:p>
          <a:p>
            <a:r>
              <a:rPr lang="en-IN" sz="1400" dirty="0"/>
              <a:t>##  Mean   :14287   Mean   :2.718            Mean   :11.34     Mean   : 4.265    </a:t>
            </a:r>
          </a:p>
          <a:p>
            <a:r>
              <a:rPr lang="en-IN" sz="1400" dirty="0"/>
              <a:t>##  3rd Qu.:20462   3rd Qu.:4.000            3rd Qu.:15.00     3rd Qu.: 7.000    </a:t>
            </a:r>
          </a:p>
          <a:p>
            <a:r>
              <a:rPr lang="en-IN" sz="1400" dirty="0"/>
              <a:t>##  Max.   :26999   Max.   :4.000            Max.   :40.00     Max.   :18.000    </a:t>
            </a:r>
          </a:p>
          <a:p>
            <a:r>
              <a:rPr lang="en-IN" sz="1400" dirty="0"/>
              <a:t>##  </a:t>
            </a:r>
            <a:r>
              <a:rPr lang="en-IN" sz="1400" dirty="0" err="1"/>
              <a:t>YearsSinceLastPromotion</a:t>
            </a:r>
            <a:r>
              <a:rPr lang="en-IN" sz="1400" dirty="0"/>
              <a:t> </a:t>
            </a:r>
            <a:r>
              <a:rPr lang="en-IN" sz="1400" dirty="0" err="1"/>
              <a:t>YearsWithCurrManager</a:t>
            </a:r>
            <a:endParaRPr lang="en-IN" sz="1400" dirty="0"/>
          </a:p>
          <a:p>
            <a:r>
              <a:rPr lang="en-IN" sz="1400" dirty="0"/>
              <a:t>##  Min.   : 0.0            Min.   : 0.000      </a:t>
            </a:r>
          </a:p>
          <a:p>
            <a:r>
              <a:rPr lang="en-IN" sz="1400" dirty="0"/>
              <a:t>##  1st Qu.: 0.0            1st Qu.: 2.000      </a:t>
            </a:r>
          </a:p>
          <a:p>
            <a:r>
              <a:rPr lang="en-IN" sz="1400" dirty="0"/>
              <a:t>##  Median : 1.0            Median : 3.000      </a:t>
            </a:r>
          </a:p>
          <a:p>
            <a:r>
              <a:rPr lang="en-IN" sz="1400" dirty="0"/>
              <a:t>##  Mean   : 2.2            Mean   : 4.135      </a:t>
            </a:r>
          </a:p>
          <a:p>
            <a:r>
              <a:rPr lang="en-IN" sz="1400" dirty="0"/>
              <a:t>##  3rd Qu.: 3.0            3rd Qu.: 7.000      </a:t>
            </a:r>
          </a:p>
          <a:p>
            <a:r>
              <a:rPr lang="en-IN" sz="1400" dirty="0"/>
              <a:t>##  Max.   :15.0            Max.   :17.000</a:t>
            </a:r>
          </a:p>
        </p:txBody>
      </p:sp>
    </p:spTree>
    <p:extLst>
      <p:ext uri="{BB962C8B-B14F-4D97-AF65-F5344CB8AC3E}">
        <p14:creationId xmlns:p14="http://schemas.microsoft.com/office/powerpoint/2010/main" val="392456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6488-295C-1295-9D0E-68E3E60F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Exploratory Data Analysis: Frequency Tables of Categorical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B53F4-D1C9-73B3-07A0-F0870D36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0" y="1614651"/>
            <a:ext cx="10400390" cy="49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2B6B-744F-02BD-7F48-FD284E7B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Exploratory Data Analysis: 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F5EE3-B41C-2265-1E02-AB090099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34" y="2586446"/>
            <a:ext cx="10019731" cy="4171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F41262-C134-3FC7-A48A-038B1B0BD61A}"/>
              </a:ext>
            </a:extLst>
          </p:cNvPr>
          <p:cNvSpPr txBox="1"/>
          <p:nvPr/>
        </p:nvSpPr>
        <p:spPr>
          <a:xfrm>
            <a:off x="339634" y="1152983"/>
            <a:ext cx="110511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target variable is Attrition. I look at the scatter plot matrix from the perspective of Attrition being in the y-axis. Looking at the plot, there is hardly any highly positive correlation between target variable and predictor variables. It looks like Attrition and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JobInvolvement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TotalWorkingYears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slightly negatively correlated</a:t>
            </a:r>
            <a:r>
              <a:rPr lang="en-IN" sz="240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4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43A-2B8F-05EE-EE8B-EF4965F7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to be used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6D2A-5204-220D-25A9-3C53A69A9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of Job Involvement and Total Working Years as predictors for my target variable Attrition. I also provide below correlations matrix between these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A72DF-0E9A-1AB3-D130-28173C02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3246875"/>
            <a:ext cx="10345782" cy="33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56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615</TotalTime>
  <Words>1529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Helvetica Neue</vt:lpstr>
      <vt:lpstr>Times New Roman</vt:lpstr>
      <vt:lpstr>Wingdings 3</vt:lpstr>
      <vt:lpstr>Wisp</vt:lpstr>
      <vt:lpstr>BANL 6900 Business Analytics Capstone Course</vt:lpstr>
      <vt:lpstr>The Dataset: xyz</vt:lpstr>
      <vt:lpstr>Columns in the Data</vt:lpstr>
      <vt:lpstr>Business Question Investigated </vt:lpstr>
      <vt:lpstr>Method used in the Project</vt:lpstr>
      <vt:lpstr>Exploratory Data Analysis: Numeric Variables</vt:lpstr>
      <vt:lpstr>Exploratory Data Analysis: Frequency Tables of Categorical Variables</vt:lpstr>
      <vt:lpstr>Exploratory Data Analysis: Scatter Plots</vt:lpstr>
      <vt:lpstr>Predictors to be used in the Model</vt:lpstr>
      <vt:lpstr>Predictors to be used in the Model</vt:lpstr>
      <vt:lpstr>The Prediction Model</vt:lpstr>
      <vt:lpstr>The Regression Summary Report</vt:lpstr>
      <vt:lpstr>Comments on the Regression Report</vt:lpstr>
      <vt:lpstr>Model Performance</vt:lpstr>
      <vt:lpstr>Conclusion and 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BANL 6900 Business Analytics Capstone Course</dc:title>
  <dc:creator>Raviteja elikinty</dc:creator>
  <cp:lastModifiedBy>Elikinty RaviTeja</cp:lastModifiedBy>
  <cp:revision>12</cp:revision>
  <dcterms:created xsi:type="dcterms:W3CDTF">2022-12-02T00:16:45Z</dcterms:created>
  <dcterms:modified xsi:type="dcterms:W3CDTF">2022-12-09T22:51:46Z</dcterms:modified>
</cp:coreProperties>
</file>