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embeddedFontLst>
    <p:embeddedFont>
      <p:font typeface="MHJPCQ+ArialMT"/>
      <p:regular r:id="rId22"/>
    </p:embeddedFont>
    <p:embeddedFont>
      <p:font typeface="ASMOUO+TimesNewRomanPSMT"/>
      <p:regular r:id="rId23"/>
    </p:embeddedFont>
    <p:embeddedFont>
      <p:font typeface="MWVOEO+TimesNewRomanPS-BoldItalicMT"/>
      <p:regular r:id="rId24"/>
    </p:embeddedFont>
    <p:embeddedFont>
      <p:font typeface="DBEVQL+TimesNewRomanPS-BoldMT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font" Target="fonts/font1.fntdata" /><Relationship Id="rId23" Type="http://schemas.openxmlformats.org/officeDocument/2006/relationships/font" Target="fonts/font2.fntdata" /><Relationship Id="rId24" Type="http://schemas.openxmlformats.org/officeDocument/2006/relationships/font" Target="fonts/font3.fntdata" /><Relationship Id="rId25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58987" y="280377"/>
            <a:ext cx="8216562" cy="22704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ffffff"/>
                </a:solidFill>
                <a:latin typeface="MHJPCQ+ArialMT"/>
                <a:cs typeface="MHJPCQ+ArialMT"/>
              </a:rPr>
              <a:t>CHESS</a:t>
            </a:r>
            <a:r>
              <a:rPr dirty="0" sz="8000" spc="-10">
                <a:solidFill>
                  <a:srgbClr val="ffffff"/>
                </a:solidFill>
                <a:latin typeface="MHJPCQ+ArialMT"/>
                <a:cs typeface="MHJPCQ+ArialMT"/>
              </a:rPr>
              <a:t> </a:t>
            </a:r>
            <a:r>
              <a:rPr dirty="0" sz="8000">
                <a:solidFill>
                  <a:srgbClr val="ffffff"/>
                </a:solidFill>
                <a:latin typeface="MHJPCQ+ArialMT"/>
                <a:cs typeface="MHJPCQ+ArialMT"/>
              </a:rPr>
              <a:t>GAME</a:t>
            </a:r>
            <a:r>
              <a:rPr dirty="0" sz="8000" spc="-10">
                <a:solidFill>
                  <a:srgbClr val="ffffff"/>
                </a:solidFill>
                <a:latin typeface="MHJPCQ+ArialMT"/>
                <a:cs typeface="MHJPCQ+ArialMT"/>
              </a:rPr>
              <a:t> </a:t>
            </a:r>
            <a:r>
              <a:rPr dirty="0" sz="8000">
                <a:solidFill>
                  <a:srgbClr val="ffffff"/>
                </a:solidFill>
                <a:latin typeface="MHJPCQ+ArialMT"/>
                <a:cs typeface="MHJPCQ+ArialMT"/>
              </a:rPr>
              <a:t>IN</a:t>
            </a:r>
          </a:p>
          <a:p>
            <a:pPr marL="3556793" marR="0">
              <a:lnSpc>
                <a:spcPts val="86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8000">
                <a:solidFill>
                  <a:srgbClr val="ffffff"/>
                </a:solidFill>
                <a:latin typeface="MHJPCQ+ArialMT"/>
                <a:cs typeface="MHJPCQ+ArialMT"/>
              </a:rPr>
              <a:t>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52335" y="4616097"/>
            <a:ext cx="1859860" cy="350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Barla</a:t>
            </a: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 </a:t>
            </a: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Medhini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48936" y="5044849"/>
            <a:ext cx="3660825" cy="778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5274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Likhitha</a:t>
            </a: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 </a:t>
            </a: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Gupta</a:t>
            </a: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 </a:t>
            </a: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Thallapally</a:t>
            </a:r>
          </a:p>
          <a:p>
            <a:pPr marL="0" marR="0">
              <a:lnSpc>
                <a:spcPts val="2457"/>
              </a:lnSpc>
              <a:spcBef>
                <a:spcPts val="868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Raghuram</a:t>
            </a: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 </a:t>
            </a: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Santhoshi</a:t>
            </a: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 </a:t>
            </a:r>
            <a:r>
              <a:rPr dirty="0" sz="2200">
                <a:solidFill>
                  <a:srgbClr val="ffffff"/>
                </a:solidFill>
                <a:latin typeface="MHJPCQ+ArialMT"/>
                <a:cs typeface="MHJPCQ+ArialMT"/>
              </a:rPr>
              <a:t>Reddy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39" y="1562694"/>
            <a:ext cx="2481733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39" y="2441466"/>
            <a:ext cx="6271757" cy="1040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6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project,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fully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functional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chess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featuring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player</a:t>
            </a:r>
          </a:p>
          <a:p>
            <a:pPr marL="571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vs.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vs.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artificial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intelligence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modes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will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made</a:t>
            </a:r>
          </a:p>
          <a:p>
            <a:pPr marL="5715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using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object-oriented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programming,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minimax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algorithm,</a:t>
            </a:r>
          </a:p>
          <a:p>
            <a:pPr marL="571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Python,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Pygame.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08600" y="6522452"/>
            <a:ext cx="1706916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49">
                <a:solidFill>
                  <a:srgbClr val="898989"/>
                </a:solidFill>
                <a:latin typeface="MHJPCQ+ArialMT"/>
                <a:cs typeface="MHJPCQ+ArialMT"/>
              </a:rPr>
              <a:t>PRESENTATION</a:t>
            </a: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 </a:t>
            </a:r>
            <a:r>
              <a:rPr dirty="0" sz="900" spc="149">
                <a:solidFill>
                  <a:srgbClr val="898989"/>
                </a:solidFill>
                <a:latin typeface="MHJPCQ+ArialMT"/>
                <a:cs typeface="MHJPCQ+ArialMT"/>
              </a:rPr>
              <a:t>TITLE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97260" y="6522452"/>
            <a:ext cx="298569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573667"/>
            <a:ext cx="2544489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964" y="1966250"/>
            <a:ext cx="4681981" cy="730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Tools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-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Python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Interpreter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-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Visual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Studio</a:t>
            </a:r>
          </a:p>
          <a:p>
            <a:pPr marL="0" marR="0">
              <a:lnSpc>
                <a:spcPts val="2290"/>
              </a:lnSpc>
              <a:spcBef>
                <a:spcPts val="869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Libraries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-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PyGame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-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Numpy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964" y="2768890"/>
            <a:ext cx="5110479" cy="10057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Techniques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(Concepts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Algorithms)</a:t>
            </a:r>
          </a:p>
          <a:p>
            <a:pPr marL="457200" marR="0">
              <a:lnSpc>
                <a:spcPts val="2270"/>
              </a:lnSpc>
              <a:spcBef>
                <a:spcPts val="398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ASMOUO+TimesNewRomanPSMT"/>
                <a:cs typeface="ASMOUO+TimesNewRomanPSMT"/>
              </a:rPr>
              <a:t>1.</a:t>
            </a:r>
            <a:r>
              <a:rPr dirty="0" sz="2050" spc="650">
                <a:solidFill>
                  <a:srgbClr val="f900a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Move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generation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board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visualization</a:t>
            </a:r>
          </a:p>
          <a:p>
            <a:pPr marL="457200" marR="0">
              <a:lnSpc>
                <a:spcPts val="2270"/>
              </a:lnSpc>
              <a:spcBef>
                <a:spcPts val="339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ASMOUO+TimesNewRomanPSMT"/>
                <a:cs typeface="ASMOUO+TimesNewRomanPSMT"/>
              </a:rPr>
              <a:t>2.</a:t>
            </a:r>
            <a:r>
              <a:rPr dirty="0" sz="2050" spc="650">
                <a:solidFill>
                  <a:srgbClr val="f900a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Position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Evaluation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9164" y="3786036"/>
            <a:ext cx="3236722" cy="6642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ASMOUO+TimesNewRomanPSMT"/>
                <a:cs typeface="ASMOUO+TimesNewRomanPSMT"/>
              </a:rPr>
              <a:t>3.</a:t>
            </a:r>
            <a:r>
              <a:rPr dirty="0" sz="2050" spc="650">
                <a:solidFill>
                  <a:srgbClr val="f900a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Search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tree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using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Minimax</a:t>
            </a:r>
          </a:p>
          <a:p>
            <a:pPr marL="0" marR="0">
              <a:lnSpc>
                <a:spcPts val="2270"/>
              </a:lnSpc>
              <a:spcBef>
                <a:spcPts val="339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ASMOUO+TimesNewRomanPSMT"/>
                <a:cs typeface="ASMOUO+TimesNewRomanPSMT"/>
              </a:rPr>
              <a:t>4.</a:t>
            </a:r>
            <a:r>
              <a:rPr dirty="0" sz="2050" spc="650">
                <a:solidFill>
                  <a:srgbClr val="f900a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Alpha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beta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pruning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08600" y="6522452"/>
            <a:ext cx="1706916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49">
                <a:solidFill>
                  <a:srgbClr val="898989"/>
                </a:solidFill>
                <a:latin typeface="MHJPCQ+ArialMT"/>
                <a:cs typeface="MHJPCQ+ArialMT"/>
              </a:rPr>
              <a:t>PRESENTATION</a:t>
            </a: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 </a:t>
            </a:r>
            <a:r>
              <a:rPr dirty="0" sz="900" spc="149">
                <a:solidFill>
                  <a:srgbClr val="898989"/>
                </a:solidFill>
                <a:latin typeface="MHJPCQ+ArialMT"/>
                <a:cs typeface="MHJPCQ+ArialMT"/>
              </a:rPr>
              <a:t>TITLE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97260" y="6522452"/>
            <a:ext cx="298569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573667"/>
            <a:ext cx="9869371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Evaluation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Methodology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&amp;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Deliverables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965" y="2022566"/>
            <a:ext cx="10563816" cy="1959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Ensuring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safe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unsafe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moves</a:t>
            </a:r>
          </a:p>
          <a:p>
            <a:pPr marL="0" marR="0">
              <a:lnSpc>
                <a:spcPts val="2290"/>
              </a:lnSpc>
              <a:spcBef>
                <a:spcPts val="277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Checks</a:t>
            </a:r>
          </a:p>
          <a:p>
            <a:pPr marL="0" marR="0">
              <a:lnSpc>
                <a:spcPts val="2290"/>
              </a:lnSpc>
              <a:spcBef>
                <a:spcPts val="227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Contrasting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time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complexity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with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other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chess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games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played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online.</a:t>
            </a:r>
          </a:p>
          <a:p>
            <a:pPr marL="0" marR="0">
              <a:lnSpc>
                <a:spcPts val="2290"/>
              </a:lnSpc>
              <a:spcBef>
                <a:spcPts val="277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Time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taken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by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algorithm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make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next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move.</a:t>
            </a:r>
          </a:p>
          <a:p>
            <a:pPr marL="0" marR="0">
              <a:lnSpc>
                <a:spcPts val="2290"/>
              </a:lnSpc>
              <a:spcBef>
                <a:spcPts val="277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It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an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end-to-end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project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which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lets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player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play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game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against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AI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algorithm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created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with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</a:p>
          <a:p>
            <a:pPr marL="285750" marR="0">
              <a:lnSpc>
                <a:spcPts val="2214"/>
              </a:lnSpc>
              <a:spcBef>
                <a:spcPts val="301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help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2000" spc="5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pygame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library.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965" y="4396806"/>
            <a:ext cx="2418011" cy="488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ASMOUO+TimesNewRomanPSMT"/>
                <a:cs typeface="ASMOUO+TimesNewRomanPSMT"/>
              </a:rPr>
              <a:t>Deliverables</a:t>
            </a:r>
            <a:r>
              <a:rPr dirty="0" sz="3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ASMOUO+TimesNewRomanPSMT"/>
                <a:cs typeface="ASMOUO+TimesNewRomanPSMT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965" y="4956735"/>
            <a:ext cx="2115820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GitHub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link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1965" y="5358055"/>
            <a:ext cx="4562055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Chess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game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video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uploaded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in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YouTube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08600" y="6522452"/>
            <a:ext cx="1706916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49">
                <a:solidFill>
                  <a:srgbClr val="898989"/>
                </a:solidFill>
                <a:latin typeface="MHJPCQ+ArialMT"/>
                <a:cs typeface="MHJPCQ+ArialMT"/>
              </a:rPr>
              <a:t>PRESENTATION</a:t>
            </a: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 </a:t>
            </a:r>
            <a:r>
              <a:rPr dirty="0" sz="900" spc="149">
                <a:solidFill>
                  <a:srgbClr val="898989"/>
                </a:solidFill>
                <a:latin typeface="MHJPCQ+ArialMT"/>
                <a:cs typeface="MHJPCQ+ArialMT"/>
              </a:rPr>
              <a:t>TITLE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97260" y="6522452"/>
            <a:ext cx="298569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573667"/>
            <a:ext cx="4963753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Alpha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Beta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Pruning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965" y="2202723"/>
            <a:ext cx="11041764" cy="7850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Alpha–beta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pruning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search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algorithm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seeks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decrease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number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nodes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are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evaluated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minimax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algorithm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search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tree.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adversarial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search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algorithm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used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commonly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machine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two-player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965" y="3444275"/>
            <a:ext cx="359553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two-parameter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defined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9165" y="3745678"/>
            <a:ext cx="10590773" cy="11044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BEVQL+TimesNewRomanPS-BoldMT"/>
                <a:cs typeface="DBEVQL+TimesNewRomanPS-BoldMT"/>
              </a:rPr>
              <a:t>Alpha: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best</a:t>
            </a:r>
            <a:r>
              <a:rPr dirty="0" sz="18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(highest-value)</a:t>
            </a:r>
            <a:r>
              <a:rPr dirty="0" sz="1800" spc="1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choice</a:t>
            </a:r>
            <a:r>
              <a:rPr dirty="0" sz="1800" spc="1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we</a:t>
            </a:r>
            <a:r>
              <a:rPr dirty="0" sz="1800" spc="1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have</a:t>
            </a:r>
            <a:r>
              <a:rPr dirty="0" sz="18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found</a:t>
            </a:r>
            <a:r>
              <a:rPr dirty="0" sz="1800" spc="1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so</a:t>
            </a:r>
            <a:r>
              <a:rPr dirty="0" sz="1800" spc="1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far</a:t>
            </a:r>
            <a:r>
              <a:rPr dirty="0" sz="18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at</a:t>
            </a:r>
            <a:r>
              <a:rPr dirty="0" sz="18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any</a:t>
            </a:r>
            <a:r>
              <a:rPr dirty="0" sz="18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point</a:t>
            </a:r>
            <a:r>
              <a:rPr dirty="0" sz="1800" spc="1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along</a:t>
            </a:r>
            <a:r>
              <a:rPr dirty="0" sz="18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path</a:t>
            </a:r>
            <a:r>
              <a:rPr dirty="0" sz="1800" spc="1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1800" spc="1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Maximizer.</a:t>
            </a:r>
            <a:r>
              <a:rPr dirty="0" sz="1800" spc="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</a:p>
          <a:p>
            <a:pPr marL="2857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initial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value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alpha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BEVQL+TimesNewRomanPS-BoldMT"/>
                <a:cs typeface="DBEVQL+TimesNewRomanPS-BoldMT"/>
              </a:rPr>
              <a:t>-∞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.</a:t>
            </a:r>
          </a:p>
          <a:p>
            <a:pPr marL="0" marR="0">
              <a:lnSpc>
                <a:spcPts val="2066"/>
              </a:lnSpc>
              <a:spcBef>
                <a:spcPts val="379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BEVQL+TimesNewRomanPS-BoldMT"/>
                <a:cs typeface="DBEVQL+TimesNewRomanPS-BoldMT"/>
              </a:rPr>
              <a:t>Beta: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 spc="2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best</a:t>
            </a:r>
            <a:r>
              <a:rPr dirty="0" sz="1800" spc="2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(lowest-value)</a:t>
            </a:r>
            <a:r>
              <a:rPr dirty="0" sz="1800" spc="2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choice</a:t>
            </a:r>
            <a:r>
              <a:rPr dirty="0" sz="1800" spc="2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we</a:t>
            </a:r>
            <a:r>
              <a:rPr dirty="0" sz="1800" spc="2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have</a:t>
            </a:r>
            <a:r>
              <a:rPr dirty="0" sz="1800" spc="2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found</a:t>
            </a:r>
            <a:r>
              <a:rPr dirty="0" sz="1800" spc="2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so</a:t>
            </a:r>
            <a:r>
              <a:rPr dirty="0" sz="1800" spc="2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far</a:t>
            </a:r>
            <a:r>
              <a:rPr dirty="0" sz="1800" spc="2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at</a:t>
            </a:r>
            <a:r>
              <a:rPr dirty="0" sz="1800" spc="2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any</a:t>
            </a:r>
            <a:r>
              <a:rPr dirty="0" sz="1800" spc="2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point</a:t>
            </a:r>
            <a:r>
              <a:rPr dirty="0" sz="1800" spc="2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along</a:t>
            </a:r>
            <a:r>
              <a:rPr dirty="0" sz="1800" spc="2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 spc="2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path</a:t>
            </a:r>
            <a:r>
              <a:rPr dirty="0" sz="1800" spc="2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1800" spc="2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Minimizer.</a:t>
            </a:r>
            <a:r>
              <a:rPr dirty="0" sz="1800" spc="1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</a:p>
          <a:p>
            <a:pPr marL="2857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initial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value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beta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BEVQL+TimesNewRomanPS-BoldMT"/>
                <a:cs typeface="DBEVQL+TimesNewRomanPS-BoldMT"/>
              </a:rPr>
              <a:t>+∞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08600" y="6522452"/>
            <a:ext cx="1706916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49">
                <a:solidFill>
                  <a:srgbClr val="898989"/>
                </a:solidFill>
                <a:latin typeface="MHJPCQ+ArialMT"/>
                <a:cs typeface="MHJPCQ+ArialMT"/>
              </a:rPr>
              <a:t>PRESENTATION</a:t>
            </a: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 </a:t>
            </a:r>
            <a:r>
              <a:rPr dirty="0" sz="900" spc="149">
                <a:solidFill>
                  <a:srgbClr val="898989"/>
                </a:solidFill>
                <a:latin typeface="MHJPCQ+ArialMT"/>
                <a:cs typeface="MHJPCQ+ArialMT"/>
              </a:rPr>
              <a:t>TITLE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97260" y="6522452"/>
            <a:ext cx="298569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38" y="999251"/>
            <a:ext cx="5119099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Algorithm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Explained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79161" y="2691578"/>
            <a:ext cx="5018415" cy="547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Alpha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beta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pruning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algorithm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will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used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this</a:t>
            </a:r>
          </a:p>
          <a:p>
            <a:pPr marL="571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chess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79161" y="3312354"/>
            <a:ext cx="5365392" cy="1040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algorithm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maintains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two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values,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alpha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beta,</a:t>
            </a:r>
          </a:p>
          <a:p>
            <a:pPr marL="571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which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represent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minimum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score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maximizing</a:t>
            </a:r>
          </a:p>
          <a:p>
            <a:pPr marL="5715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assured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maximum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score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</a:p>
          <a:p>
            <a:pPr marL="571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minimizing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assured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respectively.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79161" y="4426906"/>
            <a:ext cx="4699253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Initially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alpha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-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infinity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beta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+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Infinity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79161" y="4800794"/>
            <a:ext cx="5417057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current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maximum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depth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evaluates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up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3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97260" y="6522452"/>
            <a:ext cx="298569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0914" y="2698922"/>
            <a:ext cx="5062882" cy="1173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000000"/>
                </a:solidFill>
                <a:latin typeface="MHJPCQ+ArialMT"/>
                <a:cs typeface="MHJPCQ+ArialMT"/>
              </a:rPr>
              <a:t>Thank</a:t>
            </a:r>
            <a:r>
              <a:rPr dirty="0" sz="80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8000">
                <a:solidFill>
                  <a:srgbClr val="000000"/>
                </a:solidFill>
                <a:latin typeface="MHJPCQ+ArialMT"/>
                <a:cs typeface="MHJPCQ+ArialMT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97260" y="6522452"/>
            <a:ext cx="298569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69692" y="1142418"/>
            <a:ext cx="2079004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69692" y="2051818"/>
            <a:ext cx="3500118" cy="19261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1ebe9b"/>
                </a:solidFill>
                <a:latin typeface="MHJPCQ+ArialMT"/>
                <a:cs typeface="MHJPCQ+ArialMT"/>
              </a:rPr>
              <a:t>•</a:t>
            </a:r>
            <a:r>
              <a:rPr dirty="0" sz="2450" spc="711">
                <a:solidFill>
                  <a:srgbClr val="1ebe9b"/>
                </a:solidFill>
                <a:latin typeface="MHJPCQ+ArialMT"/>
                <a:cs typeface="MHJPCQ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Introduction</a:t>
            </a:r>
          </a:p>
          <a:p>
            <a:pPr marL="0" marR="0">
              <a:lnSpc>
                <a:spcPts val="2737"/>
              </a:lnSpc>
              <a:spcBef>
                <a:spcPts val="566"/>
              </a:spcBef>
              <a:spcAft>
                <a:spcPts val="0"/>
              </a:spcAft>
            </a:pPr>
            <a:r>
              <a:rPr dirty="0" sz="2450">
                <a:solidFill>
                  <a:srgbClr val="1ebe9b"/>
                </a:solidFill>
                <a:latin typeface="MHJPCQ+ArialMT"/>
                <a:cs typeface="MHJPCQ+ArialMT"/>
              </a:rPr>
              <a:t>•</a:t>
            </a:r>
            <a:r>
              <a:rPr dirty="0" sz="2450" spc="711">
                <a:solidFill>
                  <a:srgbClr val="1ebe9b"/>
                </a:solidFill>
                <a:latin typeface="MHJPCQ+ArialMT"/>
                <a:cs typeface="MHJPCQ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Requirements</a:t>
            </a:r>
          </a:p>
          <a:p>
            <a:pPr marL="0" marR="0">
              <a:lnSpc>
                <a:spcPts val="2737"/>
              </a:lnSpc>
              <a:spcBef>
                <a:spcPts val="566"/>
              </a:spcBef>
              <a:spcAft>
                <a:spcPts val="0"/>
              </a:spcAft>
            </a:pPr>
            <a:r>
              <a:rPr dirty="0" sz="2450">
                <a:solidFill>
                  <a:srgbClr val="1ebe9b"/>
                </a:solidFill>
                <a:latin typeface="MHJPCQ+ArialMT"/>
                <a:cs typeface="MHJPCQ+ArialMT"/>
              </a:rPr>
              <a:t>•</a:t>
            </a:r>
            <a:r>
              <a:rPr dirty="0" sz="2450" spc="711">
                <a:solidFill>
                  <a:srgbClr val="1ebe9b"/>
                </a:solidFill>
                <a:latin typeface="MHJPCQ+ArialMT"/>
                <a:cs typeface="MHJPCQ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Files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Included</a:t>
            </a:r>
          </a:p>
          <a:p>
            <a:pPr marL="0" marR="0">
              <a:lnSpc>
                <a:spcPts val="2737"/>
              </a:lnSpc>
              <a:spcBef>
                <a:spcPts val="566"/>
              </a:spcBef>
              <a:spcAft>
                <a:spcPts val="0"/>
              </a:spcAft>
            </a:pPr>
            <a:r>
              <a:rPr dirty="0" sz="2450">
                <a:solidFill>
                  <a:srgbClr val="1ebe9b"/>
                </a:solidFill>
                <a:latin typeface="MHJPCQ+ArialMT"/>
                <a:cs typeface="MHJPCQ+ArialMT"/>
              </a:rPr>
              <a:t>•</a:t>
            </a:r>
            <a:r>
              <a:rPr dirty="0" sz="2450" spc="711">
                <a:solidFill>
                  <a:srgbClr val="1ebe9b"/>
                </a:solidFill>
                <a:latin typeface="MHJPCQ+ArialMT"/>
                <a:cs typeface="MHJPCQ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Representation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Moves</a:t>
            </a:r>
          </a:p>
          <a:p>
            <a:pPr marL="45720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Move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Selections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26892" y="3925829"/>
            <a:ext cx="1755942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2050" spc="963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Chess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SMOUO+TimesNewRomanPSMT"/>
                <a:cs typeface="ASMOUO+TimesNewRomanPSMT"/>
              </a:rPr>
              <a:t>Pieces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9692" y="4283970"/>
            <a:ext cx="2079802" cy="1644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1ebe9b"/>
                </a:solidFill>
                <a:latin typeface="MHJPCQ+ArialMT"/>
                <a:cs typeface="MHJPCQ+ArialMT"/>
              </a:rPr>
              <a:t>•</a:t>
            </a:r>
            <a:r>
              <a:rPr dirty="0" sz="2450" spc="711">
                <a:solidFill>
                  <a:srgbClr val="1ebe9b"/>
                </a:solidFill>
                <a:latin typeface="MHJPCQ+ArialMT"/>
                <a:cs typeface="MHJPCQ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Objective</a:t>
            </a:r>
          </a:p>
          <a:p>
            <a:pPr marL="0" marR="0">
              <a:lnSpc>
                <a:spcPts val="2737"/>
              </a:lnSpc>
              <a:spcBef>
                <a:spcPts val="566"/>
              </a:spcBef>
              <a:spcAft>
                <a:spcPts val="0"/>
              </a:spcAft>
            </a:pPr>
            <a:r>
              <a:rPr dirty="0" sz="2450">
                <a:solidFill>
                  <a:srgbClr val="1ebe9b"/>
                </a:solidFill>
                <a:latin typeface="MHJPCQ+ArialMT"/>
                <a:cs typeface="MHJPCQ+ArialMT"/>
              </a:rPr>
              <a:t>•</a:t>
            </a:r>
            <a:r>
              <a:rPr dirty="0" sz="2450" spc="711">
                <a:solidFill>
                  <a:srgbClr val="1ebe9b"/>
                </a:solidFill>
                <a:latin typeface="MHJPCQ+ArialMT"/>
                <a:cs typeface="MHJPCQ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Approach</a:t>
            </a:r>
          </a:p>
          <a:p>
            <a:pPr marL="0" marR="0">
              <a:lnSpc>
                <a:spcPts val="2737"/>
              </a:lnSpc>
              <a:spcBef>
                <a:spcPts val="566"/>
              </a:spcBef>
              <a:spcAft>
                <a:spcPts val="0"/>
              </a:spcAft>
            </a:pPr>
            <a:r>
              <a:rPr dirty="0" sz="2450">
                <a:solidFill>
                  <a:srgbClr val="1ebe9b"/>
                </a:solidFill>
                <a:latin typeface="MHJPCQ+ArialMT"/>
                <a:cs typeface="MHJPCQ+ArialMT"/>
              </a:rPr>
              <a:t>•</a:t>
            </a:r>
            <a:r>
              <a:rPr dirty="0" sz="2450" spc="711">
                <a:solidFill>
                  <a:srgbClr val="1ebe9b"/>
                </a:solidFill>
                <a:latin typeface="MHJPCQ+ArialMT"/>
                <a:cs typeface="MHJPCQ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Methodology</a:t>
            </a:r>
          </a:p>
          <a:p>
            <a:pPr marL="0" marR="0">
              <a:lnSpc>
                <a:spcPts val="2737"/>
              </a:lnSpc>
              <a:spcBef>
                <a:spcPts val="566"/>
              </a:spcBef>
              <a:spcAft>
                <a:spcPts val="0"/>
              </a:spcAft>
            </a:pPr>
            <a:r>
              <a:rPr dirty="0" sz="2450">
                <a:solidFill>
                  <a:srgbClr val="1ebe9b"/>
                </a:solidFill>
                <a:latin typeface="MHJPCQ+ArialMT"/>
                <a:cs typeface="MHJPCQ+ArialMT"/>
              </a:rPr>
              <a:t>•</a:t>
            </a:r>
            <a:r>
              <a:rPr dirty="0" sz="2450" spc="711">
                <a:solidFill>
                  <a:srgbClr val="1ebe9b"/>
                </a:solidFill>
                <a:latin typeface="MHJPCQ+ArialMT"/>
                <a:cs typeface="MHJPCQ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Algo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ASMOUO+TimesNewRomanPSMT"/>
                <a:cs typeface="ASMOUO+TimesNewRomanPSMT"/>
              </a:rPr>
              <a:t>used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79810" y="6522452"/>
            <a:ext cx="215968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MHJPCQ+ArialMT"/>
                <a:cs typeface="MHJPCQ+ArialMT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39" y="1510350"/>
            <a:ext cx="3411965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Chess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Game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39" y="2622490"/>
            <a:ext cx="6552742" cy="547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6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Chess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board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two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players.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Chess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abstract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strategy</a:t>
            </a:r>
          </a:p>
          <a:p>
            <a:pPr marL="2286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involves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no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hidden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information.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39" y="3125251"/>
            <a:ext cx="601393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chessboard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with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64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squares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arranged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eight-by-eight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grid.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39" y="3490154"/>
            <a:ext cx="6582230" cy="794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6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Artificial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intelligence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widely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used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everyday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situations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</a:p>
          <a:p>
            <a:pPr marL="2286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actual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world.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Chess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where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artificial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intelligence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used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</a:t>
            </a:r>
          </a:p>
          <a:p>
            <a:pPr marL="2286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spectacular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way.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08600" y="6522450"/>
            <a:ext cx="1706916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49">
                <a:solidFill>
                  <a:srgbClr val="898989"/>
                </a:solidFill>
                <a:latin typeface="MHJPCQ+ArialMT"/>
                <a:cs typeface="MHJPCQ+ArialMT"/>
              </a:rPr>
              <a:t>PRESENTATION</a:t>
            </a: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 </a:t>
            </a:r>
            <a:r>
              <a:rPr dirty="0" sz="900" spc="149">
                <a:solidFill>
                  <a:srgbClr val="898989"/>
                </a:solidFill>
                <a:latin typeface="MHJPCQ+ArialMT"/>
                <a:cs typeface="MHJPCQ+ArialMT"/>
              </a:rPr>
              <a:t>TITLE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79810" y="6522452"/>
            <a:ext cx="215968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MHJPCQ+ArialMT"/>
                <a:cs typeface="MHJPCQ+ArialMT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38" y="999251"/>
            <a:ext cx="3630984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321" y="1832573"/>
            <a:ext cx="4985953" cy="8872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Python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3.10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version</a:t>
            </a:r>
          </a:p>
          <a:p>
            <a:pPr marL="0" marR="0">
              <a:lnSpc>
                <a:spcPts val="2066"/>
              </a:lnSpc>
              <a:spcBef>
                <a:spcPts val="244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PIP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(performance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improvement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plan)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libraries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installation.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321" y="2713140"/>
            <a:ext cx="5385510" cy="2354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PyGame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-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open-source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Python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programming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language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module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created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support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creation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multimedia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apps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games.</a:t>
            </a:r>
          </a:p>
          <a:p>
            <a:pPr marL="0" marR="0">
              <a:lnSpc>
                <a:spcPts val="2066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Time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-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Provides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ways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represent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time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code,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including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objects,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numbers,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strings.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not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only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represents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time,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but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also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provides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functionality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such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waiting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during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code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execution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measuring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code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efficiency.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79810" y="6522452"/>
            <a:ext cx="215968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MHJPCQ+ArialMT"/>
                <a:cs typeface="MHJPCQ+ArialMT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45760" y="561373"/>
            <a:ext cx="3598605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File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Uploaded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13679" y="1748730"/>
            <a:ext cx="6103432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5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assets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folder: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Contains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chess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piece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sprites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used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56579" y="2004603"/>
            <a:ext cx="170002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game’s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graphics.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13679" y="2369506"/>
            <a:ext cx="6369405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5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chess.py: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main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program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used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run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interface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56579" y="2625379"/>
            <a:ext cx="393340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Run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program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when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starting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13679" y="2990282"/>
            <a:ext cx="5810389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5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pieces.py:</a:t>
            </a:r>
            <a:r>
              <a:rPr dirty="0" sz="1800" spc="12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Contains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master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class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‘Pieces’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well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56579" y="3246155"/>
            <a:ext cx="476829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individual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piece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classes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inherit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main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class.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13679" y="3611058"/>
            <a:ext cx="6216279" cy="794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5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board.py: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contains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board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class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methods.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Also</a:t>
            </a:r>
          </a:p>
          <a:p>
            <a:pPr marL="3429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contains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alpha-beta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pruning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method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computer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uses</a:t>
            </a:r>
          </a:p>
          <a:p>
            <a:pPr marL="3429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make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13679" y="4478722"/>
            <a:ext cx="6312144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5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ratings.py: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Contains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rating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class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with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methods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evaluate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56579" y="4734595"/>
            <a:ext cx="211218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rating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movie.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13679" y="5099498"/>
            <a:ext cx="6217463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5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userInterface.py:</a:t>
            </a:r>
            <a:r>
              <a:rPr dirty="0" sz="1800" spc="14" b="1">
                <a:solidFill>
                  <a:srgbClr val="000000"/>
                </a:solidFill>
                <a:latin typeface="MWVOEO+TimesNewRomanPS-BoldItalicMT"/>
                <a:cs typeface="MWVOEO+TimesNewRomanPS-Bold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Contains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user-interface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class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used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56579" y="5355371"/>
            <a:ext cx="504923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display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game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using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pygame.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179810" y="6522452"/>
            <a:ext cx="215968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MHJPCQ+ArialMT"/>
                <a:cs typeface="MHJPCQ+ArialMT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80200" y="801250"/>
            <a:ext cx="8302724" cy="19913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29569" marR="0">
              <a:lnSpc>
                <a:spcPts val="7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ffffff"/>
                </a:solidFill>
                <a:latin typeface="MHJPCQ+ArialMT"/>
                <a:cs typeface="MHJPCQ+ArialMT"/>
              </a:rPr>
              <a:t>BOARD</a:t>
            </a:r>
          </a:p>
          <a:p>
            <a:pPr marL="0" marR="0">
              <a:lnSpc>
                <a:spcPts val="755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ffffff"/>
                </a:solidFill>
                <a:latin typeface="MHJPCQ+ArialMT"/>
                <a:cs typeface="MHJPCQ+ArialMT"/>
              </a:rPr>
              <a:t>REPRESENTATION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29425" y="1880215"/>
            <a:ext cx="4250080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Move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Selections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6575" y="3455217"/>
            <a:ext cx="5181828" cy="794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6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with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white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pieces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always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first.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6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White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players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get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opportunity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attack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right</a:t>
            </a:r>
          </a:p>
          <a:p>
            <a:pPr marL="2286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away.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79810" y="6522452"/>
            <a:ext cx="215968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MHJPCQ+ArialMT"/>
                <a:cs typeface="MHJPCQ+ArialMT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39" y="711476"/>
            <a:ext cx="5770575" cy="12658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How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the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Chess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 </a:t>
            </a: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Pieces</a:t>
            </a:r>
          </a:p>
          <a:p>
            <a:pPr marL="0" marR="0">
              <a:lnSpc>
                <a:spcPts val="4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HJPCQ+ArialMT"/>
                <a:cs typeface="MHJPCQ+ArialMT"/>
              </a:rPr>
              <a:t>Move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39" y="2445332"/>
            <a:ext cx="6240930" cy="794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6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BEVQL+TimesNewRomanPS-BoldMT"/>
                <a:cs typeface="DBEVQL+TimesNewRomanPS-BoldMT"/>
              </a:rPr>
              <a:t>King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-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king,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marked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with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cross-bearing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crown,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</a:t>
            </a:r>
          </a:p>
          <a:p>
            <a:pPr marL="2286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direction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one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square.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horizontally,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vertically,</a:t>
            </a:r>
          </a:p>
          <a:p>
            <a:pPr marL="2286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diagonally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39" y="3312996"/>
            <a:ext cx="6216013" cy="7940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6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BEVQL+TimesNewRomanPS-BoldMT"/>
                <a:cs typeface="DBEVQL+TimesNewRomanPS-BoldMT"/>
              </a:rPr>
              <a:t>Queen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-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queen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number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squares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any</a:t>
            </a:r>
          </a:p>
          <a:p>
            <a:pPr marL="228600" marR="0">
              <a:lnSpc>
                <a:spcPts val="1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direction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–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horizontally,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vertically,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diagonally.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Considered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</a:p>
          <a:p>
            <a:pPr marL="2286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most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powerful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piece.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39" y="4180660"/>
            <a:ext cx="5875157" cy="794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6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BEVQL+TimesNewRomanPS-BoldMT"/>
                <a:cs typeface="DBEVQL+TimesNewRomanPS-BoldMT"/>
              </a:rPr>
              <a:t>Rook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-The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rook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looks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like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tower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ancient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building,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</a:p>
          <a:p>
            <a:pPr marL="2286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also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powerful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piece.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zoom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all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over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board,</a:t>
            </a:r>
          </a:p>
          <a:p>
            <a:pPr marL="2286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horizontally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vertically,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number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squares.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2939" y="5048324"/>
            <a:ext cx="6065329" cy="794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63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BEVQL+TimesNewRomanPS-BoldMT"/>
                <a:cs typeface="DBEVQL+TimesNewRomanPS-BoldMT"/>
              </a:rPr>
              <a:t>Bishop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-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bishop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shoot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up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down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diagonals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of</a:t>
            </a:r>
          </a:p>
          <a:p>
            <a:pPr marL="2286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chessboard.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bishop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only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diagonals,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</a:t>
            </a:r>
          </a:p>
          <a:p>
            <a:pPr marL="2286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cannot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different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color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squares.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79810" y="6522452"/>
            <a:ext cx="215968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MHJPCQ+ArialMT"/>
                <a:cs typeface="MHJPCQ+ArialMT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53403" y="2694776"/>
            <a:ext cx="6419697" cy="794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BEVQL+TimesNewRomanPS-BoldMT"/>
                <a:cs typeface="DBEVQL+TimesNewRomanPS-BoldMT"/>
              </a:rPr>
              <a:t>Knight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-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knight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“L”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shape,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two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spaces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vertically</a:t>
            </a:r>
          </a:p>
          <a:p>
            <a:pPr marL="571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one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space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horizontally,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opposite: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two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spaces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horizontally</a:t>
            </a:r>
          </a:p>
          <a:p>
            <a:pPr marL="5715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one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space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vertically.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3403" y="3562441"/>
            <a:ext cx="6603262" cy="794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900a0"/>
                </a:solidFill>
                <a:latin typeface="MHJPCQ+ArialMT"/>
                <a:cs typeface="MHJPCQ+ArialMT"/>
              </a:rPr>
              <a:t>•</a:t>
            </a:r>
            <a:r>
              <a:rPr dirty="0" sz="1850" spc="1088">
                <a:solidFill>
                  <a:srgbClr val="f900a0"/>
                </a:solidFill>
                <a:latin typeface="MHJPCQ+ArialMT"/>
                <a:cs typeface="MHJPCQ+Arial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BEVQL+TimesNewRomanPS-BoldMT"/>
                <a:cs typeface="DBEVQL+TimesNewRomanPS-BoldMT"/>
              </a:rPr>
              <a:t>Pawns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-Pawns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one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space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forward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only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unless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it’s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their</a:t>
            </a:r>
          </a:p>
          <a:p>
            <a:pPr marL="571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first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move: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two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squares.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only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piece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which</a:t>
            </a:r>
          </a:p>
          <a:p>
            <a:pPr marL="5715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cannot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move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SMOUO+TimesNewRomanPSMT"/>
                <a:cs typeface="ASMOUO+TimesNewRomanPSMT"/>
              </a:rPr>
              <a:t>backwards.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9" y="6522452"/>
            <a:ext cx="81299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50">
                <a:solidFill>
                  <a:srgbClr val="898989"/>
                </a:solidFill>
                <a:latin typeface="MHJPCQ+ArialMT"/>
                <a:cs typeface="MHJPCQ+ArialMT"/>
              </a:rPr>
              <a:t>4/30/2023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79810" y="6522452"/>
            <a:ext cx="215968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MHJPCQ+ArialMT"/>
                <a:cs typeface="MHJPCQ+ArialMT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2023-04-30T15:48:32-05:00</dcterms:modified>
</cp:coreProperties>
</file>