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6e0bd68d0c_2_2:notes"/>
          <p:cNvSpPr/>
          <p:nvPr>
            <p:ph idx="2" type="sldImg"/>
          </p:nvPr>
        </p:nvSpPr>
        <p:spPr>
          <a:xfrm>
            <a:off x="685800" y="857250"/>
            <a:ext cx="54864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g16e0bd68d0c_2_2:notes"/>
          <p:cNvSpPr txBox="1"/>
          <p:nvPr>
            <p:ph idx="1" type="body"/>
          </p:nvPr>
        </p:nvSpPr>
        <p:spPr>
          <a:xfrm>
            <a:off x="685800" y="3300413"/>
            <a:ext cx="54864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For </a:t>
            </a:r>
            <a:r>
              <a:rPr lang="en"/>
              <a:t>project title</a:t>
            </a:r>
            <a:endParaRPr/>
          </a:p>
        </p:txBody>
      </p:sp>
      <p:sp>
        <p:nvSpPr>
          <p:cNvPr id="53" name="Google Shape;53;g16e0bd68d0c_2_2:notes"/>
          <p:cNvSpPr txBox="1"/>
          <p:nvPr>
            <p:ph idx="12" type="sldNum"/>
          </p:nvPr>
        </p:nvSpPr>
        <p:spPr>
          <a:xfrm>
            <a:off x="3884613" y="6513910"/>
            <a:ext cx="2971800" cy="34409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237f805c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237f805c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e11a6c99c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6e11a6c99c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6e11a6c99c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6e11a6c99c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6e11a6c99c_0_0:notes"/>
          <p:cNvSpPr/>
          <p:nvPr>
            <p:ph idx="2" type="sldImg"/>
          </p:nvPr>
        </p:nvSpPr>
        <p:spPr>
          <a:xfrm>
            <a:off x="685800" y="857250"/>
            <a:ext cx="54864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g16e11a6c99c_0_0:notes"/>
          <p:cNvSpPr txBox="1"/>
          <p:nvPr>
            <p:ph idx="1" type="body"/>
          </p:nvPr>
        </p:nvSpPr>
        <p:spPr>
          <a:xfrm>
            <a:off x="685800" y="3300413"/>
            <a:ext cx="54864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Project members</a:t>
            </a:r>
            <a:endParaRPr/>
          </a:p>
        </p:txBody>
      </p:sp>
      <p:sp>
        <p:nvSpPr>
          <p:cNvPr id="68" name="Google Shape;68;g16e11a6c99c_0_0:notes"/>
          <p:cNvSpPr txBox="1"/>
          <p:nvPr>
            <p:ph idx="12" type="sldNum"/>
          </p:nvPr>
        </p:nvSpPr>
        <p:spPr>
          <a:xfrm>
            <a:off x="3884613" y="6513910"/>
            <a:ext cx="2971800" cy="34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6e0bd68d0c_2_27:notes"/>
          <p:cNvSpPr/>
          <p:nvPr>
            <p:ph idx="2" type="sldImg"/>
          </p:nvPr>
        </p:nvSpPr>
        <p:spPr>
          <a:xfrm>
            <a:off x="685800" y="857250"/>
            <a:ext cx="54864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g16e0bd68d0c_2_27:notes"/>
          <p:cNvSpPr txBox="1"/>
          <p:nvPr>
            <p:ph idx="1" type="body"/>
          </p:nvPr>
        </p:nvSpPr>
        <p:spPr>
          <a:xfrm>
            <a:off x="685800" y="3300413"/>
            <a:ext cx="54864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Problem Statement</a:t>
            </a:r>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We also aim to make the model robust by deploying it on a website and giving the end user options to control the apartment settings based on their need e.g. number of bedrooms, distance from the University, transportation availability etc.</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81" name="Google Shape;81;g16e0bd68d0c_2_27:notes"/>
          <p:cNvSpPr txBox="1"/>
          <p:nvPr>
            <p:ph idx="12" type="sldNum"/>
          </p:nvPr>
        </p:nvSpPr>
        <p:spPr>
          <a:xfrm>
            <a:off x="3884613" y="6513910"/>
            <a:ext cx="2971800" cy="34409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e11a6c99c_0_15:notes"/>
          <p:cNvSpPr/>
          <p:nvPr>
            <p:ph idx="2" type="sldImg"/>
          </p:nvPr>
        </p:nvSpPr>
        <p:spPr>
          <a:xfrm>
            <a:off x="685800" y="857250"/>
            <a:ext cx="54864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g16e11a6c99c_0_15:notes"/>
          <p:cNvSpPr txBox="1"/>
          <p:nvPr>
            <p:ph idx="1" type="body"/>
          </p:nvPr>
        </p:nvSpPr>
        <p:spPr>
          <a:xfrm>
            <a:off x="685800" y="3300413"/>
            <a:ext cx="54864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Technology deployment</a:t>
            </a:r>
            <a:endParaRPr/>
          </a:p>
        </p:txBody>
      </p:sp>
      <p:sp>
        <p:nvSpPr>
          <p:cNvPr id="94" name="Google Shape;94;g16e11a6c99c_0_15:notes"/>
          <p:cNvSpPr txBox="1"/>
          <p:nvPr>
            <p:ph idx="12" type="sldNum"/>
          </p:nvPr>
        </p:nvSpPr>
        <p:spPr>
          <a:xfrm>
            <a:off x="3884613" y="6513910"/>
            <a:ext cx="2971800" cy="34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e11a6c99c_0_78:notes"/>
          <p:cNvSpPr/>
          <p:nvPr>
            <p:ph idx="2" type="sldImg"/>
          </p:nvPr>
        </p:nvSpPr>
        <p:spPr>
          <a:xfrm>
            <a:off x="685800" y="857250"/>
            <a:ext cx="54864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16e11a6c99c_0_78:notes"/>
          <p:cNvSpPr txBox="1"/>
          <p:nvPr>
            <p:ph idx="1" type="body"/>
          </p:nvPr>
        </p:nvSpPr>
        <p:spPr>
          <a:xfrm>
            <a:off x="685800" y="3300413"/>
            <a:ext cx="54864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Data pipeline</a:t>
            </a:r>
            <a:endParaRPr/>
          </a:p>
        </p:txBody>
      </p:sp>
      <p:sp>
        <p:nvSpPr>
          <p:cNvPr id="118" name="Google Shape;118;g16e11a6c99c_0_78:notes"/>
          <p:cNvSpPr txBox="1"/>
          <p:nvPr>
            <p:ph idx="12" type="sldNum"/>
          </p:nvPr>
        </p:nvSpPr>
        <p:spPr>
          <a:xfrm>
            <a:off x="3884613" y="6513910"/>
            <a:ext cx="2971800" cy="34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b0ead88d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b0ead88d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0ead88d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0ead88d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237f805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b237f805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github.com/UNH-FantasticFive" TargetMode="Externa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0.jp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4.jpg"/><Relationship Id="rId5" Type="http://schemas.openxmlformats.org/officeDocument/2006/relationships/image" Target="../media/image11.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p:nvPr/>
        </p:nvSpPr>
        <p:spPr>
          <a:xfrm>
            <a:off x="71419" y="71419"/>
            <a:ext cx="8998875" cy="4999375"/>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descr="preencoded.png" id="56" name="Google Shape;56;p13"/>
          <p:cNvPicPr preferRelativeResize="0"/>
          <p:nvPr/>
        </p:nvPicPr>
        <p:blipFill rotWithShape="1">
          <a:blip r:embed="rId3">
            <a:alphaModFix/>
          </a:blip>
          <a:srcRect b="-5554" l="-5556" r="-5555" t="-5556"/>
          <a:stretch/>
        </p:blipFill>
        <p:spPr>
          <a:xfrm>
            <a:off x="4213759" y="1706655"/>
            <a:ext cx="714196" cy="767953"/>
          </a:xfrm>
          <a:prstGeom prst="rect">
            <a:avLst/>
          </a:prstGeom>
          <a:noFill/>
          <a:ln>
            <a:noFill/>
          </a:ln>
        </p:spPr>
      </p:pic>
      <p:pic>
        <p:nvPicPr>
          <p:cNvPr id="57" name="Google Shape;57;p13"/>
          <p:cNvPicPr preferRelativeResize="0"/>
          <p:nvPr/>
        </p:nvPicPr>
        <p:blipFill>
          <a:blip r:embed="rId4">
            <a:alphaModFix amt="38000"/>
          </a:blip>
          <a:stretch>
            <a:fillRect/>
          </a:stretch>
        </p:blipFill>
        <p:spPr>
          <a:xfrm>
            <a:off x="13775" y="-66346"/>
            <a:ext cx="9144000" cy="5192521"/>
          </a:xfrm>
          <a:prstGeom prst="rect">
            <a:avLst/>
          </a:prstGeom>
          <a:noFill/>
          <a:ln>
            <a:noFill/>
          </a:ln>
        </p:spPr>
      </p:pic>
      <p:sp>
        <p:nvSpPr>
          <p:cNvPr id="58" name="Google Shape;58;p13"/>
          <p:cNvSpPr/>
          <p:nvPr/>
        </p:nvSpPr>
        <p:spPr>
          <a:xfrm>
            <a:off x="1661225" y="3554280"/>
            <a:ext cx="5302500" cy="6183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rgbClr val="FFFFFF"/>
              </a:buClr>
              <a:buSzPts val="4200"/>
              <a:buFont typeface="Arial"/>
              <a:buNone/>
            </a:pPr>
            <a:r>
              <a:rPr b="1" lang="en" sz="3000">
                <a:solidFill>
                  <a:schemeClr val="dk1"/>
                </a:solidFill>
                <a:latin typeface="Calibri"/>
                <a:ea typeface="Calibri"/>
                <a:cs typeface="Calibri"/>
                <a:sym typeface="Calibri"/>
              </a:rPr>
              <a:t>House</a:t>
            </a:r>
            <a:r>
              <a:rPr b="1" i="0" lang="en" sz="3000" u="none" cap="none" strike="noStrike">
                <a:solidFill>
                  <a:schemeClr val="dk1"/>
                </a:solidFill>
                <a:latin typeface="Calibri"/>
                <a:ea typeface="Calibri"/>
                <a:cs typeface="Calibri"/>
                <a:sym typeface="Calibri"/>
              </a:rPr>
              <a:t> Prices P</a:t>
            </a:r>
            <a:r>
              <a:rPr b="1" lang="en" sz="3000">
                <a:solidFill>
                  <a:schemeClr val="dk1"/>
                </a:solidFill>
                <a:latin typeface="Calibri"/>
                <a:ea typeface="Calibri"/>
                <a:cs typeface="Calibri"/>
                <a:sym typeface="Calibri"/>
              </a:rPr>
              <a:t>rediction</a:t>
            </a:r>
            <a:endParaRPr b="1" sz="3000">
              <a:solidFill>
                <a:schemeClr val="dk1"/>
              </a:solidFill>
              <a:latin typeface="Calibri"/>
              <a:ea typeface="Calibri"/>
              <a:cs typeface="Calibri"/>
              <a:sym typeface="Calibri"/>
            </a:endParaRPr>
          </a:p>
          <a:p>
            <a:pPr indent="0" lvl="0" marL="0" marR="0" rtl="0" algn="ctr">
              <a:spcBef>
                <a:spcPts val="0"/>
              </a:spcBef>
              <a:spcAft>
                <a:spcPts val="0"/>
              </a:spcAft>
              <a:buClr>
                <a:srgbClr val="FFFFFF"/>
              </a:buClr>
              <a:buSzPts val="4200"/>
              <a:buFont typeface="Arial"/>
              <a:buNone/>
            </a:pPr>
            <a:r>
              <a:rPr lang="en" sz="1600">
                <a:solidFill>
                  <a:schemeClr val="dk1"/>
                </a:solidFill>
                <a:latin typeface="Calibri"/>
                <a:ea typeface="Calibri"/>
                <a:cs typeface="Calibri"/>
                <a:sym typeface="Calibri"/>
              </a:rPr>
              <a:t>Decoding rental prices in CT</a:t>
            </a:r>
            <a:endParaRPr sz="16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nvSpPr>
        <p:spPr>
          <a:xfrm>
            <a:off x="2913450" y="4276875"/>
            <a:ext cx="33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https://github.com/UNH-FantasticFive</a:t>
            </a:r>
            <a:endParaRPr/>
          </a:p>
        </p:txBody>
      </p:sp>
      <p:pic>
        <p:nvPicPr>
          <p:cNvPr id="169" name="Google Shape;169;p22"/>
          <p:cNvPicPr preferRelativeResize="0"/>
          <p:nvPr/>
        </p:nvPicPr>
        <p:blipFill>
          <a:blip r:embed="rId4">
            <a:alphaModFix/>
          </a:blip>
          <a:stretch>
            <a:fillRect/>
          </a:stretch>
        </p:blipFill>
        <p:spPr>
          <a:xfrm>
            <a:off x="2383150" y="4121125"/>
            <a:ext cx="593951" cy="593951"/>
          </a:xfrm>
          <a:prstGeom prst="rect">
            <a:avLst/>
          </a:prstGeom>
          <a:noFill/>
          <a:ln>
            <a:noFill/>
          </a:ln>
        </p:spPr>
      </p:pic>
      <p:sp>
        <p:nvSpPr>
          <p:cNvPr id="170" name="Google Shape;170;p22"/>
          <p:cNvSpPr txBox="1"/>
          <p:nvPr/>
        </p:nvSpPr>
        <p:spPr>
          <a:xfrm>
            <a:off x="576925" y="153100"/>
            <a:ext cx="587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Calibri"/>
                <a:ea typeface="Calibri"/>
                <a:cs typeface="Calibri"/>
                <a:sym typeface="Calibri"/>
              </a:rPr>
              <a:t>Conclusion and Future Work</a:t>
            </a:r>
            <a:endParaRPr b="1" sz="2800">
              <a:latin typeface="Calibri"/>
              <a:ea typeface="Calibri"/>
              <a:cs typeface="Calibri"/>
              <a:sym typeface="Calibri"/>
            </a:endParaRPr>
          </a:p>
        </p:txBody>
      </p:sp>
      <p:sp>
        <p:nvSpPr>
          <p:cNvPr id="171" name="Google Shape;171;p22"/>
          <p:cNvSpPr txBox="1"/>
          <p:nvPr/>
        </p:nvSpPr>
        <p:spPr>
          <a:xfrm>
            <a:off x="3435550" y="3861375"/>
            <a:ext cx="2234400" cy="41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t>Github Repository</a:t>
            </a:r>
            <a:endParaRPr b="1" sz="1500"/>
          </a:p>
        </p:txBody>
      </p:sp>
      <p:sp>
        <p:nvSpPr>
          <p:cNvPr id="172" name="Google Shape;172;p22"/>
          <p:cNvSpPr txBox="1"/>
          <p:nvPr/>
        </p:nvSpPr>
        <p:spPr>
          <a:xfrm>
            <a:off x="622500" y="837525"/>
            <a:ext cx="7899000" cy="3007800"/>
          </a:xfrm>
          <a:prstGeom prst="rect">
            <a:avLst/>
          </a:prstGeom>
          <a:noFill/>
          <a:ln>
            <a:noFill/>
          </a:ln>
        </p:spPr>
        <p:txBody>
          <a:bodyPr anchorCtr="0" anchor="t" bIns="91425" lIns="91425" spcFirstLastPara="1" rIns="91425" wrap="square" tIns="91425">
            <a:spAutoFit/>
          </a:bodyPr>
          <a:lstStyle/>
          <a:p>
            <a:pPr indent="-304800" lvl="0" marL="457200" marR="170815" rtl="0" algn="just">
              <a:lnSpc>
                <a:spcPct val="150000"/>
              </a:lnSpc>
              <a:spcBef>
                <a:spcPts val="1000"/>
              </a:spcBef>
              <a:spcAft>
                <a:spcPts val="0"/>
              </a:spcAft>
              <a:buClr>
                <a:srgbClr val="212529"/>
              </a:buClr>
              <a:buSzPts val="1200"/>
              <a:buFont typeface="Times New Roman"/>
              <a:buChar char="➔"/>
            </a:pPr>
            <a:r>
              <a:rPr b="1" lang="en" sz="1200">
                <a:solidFill>
                  <a:srgbClr val="212529"/>
                </a:solidFill>
                <a:latin typeface="Times New Roman"/>
                <a:ea typeface="Times New Roman"/>
                <a:cs typeface="Times New Roman"/>
                <a:sym typeface="Times New Roman"/>
              </a:rPr>
              <a:t>International students don’t know what are the expected rental costs in different cities around University of New Haven. So our model provides them with an easy way to figure this out. </a:t>
            </a:r>
            <a:endParaRPr b="1" sz="1200">
              <a:solidFill>
                <a:srgbClr val="212529"/>
              </a:solidFill>
              <a:latin typeface="Times New Roman"/>
              <a:ea typeface="Times New Roman"/>
              <a:cs typeface="Times New Roman"/>
              <a:sym typeface="Times New Roman"/>
            </a:endParaRPr>
          </a:p>
          <a:p>
            <a:pPr indent="-304800" lvl="0" marL="457200" marR="170815" rtl="0" algn="just">
              <a:lnSpc>
                <a:spcPct val="150000"/>
              </a:lnSpc>
              <a:spcBef>
                <a:spcPts val="1145"/>
              </a:spcBef>
              <a:spcAft>
                <a:spcPts val="0"/>
              </a:spcAft>
              <a:buClr>
                <a:srgbClr val="212529"/>
              </a:buClr>
              <a:buSzPts val="1200"/>
              <a:buFont typeface="Times New Roman"/>
              <a:buChar char="➔"/>
            </a:pPr>
            <a:r>
              <a:rPr b="1" lang="en" sz="1200">
                <a:solidFill>
                  <a:srgbClr val="212529"/>
                </a:solidFill>
                <a:latin typeface="Times New Roman"/>
                <a:ea typeface="Times New Roman"/>
                <a:cs typeface="Times New Roman"/>
                <a:sym typeface="Times New Roman"/>
              </a:rPr>
              <a:t>They can get the predicted prices of the houses based on their requirement of no.of bedrooms and on location. </a:t>
            </a:r>
            <a:endParaRPr b="1" sz="1200">
              <a:solidFill>
                <a:srgbClr val="212529"/>
              </a:solidFill>
              <a:latin typeface="Times New Roman"/>
              <a:ea typeface="Times New Roman"/>
              <a:cs typeface="Times New Roman"/>
              <a:sym typeface="Times New Roman"/>
            </a:endParaRPr>
          </a:p>
          <a:p>
            <a:pPr indent="-304800" lvl="0" marL="457200" marR="170815" rtl="0" algn="just">
              <a:lnSpc>
                <a:spcPct val="150000"/>
              </a:lnSpc>
              <a:spcBef>
                <a:spcPts val="1000"/>
              </a:spcBef>
              <a:spcAft>
                <a:spcPts val="0"/>
              </a:spcAft>
              <a:buClr>
                <a:srgbClr val="212529"/>
              </a:buClr>
              <a:buSzPts val="1200"/>
              <a:buFont typeface="Times New Roman"/>
              <a:buChar char="➔"/>
            </a:pPr>
            <a:r>
              <a:rPr b="1" lang="en" sz="1200">
                <a:solidFill>
                  <a:srgbClr val="212529"/>
                </a:solidFill>
                <a:latin typeface="Times New Roman"/>
                <a:ea typeface="Times New Roman"/>
                <a:cs typeface="Times New Roman"/>
                <a:sym typeface="Times New Roman"/>
              </a:rPr>
              <a:t>To improve the accuracy of this model we can add more data to train our model and to incorporate the inflation rate into our model when predicting rental rates. By training our model with these values we will be able to provide more accurate prices. </a:t>
            </a:r>
            <a:endParaRPr b="1" sz="1200">
              <a:solidFill>
                <a:srgbClr val="212529"/>
              </a:solidFill>
              <a:latin typeface="Times New Roman"/>
              <a:ea typeface="Times New Roman"/>
              <a:cs typeface="Times New Roman"/>
              <a:sym typeface="Times New Roman"/>
            </a:endParaRPr>
          </a:p>
          <a:p>
            <a:pPr indent="-304800" lvl="0" marL="457200" marR="170815" rtl="0" algn="just">
              <a:lnSpc>
                <a:spcPct val="150000"/>
              </a:lnSpc>
              <a:spcBef>
                <a:spcPts val="1145"/>
              </a:spcBef>
              <a:spcAft>
                <a:spcPts val="1145"/>
              </a:spcAft>
              <a:buClr>
                <a:srgbClr val="212529"/>
              </a:buClr>
              <a:buSzPts val="1200"/>
              <a:buFont typeface="Times New Roman"/>
              <a:buChar char="➔"/>
            </a:pPr>
            <a:r>
              <a:rPr b="1" lang="en" sz="1200">
                <a:solidFill>
                  <a:srgbClr val="212529"/>
                </a:solidFill>
                <a:latin typeface="Times New Roman"/>
                <a:ea typeface="Times New Roman"/>
                <a:cs typeface="Times New Roman"/>
                <a:sym typeface="Times New Roman"/>
              </a:rPr>
              <a:t>Future Work: With the support of University Officials, if we can include our website in mycharger portal, then it will be easy for the students to access and find the houses while registering for the courses. </a:t>
            </a:r>
            <a:endParaRPr sz="1200">
              <a:solidFill>
                <a:srgbClr val="212529"/>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3"/>
          <p:cNvPicPr preferRelativeResize="0"/>
          <p:nvPr/>
        </p:nvPicPr>
        <p:blipFill>
          <a:blip r:embed="rId3">
            <a:alphaModFix amt="19000"/>
          </a:blip>
          <a:stretch>
            <a:fillRect/>
          </a:stretch>
        </p:blipFill>
        <p:spPr>
          <a:xfrm>
            <a:off x="0" y="0"/>
            <a:ext cx="9144000" cy="5143501"/>
          </a:xfrm>
          <a:prstGeom prst="rect">
            <a:avLst/>
          </a:prstGeom>
          <a:noFill/>
          <a:ln>
            <a:noFill/>
          </a:ln>
        </p:spPr>
      </p:pic>
      <p:pic>
        <p:nvPicPr>
          <p:cNvPr id="178" name="Google Shape;178;p23"/>
          <p:cNvPicPr preferRelativeResize="0"/>
          <p:nvPr/>
        </p:nvPicPr>
        <p:blipFill rotWithShape="1">
          <a:blip r:embed="rId4">
            <a:alphaModFix amt="88000"/>
          </a:blip>
          <a:srcRect b="40064" l="0" r="0" t="46288"/>
          <a:stretch/>
        </p:blipFill>
        <p:spPr>
          <a:xfrm>
            <a:off x="831225" y="2075813"/>
            <a:ext cx="7737750" cy="593975"/>
          </a:xfrm>
          <a:prstGeom prst="rect">
            <a:avLst/>
          </a:prstGeom>
          <a:noFill/>
          <a:ln>
            <a:noFill/>
          </a:ln>
        </p:spPr>
      </p:pic>
      <p:sp>
        <p:nvSpPr>
          <p:cNvPr id="179" name="Google Shape;179;p23"/>
          <p:cNvSpPr txBox="1"/>
          <p:nvPr/>
        </p:nvSpPr>
        <p:spPr>
          <a:xfrm>
            <a:off x="3108525" y="2172688"/>
            <a:ext cx="353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Thank You…</a:t>
            </a:r>
            <a:endParaRPr b="1"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mt="15000"/>
          </a:blip>
          <a:stretch>
            <a:fillRect/>
          </a:stretch>
        </p:blipFill>
        <p:spPr>
          <a:xfrm>
            <a:off x="0" y="0"/>
            <a:ext cx="9144000" cy="5143501"/>
          </a:xfrm>
          <a:prstGeom prst="rect">
            <a:avLst/>
          </a:prstGeom>
          <a:noFill/>
          <a:ln>
            <a:noFill/>
          </a:ln>
        </p:spPr>
      </p:pic>
      <p:sp>
        <p:nvSpPr>
          <p:cNvPr id="64" name="Google Shape;64;p14"/>
          <p:cNvSpPr txBox="1"/>
          <p:nvPr/>
        </p:nvSpPr>
        <p:spPr>
          <a:xfrm>
            <a:off x="840125" y="670800"/>
            <a:ext cx="5946300" cy="380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Calibri"/>
                <a:ea typeface="Calibri"/>
                <a:cs typeface="Calibri"/>
                <a:sym typeface="Calibri"/>
              </a:rPr>
              <a:t>Table of Contents:</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t/>
            </a:r>
            <a:endParaRPr b="1" sz="16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Meet our Team</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Problem Statement</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Solution</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Project Pipeline</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Technology Deployed</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CT Rental Trend</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mt="22000"/>
          </a:blip>
          <a:stretch>
            <a:fillRect/>
          </a:stretch>
        </p:blipFill>
        <p:spPr>
          <a:xfrm>
            <a:off x="0" y="0"/>
            <a:ext cx="9144000" cy="5143500"/>
          </a:xfrm>
          <a:prstGeom prst="rect">
            <a:avLst/>
          </a:prstGeom>
          <a:noFill/>
          <a:ln>
            <a:noFill/>
          </a:ln>
        </p:spPr>
      </p:pic>
      <p:sp>
        <p:nvSpPr>
          <p:cNvPr id="71" name="Google Shape;71;p15"/>
          <p:cNvSpPr/>
          <p:nvPr/>
        </p:nvSpPr>
        <p:spPr>
          <a:xfrm>
            <a:off x="114000" y="335676"/>
            <a:ext cx="9030000" cy="4017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484848"/>
              </a:buClr>
              <a:buSzPts val="2900"/>
              <a:buFont typeface="Arial"/>
              <a:buNone/>
            </a:pPr>
            <a:r>
              <a:rPr b="1" i="0" lang="en" sz="2800" u="none" cap="none" strike="noStrike">
                <a:solidFill>
                  <a:srgbClr val="484848"/>
                </a:solidFill>
                <a:latin typeface="Calibri"/>
                <a:ea typeface="Calibri"/>
                <a:cs typeface="Calibri"/>
                <a:sym typeface="Calibri"/>
              </a:rPr>
              <a:t>Meet Our Team</a:t>
            </a:r>
            <a:endParaRPr i="0" sz="2800" u="none" cap="none" strike="noStrike">
              <a:solidFill>
                <a:schemeClr val="dk1"/>
              </a:solidFill>
              <a:latin typeface="Calibri"/>
              <a:ea typeface="Calibri"/>
              <a:cs typeface="Calibri"/>
              <a:sym typeface="Calibri"/>
            </a:endParaRPr>
          </a:p>
        </p:txBody>
      </p:sp>
      <p:sp>
        <p:nvSpPr>
          <p:cNvPr id="72" name="Google Shape;72;p15"/>
          <p:cNvSpPr txBox="1"/>
          <p:nvPr/>
        </p:nvSpPr>
        <p:spPr>
          <a:xfrm>
            <a:off x="3303600" y="2004825"/>
            <a:ext cx="253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FF5A5F"/>
              </a:buClr>
              <a:buSzPts val="1400"/>
              <a:buFont typeface="Arial"/>
              <a:buNone/>
            </a:pPr>
            <a:r>
              <a:rPr b="1" lang="en">
                <a:solidFill>
                  <a:srgbClr val="FF5A5F"/>
                </a:solidFill>
              </a:rPr>
              <a:t>Sai</a:t>
            </a:r>
            <a:endParaRPr>
              <a:solidFill>
                <a:schemeClr val="dk1"/>
              </a:solidFill>
            </a:endParaRPr>
          </a:p>
          <a:p>
            <a:pPr indent="0" lvl="0" marL="0" rtl="0" algn="l">
              <a:spcBef>
                <a:spcPts val="0"/>
              </a:spcBef>
              <a:spcAft>
                <a:spcPts val="0"/>
              </a:spcAft>
              <a:buNone/>
            </a:pPr>
            <a:r>
              <a:t/>
            </a:r>
            <a:endParaRPr/>
          </a:p>
        </p:txBody>
      </p:sp>
      <p:sp>
        <p:nvSpPr>
          <p:cNvPr id="73" name="Google Shape;73;p15"/>
          <p:cNvSpPr/>
          <p:nvPr/>
        </p:nvSpPr>
        <p:spPr>
          <a:xfrm>
            <a:off x="1030125" y="1169100"/>
            <a:ext cx="1513200" cy="13596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lt1"/>
                </a:solidFill>
              </a:rPr>
              <a:t>Abhishek Kukreja</a:t>
            </a:r>
            <a:endParaRPr b="1" sz="1200">
              <a:solidFill>
                <a:schemeClr val="lt1"/>
              </a:solidFill>
            </a:endParaRPr>
          </a:p>
        </p:txBody>
      </p:sp>
      <p:sp>
        <p:nvSpPr>
          <p:cNvPr id="74" name="Google Shape;74;p15"/>
          <p:cNvSpPr/>
          <p:nvPr/>
        </p:nvSpPr>
        <p:spPr>
          <a:xfrm>
            <a:off x="3814225" y="1169100"/>
            <a:ext cx="1513200" cy="13596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Vaishnavi Malapati Sai</a:t>
            </a:r>
            <a:endParaRPr b="1" sz="1200">
              <a:solidFill>
                <a:schemeClr val="lt1"/>
              </a:solidFill>
            </a:endParaRPr>
          </a:p>
        </p:txBody>
      </p:sp>
      <p:sp>
        <p:nvSpPr>
          <p:cNvPr id="75" name="Google Shape;75;p15"/>
          <p:cNvSpPr/>
          <p:nvPr/>
        </p:nvSpPr>
        <p:spPr>
          <a:xfrm>
            <a:off x="6457225" y="1169100"/>
            <a:ext cx="1622100" cy="13596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rPr>
              <a:t>Srijani Challagundla</a:t>
            </a:r>
            <a:endParaRPr b="1" sz="1100">
              <a:solidFill>
                <a:schemeClr val="lt1"/>
              </a:solidFill>
            </a:endParaRPr>
          </a:p>
        </p:txBody>
      </p:sp>
      <p:sp>
        <p:nvSpPr>
          <p:cNvPr id="76" name="Google Shape;76;p15"/>
          <p:cNvSpPr/>
          <p:nvPr/>
        </p:nvSpPr>
        <p:spPr>
          <a:xfrm>
            <a:off x="2301025" y="3087025"/>
            <a:ext cx="1513200" cy="13596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Sai Deekshith Miyapuram</a:t>
            </a:r>
            <a:endParaRPr b="1" sz="1200">
              <a:solidFill>
                <a:schemeClr val="lt1"/>
              </a:solidFill>
            </a:endParaRPr>
          </a:p>
        </p:txBody>
      </p:sp>
      <p:sp>
        <p:nvSpPr>
          <p:cNvPr id="77" name="Google Shape;77;p15"/>
          <p:cNvSpPr/>
          <p:nvPr/>
        </p:nvSpPr>
        <p:spPr>
          <a:xfrm>
            <a:off x="5327425" y="3087025"/>
            <a:ext cx="1513200" cy="13596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Omkar Avinash</a:t>
            </a:r>
            <a:endParaRPr b="1" sz="1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p:nvPr/>
        </p:nvSpPr>
        <p:spPr>
          <a:xfrm>
            <a:off x="71425" y="335677"/>
            <a:ext cx="8998800" cy="457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FF5A5F"/>
              </a:buClr>
              <a:buSzPts val="2900"/>
              <a:buFont typeface="Arial"/>
              <a:buNone/>
            </a:pPr>
            <a:r>
              <a:rPr b="1" lang="en" sz="2800">
                <a:solidFill>
                  <a:schemeClr val="dk1"/>
                </a:solidFill>
                <a:latin typeface="Calibri"/>
                <a:ea typeface="Calibri"/>
                <a:cs typeface="Calibri"/>
                <a:sym typeface="Calibri"/>
              </a:rPr>
              <a:t>Problem Statement</a:t>
            </a:r>
            <a:endParaRPr b="1" sz="2800">
              <a:solidFill>
                <a:schemeClr val="dk1"/>
              </a:solidFill>
              <a:latin typeface="Calibri"/>
              <a:ea typeface="Calibri"/>
              <a:cs typeface="Calibri"/>
              <a:sym typeface="Calibri"/>
            </a:endParaRPr>
          </a:p>
        </p:txBody>
      </p:sp>
      <p:sp>
        <p:nvSpPr>
          <p:cNvPr id="84" name="Google Shape;84;p16"/>
          <p:cNvSpPr txBox="1"/>
          <p:nvPr/>
        </p:nvSpPr>
        <p:spPr>
          <a:xfrm>
            <a:off x="4163375" y="1549575"/>
            <a:ext cx="39486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UNH attracts international students every year finding an apartment in a new country becomes an arduous task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solidFill>
                  <a:schemeClr val="dk1"/>
                </a:solidFill>
                <a:latin typeface="Calibri"/>
                <a:ea typeface="Calibri"/>
                <a:cs typeface="Calibri"/>
                <a:sym typeface="Calibri"/>
              </a:rPr>
              <a:t>R</a:t>
            </a:r>
            <a:r>
              <a:rPr lang="en">
                <a:solidFill>
                  <a:schemeClr val="dk1"/>
                </a:solidFill>
                <a:latin typeface="Calibri"/>
                <a:ea typeface="Calibri"/>
                <a:cs typeface="Calibri"/>
                <a:sym typeface="Calibri"/>
              </a:rPr>
              <a:t>ental amount comes with an added burden on a student's wallet therefore students can plan their expenses if they know the rental property prices in nearby counties</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We are trying to decode the rental property prices on the CT basis of each county </a:t>
            </a:r>
            <a:endParaRPr>
              <a:latin typeface="Calibri"/>
              <a:ea typeface="Calibri"/>
              <a:cs typeface="Calibri"/>
              <a:sym typeface="Calibri"/>
            </a:endParaRPr>
          </a:p>
        </p:txBody>
      </p:sp>
      <p:sp>
        <p:nvSpPr>
          <p:cNvPr id="85" name="Google Shape;85;p16"/>
          <p:cNvSpPr txBox="1"/>
          <p:nvPr/>
        </p:nvSpPr>
        <p:spPr>
          <a:xfrm>
            <a:off x="-50" y="-125"/>
            <a:ext cx="9144000" cy="51435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6"/>
          <p:cNvPicPr preferRelativeResize="0"/>
          <p:nvPr/>
        </p:nvPicPr>
        <p:blipFill>
          <a:blip r:embed="rId3">
            <a:alphaModFix amt="8000"/>
          </a:blip>
          <a:stretch>
            <a:fillRect/>
          </a:stretch>
        </p:blipFill>
        <p:spPr>
          <a:xfrm>
            <a:off x="4163375" y="2571750"/>
            <a:ext cx="5016200" cy="3020800"/>
          </a:xfrm>
          <a:prstGeom prst="rect">
            <a:avLst/>
          </a:prstGeom>
          <a:noFill/>
          <a:ln>
            <a:noFill/>
          </a:ln>
        </p:spPr>
      </p:pic>
      <p:sp>
        <p:nvSpPr>
          <p:cNvPr id="87" name="Google Shape;87;p16"/>
          <p:cNvSpPr txBox="1"/>
          <p:nvPr/>
        </p:nvSpPr>
        <p:spPr>
          <a:xfrm>
            <a:off x="3614875" y="127275"/>
            <a:ext cx="5455500" cy="25551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UNH attracts international students every year and finding an apartment in a new country becomes an arduous task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solidFill>
                  <a:schemeClr val="dk1"/>
                </a:solidFill>
                <a:latin typeface="Calibri"/>
                <a:ea typeface="Calibri"/>
                <a:cs typeface="Calibri"/>
                <a:sym typeface="Calibri"/>
              </a:rPr>
              <a:t>Rental amount comes with an added burden on a student's wallet therefore students can plan their expenses if they know the rental property prices in nearby counties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We are trying to decode the rental property prices on the CT basis of each county </a:t>
            </a:r>
            <a:endParaRPr>
              <a:latin typeface="Calibri"/>
              <a:ea typeface="Calibri"/>
              <a:cs typeface="Calibri"/>
              <a:sym typeface="Calibri"/>
            </a:endParaRPr>
          </a:p>
          <a:p>
            <a:pPr indent="0" lvl="0" marL="457200" rtl="0" algn="l">
              <a:lnSpc>
                <a:spcPct val="115000"/>
              </a:lnSpc>
              <a:spcBef>
                <a:spcPts val="0"/>
              </a:spcBef>
              <a:spcAft>
                <a:spcPts val="0"/>
              </a:spcAft>
              <a:buNone/>
            </a:pPr>
            <a:r>
              <a:t/>
            </a:r>
            <a:endParaRPr>
              <a:latin typeface="Calibri"/>
              <a:ea typeface="Calibri"/>
              <a:cs typeface="Calibri"/>
              <a:sym typeface="Calibri"/>
            </a:endParaRPr>
          </a:p>
        </p:txBody>
      </p:sp>
      <p:sp>
        <p:nvSpPr>
          <p:cNvPr id="88" name="Google Shape;88;p16"/>
          <p:cNvSpPr/>
          <p:nvPr/>
        </p:nvSpPr>
        <p:spPr>
          <a:xfrm>
            <a:off x="240725" y="335675"/>
            <a:ext cx="3024900" cy="684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FF5A5F"/>
              </a:buClr>
              <a:buSzPts val="2900"/>
              <a:buFont typeface="Arial"/>
              <a:buNone/>
            </a:pPr>
            <a:r>
              <a:rPr b="1" lang="en" sz="2800">
                <a:solidFill>
                  <a:schemeClr val="dk1"/>
                </a:solidFill>
                <a:latin typeface="Calibri"/>
                <a:ea typeface="Calibri"/>
                <a:cs typeface="Calibri"/>
                <a:sym typeface="Calibri"/>
              </a:rPr>
              <a:t>Problem Statement</a:t>
            </a:r>
            <a:endParaRPr b="1" sz="2800">
              <a:solidFill>
                <a:schemeClr val="dk1"/>
              </a:solidFill>
              <a:latin typeface="Calibri"/>
              <a:ea typeface="Calibri"/>
              <a:cs typeface="Calibri"/>
              <a:sym typeface="Calibri"/>
            </a:endParaRPr>
          </a:p>
          <a:p>
            <a:pPr indent="0" lvl="0" marL="0" marR="0" rtl="0" algn="l">
              <a:spcBef>
                <a:spcPts val="0"/>
              </a:spcBef>
              <a:spcAft>
                <a:spcPts val="0"/>
              </a:spcAft>
              <a:buClr>
                <a:srgbClr val="FF5A5F"/>
              </a:buClr>
              <a:buSzPts val="2900"/>
              <a:buFont typeface="Arial"/>
              <a:buNone/>
            </a:pPr>
            <a:r>
              <a:rPr lang="en" sz="1600">
                <a:solidFill>
                  <a:schemeClr val="dk1"/>
                </a:solidFill>
                <a:latin typeface="Calibri"/>
                <a:ea typeface="Calibri"/>
                <a:cs typeface="Calibri"/>
                <a:sym typeface="Calibri"/>
              </a:rPr>
              <a:t>What are we trying to </a:t>
            </a:r>
            <a:r>
              <a:rPr b="1" lang="en" sz="1600">
                <a:solidFill>
                  <a:srgbClr val="FF5A5F"/>
                </a:solidFill>
                <a:latin typeface="Calibri"/>
                <a:ea typeface="Calibri"/>
                <a:cs typeface="Calibri"/>
                <a:sym typeface="Calibri"/>
              </a:rPr>
              <a:t>solve</a:t>
            </a:r>
            <a:r>
              <a:rPr lang="en"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
        <p:nvSpPr>
          <p:cNvPr id="89" name="Google Shape;89;p16"/>
          <p:cNvSpPr/>
          <p:nvPr/>
        </p:nvSpPr>
        <p:spPr>
          <a:xfrm>
            <a:off x="148875" y="2571750"/>
            <a:ext cx="3537900" cy="8472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FF5A5F"/>
              </a:buClr>
              <a:buSzPts val="2900"/>
              <a:buFont typeface="Arial"/>
              <a:buNone/>
            </a:pPr>
            <a:r>
              <a:rPr b="1" lang="en" sz="2800">
                <a:solidFill>
                  <a:schemeClr val="dk1"/>
                </a:solidFill>
                <a:latin typeface="Calibri"/>
                <a:ea typeface="Calibri"/>
                <a:cs typeface="Calibri"/>
                <a:sym typeface="Calibri"/>
              </a:rPr>
              <a:t>How are we </a:t>
            </a:r>
            <a:r>
              <a:rPr b="1" lang="en" sz="2800">
                <a:solidFill>
                  <a:srgbClr val="FF5A5F"/>
                </a:solidFill>
                <a:latin typeface="Calibri"/>
                <a:ea typeface="Calibri"/>
                <a:cs typeface="Calibri"/>
                <a:sym typeface="Calibri"/>
              </a:rPr>
              <a:t>solving</a:t>
            </a:r>
            <a:r>
              <a:rPr b="1" lang="en" sz="2800">
                <a:solidFill>
                  <a:schemeClr val="dk1"/>
                </a:solidFill>
                <a:latin typeface="Calibri"/>
                <a:ea typeface="Calibri"/>
                <a:cs typeface="Calibri"/>
                <a:sym typeface="Calibri"/>
              </a:rPr>
              <a:t> it?</a:t>
            </a:r>
            <a:endParaRPr i="0" sz="2800" u="none" cap="none" strike="noStrike">
              <a:solidFill>
                <a:schemeClr val="dk1"/>
              </a:solidFill>
              <a:latin typeface="Calibri"/>
              <a:ea typeface="Calibri"/>
              <a:cs typeface="Calibri"/>
              <a:sym typeface="Calibri"/>
            </a:endParaRPr>
          </a:p>
        </p:txBody>
      </p:sp>
      <p:sp>
        <p:nvSpPr>
          <p:cNvPr id="90" name="Google Shape;90;p16"/>
          <p:cNvSpPr txBox="1"/>
          <p:nvPr/>
        </p:nvSpPr>
        <p:spPr>
          <a:xfrm>
            <a:off x="3614875" y="2334550"/>
            <a:ext cx="54555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A house price dataset is extracted from zillow using API, will be used to build a machine learning model that predicts house prices</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lnSpc>
                <a:spcPct val="100000"/>
              </a:lnSpc>
              <a:spcBef>
                <a:spcPts val="0"/>
              </a:spcBef>
              <a:spcAft>
                <a:spcPts val="0"/>
              </a:spcAft>
              <a:buSzPts val="1400"/>
              <a:buFont typeface="Calibri"/>
              <a:buChar char="➔"/>
            </a:pPr>
            <a:r>
              <a:rPr lang="en">
                <a:solidFill>
                  <a:schemeClr val="dk1"/>
                </a:solidFill>
                <a:latin typeface="Calibri"/>
                <a:ea typeface="Calibri"/>
                <a:cs typeface="Calibri"/>
                <a:sym typeface="Calibri"/>
              </a:rPr>
              <a:t>Features such as number of bedrooms, rent, distance from university, location, etc will be used to create the model</a:t>
            </a:r>
            <a:endParaRPr>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lnSpc>
                <a:spcPct val="100000"/>
              </a:lnSpc>
              <a:spcBef>
                <a:spcPts val="0"/>
              </a:spcBef>
              <a:spcAft>
                <a:spcPts val="0"/>
              </a:spcAft>
              <a:buSzPts val="1400"/>
              <a:buFont typeface="Calibri"/>
              <a:buChar char="➔"/>
            </a:pPr>
            <a:r>
              <a:rPr lang="en">
                <a:latin typeface="Calibri"/>
                <a:ea typeface="Calibri"/>
                <a:cs typeface="Calibri"/>
                <a:sym typeface="Calibri"/>
              </a:rPr>
              <a:t>Python numpy and pandas libraries will allow us to clean and prepare the data for modeling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 end-to-end web development will provide users home price predictions</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mt="11000"/>
          </a:blip>
          <a:stretch>
            <a:fillRect/>
          </a:stretch>
        </p:blipFill>
        <p:spPr>
          <a:xfrm>
            <a:off x="1069" y="0"/>
            <a:ext cx="9141860" cy="5143499"/>
          </a:xfrm>
          <a:prstGeom prst="rect">
            <a:avLst/>
          </a:prstGeom>
          <a:noFill/>
          <a:ln>
            <a:noFill/>
          </a:ln>
          <a:effectLst>
            <a:outerShdw blurRad="57150" rotWithShape="0" algn="bl" dir="5400000" dist="19050">
              <a:srgbClr val="000000">
                <a:alpha val="50000"/>
              </a:srgbClr>
            </a:outerShdw>
          </a:effectLst>
        </p:spPr>
      </p:pic>
      <p:sp>
        <p:nvSpPr>
          <p:cNvPr id="97" name="Google Shape;97;p17"/>
          <p:cNvSpPr/>
          <p:nvPr/>
        </p:nvSpPr>
        <p:spPr>
          <a:xfrm>
            <a:off x="154175" y="271250"/>
            <a:ext cx="8981100" cy="69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484848"/>
              </a:buClr>
              <a:buSzPts val="2900"/>
              <a:buFont typeface="Arial"/>
              <a:buNone/>
            </a:pPr>
            <a:r>
              <a:rPr b="1" lang="en" sz="2800">
                <a:solidFill>
                  <a:srgbClr val="484848"/>
                </a:solidFill>
                <a:latin typeface="Calibri"/>
                <a:ea typeface="Calibri"/>
                <a:cs typeface="Calibri"/>
                <a:sym typeface="Calibri"/>
              </a:rPr>
              <a:t>Technology Deployed</a:t>
            </a:r>
            <a:endParaRPr b="1" sz="2800">
              <a:solidFill>
                <a:srgbClr val="484848"/>
              </a:solidFill>
              <a:latin typeface="Calibri"/>
              <a:ea typeface="Calibri"/>
              <a:cs typeface="Calibri"/>
              <a:sym typeface="Calibri"/>
            </a:endParaRPr>
          </a:p>
          <a:p>
            <a:pPr indent="0" lvl="0" marL="0" marR="0" rtl="0" algn="l">
              <a:spcBef>
                <a:spcPts val="0"/>
              </a:spcBef>
              <a:spcAft>
                <a:spcPts val="0"/>
              </a:spcAft>
              <a:buClr>
                <a:srgbClr val="484848"/>
              </a:buClr>
              <a:buSzPts val="2900"/>
              <a:buFont typeface="Arial"/>
              <a:buNone/>
            </a:pPr>
            <a:r>
              <a:rPr lang="en" sz="1800">
                <a:solidFill>
                  <a:srgbClr val="484848"/>
                </a:solidFill>
                <a:latin typeface="Calibri"/>
                <a:ea typeface="Calibri"/>
                <a:cs typeface="Calibri"/>
                <a:sym typeface="Calibri"/>
              </a:rPr>
              <a:t>How are we </a:t>
            </a:r>
            <a:r>
              <a:rPr b="1" lang="en" sz="1800">
                <a:solidFill>
                  <a:srgbClr val="FF5A5F"/>
                </a:solidFill>
                <a:latin typeface="Calibri"/>
                <a:ea typeface="Calibri"/>
                <a:cs typeface="Calibri"/>
                <a:sym typeface="Calibri"/>
              </a:rPr>
              <a:t>achieving</a:t>
            </a:r>
            <a:r>
              <a:rPr lang="en" sz="1800">
                <a:solidFill>
                  <a:srgbClr val="484848"/>
                </a:solidFill>
                <a:latin typeface="Calibri"/>
                <a:ea typeface="Calibri"/>
                <a:cs typeface="Calibri"/>
                <a:sym typeface="Calibri"/>
              </a:rPr>
              <a:t> it?</a:t>
            </a:r>
            <a:endParaRPr sz="1800">
              <a:solidFill>
                <a:srgbClr val="484848"/>
              </a:solidFill>
              <a:latin typeface="Calibri"/>
              <a:ea typeface="Calibri"/>
              <a:cs typeface="Calibri"/>
              <a:sym typeface="Calibri"/>
            </a:endParaRPr>
          </a:p>
        </p:txBody>
      </p:sp>
      <p:sp>
        <p:nvSpPr>
          <p:cNvPr id="98" name="Google Shape;98;p17"/>
          <p:cNvSpPr/>
          <p:nvPr/>
        </p:nvSpPr>
        <p:spPr>
          <a:xfrm>
            <a:off x="357098" y="1652508"/>
            <a:ext cx="1571100" cy="2335500"/>
          </a:xfrm>
          <a:prstGeom prst="rect">
            <a:avLst/>
          </a:prstGeom>
          <a:solidFill>
            <a:srgbClr val="FF5A5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99" name="Google Shape;99;p17"/>
          <p:cNvPicPr preferRelativeResize="0"/>
          <p:nvPr/>
        </p:nvPicPr>
        <p:blipFill rotWithShape="1">
          <a:blip r:embed="rId4">
            <a:alphaModFix/>
          </a:blip>
          <a:srcRect b="0" l="17611" r="16403" t="0"/>
          <a:stretch/>
        </p:blipFill>
        <p:spPr>
          <a:xfrm>
            <a:off x="357098" y="1652508"/>
            <a:ext cx="1572768" cy="2335423"/>
          </a:xfrm>
          <a:prstGeom prst="rect">
            <a:avLst/>
          </a:prstGeom>
          <a:noFill/>
          <a:ln>
            <a:noFill/>
          </a:ln>
        </p:spPr>
      </p:pic>
      <p:sp>
        <p:nvSpPr>
          <p:cNvPr id="100" name="Google Shape;100;p17"/>
          <p:cNvSpPr/>
          <p:nvPr/>
        </p:nvSpPr>
        <p:spPr>
          <a:xfrm>
            <a:off x="154175" y="4078300"/>
            <a:ext cx="1775700" cy="928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rgbClr val="484848"/>
              </a:buClr>
              <a:buSzPts val="1400"/>
              <a:buFont typeface="Arial"/>
              <a:buNone/>
            </a:pPr>
            <a:r>
              <a:rPr lang="en" sz="1300">
                <a:solidFill>
                  <a:srgbClr val="484848"/>
                </a:solidFill>
                <a:latin typeface="Calibri"/>
                <a:ea typeface="Calibri"/>
                <a:cs typeface="Calibri"/>
                <a:sym typeface="Calibri"/>
              </a:rPr>
              <a:t>Python libraries such as pandas and numpy will be used for data processing </a:t>
            </a:r>
            <a:endParaRPr i="0" sz="1300" u="none" cap="none" strike="noStrike">
              <a:solidFill>
                <a:schemeClr val="dk1"/>
              </a:solidFill>
              <a:latin typeface="Calibri"/>
              <a:ea typeface="Calibri"/>
              <a:cs typeface="Calibri"/>
              <a:sym typeface="Calibri"/>
            </a:endParaRPr>
          </a:p>
        </p:txBody>
      </p:sp>
      <p:sp>
        <p:nvSpPr>
          <p:cNvPr id="101" name="Google Shape;101;p17"/>
          <p:cNvSpPr/>
          <p:nvPr/>
        </p:nvSpPr>
        <p:spPr>
          <a:xfrm>
            <a:off x="2071169" y="1652508"/>
            <a:ext cx="1571100" cy="2335500"/>
          </a:xfrm>
          <a:prstGeom prst="rect">
            <a:avLst/>
          </a:prstGeom>
          <a:solidFill>
            <a:srgbClr val="FF5A5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102" name="Google Shape;102;p17"/>
          <p:cNvPicPr preferRelativeResize="0"/>
          <p:nvPr/>
        </p:nvPicPr>
        <p:blipFill rotWithShape="1">
          <a:blip r:embed="rId5">
            <a:alphaModFix/>
          </a:blip>
          <a:srcRect b="0" l="49" r="49" t="0"/>
          <a:stretch/>
        </p:blipFill>
        <p:spPr>
          <a:xfrm>
            <a:off x="2071107" y="1652508"/>
            <a:ext cx="1571231" cy="2335422"/>
          </a:xfrm>
          <a:prstGeom prst="rect">
            <a:avLst/>
          </a:prstGeom>
          <a:noFill/>
          <a:ln>
            <a:noFill/>
          </a:ln>
        </p:spPr>
      </p:pic>
      <p:sp>
        <p:nvSpPr>
          <p:cNvPr id="103" name="Google Shape;103;p17"/>
          <p:cNvSpPr/>
          <p:nvPr/>
        </p:nvSpPr>
        <p:spPr>
          <a:xfrm>
            <a:off x="1990775" y="4047250"/>
            <a:ext cx="1731900" cy="990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rgbClr val="484848"/>
              </a:buClr>
              <a:buSzPts val="1400"/>
              <a:buFont typeface="Arial"/>
              <a:buNone/>
            </a:pPr>
            <a:r>
              <a:rPr lang="en" sz="1300">
                <a:solidFill>
                  <a:srgbClr val="484848"/>
                </a:solidFill>
                <a:latin typeface="Calibri"/>
                <a:ea typeface="Calibri"/>
                <a:cs typeface="Calibri"/>
                <a:sym typeface="Calibri"/>
              </a:rPr>
              <a:t>Python libraries such as matplotlib and seaborn will be used to visualize the data</a:t>
            </a:r>
            <a:endParaRPr i="0" sz="1300" u="none" cap="none" strike="noStrike">
              <a:solidFill>
                <a:schemeClr val="dk1"/>
              </a:solidFill>
              <a:latin typeface="Calibri"/>
              <a:ea typeface="Calibri"/>
              <a:cs typeface="Calibri"/>
              <a:sym typeface="Calibri"/>
            </a:endParaRPr>
          </a:p>
        </p:txBody>
      </p:sp>
      <p:sp>
        <p:nvSpPr>
          <p:cNvPr id="104" name="Google Shape;104;p17"/>
          <p:cNvSpPr/>
          <p:nvPr/>
        </p:nvSpPr>
        <p:spPr>
          <a:xfrm>
            <a:off x="3785241" y="1652508"/>
            <a:ext cx="1571100" cy="2335500"/>
          </a:xfrm>
          <a:prstGeom prst="rect">
            <a:avLst/>
          </a:prstGeom>
          <a:solidFill>
            <a:srgbClr val="FF5A5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105" name="Google Shape;105;p17"/>
          <p:cNvPicPr preferRelativeResize="0"/>
          <p:nvPr/>
        </p:nvPicPr>
        <p:blipFill rotWithShape="1">
          <a:blip r:embed="rId6">
            <a:alphaModFix/>
          </a:blip>
          <a:srcRect b="0" l="21324" r="20949" t="0"/>
          <a:stretch/>
        </p:blipFill>
        <p:spPr>
          <a:xfrm>
            <a:off x="3785241" y="1652508"/>
            <a:ext cx="1571232" cy="2335424"/>
          </a:xfrm>
          <a:prstGeom prst="rect">
            <a:avLst/>
          </a:prstGeom>
          <a:noFill/>
          <a:ln>
            <a:noFill/>
          </a:ln>
        </p:spPr>
      </p:pic>
      <p:sp>
        <p:nvSpPr>
          <p:cNvPr id="106" name="Google Shape;106;p17"/>
          <p:cNvSpPr/>
          <p:nvPr/>
        </p:nvSpPr>
        <p:spPr>
          <a:xfrm>
            <a:off x="5499312" y="1652508"/>
            <a:ext cx="1571100" cy="2335500"/>
          </a:xfrm>
          <a:prstGeom prst="rect">
            <a:avLst/>
          </a:prstGeom>
          <a:solidFill>
            <a:srgbClr val="FF5A5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7" name="Google Shape;107;p17"/>
          <p:cNvSpPr/>
          <p:nvPr/>
        </p:nvSpPr>
        <p:spPr>
          <a:xfrm>
            <a:off x="7213384" y="1652508"/>
            <a:ext cx="1571100" cy="2335500"/>
          </a:xfrm>
          <a:prstGeom prst="rect">
            <a:avLst/>
          </a:prstGeom>
          <a:solidFill>
            <a:srgbClr val="FF5A5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108" name="Google Shape;108;p17"/>
          <p:cNvPicPr preferRelativeResize="0"/>
          <p:nvPr/>
        </p:nvPicPr>
        <p:blipFill rotWithShape="1">
          <a:blip r:embed="rId7">
            <a:alphaModFix/>
          </a:blip>
          <a:srcRect b="0" l="16361" r="16361" t="0"/>
          <a:stretch/>
        </p:blipFill>
        <p:spPr>
          <a:xfrm>
            <a:off x="7177671" y="1652533"/>
            <a:ext cx="1571232" cy="2335422"/>
          </a:xfrm>
          <a:prstGeom prst="rect">
            <a:avLst/>
          </a:prstGeom>
          <a:noFill/>
          <a:ln>
            <a:noFill/>
          </a:ln>
        </p:spPr>
      </p:pic>
      <p:pic>
        <p:nvPicPr>
          <p:cNvPr id="109" name="Google Shape;109;p17"/>
          <p:cNvPicPr preferRelativeResize="0"/>
          <p:nvPr/>
        </p:nvPicPr>
        <p:blipFill rotWithShape="1">
          <a:blip r:embed="rId4">
            <a:alphaModFix/>
          </a:blip>
          <a:srcRect b="0" l="17611" r="16403" t="0"/>
          <a:stretch/>
        </p:blipFill>
        <p:spPr>
          <a:xfrm>
            <a:off x="2070336" y="1652508"/>
            <a:ext cx="1572768" cy="2335423"/>
          </a:xfrm>
          <a:prstGeom prst="rect">
            <a:avLst/>
          </a:prstGeom>
          <a:noFill/>
          <a:ln>
            <a:noFill/>
          </a:ln>
        </p:spPr>
      </p:pic>
      <p:pic>
        <p:nvPicPr>
          <p:cNvPr id="110" name="Google Shape;110;p17"/>
          <p:cNvPicPr preferRelativeResize="0"/>
          <p:nvPr/>
        </p:nvPicPr>
        <p:blipFill rotWithShape="1">
          <a:blip r:embed="rId5">
            <a:alphaModFix/>
          </a:blip>
          <a:srcRect b="0" l="49" r="49" t="0"/>
          <a:stretch/>
        </p:blipFill>
        <p:spPr>
          <a:xfrm>
            <a:off x="356950" y="1652500"/>
            <a:ext cx="1528700" cy="2272200"/>
          </a:xfrm>
          <a:prstGeom prst="rect">
            <a:avLst/>
          </a:prstGeom>
          <a:noFill/>
          <a:ln>
            <a:noFill/>
          </a:ln>
        </p:spPr>
      </p:pic>
      <p:sp>
        <p:nvSpPr>
          <p:cNvPr id="111" name="Google Shape;111;p17"/>
          <p:cNvSpPr/>
          <p:nvPr/>
        </p:nvSpPr>
        <p:spPr>
          <a:xfrm>
            <a:off x="3727275" y="4047250"/>
            <a:ext cx="1713900" cy="990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rgbClr val="484848"/>
              </a:buClr>
              <a:buSzPts val="1400"/>
              <a:buFont typeface="Arial"/>
              <a:buNone/>
            </a:pPr>
            <a:r>
              <a:rPr lang="en" sz="1300">
                <a:solidFill>
                  <a:srgbClr val="484848"/>
                </a:solidFill>
                <a:latin typeface="Calibri"/>
                <a:ea typeface="Calibri"/>
                <a:cs typeface="Calibri"/>
                <a:sym typeface="Calibri"/>
              </a:rPr>
              <a:t>Python libraries such as sklearn will be used to predict and build models</a:t>
            </a:r>
            <a:endParaRPr i="0" sz="1300" u="none" cap="none" strike="noStrike">
              <a:solidFill>
                <a:schemeClr val="dk1"/>
              </a:solidFill>
              <a:latin typeface="Calibri"/>
              <a:ea typeface="Calibri"/>
              <a:cs typeface="Calibri"/>
              <a:sym typeface="Calibri"/>
            </a:endParaRPr>
          </a:p>
        </p:txBody>
      </p:sp>
      <p:sp>
        <p:nvSpPr>
          <p:cNvPr id="112" name="Google Shape;112;p17"/>
          <p:cNvSpPr/>
          <p:nvPr/>
        </p:nvSpPr>
        <p:spPr>
          <a:xfrm>
            <a:off x="5445775" y="4047250"/>
            <a:ext cx="1731900" cy="990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rgbClr val="484848"/>
              </a:buClr>
              <a:buSzPts val="1400"/>
              <a:buFont typeface="Arial"/>
              <a:buNone/>
            </a:pPr>
            <a:r>
              <a:rPr lang="en" sz="1300">
                <a:solidFill>
                  <a:srgbClr val="484848"/>
                </a:solidFill>
                <a:latin typeface="Calibri"/>
                <a:ea typeface="Calibri"/>
                <a:cs typeface="Calibri"/>
                <a:sym typeface="Calibri"/>
              </a:rPr>
              <a:t>Java Script </a:t>
            </a:r>
            <a:r>
              <a:rPr lang="en" sz="1300">
                <a:solidFill>
                  <a:srgbClr val="484848"/>
                </a:solidFill>
                <a:latin typeface="Calibri"/>
                <a:ea typeface="Calibri"/>
                <a:cs typeface="Calibri"/>
                <a:sym typeface="Calibri"/>
              </a:rPr>
              <a:t>will be used to display the model over the web</a:t>
            </a:r>
            <a:endParaRPr i="0" sz="1300" u="none" cap="none" strike="noStrike">
              <a:solidFill>
                <a:schemeClr val="dk1"/>
              </a:solidFill>
              <a:latin typeface="Calibri"/>
              <a:ea typeface="Calibri"/>
              <a:cs typeface="Calibri"/>
              <a:sym typeface="Calibri"/>
            </a:endParaRPr>
          </a:p>
        </p:txBody>
      </p:sp>
      <p:sp>
        <p:nvSpPr>
          <p:cNvPr id="113" name="Google Shape;113;p17"/>
          <p:cNvSpPr/>
          <p:nvPr/>
        </p:nvSpPr>
        <p:spPr>
          <a:xfrm>
            <a:off x="7182275" y="4047250"/>
            <a:ext cx="1731900" cy="990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rgbClr val="484848"/>
              </a:buClr>
              <a:buSzPts val="1400"/>
              <a:buFont typeface="Arial"/>
              <a:buNone/>
            </a:pPr>
            <a:r>
              <a:rPr lang="en" sz="1300">
                <a:solidFill>
                  <a:srgbClr val="484848"/>
                </a:solidFill>
                <a:latin typeface="Calibri"/>
                <a:ea typeface="Calibri"/>
                <a:cs typeface="Calibri"/>
                <a:sym typeface="Calibri"/>
              </a:rPr>
              <a:t>Python flask will be used to deploy the model over the web</a:t>
            </a:r>
            <a:endParaRPr i="0" sz="1300" u="none" cap="none" strike="noStrike">
              <a:solidFill>
                <a:schemeClr val="dk1"/>
              </a:solidFill>
              <a:latin typeface="Calibri"/>
              <a:ea typeface="Calibri"/>
              <a:cs typeface="Calibri"/>
              <a:sym typeface="Calibri"/>
            </a:endParaRPr>
          </a:p>
        </p:txBody>
      </p:sp>
      <p:pic>
        <p:nvPicPr>
          <p:cNvPr id="114" name="Google Shape;114;p17"/>
          <p:cNvPicPr preferRelativeResize="0"/>
          <p:nvPr/>
        </p:nvPicPr>
        <p:blipFill rotWithShape="1">
          <a:blip r:embed="rId8">
            <a:alphaModFix/>
          </a:blip>
          <a:srcRect b="0" l="16361" r="16361" t="0"/>
          <a:stretch/>
        </p:blipFill>
        <p:spPr>
          <a:xfrm>
            <a:off x="5499249" y="1652496"/>
            <a:ext cx="1571231" cy="23354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8"/>
          <p:cNvPicPr preferRelativeResize="0"/>
          <p:nvPr/>
        </p:nvPicPr>
        <p:blipFill>
          <a:blip r:embed="rId3">
            <a:alphaModFix amt="9000"/>
          </a:blip>
          <a:stretch>
            <a:fillRect/>
          </a:stretch>
        </p:blipFill>
        <p:spPr>
          <a:xfrm>
            <a:off x="0" y="0"/>
            <a:ext cx="9144001" cy="5143500"/>
          </a:xfrm>
          <a:prstGeom prst="rect">
            <a:avLst/>
          </a:prstGeom>
          <a:noFill/>
          <a:ln>
            <a:noFill/>
          </a:ln>
        </p:spPr>
      </p:pic>
      <p:sp>
        <p:nvSpPr>
          <p:cNvPr id="121" name="Google Shape;121;p18"/>
          <p:cNvSpPr/>
          <p:nvPr/>
        </p:nvSpPr>
        <p:spPr>
          <a:xfrm>
            <a:off x="71400" y="223649"/>
            <a:ext cx="9072600" cy="756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484848"/>
              </a:buClr>
              <a:buSzPts val="2900"/>
              <a:buFont typeface="Arial"/>
              <a:buNone/>
            </a:pPr>
            <a:r>
              <a:rPr b="1" lang="en" sz="2800">
                <a:solidFill>
                  <a:srgbClr val="484848"/>
                </a:solidFill>
                <a:latin typeface="Calibri"/>
                <a:ea typeface="Calibri"/>
                <a:cs typeface="Calibri"/>
                <a:sym typeface="Calibri"/>
              </a:rPr>
              <a:t>Project Pipeline</a:t>
            </a:r>
            <a:endParaRPr b="1" sz="2800">
              <a:solidFill>
                <a:srgbClr val="484848"/>
              </a:solidFill>
              <a:latin typeface="Calibri"/>
              <a:ea typeface="Calibri"/>
              <a:cs typeface="Calibri"/>
              <a:sym typeface="Calibri"/>
            </a:endParaRPr>
          </a:p>
          <a:p>
            <a:pPr indent="0" lvl="0" marL="0" marR="0" rtl="0" algn="l">
              <a:spcBef>
                <a:spcPts val="0"/>
              </a:spcBef>
              <a:spcAft>
                <a:spcPts val="0"/>
              </a:spcAft>
              <a:buClr>
                <a:srgbClr val="484848"/>
              </a:buClr>
              <a:buSzPts val="2900"/>
              <a:buFont typeface="Arial"/>
              <a:buNone/>
            </a:pPr>
            <a:r>
              <a:rPr b="1" lang="en" sz="1600">
                <a:solidFill>
                  <a:srgbClr val="FF5A5F"/>
                </a:solidFill>
                <a:latin typeface="Calibri"/>
                <a:ea typeface="Calibri"/>
                <a:cs typeface="Calibri"/>
                <a:sym typeface="Calibri"/>
              </a:rPr>
              <a:t>Data processing</a:t>
            </a:r>
            <a:r>
              <a:rPr lang="en" sz="1600">
                <a:solidFill>
                  <a:srgbClr val="484848"/>
                </a:solidFill>
                <a:latin typeface="Calibri"/>
                <a:ea typeface="Calibri"/>
                <a:cs typeface="Calibri"/>
                <a:sym typeface="Calibri"/>
              </a:rPr>
              <a:t> elements involved in the project</a:t>
            </a:r>
            <a:endParaRPr sz="1600">
              <a:solidFill>
                <a:srgbClr val="484848"/>
              </a:solidFill>
              <a:latin typeface="Calibri"/>
              <a:ea typeface="Calibri"/>
              <a:cs typeface="Calibri"/>
              <a:sym typeface="Calibri"/>
            </a:endParaRPr>
          </a:p>
        </p:txBody>
      </p:sp>
      <p:grpSp>
        <p:nvGrpSpPr>
          <p:cNvPr id="122" name="Google Shape;122;p18"/>
          <p:cNvGrpSpPr/>
          <p:nvPr/>
        </p:nvGrpSpPr>
        <p:grpSpPr>
          <a:xfrm>
            <a:off x="0" y="1189989"/>
            <a:ext cx="2214600" cy="3217636"/>
            <a:chOff x="0" y="1189989"/>
            <a:chExt cx="2214600" cy="3217636"/>
          </a:xfrm>
        </p:grpSpPr>
        <p:sp>
          <p:nvSpPr>
            <p:cNvPr id="123" name="Google Shape;123;p18"/>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libri"/>
                  <a:ea typeface="Calibri"/>
                  <a:cs typeface="Calibri"/>
                  <a:sym typeface="Calibri"/>
                </a:rPr>
                <a:t>Data Extraction</a:t>
              </a:r>
              <a:endParaRPr>
                <a:solidFill>
                  <a:srgbClr val="FFFFFF"/>
                </a:solidFill>
                <a:latin typeface="Calibri"/>
                <a:ea typeface="Calibri"/>
                <a:cs typeface="Calibri"/>
                <a:sym typeface="Calibri"/>
              </a:endParaRPr>
            </a:p>
          </p:txBody>
        </p:sp>
        <p:sp>
          <p:nvSpPr>
            <p:cNvPr id="124" name="Google Shape;124;p18"/>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Calibri"/>
                <a:buChar char="➔"/>
              </a:pPr>
              <a:r>
                <a:rPr lang="en" sz="1200">
                  <a:latin typeface="Calibri"/>
                  <a:ea typeface="Calibri"/>
                  <a:cs typeface="Calibri"/>
                  <a:sym typeface="Calibri"/>
                </a:rPr>
                <a:t>Downloading Zillow data </a:t>
              </a:r>
              <a:endParaRPr sz="1200">
                <a:latin typeface="Calibri"/>
                <a:ea typeface="Calibri"/>
                <a:cs typeface="Calibri"/>
                <a:sym typeface="Calibri"/>
              </a:endParaRPr>
            </a:p>
          </p:txBody>
        </p:sp>
      </p:grpSp>
      <p:grpSp>
        <p:nvGrpSpPr>
          <p:cNvPr id="125" name="Google Shape;125;p18"/>
          <p:cNvGrpSpPr/>
          <p:nvPr/>
        </p:nvGrpSpPr>
        <p:grpSpPr>
          <a:xfrm>
            <a:off x="1838325" y="1189775"/>
            <a:ext cx="2064000" cy="3217850"/>
            <a:chOff x="1838325" y="1189775"/>
            <a:chExt cx="2064000" cy="3217850"/>
          </a:xfrm>
        </p:grpSpPr>
        <p:sp>
          <p:nvSpPr>
            <p:cNvPr id="126" name="Google Shape;126;p18"/>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libri"/>
                  <a:ea typeface="Calibri"/>
                  <a:cs typeface="Calibri"/>
                  <a:sym typeface="Calibri"/>
                </a:rPr>
                <a:t>Feature Engineering</a:t>
              </a:r>
              <a:endParaRPr>
                <a:solidFill>
                  <a:srgbClr val="FFFFFF"/>
                </a:solidFill>
                <a:latin typeface="Calibri"/>
                <a:ea typeface="Calibri"/>
                <a:cs typeface="Calibri"/>
                <a:sym typeface="Calibri"/>
              </a:endParaRPr>
            </a:p>
          </p:txBody>
        </p:sp>
        <p:sp>
          <p:nvSpPr>
            <p:cNvPr id="127" name="Google Shape;127;p18"/>
            <p:cNvSpPr txBox="1"/>
            <p:nvPr/>
          </p:nvSpPr>
          <p:spPr>
            <a:xfrm>
              <a:off x="2017250" y="2057125"/>
              <a:ext cx="1688700" cy="2350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Transforming the data to better represent the underlying problem</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Adding features to take care of time series problem</a:t>
              </a:r>
              <a:endParaRPr sz="1200">
                <a:latin typeface="Calibri"/>
                <a:ea typeface="Calibri"/>
                <a:cs typeface="Calibri"/>
                <a:sym typeface="Calibri"/>
              </a:endParaRPr>
            </a:p>
          </p:txBody>
        </p:sp>
      </p:grpSp>
      <p:grpSp>
        <p:nvGrpSpPr>
          <p:cNvPr id="128" name="Google Shape;128;p18"/>
          <p:cNvGrpSpPr/>
          <p:nvPr/>
        </p:nvGrpSpPr>
        <p:grpSpPr>
          <a:xfrm>
            <a:off x="3516750" y="1189775"/>
            <a:ext cx="2064000" cy="3217850"/>
            <a:chOff x="3516750" y="1189775"/>
            <a:chExt cx="2064000" cy="3217850"/>
          </a:xfrm>
        </p:grpSpPr>
        <p:sp>
          <p:nvSpPr>
            <p:cNvPr id="129" name="Google Shape;129;p18"/>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libri"/>
                  <a:ea typeface="Calibri"/>
                  <a:cs typeface="Calibri"/>
                  <a:sym typeface="Calibri"/>
                </a:rPr>
                <a:t>Data Cleaning &amp; Visualizarion</a:t>
              </a:r>
              <a:endParaRPr>
                <a:solidFill>
                  <a:srgbClr val="FFFFFF"/>
                </a:solidFill>
                <a:latin typeface="Calibri"/>
                <a:ea typeface="Calibri"/>
                <a:cs typeface="Calibri"/>
                <a:sym typeface="Calibri"/>
              </a:endParaRPr>
            </a:p>
          </p:txBody>
        </p:sp>
        <p:sp>
          <p:nvSpPr>
            <p:cNvPr id="130" name="Google Shape;130;p18"/>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Calibri"/>
                <a:buChar char="➔"/>
              </a:pPr>
              <a:r>
                <a:rPr lang="en" sz="1200">
                  <a:latin typeface="Calibri"/>
                  <a:ea typeface="Calibri"/>
                  <a:cs typeface="Calibri"/>
                  <a:sym typeface="Calibri"/>
                </a:rPr>
                <a:t>Performing EDA to carry out the data analysis</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 sz="1200">
                  <a:latin typeface="Calibri"/>
                  <a:ea typeface="Calibri"/>
                  <a:cs typeface="Calibri"/>
                  <a:sym typeface="Calibri"/>
                </a:rPr>
                <a:t>Checking null values, calculating rent for each location and apartment type</a:t>
              </a:r>
              <a:endParaRPr sz="1200">
                <a:latin typeface="Calibri"/>
                <a:ea typeface="Calibri"/>
                <a:cs typeface="Calibri"/>
                <a:sym typeface="Calibri"/>
              </a:endParaRPr>
            </a:p>
          </p:txBody>
        </p:sp>
      </p:grpSp>
      <p:grpSp>
        <p:nvGrpSpPr>
          <p:cNvPr id="131" name="Google Shape;131;p18"/>
          <p:cNvGrpSpPr/>
          <p:nvPr/>
        </p:nvGrpSpPr>
        <p:grpSpPr>
          <a:xfrm>
            <a:off x="6874025" y="1189775"/>
            <a:ext cx="2064000" cy="3217850"/>
            <a:chOff x="6874025" y="1189775"/>
            <a:chExt cx="2064000" cy="3217850"/>
          </a:xfrm>
        </p:grpSpPr>
        <p:sp>
          <p:nvSpPr>
            <p:cNvPr id="132" name="Google Shape;132;p18"/>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libri"/>
                  <a:ea typeface="Calibri"/>
                  <a:cs typeface="Calibri"/>
                  <a:sym typeface="Calibri"/>
                </a:rPr>
                <a:t>Model Deployment</a:t>
              </a:r>
              <a:endParaRPr>
                <a:solidFill>
                  <a:srgbClr val="FFFFFF"/>
                </a:solidFill>
                <a:latin typeface="Calibri"/>
                <a:ea typeface="Calibri"/>
                <a:cs typeface="Calibri"/>
                <a:sym typeface="Calibri"/>
              </a:endParaRPr>
            </a:p>
          </p:txBody>
        </p:sp>
        <p:sp>
          <p:nvSpPr>
            <p:cNvPr id="133" name="Google Shape;133;p18"/>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Calibri"/>
                <a:buChar char="➔"/>
              </a:pPr>
              <a:r>
                <a:rPr lang="en" sz="1200">
                  <a:latin typeface="Calibri"/>
                  <a:ea typeface="Calibri"/>
                  <a:cs typeface="Calibri"/>
                  <a:sym typeface="Calibri"/>
                </a:rPr>
                <a:t>Using Python flask server to serve https request</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 sz="1200">
                  <a:latin typeface="Calibri"/>
                  <a:ea typeface="Calibri"/>
                  <a:cs typeface="Calibri"/>
                  <a:sym typeface="Calibri"/>
                </a:rPr>
                <a:t>Website</a:t>
              </a:r>
              <a:r>
                <a:rPr lang="en" sz="1200">
                  <a:latin typeface="Calibri"/>
                  <a:ea typeface="Calibri"/>
                  <a:cs typeface="Calibri"/>
                  <a:sym typeface="Calibri"/>
                </a:rPr>
                <a:t> that allow users to enter attributes and retrieve the predicted rental price</a:t>
              </a:r>
              <a:endParaRPr sz="1200">
                <a:latin typeface="Calibri"/>
                <a:ea typeface="Calibri"/>
                <a:cs typeface="Calibri"/>
                <a:sym typeface="Calibri"/>
              </a:endParaRPr>
            </a:p>
          </p:txBody>
        </p:sp>
      </p:grpSp>
      <p:grpSp>
        <p:nvGrpSpPr>
          <p:cNvPr id="134" name="Google Shape;134;p18"/>
          <p:cNvGrpSpPr/>
          <p:nvPr/>
        </p:nvGrpSpPr>
        <p:grpSpPr>
          <a:xfrm>
            <a:off x="5195350" y="1189775"/>
            <a:ext cx="2064000" cy="3217850"/>
            <a:chOff x="5195350" y="1189775"/>
            <a:chExt cx="2064000" cy="3217850"/>
          </a:xfrm>
        </p:grpSpPr>
        <p:sp>
          <p:nvSpPr>
            <p:cNvPr id="135" name="Google Shape;135;p18"/>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libri"/>
                  <a:ea typeface="Calibri"/>
                  <a:cs typeface="Calibri"/>
                  <a:sym typeface="Calibri"/>
                </a:rPr>
                <a:t>Model Building</a:t>
              </a:r>
              <a:endParaRPr>
                <a:solidFill>
                  <a:srgbClr val="FFFFFF"/>
                </a:solidFill>
                <a:latin typeface="Calibri"/>
                <a:ea typeface="Calibri"/>
                <a:cs typeface="Calibri"/>
                <a:sym typeface="Calibri"/>
              </a:endParaRPr>
            </a:p>
          </p:txBody>
        </p:sp>
        <p:sp>
          <p:nvSpPr>
            <p:cNvPr id="136" name="Google Shape;136;p18"/>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Calibri"/>
                <a:buChar char="➔"/>
              </a:pPr>
              <a:r>
                <a:rPr lang="en" sz="1200">
                  <a:latin typeface="Calibri"/>
                  <a:ea typeface="Calibri"/>
                  <a:cs typeface="Calibri"/>
                  <a:sym typeface="Calibri"/>
                </a:rPr>
                <a:t>Building the model using linear regression in sklearn</a:t>
              </a:r>
              <a:endParaRPr sz="1200">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0" name="Shape 140"/>
        <p:cNvGrpSpPr/>
        <p:nvPr/>
      </p:nvGrpSpPr>
      <p:grpSpPr>
        <a:xfrm>
          <a:off x="0" y="0"/>
          <a:ext cx="0" cy="0"/>
          <a:chOff x="0" y="0"/>
          <a:chExt cx="0" cy="0"/>
        </a:xfrm>
      </p:grpSpPr>
      <p:pic>
        <p:nvPicPr>
          <p:cNvPr id="141" name="Google Shape;141;p19"/>
          <p:cNvPicPr preferRelativeResize="0"/>
          <p:nvPr/>
        </p:nvPicPr>
        <p:blipFill rotWithShape="1">
          <a:blip r:embed="rId3">
            <a:alphaModFix/>
          </a:blip>
          <a:srcRect b="0" l="0" r="4689" t="0"/>
          <a:stretch/>
        </p:blipFill>
        <p:spPr>
          <a:xfrm>
            <a:off x="4755425" y="951725"/>
            <a:ext cx="4142225" cy="1924050"/>
          </a:xfrm>
          <a:prstGeom prst="rect">
            <a:avLst/>
          </a:prstGeom>
          <a:noFill/>
          <a:ln>
            <a:noFill/>
          </a:ln>
        </p:spPr>
      </p:pic>
      <p:pic>
        <p:nvPicPr>
          <p:cNvPr id="142" name="Google Shape;142;p19"/>
          <p:cNvPicPr preferRelativeResize="0"/>
          <p:nvPr/>
        </p:nvPicPr>
        <p:blipFill>
          <a:blip r:embed="rId4">
            <a:alphaModFix/>
          </a:blip>
          <a:stretch>
            <a:fillRect/>
          </a:stretch>
        </p:blipFill>
        <p:spPr>
          <a:xfrm>
            <a:off x="4713000" y="3010575"/>
            <a:ext cx="4184650" cy="1995100"/>
          </a:xfrm>
          <a:prstGeom prst="rect">
            <a:avLst/>
          </a:prstGeom>
          <a:noFill/>
          <a:ln>
            <a:noFill/>
          </a:ln>
        </p:spPr>
      </p:pic>
      <p:pic>
        <p:nvPicPr>
          <p:cNvPr id="143" name="Google Shape;143;p19"/>
          <p:cNvPicPr preferRelativeResize="0"/>
          <p:nvPr/>
        </p:nvPicPr>
        <p:blipFill>
          <a:blip r:embed="rId5">
            <a:alphaModFix/>
          </a:blip>
          <a:stretch>
            <a:fillRect/>
          </a:stretch>
        </p:blipFill>
        <p:spPr>
          <a:xfrm>
            <a:off x="281975" y="951725"/>
            <a:ext cx="4258975" cy="1924050"/>
          </a:xfrm>
          <a:prstGeom prst="rect">
            <a:avLst/>
          </a:prstGeom>
          <a:noFill/>
          <a:ln>
            <a:noFill/>
          </a:ln>
        </p:spPr>
      </p:pic>
      <p:pic>
        <p:nvPicPr>
          <p:cNvPr id="144" name="Google Shape;144;p19"/>
          <p:cNvPicPr preferRelativeResize="0"/>
          <p:nvPr/>
        </p:nvPicPr>
        <p:blipFill rotWithShape="1">
          <a:blip r:embed="rId6">
            <a:alphaModFix/>
          </a:blip>
          <a:srcRect b="0" l="0" r="0" t="0"/>
          <a:stretch/>
        </p:blipFill>
        <p:spPr>
          <a:xfrm>
            <a:off x="281975" y="3003300"/>
            <a:ext cx="4258975" cy="1995088"/>
          </a:xfrm>
          <a:prstGeom prst="rect">
            <a:avLst/>
          </a:prstGeom>
          <a:noFill/>
          <a:ln>
            <a:noFill/>
          </a:ln>
        </p:spPr>
      </p:pic>
      <p:sp>
        <p:nvSpPr>
          <p:cNvPr id="145" name="Google Shape;145;p19"/>
          <p:cNvSpPr txBox="1"/>
          <p:nvPr/>
        </p:nvSpPr>
        <p:spPr>
          <a:xfrm>
            <a:off x="328750" y="127250"/>
            <a:ext cx="856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484848"/>
              </a:buClr>
              <a:buSzPts val="2900"/>
              <a:buFont typeface="Arial"/>
              <a:buNone/>
            </a:pPr>
            <a:r>
              <a:rPr b="1" lang="en" sz="2800">
                <a:solidFill>
                  <a:srgbClr val="484848"/>
                </a:solidFill>
                <a:latin typeface="Calibri"/>
                <a:ea typeface="Calibri"/>
                <a:cs typeface="Calibri"/>
                <a:sym typeface="Calibri"/>
              </a:rPr>
              <a:t>Visualization &amp; Technical Details</a:t>
            </a:r>
            <a:endParaRPr b="1" sz="2800">
              <a:solidFill>
                <a:srgbClr val="484848"/>
              </a:solidFill>
              <a:latin typeface="Calibri"/>
              <a:ea typeface="Calibri"/>
              <a:cs typeface="Calibri"/>
              <a:sym typeface="Calibri"/>
            </a:endParaRPr>
          </a:p>
          <a:p>
            <a:pPr indent="0" lvl="0" marL="0" rtl="0" algn="l">
              <a:spcBef>
                <a:spcPts val="0"/>
              </a:spcBef>
              <a:spcAft>
                <a:spcPts val="0"/>
              </a:spcAft>
              <a:buClr>
                <a:srgbClr val="484848"/>
              </a:buClr>
              <a:buSzPts val="2900"/>
              <a:buFont typeface="Arial"/>
              <a:buNone/>
            </a:pPr>
            <a:r>
              <a:rPr b="1" lang="en"/>
              <a:t>How did we </a:t>
            </a:r>
            <a:r>
              <a:rPr b="1" lang="en">
                <a:solidFill>
                  <a:srgbClr val="FF0000"/>
                </a:solidFill>
              </a:rPr>
              <a:t>model</a:t>
            </a:r>
            <a:r>
              <a:rPr b="1" lang="en"/>
              <a:t> it?</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9" name="Shape 149"/>
        <p:cNvGrpSpPr/>
        <p:nvPr/>
      </p:nvGrpSpPr>
      <p:grpSpPr>
        <a:xfrm>
          <a:off x="0" y="0"/>
          <a:ext cx="0" cy="0"/>
          <a:chOff x="0" y="0"/>
          <a:chExt cx="0" cy="0"/>
        </a:xfrm>
      </p:grpSpPr>
      <p:pic>
        <p:nvPicPr>
          <p:cNvPr id="150" name="Google Shape;150;p20"/>
          <p:cNvPicPr preferRelativeResize="0"/>
          <p:nvPr/>
        </p:nvPicPr>
        <p:blipFill rotWithShape="1">
          <a:blip r:embed="rId3">
            <a:alphaModFix/>
          </a:blip>
          <a:srcRect b="34188" l="0" r="39846" t="0"/>
          <a:stretch/>
        </p:blipFill>
        <p:spPr>
          <a:xfrm>
            <a:off x="276850" y="1028688"/>
            <a:ext cx="4174649" cy="1543050"/>
          </a:xfrm>
          <a:prstGeom prst="rect">
            <a:avLst/>
          </a:prstGeom>
          <a:noFill/>
          <a:ln>
            <a:noFill/>
          </a:ln>
        </p:spPr>
      </p:pic>
      <p:pic>
        <p:nvPicPr>
          <p:cNvPr id="151" name="Google Shape;151;p20"/>
          <p:cNvPicPr preferRelativeResize="0"/>
          <p:nvPr/>
        </p:nvPicPr>
        <p:blipFill rotWithShape="1">
          <a:blip r:embed="rId4">
            <a:alphaModFix/>
          </a:blip>
          <a:srcRect b="44824" l="0" r="0" t="0"/>
          <a:stretch/>
        </p:blipFill>
        <p:spPr>
          <a:xfrm>
            <a:off x="4709875" y="1089362"/>
            <a:ext cx="4297125" cy="1482375"/>
          </a:xfrm>
          <a:prstGeom prst="rect">
            <a:avLst/>
          </a:prstGeom>
          <a:noFill/>
          <a:ln>
            <a:noFill/>
          </a:ln>
        </p:spPr>
      </p:pic>
      <p:pic>
        <p:nvPicPr>
          <p:cNvPr id="152" name="Google Shape;152;p20"/>
          <p:cNvPicPr preferRelativeResize="0"/>
          <p:nvPr/>
        </p:nvPicPr>
        <p:blipFill rotWithShape="1">
          <a:blip r:embed="rId3">
            <a:alphaModFix/>
          </a:blip>
          <a:srcRect b="0" l="0" r="79730" t="91602"/>
          <a:stretch/>
        </p:blipFill>
        <p:spPr>
          <a:xfrm>
            <a:off x="488975" y="2588875"/>
            <a:ext cx="2009775" cy="260600"/>
          </a:xfrm>
          <a:prstGeom prst="rect">
            <a:avLst/>
          </a:prstGeom>
          <a:noFill/>
          <a:ln>
            <a:noFill/>
          </a:ln>
        </p:spPr>
      </p:pic>
      <p:pic>
        <p:nvPicPr>
          <p:cNvPr id="153" name="Google Shape;153;p20"/>
          <p:cNvPicPr preferRelativeResize="0"/>
          <p:nvPr/>
        </p:nvPicPr>
        <p:blipFill rotWithShape="1">
          <a:blip r:embed="rId4">
            <a:alphaModFix/>
          </a:blip>
          <a:srcRect b="0" l="0" r="63802" t="83483"/>
          <a:stretch/>
        </p:blipFill>
        <p:spPr>
          <a:xfrm>
            <a:off x="5208325" y="2649528"/>
            <a:ext cx="1875925" cy="396650"/>
          </a:xfrm>
          <a:prstGeom prst="rect">
            <a:avLst/>
          </a:prstGeom>
          <a:noFill/>
          <a:ln>
            <a:noFill/>
          </a:ln>
        </p:spPr>
      </p:pic>
      <p:sp>
        <p:nvSpPr>
          <p:cNvPr id="154" name="Google Shape;154;p20"/>
          <p:cNvSpPr txBox="1"/>
          <p:nvPr/>
        </p:nvSpPr>
        <p:spPr>
          <a:xfrm>
            <a:off x="488975" y="180275"/>
            <a:ext cx="736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484848"/>
                </a:solidFill>
                <a:latin typeface="Calibri"/>
                <a:ea typeface="Calibri"/>
                <a:cs typeface="Calibri"/>
                <a:sym typeface="Calibri"/>
              </a:rPr>
              <a:t>Storage &amp; Model prediction</a:t>
            </a:r>
            <a:endParaRPr b="1" sz="2800">
              <a:solidFill>
                <a:srgbClr val="484848"/>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a:solidFill>
                <a:srgbClr val="484848"/>
              </a:solidFill>
              <a:latin typeface="Calibri"/>
              <a:ea typeface="Calibri"/>
              <a:cs typeface="Calibri"/>
              <a:sym typeface="Calibri"/>
            </a:endParaRPr>
          </a:p>
        </p:txBody>
      </p:sp>
      <p:pic>
        <p:nvPicPr>
          <p:cNvPr id="155" name="Google Shape;155;p20"/>
          <p:cNvPicPr preferRelativeResize="0"/>
          <p:nvPr/>
        </p:nvPicPr>
        <p:blipFill>
          <a:blip r:embed="rId5">
            <a:alphaModFix/>
          </a:blip>
          <a:stretch>
            <a:fillRect/>
          </a:stretch>
        </p:blipFill>
        <p:spPr>
          <a:xfrm>
            <a:off x="152400" y="2937625"/>
            <a:ext cx="6210698" cy="205347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1"/>
          <p:cNvPicPr preferRelativeResize="0"/>
          <p:nvPr/>
        </p:nvPicPr>
        <p:blipFill>
          <a:blip r:embed="rId3">
            <a:alphaModFix amt="9000"/>
          </a:blip>
          <a:stretch>
            <a:fillRect/>
          </a:stretch>
        </p:blipFill>
        <p:spPr>
          <a:xfrm>
            <a:off x="0" y="0"/>
            <a:ext cx="9144001" cy="5143500"/>
          </a:xfrm>
          <a:prstGeom prst="rect">
            <a:avLst/>
          </a:prstGeom>
          <a:noFill/>
          <a:ln>
            <a:noFill/>
          </a:ln>
        </p:spPr>
      </p:pic>
      <p:pic>
        <p:nvPicPr>
          <p:cNvPr id="161" name="Google Shape;161;p21"/>
          <p:cNvPicPr preferRelativeResize="0"/>
          <p:nvPr/>
        </p:nvPicPr>
        <p:blipFill>
          <a:blip r:embed="rId4">
            <a:alphaModFix/>
          </a:blip>
          <a:stretch>
            <a:fillRect/>
          </a:stretch>
        </p:blipFill>
        <p:spPr>
          <a:xfrm>
            <a:off x="593975" y="1054000"/>
            <a:ext cx="3978037" cy="3784701"/>
          </a:xfrm>
          <a:prstGeom prst="rect">
            <a:avLst/>
          </a:prstGeom>
          <a:noFill/>
          <a:ln>
            <a:noFill/>
          </a:ln>
        </p:spPr>
      </p:pic>
      <p:sp>
        <p:nvSpPr>
          <p:cNvPr id="162" name="Google Shape;162;p21"/>
          <p:cNvSpPr txBox="1"/>
          <p:nvPr/>
        </p:nvSpPr>
        <p:spPr>
          <a:xfrm>
            <a:off x="784775" y="222700"/>
            <a:ext cx="7752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800">
                <a:solidFill>
                  <a:srgbClr val="484848"/>
                </a:solidFill>
                <a:latin typeface="Calibri"/>
                <a:ea typeface="Calibri"/>
                <a:cs typeface="Calibri"/>
                <a:sym typeface="Calibri"/>
              </a:rPr>
              <a:t>User Interface &amp; Predict Prices</a:t>
            </a:r>
            <a:endParaRPr b="1" sz="2800">
              <a:solidFill>
                <a:srgbClr val="484848"/>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a:solidFill>
                  <a:schemeClr val="dk1"/>
                </a:solidFill>
              </a:rPr>
              <a:t>How does the </a:t>
            </a:r>
            <a:r>
              <a:rPr b="1" lang="en">
                <a:solidFill>
                  <a:srgbClr val="FF0000"/>
                </a:solidFill>
              </a:rPr>
              <a:t>UI</a:t>
            </a:r>
            <a:r>
              <a:rPr b="1" lang="en">
                <a:solidFill>
                  <a:schemeClr val="dk1"/>
                </a:solidFill>
              </a:rPr>
              <a:t> look?</a:t>
            </a:r>
            <a:endParaRPr b="1"/>
          </a:p>
        </p:txBody>
      </p:sp>
      <p:sp>
        <p:nvSpPr>
          <p:cNvPr id="163" name="Google Shape;163;p21"/>
          <p:cNvSpPr txBox="1"/>
          <p:nvPr/>
        </p:nvSpPr>
        <p:spPr>
          <a:xfrm>
            <a:off x="4772075" y="1623250"/>
            <a:ext cx="3765000" cy="26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Front End:</a:t>
            </a:r>
            <a:r>
              <a:rPr lang="en">
                <a:solidFill>
                  <a:schemeClr val="dk1"/>
                </a:solidFill>
              </a:rPr>
              <a:t> HTML, CSS, JS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t>Hosting Service</a:t>
            </a:r>
            <a:r>
              <a:rPr lang="en"/>
              <a:t>: Python Flask server</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b="1" lang="en"/>
              <a:t>Model Execution Environment:</a:t>
            </a:r>
            <a:r>
              <a:rPr lang="en"/>
              <a:t> AWS SageMaker</a:t>
            </a:r>
            <a:endParaRPr/>
          </a:p>
          <a:p>
            <a:pPr indent="0" lvl="0" marL="0" rtl="0" algn="just">
              <a:lnSpc>
                <a:spcPct val="150000"/>
              </a:lnSpc>
              <a:spcBef>
                <a:spcPts val="0"/>
              </a:spcBef>
              <a:spcAft>
                <a:spcPts val="0"/>
              </a:spcAft>
              <a:buNone/>
            </a:pPr>
            <a:r>
              <a:t/>
            </a:r>
            <a:endParaRPr sz="1300">
              <a:solidFill>
                <a:srgbClr val="16191F"/>
              </a:solidFill>
              <a:highlight>
                <a:srgbClr val="FFFFFF"/>
              </a:highlight>
            </a:endParaRPr>
          </a:p>
          <a:p>
            <a:pPr indent="0" lvl="0" marL="0" rtl="0" algn="just">
              <a:lnSpc>
                <a:spcPct val="115000"/>
              </a:lnSpc>
              <a:spcBef>
                <a:spcPts val="0"/>
              </a:spcBef>
              <a:spcAft>
                <a:spcPts val="0"/>
              </a:spcAft>
              <a:buNone/>
            </a:pPr>
            <a:r>
              <a:t/>
            </a:r>
            <a:endParaRPr sz="1300">
              <a:solidFill>
                <a:srgbClr val="16191F"/>
              </a:solidFill>
              <a:highlight>
                <a:srgbClr val="FFFFFF"/>
              </a:highlight>
            </a:endParaRPr>
          </a:p>
          <a:p>
            <a:pPr indent="0" lvl="0" marL="0" rtl="0" algn="just">
              <a:lnSpc>
                <a:spcPct val="115000"/>
              </a:lnSpc>
              <a:spcBef>
                <a:spcPts val="0"/>
              </a:spcBef>
              <a:spcAft>
                <a:spcPts val="0"/>
              </a:spcAft>
              <a:buNone/>
            </a:pPr>
            <a:r>
              <a:t/>
            </a:r>
            <a:endParaRPr sz="1300">
              <a:solidFill>
                <a:srgbClr val="16191F"/>
              </a:solidFill>
              <a:highlight>
                <a:srgbClr val="FFFFFF"/>
              </a:highlight>
            </a:endParaRPr>
          </a:p>
          <a:p>
            <a:pPr indent="0" lvl="0" marL="0" rtl="0" algn="just">
              <a:lnSpc>
                <a:spcPct val="115000"/>
              </a:lnSpc>
              <a:spcBef>
                <a:spcPts val="0"/>
              </a:spcBef>
              <a:spcAft>
                <a:spcPts val="0"/>
              </a:spcAft>
              <a:buNone/>
            </a:pPr>
            <a:r>
              <a:t/>
            </a:r>
            <a:endParaRPr sz="1300">
              <a:solidFill>
                <a:srgbClr val="16191F"/>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