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Default Extension="jpeg" ContentType="image/jpeg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CH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27102A9-8310-4765-A935-A1911B00CA5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7006"/>
    <p:restoredTop sz="94660"/>
  </p:normalViewPr>
  <p:slideViewPr>
    <p:cSldViewPr snapToGrid="0">
      <p:cViewPr varScale="1">
        <p:scale>
          <a:sx d="100" n="115"/>
          <a:sy d="100" n="115"/>
        </p:scale>
        <p:origin x="318" y="9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2" Type="http://schemas.openxmlformats.org/officeDocument/2006/relationships/slide" Target="slides/slide1.xml"/>
<Relationship Id="rId3" Type="http://schemas.openxmlformats.org/officeDocument/2006/relationships/slide" Target="slides/slide2.xml"/>
<Relationship Id="rId4" Type="http://schemas.openxmlformats.org/officeDocument/2006/relationships/slide" Target="slides/slide3.xml"/>
<Relationship Id="rId5" Type="http://schemas.openxmlformats.org/officeDocument/2006/relationships/slide" Target="slides/slide4.xml"/>
<Relationship Id="rId6" Type="http://schemas.openxmlformats.org/officeDocument/2006/relationships/slide" Target="slides/slide5.xml"/>
<Relationship Id="rId7" Type="http://schemas.openxmlformats.org/officeDocument/2006/relationships/slide" Target="slides/slide6.xml"/>
<Relationship Id="rId8" Type="http://schemas.openxmlformats.org/officeDocument/2006/relationships/slide" Target="slides/slide7.xml"/>
<Relationship Id="rId9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12" Type="http://schemas.openxmlformats.org/officeDocument/2006/relationships/tableStyles" Target="tableStyles.xml"/>
<Relationship Id="rId11" Type="http://schemas.openxmlformats.org/officeDocument/2006/relationships/theme" Target="theme/theme1.xml"/>
<Relationship Id="rId10" Type="http://schemas.openxmlformats.org/officeDocument/2006/relationships/viewProps" Target="viewProps.xml"/>
</Relationships>
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BD99-5C8B-4067-8CAD-0AF7E875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731752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36FE-E827-44D7-B32F-7B498CAD7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3602038"/>
            <a:ext cx="11731752" cy="147286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H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0DDB8D9-0E47-4391-AFE9-718F99456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AC892E-58DA-46D0-80B8-443404641DAC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E0B34FA-F42D-402F-B5A7-439ACC09A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07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6"/>
                </a:solidFill>
              </a:defRPr>
            </a:lvl1pPr>
          </a:lstStyle>
          <a:p>
            <a:fld id="{D2AFCC29-5969-455F-A66F-011619E11FF2}" type="datetimeFigureOut">
              <a:rPr lang="en-CH" smtClean="0"/>
              <a:pPr/>
              <a:t>09/16/2022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8582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6ABE3-7B91-4B18-9054-3AB955392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33229-C1D4-4863-94F9-7A5887AA9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C4A7-AB1C-4309-A640-6B71DE02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09/16/2022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DA4FB-D5B2-4A26-993D-C30CB526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F2833-2585-4DDD-A44D-34D54F6A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894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773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1D9A4F-DEBD-4C52-A2D3-72D27DB6EB35}"/>
              </a:ext>
            </a:extLst>
          </p:cNvPr>
          <p:cNvSpPr/>
          <p:nvPr userDrawn="1"/>
        </p:nvSpPr>
        <p:spPr>
          <a:xfrm>
            <a:off x="-1524" y="6035040"/>
            <a:ext cx="12192000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DD392-DD3A-40C8-9E5B-518ABD58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24712"/>
            <a:ext cx="11731752" cy="2386584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4ACA0-308F-410B-9D48-837F9F38A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3602736"/>
            <a:ext cx="11731752" cy="165506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AD7F306-7A23-48E0-8393-9C5704241A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1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FE93-3977-452D-84EA-EC710E57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77CA-E99A-4DEC-9763-3B98CD331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737360"/>
            <a:ext cx="57912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92B55-12D0-459E-B72F-B848BD96C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37360"/>
            <a:ext cx="578815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44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2905-B8BB-4999-A801-C5F02C05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1173175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D88E0-1967-49C4-9E99-A40692E3A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90687"/>
            <a:ext cx="57689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40D7D-E63D-4DAE-A408-888523C78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2505075"/>
            <a:ext cx="576897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949BA-785D-4A2E-AF37-0E6A5446A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788152" cy="8143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B510A4-2242-42D6-AAB8-5643C37F7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2505075"/>
            <a:ext cx="576592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6131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4FDE-FFF7-4A94-B046-DEE27442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5396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87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5624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571105"/>
            <a:ext cx="4011084" cy="4264430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748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3DF6-778E-43EB-8076-6296D658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DF2ED-B38E-4F09-B8FB-3BEA05102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6BE5A-CF15-4CE1-A902-69027BCD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09/16/2022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A4194-41F2-4BBC-9C69-BD56BF24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F7B7-1376-4D75-904A-DC3C8D0E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492398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2.sv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media/image1.png" Type="http://schemas.openxmlformats.org/officeDocument/2006/relationships/imag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theme/theme1.xml" Type="http://schemas.openxmlformats.org/officeDocument/2006/relationships/theme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25C34-BD45-4738-A53D-1D0EC55C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11731752" cy="1325563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  <a:endParaRPr dirty="0"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519E8-E1C5-44C5-9F87-E05E2CCB9258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228600" y="1737360"/>
            <a:ext cx="11731752" cy="411480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CH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8CE3A90-11C1-4290-8A18-B460A5CC102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46899" y="6217920"/>
            <a:ext cx="1913453" cy="4572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2A0459-A2BC-4EE0-86A0-58CC0AA8D65E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24562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8" r:id="rId9"/>
    <p:sldLayoutId id="2147483659" r:id="rId10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Clr>
          <a:schemeClr val="accent1"/>
        </a:buClr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https://egrisstats.org/recommendations/international-recommendations-on-refugee-statistics-irrs/" TargetMode="Externa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https://inec.cr/estadisticas-fuentes/encuestas/encuesta-nacional-hogares" TargetMode="Externa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BD99-5C8B-4067-8CAD-0AF7E875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731752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Impact &amp; Outcome Indicators from ENAHO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36FE-E827-44D7-B32F-7B498CAD7457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228600" y="3602038"/>
            <a:ext cx="11731752" cy="147286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RBM 2022 Baselines</a:t>
            </a:r>
            <a:br/>
            <a:br/>
            <a:r>
              <a:rPr/>
              <a:t>Bruno Carayon, IM Officer Costa Rica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E0B34FA-F42D-402F-B5A7-439ACC09AF6E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4724400" y="5075238"/>
            <a:ext cx="2743200" cy="365125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03 January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Inclusión estadística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 y como promueven las </a:t>
            </a:r>
            <a:r>
              <a:rPr>
                <a:hlinkClick r:id="rId2"/>
              </a:rPr>
              <a:t>Recomendaciones Internacionales sobre Estadísticas de Refugiados (IRRS)</a:t>
            </a:r>
            <a:r>
              <a:rPr/>
              <a:t> de 2018,las Oficinas Nacionales de Estadística son las mejores posicionadas para producir datos de alta calidad sobre el desplazamiento forzado.</a:t>
            </a:r>
          </a:p>
          <a:p>
            <a:pPr lvl="0" indent="0" marL="0">
              <a:buNone/>
            </a:pPr>
            <a:r>
              <a:rPr/>
              <a:t>Los indicadores generados a partir de las estadísticas oficiales son particularmente relevantes no solo para informar el diseño de programas humanitarios a corto plazo, sino también la formulación de políticas y la financiación del desarrollo a largo plazo</a:t>
            </a:r>
          </a:p>
          <a:p>
            <a:pPr lvl="0" indent="0" marL="0">
              <a:buNone/>
            </a:pPr>
            <a:r>
              <a:rPr/>
              <a:t>El ACNUR dispone de un conjunto de indicadores básicos. En Costa Rica, la Encuesta Nacional de Hogares incluye a las personas desplazadas por la fuerza y el ACNUR puede utilizar las estadísticas oficiales para calcular sus propios indicadores.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Encuesta Nacional de Hogares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</a:t>
            </a:r>
            <a:r>
              <a:rPr>
                <a:hlinkClick r:id="rId2"/>
              </a:rPr>
              <a:t>Encuesta Nacional de Hogares (ENAHO)</a:t>
            </a:r>
            <a:r>
              <a:rPr/>
              <a:t> es un programa de recolección de datos cuyo enfoque está asociado al nivel de bienestar de la población, especialmente centrados en la conformación del ingreso de los hogares, su distribución y características de los hogares y la población en situación de pobreza.</a:t>
            </a:r>
          </a:p>
          <a:p>
            <a:pPr lvl="0" indent="0" marL="0">
              <a:buNone/>
            </a:pPr>
            <a:r>
              <a:rPr/>
              <a:t>Se contempla además el estudio de la tenencia de vivienda y sus características, el acceso de las personas a la educación y al seguro social, así como la población que trabaja y las condiciones de esos trabajos, entre otros.</a:t>
            </a:r>
          </a:p>
          <a:p>
            <a:pPr lvl="0" indent="0" marL="0">
              <a:buNone/>
            </a:pPr>
            <a:r>
              <a:rPr/>
              <a:t>Igualmente, cada año se hacen investigaciones específicas o módulos especiales, dentro de los que se pueden mencionar acceso a programas sociales utilización de servicios de salud, telecomunicaciones, trabajo infantil, migración, seguridad ciudadana, lactancia materna.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Impact Area 2 - Realizing Basic Rights in Safe Environment</a:t>
            </a:r>
          </a:p>
        </p:txBody>
      </p:sp>
      <p:grpSp xmlns:pic="http://schemas.openxmlformats.org/drawingml/2006/picture">
        <p:nvGrpSpPr>
          <p:cNvPr id="2" name="grp2"/>
          <p:cNvGrpSpPr/>
          <p:nvPr/>
        </p:nvGrpSpPr>
        <p:grpSpPr>
          <a:xfrm>
            <a:off x="228600" y="1737359"/>
            <a:ext cx="11731752" cy="4114800"/>
            <a:chOff x="228600" y="1737359"/>
            <a:chExt cx="11731752" cy="4114800"/>
          </a:xfrm>
        </p:grpSpPr>
        <p:sp>
          <p:nvSpPr>
            <p:cNvPr id="4" name="rc4"/>
            <p:cNvSpPr/>
            <p:nvPr/>
          </p:nvSpPr>
          <p:spPr>
            <a:xfrm>
              <a:off x="228600" y="1737359"/>
              <a:ext cx="11731752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557799" y="4510975"/>
              <a:ext cx="8212763" cy="0"/>
            </a:xfrm>
            <a:custGeom>
              <a:avLst/>
              <a:pathLst>
                <a:path w="8212763" h="0">
                  <a:moveTo>
                    <a:pt x="0" y="0"/>
                  </a:moveTo>
                  <a:lnTo>
                    <a:pt x="8212763" y="0"/>
                  </a:lnTo>
                  <a:lnTo>
                    <a:pt x="8212763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57799" y="3965940"/>
              <a:ext cx="8212763" cy="0"/>
            </a:xfrm>
            <a:custGeom>
              <a:avLst/>
              <a:pathLst>
                <a:path w="8212763" h="0">
                  <a:moveTo>
                    <a:pt x="0" y="0"/>
                  </a:moveTo>
                  <a:lnTo>
                    <a:pt x="8212763" y="0"/>
                  </a:lnTo>
                  <a:lnTo>
                    <a:pt x="8212763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57799" y="3420905"/>
              <a:ext cx="8212763" cy="0"/>
            </a:xfrm>
            <a:custGeom>
              <a:avLst/>
              <a:pathLst>
                <a:path w="8212763" h="0">
                  <a:moveTo>
                    <a:pt x="0" y="0"/>
                  </a:moveTo>
                  <a:lnTo>
                    <a:pt x="8212763" y="0"/>
                  </a:lnTo>
                  <a:lnTo>
                    <a:pt x="8212763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931107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664181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1397256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6481610" y="3396079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8503697" y="4486149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0367060" y="3941114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832601" y="3396079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0319167" y="4486149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0764809" y="3941114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772581" y="3366401"/>
              <a:ext cx="0" cy="109007"/>
            </a:xfrm>
            <a:custGeom>
              <a:avLst/>
              <a:pathLst>
                <a:path w="0" h="109007">
                  <a:moveTo>
                    <a:pt x="0" y="10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240291" y="3420905"/>
              <a:ext cx="532290" cy="0"/>
            </a:xfrm>
            <a:custGeom>
              <a:avLst/>
              <a:pathLst>
                <a:path w="532290" h="0">
                  <a:moveTo>
                    <a:pt x="53229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240291" y="3366401"/>
              <a:ext cx="0" cy="109007"/>
            </a:xfrm>
            <a:custGeom>
              <a:avLst/>
              <a:pathLst>
                <a:path w="0" h="109007">
                  <a:moveTo>
                    <a:pt x="0" y="10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733740" y="4456472"/>
              <a:ext cx="0" cy="109007"/>
            </a:xfrm>
            <a:custGeom>
              <a:avLst/>
              <a:pathLst>
                <a:path w="0" h="109007">
                  <a:moveTo>
                    <a:pt x="0" y="10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323306" y="4510975"/>
              <a:ext cx="410433" cy="0"/>
            </a:xfrm>
            <a:custGeom>
              <a:avLst/>
              <a:pathLst>
                <a:path w="410433" h="0">
                  <a:moveTo>
                    <a:pt x="41043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323306" y="4456472"/>
              <a:ext cx="0" cy="109007"/>
            </a:xfrm>
            <a:custGeom>
              <a:avLst/>
              <a:pathLst>
                <a:path w="0" h="109007">
                  <a:moveTo>
                    <a:pt x="0" y="10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0615675" y="3911437"/>
              <a:ext cx="0" cy="109007"/>
            </a:xfrm>
            <a:custGeom>
              <a:avLst/>
              <a:pathLst>
                <a:path w="0" h="109007">
                  <a:moveTo>
                    <a:pt x="0" y="10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0168096" y="3965940"/>
              <a:ext cx="447579" cy="0"/>
            </a:xfrm>
            <a:custGeom>
              <a:avLst/>
              <a:pathLst>
                <a:path w="447579" h="0">
                  <a:moveTo>
                    <a:pt x="447579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0168096" y="3911437"/>
              <a:ext cx="0" cy="109007"/>
            </a:xfrm>
            <a:custGeom>
              <a:avLst/>
              <a:pathLst>
                <a:path w="0" h="109007">
                  <a:moveTo>
                    <a:pt x="0" y="10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949311" y="3366401"/>
              <a:ext cx="0" cy="109007"/>
            </a:xfrm>
            <a:custGeom>
              <a:avLst/>
              <a:pathLst>
                <a:path w="0" h="109007">
                  <a:moveTo>
                    <a:pt x="0" y="10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765544" y="3420905"/>
              <a:ext cx="183766" cy="0"/>
            </a:xfrm>
            <a:custGeom>
              <a:avLst/>
              <a:pathLst>
                <a:path w="183766" h="0">
                  <a:moveTo>
                    <a:pt x="18376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765544" y="3366401"/>
              <a:ext cx="0" cy="109007"/>
            </a:xfrm>
            <a:custGeom>
              <a:avLst/>
              <a:pathLst>
                <a:path w="0" h="109007">
                  <a:moveTo>
                    <a:pt x="0" y="10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0389596" y="4456472"/>
              <a:ext cx="0" cy="109007"/>
            </a:xfrm>
            <a:custGeom>
              <a:avLst/>
              <a:pathLst>
                <a:path w="0" h="109007">
                  <a:moveTo>
                    <a:pt x="0" y="10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0298389" y="4510975"/>
              <a:ext cx="91207" cy="0"/>
            </a:xfrm>
            <a:custGeom>
              <a:avLst/>
              <a:pathLst>
                <a:path w="91207" h="0">
                  <a:moveTo>
                    <a:pt x="91207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0298389" y="4456472"/>
              <a:ext cx="0" cy="109007"/>
            </a:xfrm>
            <a:custGeom>
              <a:avLst/>
              <a:pathLst>
                <a:path w="0" h="109007">
                  <a:moveTo>
                    <a:pt x="0" y="10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0859197" y="3911437"/>
              <a:ext cx="0" cy="109007"/>
            </a:xfrm>
            <a:custGeom>
              <a:avLst/>
              <a:pathLst>
                <a:path w="0" h="109007">
                  <a:moveTo>
                    <a:pt x="0" y="10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0720073" y="3965940"/>
              <a:ext cx="139124" cy="0"/>
            </a:xfrm>
            <a:custGeom>
              <a:avLst/>
              <a:pathLst>
                <a:path w="139124" h="0">
                  <a:moveTo>
                    <a:pt x="139124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0720073" y="3911437"/>
              <a:ext cx="0" cy="109007"/>
            </a:xfrm>
            <a:custGeom>
              <a:avLst/>
              <a:pathLst>
                <a:path w="0" h="109007">
                  <a:moveTo>
                    <a:pt x="0" y="10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6307665" y="3189685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34.5%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8329753" y="4279755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61.6%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0193115" y="3734720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86.5%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658657" y="3515857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6666">
                      <a:alpha val="100000"/>
                    </a:srgbClr>
                  </a:solidFill>
                  <a:latin typeface="Arial"/>
                  <a:cs typeface="Arial"/>
                </a:rPr>
                <a:t>25.8%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0145222" y="4605928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6666">
                      <a:alpha val="100000"/>
                    </a:srgbClr>
                  </a:solidFill>
                  <a:latin typeface="Arial"/>
                  <a:cs typeface="Arial"/>
                </a:rPr>
                <a:t>85.9%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0590864" y="4060893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6666">
                      <a:alpha val="100000"/>
                    </a:srgbClr>
                  </a:solidFill>
                  <a:latin typeface="Arial"/>
                  <a:cs typeface="Arial"/>
                </a:rPr>
                <a:t>91.9%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734290" y="4326444"/>
              <a:ext cx="2733886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2.3 Proportion of PoC with access to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365648" y="4537010"/>
              <a:ext cx="1102529" cy="126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health services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53662" y="3688106"/>
              <a:ext cx="2514515" cy="1556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2.2 Proportion of PoCs residing in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32436" y="3872849"/>
              <a:ext cx="2835740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physically safe and secure settlements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343806" y="4083415"/>
              <a:ext cx="2124371" cy="126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with access to basic facilities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12794" y="3234511"/>
              <a:ext cx="2855383" cy="1556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2.1 Proportion of PoC living below the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945024" y="3419254"/>
              <a:ext cx="1523153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national poverty line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3557799" y="4837996"/>
              <a:ext cx="8212763" cy="0"/>
            </a:xfrm>
            <a:custGeom>
              <a:avLst/>
              <a:pathLst>
                <a:path w="8212763" h="0">
                  <a:moveTo>
                    <a:pt x="0" y="0"/>
                  </a:moveTo>
                  <a:lnTo>
                    <a:pt x="8212763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3814140" y="4924825"/>
              <a:ext cx="233933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498108" y="4924825"/>
              <a:ext cx="332147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50%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1182075" y="4924825"/>
              <a:ext cx="430360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100%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341178" y="5118469"/>
              <a:ext cx="646006" cy="124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Estimate</a:t>
              </a:r>
            </a:p>
          </p:txBody>
        </p:sp>
        <p:sp>
          <p:nvSpPr>
            <p:cNvPr id="53" name="pt53"/>
            <p:cNvSpPr/>
            <p:nvPr/>
          </p:nvSpPr>
          <p:spPr>
            <a:xfrm>
              <a:off x="3741740" y="2765397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675468" y="2790222"/>
              <a:ext cx="182196" cy="0"/>
            </a:xfrm>
            <a:custGeom>
              <a:avLst/>
              <a:pathLst>
                <a:path w="182196" h="0">
                  <a:moveTo>
                    <a:pt x="0" y="0"/>
                  </a:moveTo>
                  <a:lnTo>
                    <a:pt x="182196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3727579" y="2764413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6666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56" name="pt56"/>
            <p:cNvSpPr/>
            <p:nvPr/>
          </p:nvSpPr>
          <p:spPr>
            <a:xfrm>
              <a:off x="5066139" y="2765397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999867" y="2790222"/>
              <a:ext cx="182196" cy="0"/>
            </a:xfrm>
            <a:custGeom>
              <a:avLst/>
              <a:pathLst>
                <a:path w="182196" h="0">
                  <a:moveTo>
                    <a:pt x="0" y="0"/>
                  </a:moveTo>
                  <a:lnTo>
                    <a:pt x="182196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5051978" y="2764413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975333" y="2726003"/>
              <a:ext cx="906864" cy="124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CostaRicans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299732" y="2696454"/>
              <a:ext cx="915161" cy="1544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Nicaraguans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18388" y="2213463"/>
              <a:ext cx="3183255" cy="1750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 Realizing Rights in Safe Environments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18388" y="1882571"/>
              <a:ext cx="1649983" cy="228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Impact Area 2: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18388" y="5333367"/>
              <a:ext cx="3007709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Encuesta Nacional de Hogares (ENAHO) 2021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18388" y="5493387"/>
              <a:ext cx="1677246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# of Nicaraguans = 2,229)</a:t>
              </a:r>
            </a:p>
          </p:txBody>
        </p:sp>
      </p:grp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Impact Area 3 - Empowering Communities and Achieving Gender Equality</a:t>
            </a:r>
          </a:p>
        </p:txBody>
      </p:sp>
      <p:grpSp xmlns:pic="http://schemas.openxmlformats.org/drawingml/2006/picture">
        <p:nvGrpSpPr>
          <p:cNvPr id="2" name="grp2"/>
          <p:cNvGrpSpPr/>
          <p:nvPr/>
        </p:nvGrpSpPr>
        <p:grpSpPr>
          <a:xfrm>
            <a:off x="228600" y="1737359"/>
            <a:ext cx="11731752" cy="4114800"/>
            <a:chOff x="228600" y="1737359"/>
            <a:chExt cx="11731752" cy="4114800"/>
          </a:xfrm>
        </p:grpSpPr>
        <p:sp>
          <p:nvSpPr>
            <p:cNvPr id="4" name="rc4"/>
            <p:cNvSpPr/>
            <p:nvPr/>
          </p:nvSpPr>
          <p:spPr>
            <a:xfrm>
              <a:off x="228600" y="1737359"/>
              <a:ext cx="11731752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261127" y="4362329"/>
              <a:ext cx="8509435" cy="0"/>
            </a:xfrm>
            <a:custGeom>
              <a:avLst/>
              <a:pathLst>
                <a:path w="8509435" h="0">
                  <a:moveTo>
                    <a:pt x="0" y="0"/>
                  </a:moveTo>
                  <a:lnTo>
                    <a:pt x="8509435" y="0"/>
                  </a:lnTo>
                  <a:lnTo>
                    <a:pt x="8509435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61127" y="3569551"/>
              <a:ext cx="8509435" cy="0"/>
            </a:xfrm>
            <a:custGeom>
              <a:avLst/>
              <a:pathLst>
                <a:path w="8509435" h="0">
                  <a:moveTo>
                    <a:pt x="0" y="0"/>
                  </a:moveTo>
                  <a:lnTo>
                    <a:pt x="8509435" y="0"/>
                  </a:lnTo>
                  <a:lnTo>
                    <a:pt x="8509435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47920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515845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383771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0071409" y="3544725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8808856" y="4337503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0802245" y="3544725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9862406" y="4337503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0856246" y="3490273"/>
              <a:ext cx="0" cy="158555"/>
            </a:xfrm>
            <a:custGeom>
              <a:avLst/>
              <a:pathLst>
                <a:path w="0" h="158555">
                  <a:moveTo>
                    <a:pt x="0" y="1585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336223" y="3569551"/>
              <a:ext cx="1520023" cy="0"/>
            </a:xfrm>
            <a:custGeom>
              <a:avLst/>
              <a:pathLst>
                <a:path w="1520023" h="0">
                  <a:moveTo>
                    <a:pt x="152002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336223" y="3490273"/>
              <a:ext cx="0" cy="158555"/>
            </a:xfrm>
            <a:custGeom>
              <a:avLst/>
              <a:pathLst>
                <a:path w="0" h="158555">
                  <a:moveTo>
                    <a:pt x="0" y="1585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637195" y="4283052"/>
              <a:ext cx="0" cy="158555"/>
            </a:xfrm>
            <a:custGeom>
              <a:avLst/>
              <a:pathLst>
                <a:path w="0" h="158555">
                  <a:moveTo>
                    <a:pt x="0" y="1585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030170" y="4362329"/>
              <a:ext cx="1607025" cy="0"/>
            </a:xfrm>
            <a:custGeom>
              <a:avLst/>
              <a:pathLst>
                <a:path w="1607025" h="0">
                  <a:moveTo>
                    <a:pt x="1607025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030170" y="4283052"/>
              <a:ext cx="0" cy="158555"/>
            </a:xfrm>
            <a:custGeom>
              <a:avLst/>
              <a:pathLst>
                <a:path w="0" h="158555">
                  <a:moveTo>
                    <a:pt x="0" y="1585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0904313" y="3490273"/>
              <a:ext cx="0" cy="158555"/>
            </a:xfrm>
            <a:custGeom>
              <a:avLst/>
              <a:pathLst>
                <a:path w="0" h="158555">
                  <a:moveTo>
                    <a:pt x="0" y="1585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0749828" y="3569551"/>
              <a:ext cx="154484" cy="0"/>
            </a:xfrm>
            <a:custGeom>
              <a:avLst/>
              <a:pathLst>
                <a:path w="154484" h="0">
                  <a:moveTo>
                    <a:pt x="154484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0749828" y="3490273"/>
              <a:ext cx="0" cy="158555"/>
            </a:xfrm>
            <a:custGeom>
              <a:avLst/>
              <a:pathLst>
                <a:path w="0" h="158555">
                  <a:moveTo>
                    <a:pt x="0" y="1585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0002793" y="4283052"/>
              <a:ext cx="0" cy="158555"/>
            </a:xfrm>
            <a:custGeom>
              <a:avLst/>
              <a:pathLst>
                <a:path w="0" h="158555">
                  <a:moveTo>
                    <a:pt x="0" y="1585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9771670" y="4362329"/>
              <a:ext cx="231123" cy="0"/>
            </a:xfrm>
            <a:custGeom>
              <a:avLst/>
              <a:pathLst>
                <a:path w="231123" h="0">
                  <a:moveTo>
                    <a:pt x="23112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9771670" y="4283052"/>
              <a:ext cx="0" cy="158555"/>
            </a:xfrm>
            <a:custGeom>
              <a:avLst/>
              <a:pathLst>
                <a:path w="0" h="158555">
                  <a:moveTo>
                    <a:pt x="0" y="1585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9897464" y="3338331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83.4%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8634912" y="4131109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67.0%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0628300" y="3664503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6666">
                      <a:alpha val="100000"/>
                    </a:srgbClr>
                  </a:solidFill>
                  <a:latin typeface="Arial"/>
                  <a:cs typeface="Arial"/>
                </a:rPr>
                <a:t>92.8%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9688461" y="4457282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6666">
                      <a:alpha val="100000"/>
                    </a:srgbClr>
                  </a:solidFill>
                  <a:latin typeface="Arial"/>
                  <a:cs typeface="Arial"/>
                </a:rPr>
                <a:t>80.7%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12794" y="4177798"/>
              <a:ext cx="2558711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3.2b Proportion of PoC enrolled in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630656" y="4360678"/>
              <a:ext cx="1540848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secondary education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23462" y="3385020"/>
              <a:ext cx="2548043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3.2a Proportion of PoC enrolled in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823104" y="3567900"/>
              <a:ext cx="1348401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primary education</a:t>
              </a:r>
            </a:p>
          </p:txBody>
        </p:sp>
        <p:sp>
          <p:nvSpPr>
            <p:cNvPr id="34" name="pl34"/>
            <p:cNvSpPr/>
            <p:nvPr/>
          </p:nvSpPr>
          <p:spPr>
            <a:xfrm>
              <a:off x="3261127" y="4837996"/>
              <a:ext cx="8509435" cy="0"/>
            </a:xfrm>
            <a:custGeom>
              <a:avLst/>
              <a:pathLst>
                <a:path w="8509435" h="0">
                  <a:moveTo>
                    <a:pt x="0" y="0"/>
                  </a:moveTo>
                  <a:lnTo>
                    <a:pt x="8509435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3530953" y="4924825"/>
              <a:ext cx="233933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349772" y="4924825"/>
              <a:ext cx="332147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50%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1168590" y="4924825"/>
              <a:ext cx="430360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100%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192842" y="5118469"/>
              <a:ext cx="646006" cy="124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Estimate</a:t>
              </a:r>
            </a:p>
          </p:txBody>
        </p:sp>
        <p:sp>
          <p:nvSpPr>
            <p:cNvPr id="39" name="pt39"/>
            <p:cNvSpPr/>
            <p:nvPr/>
          </p:nvSpPr>
          <p:spPr>
            <a:xfrm>
              <a:off x="3445068" y="2765397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378796" y="2790222"/>
              <a:ext cx="182196" cy="0"/>
            </a:xfrm>
            <a:custGeom>
              <a:avLst/>
              <a:pathLst>
                <a:path w="182196" h="0">
                  <a:moveTo>
                    <a:pt x="0" y="0"/>
                  </a:moveTo>
                  <a:lnTo>
                    <a:pt x="182196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3430907" y="2764413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6666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2" name="pt42"/>
            <p:cNvSpPr/>
            <p:nvPr/>
          </p:nvSpPr>
          <p:spPr>
            <a:xfrm>
              <a:off x="4769467" y="2765397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703195" y="2790222"/>
              <a:ext cx="182196" cy="0"/>
            </a:xfrm>
            <a:custGeom>
              <a:avLst/>
              <a:pathLst>
                <a:path w="182196" h="0">
                  <a:moveTo>
                    <a:pt x="0" y="0"/>
                  </a:moveTo>
                  <a:lnTo>
                    <a:pt x="182196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4755306" y="2764413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678661" y="2726003"/>
              <a:ext cx="906864" cy="124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CostaRicans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003060" y="2696454"/>
              <a:ext cx="915161" cy="1544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Nicaraguans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18388" y="2213463"/>
              <a:ext cx="4875657" cy="1750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 Empowering Communities and Achieving Gender Equality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18388" y="1882571"/>
              <a:ext cx="1649983" cy="228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Impact Area 3: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18388" y="5333367"/>
              <a:ext cx="3007709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Encuesta Nacional de Hogares (ENAHO) 2021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18388" y="5493387"/>
              <a:ext cx="1677246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# of Nicaraguans = 2,229)</a:t>
              </a:r>
            </a:p>
          </p:txBody>
        </p:sp>
      </p:grp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Outcome Indicators</a:t>
            </a:r>
          </a:p>
        </p:txBody>
      </p:sp>
      <p:grpSp xmlns:pic="http://schemas.openxmlformats.org/drawingml/2006/picture">
        <p:nvGrpSpPr>
          <p:cNvPr id="2" name="grp2"/>
          <p:cNvGrpSpPr/>
          <p:nvPr/>
        </p:nvGrpSpPr>
        <p:grpSpPr>
          <a:xfrm>
            <a:off x="228600" y="1737359"/>
            <a:ext cx="11731752" cy="4114800"/>
            <a:chOff x="228600" y="1737359"/>
            <a:chExt cx="11731752" cy="4114800"/>
          </a:xfrm>
        </p:grpSpPr>
        <p:sp>
          <p:nvSpPr>
            <p:cNvPr id="4" name="rc4"/>
            <p:cNvSpPr/>
            <p:nvPr/>
          </p:nvSpPr>
          <p:spPr>
            <a:xfrm>
              <a:off x="228600" y="1737359"/>
              <a:ext cx="11731752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842449" y="4449210"/>
              <a:ext cx="7928114" cy="0"/>
            </a:xfrm>
            <a:custGeom>
              <a:avLst/>
              <a:pathLst>
                <a:path w="7928114" h="0">
                  <a:moveTo>
                    <a:pt x="0" y="0"/>
                  </a:moveTo>
                  <a:lnTo>
                    <a:pt x="7928114" y="0"/>
                  </a:lnTo>
                  <a:lnTo>
                    <a:pt x="7928114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842449" y="3801232"/>
              <a:ext cx="7928114" cy="0"/>
            </a:xfrm>
            <a:custGeom>
              <a:avLst/>
              <a:pathLst>
                <a:path w="7928114" h="0">
                  <a:moveTo>
                    <a:pt x="0" y="0"/>
                  </a:moveTo>
                  <a:lnTo>
                    <a:pt x="7928114" y="0"/>
                  </a:lnTo>
                  <a:lnTo>
                    <a:pt x="7928114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842449" y="3153254"/>
              <a:ext cx="7928114" cy="0"/>
            </a:xfrm>
            <a:custGeom>
              <a:avLst/>
              <a:pathLst>
                <a:path w="7928114" h="0">
                  <a:moveTo>
                    <a:pt x="0" y="0"/>
                  </a:moveTo>
                  <a:lnTo>
                    <a:pt x="7928114" y="0"/>
                  </a:lnTo>
                  <a:lnTo>
                    <a:pt x="7928114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02817" y="2764467"/>
              <a:ext cx="0" cy="2073529"/>
            </a:xfrm>
            <a:custGeom>
              <a:avLst/>
              <a:pathLst>
                <a:path w="0" h="2073529">
                  <a:moveTo>
                    <a:pt x="0" y="20735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806506" y="2764467"/>
              <a:ext cx="0" cy="2073529"/>
            </a:xfrm>
            <a:custGeom>
              <a:avLst/>
              <a:pathLst>
                <a:path w="0" h="2073529">
                  <a:moveTo>
                    <a:pt x="0" y="20735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1410194" y="2764467"/>
              <a:ext cx="0" cy="2073529"/>
            </a:xfrm>
            <a:custGeom>
              <a:avLst/>
              <a:pathLst>
                <a:path w="0" h="2073529">
                  <a:moveTo>
                    <a:pt x="0" y="20735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0142139" y="3776406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4955235" y="4424384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0917164" y="3128428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0807727" y="3776406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4983497" y="4424384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1077750" y="3128428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0388435" y="3736434"/>
              <a:ext cx="0" cy="129595"/>
            </a:xfrm>
            <a:custGeom>
              <a:avLst/>
              <a:pathLst>
                <a:path w="0" h="129595">
                  <a:moveTo>
                    <a:pt x="0" y="1295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945496" y="3801232"/>
              <a:ext cx="442938" cy="0"/>
            </a:xfrm>
            <a:custGeom>
              <a:avLst/>
              <a:pathLst>
                <a:path w="442938" h="0">
                  <a:moveTo>
                    <a:pt x="44293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9945496" y="3736434"/>
              <a:ext cx="0" cy="129595"/>
            </a:xfrm>
            <a:custGeom>
              <a:avLst/>
              <a:pathLst>
                <a:path w="0" h="129595">
                  <a:moveTo>
                    <a:pt x="0" y="1295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120415" y="4384412"/>
              <a:ext cx="0" cy="129595"/>
            </a:xfrm>
            <a:custGeom>
              <a:avLst/>
              <a:pathLst>
                <a:path w="0" h="129595">
                  <a:moveTo>
                    <a:pt x="0" y="1295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839706" y="4449210"/>
              <a:ext cx="280709" cy="0"/>
            </a:xfrm>
            <a:custGeom>
              <a:avLst/>
              <a:pathLst>
                <a:path w="280709" h="0">
                  <a:moveTo>
                    <a:pt x="280709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839706" y="4384412"/>
              <a:ext cx="0" cy="129595"/>
            </a:xfrm>
            <a:custGeom>
              <a:avLst/>
              <a:pathLst>
                <a:path w="0" h="129595">
                  <a:moveTo>
                    <a:pt x="0" y="1295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1093267" y="3088456"/>
              <a:ext cx="0" cy="129595"/>
            </a:xfrm>
            <a:custGeom>
              <a:avLst/>
              <a:pathLst>
                <a:path w="0" h="129595">
                  <a:moveTo>
                    <a:pt x="0" y="1295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0790713" y="3153254"/>
              <a:ext cx="302554" cy="0"/>
            </a:xfrm>
            <a:custGeom>
              <a:avLst/>
              <a:pathLst>
                <a:path w="302554" h="0">
                  <a:moveTo>
                    <a:pt x="302554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0790713" y="3088456"/>
              <a:ext cx="0" cy="129595"/>
            </a:xfrm>
            <a:custGeom>
              <a:avLst/>
              <a:pathLst>
                <a:path w="0" h="129595">
                  <a:moveTo>
                    <a:pt x="0" y="1295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0888161" y="3736434"/>
              <a:ext cx="0" cy="129595"/>
            </a:xfrm>
            <a:custGeom>
              <a:avLst/>
              <a:pathLst>
                <a:path w="0" h="129595">
                  <a:moveTo>
                    <a:pt x="0" y="1295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0776945" y="3801232"/>
              <a:ext cx="111215" cy="0"/>
            </a:xfrm>
            <a:custGeom>
              <a:avLst/>
              <a:pathLst>
                <a:path w="111215" h="0">
                  <a:moveTo>
                    <a:pt x="111215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0776945" y="3736434"/>
              <a:ext cx="0" cy="129595"/>
            </a:xfrm>
            <a:custGeom>
              <a:avLst/>
              <a:pathLst>
                <a:path w="0" h="129595">
                  <a:moveTo>
                    <a:pt x="0" y="1295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055550" y="4384412"/>
              <a:ext cx="0" cy="129595"/>
            </a:xfrm>
            <a:custGeom>
              <a:avLst/>
              <a:pathLst>
                <a:path w="0" h="129595">
                  <a:moveTo>
                    <a:pt x="0" y="1295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961096" y="4449210"/>
              <a:ext cx="94454" cy="0"/>
            </a:xfrm>
            <a:custGeom>
              <a:avLst/>
              <a:pathLst>
                <a:path w="94454" h="0">
                  <a:moveTo>
                    <a:pt x="94454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61096" y="4384412"/>
              <a:ext cx="0" cy="129595"/>
            </a:xfrm>
            <a:custGeom>
              <a:avLst/>
              <a:pathLst>
                <a:path w="0" h="129595">
                  <a:moveTo>
                    <a:pt x="0" y="1295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1143876" y="3088456"/>
              <a:ext cx="0" cy="129595"/>
            </a:xfrm>
            <a:custGeom>
              <a:avLst/>
              <a:pathLst>
                <a:path w="0" h="129595">
                  <a:moveTo>
                    <a:pt x="0" y="1295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1061275" y="3153254"/>
              <a:ext cx="82601" cy="0"/>
            </a:xfrm>
            <a:custGeom>
              <a:avLst/>
              <a:pathLst>
                <a:path w="82601" h="0">
                  <a:moveTo>
                    <a:pt x="82601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1061275" y="3088456"/>
              <a:ext cx="0" cy="129595"/>
            </a:xfrm>
            <a:custGeom>
              <a:avLst/>
              <a:pathLst>
                <a:path w="0" h="129595">
                  <a:moveTo>
                    <a:pt x="0" y="1295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9968195" y="3570012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82.8%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781290" y="4217990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10.8%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0743220" y="2922034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93.5%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0633782" y="3896184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6666">
                      <a:alpha val="100000"/>
                    </a:srgbClr>
                  </a:solidFill>
                  <a:latin typeface="Arial"/>
                  <a:cs typeface="Arial"/>
                </a:rPr>
                <a:t>92.0%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809553" y="4544162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6666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0903805" y="3248207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6666">
                      <a:alpha val="100000"/>
                    </a:srgbClr>
                  </a:solidFill>
                  <a:latin typeface="Arial"/>
                  <a:cs typeface="Arial"/>
                </a:rPr>
                <a:t>95.7%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12794" y="4256212"/>
              <a:ext cx="3140032" cy="162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13.3 Proportion of PoC (working age) who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554285" y="4447559"/>
              <a:ext cx="1198541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are unemployed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073719" y="3433821"/>
              <a:ext cx="2679107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16.1. Proportion of PoC with secure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097510" y="3614838"/>
              <a:ext cx="2655315" cy="1556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tenure rights and/or property rights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044086" y="3792638"/>
              <a:ext cx="2708740" cy="1606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to housing and/or land [revised SDG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629130" y="3981953"/>
              <a:ext cx="1123696" cy="154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indicator 1.4.2]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131377" y="2877283"/>
              <a:ext cx="2621449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8.2 Proportion of PoC with primary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073719" y="3051696"/>
              <a:ext cx="2679107" cy="162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reliance on clean (cooking) fuels and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539724" y="3236100"/>
              <a:ext cx="2213101" cy="1606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technology [SDG 7.1.2 Tier 1]</a:t>
              </a:r>
            </a:p>
          </p:txBody>
        </p:sp>
        <p:sp>
          <p:nvSpPr>
            <p:cNvPr id="50" name="pl50"/>
            <p:cNvSpPr/>
            <p:nvPr/>
          </p:nvSpPr>
          <p:spPr>
            <a:xfrm>
              <a:off x="3842449" y="4837996"/>
              <a:ext cx="7928114" cy="0"/>
            </a:xfrm>
            <a:custGeom>
              <a:avLst/>
              <a:pathLst>
                <a:path w="7928114" h="0">
                  <a:moveTo>
                    <a:pt x="0" y="0"/>
                  </a:moveTo>
                  <a:lnTo>
                    <a:pt x="7928114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4085850" y="4924825"/>
              <a:ext cx="233933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640432" y="4924825"/>
              <a:ext cx="332147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50%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1195014" y="4924825"/>
              <a:ext cx="430360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100%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483503" y="5118469"/>
              <a:ext cx="646006" cy="124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Estimate</a:t>
              </a:r>
            </a:p>
          </p:txBody>
        </p:sp>
        <p:sp>
          <p:nvSpPr>
            <p:cNvPr id="55" name="pt55"/>
            <p:cNvSpPr/>
            <p:nvPr/>
          </p:nvSpPr>
          <p:spPr>
            <a:xfrm>
              <a:off x="4026390" y="2435980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960117" y="2460806"/>
              <a:ext cx="182196" cy="0"/>
            </a:xfrm>
            <a:custGeom>
              <a:avLst/>
              <a:pathLst>
                <a:path w="182196" h="0">
                  <a:moveTo>
                    <a:pt x="0" y="0"/>
                  </a:moveTo>
                  <a:lnTo>
                    <a:pt x="182196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4012228" y="2434997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6666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58" name="pt58"/>
            <p:cNvSpPr/>
            <p:nvPr/>
          </p:nvSpPr>
          <p:spPr>
            <a:xfrm>
              <a:off x="5350789" y="2435980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284516" y="2460806"/>
              <a:ext cx="182196" cy="0"/>
            </a:xfrm>
            <a:custGeom>
              <a:avLst/>
              <a:pathLst>
                <a:path w="182196" h="0">
                  <a:moveTo>
                    <a:pt x="0" y="0"/>
                  </a:moveTo>
                  <a:lnTo>
                    <a:pt x="182196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5336627" y="2434997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259983" y="2396586"/>
              <a:ext cx="906864" cy="124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CostaRicans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584382" y="2367038"/>
              <a:ext cx="915161" cy="1544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Nicaraguans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18388" y="1920036"/>
              <a:ext cx="2312162" cy="190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Outcome Indicators: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18388" y="5333367"/>
              <a:ext cx="3007709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Encuesta Nacional de Hogares (ENAHO) 2021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18388" y="5493387"/>
              <a:ext cx="1677246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# of Nicaraguans = 2,229)</a:t>
              </a:r>
            </a:p>
          </p:txBody>
        </p:sp>
      </p:grp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1">
      <a:dk1>
        <a:srgbClr val="1A1A1A"/>
      </a:dk1>
      <a:lt1>
        <a:sysClr val="window" lastClr="FFFFFF"/>
      </a:lt1>
      <a:dk2>
        <a:srgbClr val="1A1A1A"/>
      </a:dk2>
      <a:lt2>
        <a:srgbClr val="FFFFFF"/>
      </a:lt2>
      <a:accent1>
        <a:srgbClr val="0072BC"/>
      </a:accent1>
      <a:accent2>
        <a:srgbClr val="18375F"/>
      </a:accent2>
      <a:accent3>
        <a:srgbClr val="00B398"/>
      </a:accent3>
      <a:accent4>
        <a:srgbClr val="666666"/>
      </a:accent4>
      <a:accent5>
        <a:srgbClr val="EF4A60"/>
      </a:accent5>
      <a:accent6>
        <a:srgbClr val="FAEB00"/>
      </a:accent6>
      <a:hlink>
        <a:srgbClr val="0072BC"/>
      </a:hlink>
      <a:folHlink>
        <a:srgbClr val="0072BC"/>
      </a:folHlink>
    </a:clrScheme>
    <a:fontScheme name="UNHCR-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Impact &amp; Outcome Indicators from ENAHO</dc:title>
  <dc:creator>Bruno Carayon, IM Officer Costa Rica</dc:creator>
  <cp:keywords/>
  <dcterms:created xsi:type="dcterms:W3CDTF">2023-01-03T17:17:20Z</dcterms:created>
  <dcterms:modified xsi:type="dcterms:W3CDTF">2023-01-03T11:17:20Z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03 January 2023</vt:lpwstr>
  </property>
  <property fmtid="{D5CDD505-2E9C-101B-9397-08002B2CF9AE}" pid="3" name="output">
    <vt:lpwstr>unhcrdown::pptx_slides</vt:lpwstr>
  </property>
  <property fmtid="{D5CDD505-2E9C-101B-9397-08002B2CF9AE}" pid="4" name="subtitle">
    <vt:lpwstr>RBM 2022 Baselines</vt:lpwstr>
  </property>
</Properties>
</file>