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2" Type="http://schemas.openxmlformats.org/officeDocument/2006/relationships/tableStyles" Target="tableStyles.xml"/>
<Relationship Id="rId11" Type="http://schemas.openxmlformats.org/officeDocument/2006/relationships/theme" Target="theme/theme1.xml"/>
<Relationship Id="rId10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egrisstats.org/recommendations/international-recommendations-on-refugee-statistics-irrs/" TargetMode="Externa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inec.cr/estadisticas-fuentes/encuestas/encuesta-nacional-hogares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Impact &amp; Outcome Indicators from ENAHO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RBM 2023 Results</a:t>
            </a:r>
            <a:br/>
            <a:br/>
            <a:r>
              <a:rPr/>
              <a:t>Bruno Carayon, IM Officer Costa 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06 December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Inclusión estadística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 y como promueven las </a:t>
            </a:r>
            <a:r>
              <a:rPr>
                <a:hlinkClick r:id="rId2"/>
              </a:rPr>
              <a:t>Recomendaciones Internacionales sobre Estadísticas de Refugiados (IRRS)</a:t>
            </a:r>
            <a:r>
              <a:rPr/>
              <a:t> de 2018,las Oficinas Nacionales de Estadística son las mejores posicionadas para producir datos de alta calidad sobre el desplazamiento forzado.</a:t>
            </a:r>
          </a:p>
          <a:p>
            <a:pPr lvl="0" indent="0" marL="0">
              <a:buNone/>
            </a:pPr>
            <a:r>
              <a:rPr/>
              <a:t>Los indicadores generados a partir de las estadísticas oficiales son particularmente relevantes no solo para informar el diseño de programas humanitarios a corto plazo, sino también la formulación de políticas y la financiación del desarrollo a largo plazo</a:t>
            </a:r>
          </a:p>
          <a:p>
            <a:pPr lvl="0" indent="0" marL="0">
              <a:buNone/>
            </a:pPr>
            <a:r>
              <a:rPr/>
              <a:t>El ACNUR dispone de un conjunto de indicadores básicos. En Costa Rica, la Encuesta Nacional de Hogares incluye a las personas desplazadas por la fuerza y el ACNUR puede utilizar las estadísticas oficiales para calcular sus propios indicadores.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Encuesta Nacional de Hogares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>
                <a:hlinkClick r:id="rId2"/>
              </a:rPr>
              <a:t>Encuesta Nacional de Hogares (ENAHO)</a:t>
            </a:r>
            <a:r>
              <a:rPr/>
              <a:t> es un programa de recolección de datos cuyo enfoque está asociado al nivel de bienestar de la población, especialmente centrados en la conformación del ingreso de los hogares, su distribución y características de los hogares y la población en situación de pobreza.</a:t>
            </a:r>
          </a:p>
          <a:p>
            <a:pPr lvl="0" indent="0" marL="0">
              <a:buNone/>
            </a:pPr>
            <a:r>
              <a:rPr/>
              <a:t>Se contempla además el estudio de la tenencia de vivienda y sus características, el acceso de las personas a la educación y al seguro social, así como la población que trabaja y las condiciones de esos trabajos, entre otros.</a:t>
            </a:r>
          </a:p>
          <a:p>
            <a:pPr lvl="0" indent="0" marL="0">
              <a:buNone/>
            </a:pPr>
            <a:r>
              <a:rPr/>
              <a:t>Igualmente, cada año se hacen investigaciones específicas o módulos especiales, dentro de los que se pueden mencionar acceso a programas sociales utilización de servicios de salud, telecomunicaciones, trabajo infantil, migración, seguridad ciudadana, lactancia materna.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2 - Realizing Basic Rights in Safe Environment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7799" y="451097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57799" y="3965940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7799" y="342090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31107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6418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397256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787229" y="339607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288289" y="339607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0811518" y="394111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473950" y="394111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1168191" y="448614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797234" y="448614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613285" y="351585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25.2%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114345" y="318968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31.9%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0637574" y="406089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92.5%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0300006" y="373472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88.0%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0994246" y="460592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97.3%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8623289" y="427975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65.5%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34290" y="4326444"/>
              <a:ext cx="2733886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2.3 Proportion of PoC with access to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65648" y="4537010"/>
              <a:ext cx="1102529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health services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53662" y="3688106"/>
              <a:ext cx="25145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2.2 Proportion of PoCs residing in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32436" y="3872849"/>
              <a:ext cx="2835740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physically safe and secure settlements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303843" y="4083415"/>
              <a:ext cx="2164333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with access to basic facilities.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12794" y="3234511"/>
              <a:ext cx="2855383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2.1 Proportion of PoC living below the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45024" y="3419254"/>
              <a:ext cx="152315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national poverty line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557799" y="4837996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81414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498108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1182075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341178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5" name="pt35"/>
            <p:cNvSpPr/>
            <p:nvPr/>
          </p:nvSpPr>
          <p:spPr>
            <a:xfrm>
              <a:off x="3741740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727579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975333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8388" y="2213463"/>
              <a:ext cx="3183255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Realizing Rights in Safe Environments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2: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2,188)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3 - Empowering Communities and Achieving Gender Equality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61127" y="4362329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61127" y="3569551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47920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5845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38377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0720804" y="354472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0529748" y="3544725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9909416" y="433750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9057205" y="4337503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10546860" y="366450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91.8%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0355803" y="333833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89.3%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9735472" y="445728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81.3%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8883261" y="413110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70.2%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12794" y="4177798"/>
              <a:ext cx="255871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3.2b Proportion of PoC enrolled in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630656" y="4360678"/>
              <a:ext cx="1540848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secondary education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3462" y="3385020"/>
              <a:ext cx="254804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3.2a Proportion of PoC enrolled in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823104" y="3567900"/>
              <a:ext cx="134840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primary education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3261127" y="4837996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530953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34977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1168590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192842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27" name="pt27"/>
            <p:cNvSpPr/>
            <p:nvPr/>
          </p:nvSpPr>
          <p:spPr>
            <a:xfrm>
              <a:off x="3445068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430907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78661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8388" y="2213463"/>
              <a:ext cx="4826889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Empowering Communities and Achieving Gender Equality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3: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2,188)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Indicators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42449" y="4449210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42449" y="3801232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42449" y="3153254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02817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806506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10194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1108166" y="312842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1026820" y="3128428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765163" y="442438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46984" y="442438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862873" y="377640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305631" y="3776406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0934222" y="324820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96.2%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0852875" y="292203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95.0%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30206" y="4544162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12027" y="4217990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0688929" y="389618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92.8%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0131686" y="357001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85.0%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12794" y="4256212"/>
              <a:ext cx="3140032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13.3 Proportion of PoC (working age) who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14322" y="4447559"/>
              <a:ext cx="1238504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are unemployed.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073719" y="3433821"/>
              <a:ext cx="2679107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16.1. Proportion of PoC with secure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097510" y="3614838"/>
              <a:ext cx="26553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tenure rights and/or property rights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044086" y="3792638"/>
              <a:ext cx="2708740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 housing and/or land [revised SDG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629130" y="3981953"/>
              <a:ext cx="1123696" cy="154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indicator 1.4.2]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131377" y="2877283"/>
              <a:ext cx="2621449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8.2 Proportion of PoC with primary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073719" y="3051696"/>
              <a:ext cx="2679107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reliance on clean (cooking) fuels and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39724" y="3236100"/>
              <a:ext cx="2213101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technology [SDG 7.1.2 Tier 1]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842449" y="4837996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08585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64043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1195014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83503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7" name="pt37"/>
            <p:cNvSpPr/>
            <p:nvPr/>
          </p:nvSpPr>
          <p:spPr>
            <a:xfrm>
              <a:off x="4026390" y="2435980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012228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59983" y="2367038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388" y="1920036"/>
              <a:ext cx="2312162" cy="19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 Indicators: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2,188)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Impact &amp; Outcome Indicators from ENAHO</dc:title>
  <dc:creator>Bruno Carayon, IM Officer Costa Rica</dc:creator>
  <cp:keywords/>
  <dcterms:created xsi:type="dcterms:W3CDTF">2022-12-06T22:38:04Z</dcterms:created>
  <dcterms:modified xsi:type="dcterms:W3CDTF">2022-12-06T16:38:04Z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 December 2022</vt:lpwstr>
  </property>
  <property fmtid="{D5CDD505-2E9C-101B-9397-08002B2CF9AE}" pid="3" name="output">
    <vt:lpwstr>unhcrdown::pptx_slides</vt:lpwstr>
  </property>
  <property fmtid="{D5CDD505-2E9C-101B-9397-08002B2CF9AE}" pid="4" name="subtitle">
    <vt:lpwstr>RBM 2023 Results</vt:lpwstr>
  </property>
</Properties>
</file>