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15"/>
          <a:sy d="100" n="115"/>
        </p:scale>
        <p:origin x="318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4" Type="http://schemas.openxmlformats.org/officeDocument/2006/relationships/slide" Target="slides/slide3.xml"/>
<Relationship Id="rId5" Type="http://schemas.openxmlformats.org/officeDocument/2006/relationships/slide" Target="slides/slide4.xml"/>
<Relationship Id="rId6" Type="http://schemas.openxmlformats.org/officeDocument/2006/relationships/slide" Target="slides/slide5.xml"/>
<Relationship Id="rId7" Type="http://schemas.openxmlformats.org/officeDocument/2006/relationships/slide" Target="slides/slide6.xml"/>
<Relationship Id="rId8" Type="http://schemas.openxmlformats.org/officeDocument/2006/relationships/slide" Target="slides/slide7.xml"/>
<Relationship Id="rId9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12" Type="http://schemas.openxmlformats.org/officeDocument/2006/relationships/tableStyles" Target="tableStyles.xml"/>
<Relationship Id="rId11" Type="http://schemas.openxmlformats.org/officeDocument/2006/relationships/theme" Target="theme/theme1.xml"/>
<Relationship Id="rId10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09/16/2022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562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571105"/>
            <a:ext cx="4011084" cy="426443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4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sv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1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theme/theme1.xml" Type="http://schemas.openxmlformats.org/officeDocument/2006/relationships/theme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  <a:endParaRPr dirty="0"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CE3A90-11C1-4290-8A18-B460A5CC102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A0459-A2BC-4EE0-86A0-58CC0AA8D65E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4562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8" r:id="rId9"/>
    <p:sldLayoutId id="2147483659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chemeClr val="accent1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egrisstats.org/recommendations/international-recommendations-on-refugee-statistics-irrs/" TargetMode="Externa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inec.cr/estadisticas-fuentes/encuestas/encuesta-nacional-hogares" TargetMode="Externa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Impact Indicators from ENAHO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RBM 2022 Baselines</a:t>
            </a:r>
            <a:br/>
            <a:br/>
            <a:r>
              <a:rPr/>
              <a:t>Bruno Carayon, IM Officer Costa Rica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22 November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Inclusión estadística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 y como promueven las </a:t>
            </a:r>
            <a:r>
              <a:rPr>
                <a:hlinkClick r:id="rId2"/>
              </a:rPr>
              <a:t>Recomendaciones Internacionales sobre Estadísticas de Refugiados (IRRS)</a:t>
            </a:r>
            <a:r>
              <a:rPr/>
              <a:t> de 2018,las Oficinas Nacionales de Estadística son las mejores posicionadas para producir datos de alta calidad sobre el desplazamiento forzado.</a:t>
            </a:r>
          </a:p>
          <a:p>
            <a:pPr lvl="0" indent="0" marL="0">
              <a:buNone/>
            </a:pPr>
            <a:r>
              <a:rPr/>
              <a:t>Los indicadores generados a partir de las estadísticas oficiales son particularmente relevantes no solo para informar el diseño de programas humanitarios a corto plazo, sino también la formulación de políticas y la financiación del desarrollo a largo plazo</a:t>
            </a:r>
          </a:p>
          <a:p>
            <a:pPr lvl="0" indent="0" marL="0">
              <a:buNone/>
            </a:pPr>
            <a:r>
              <a:rPr/>
              <a:t>El ACNUR dispone de un conjunto de indicadores básicos. En Costa Rica, la Encuesta Nacional de Hogares incluye a las personas desplazadas por la fuerza y el ACNUR puede utilizar las estadísticas oficiales para calcular sus propios indicadores.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Encuesta Nacional de Hogares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</a:t>
            </a:r>
            <a:r>
              <a:rPr>
                <a:hlinkClick r:id="rId2"/>
              </a:rPr>
              <a:t>Encuesta Nacional de Hogares (ENAHO)</a:t>
            </a:r>
            <a:r>
              <a:rPr/>
              <a:t> es un programa de recolección de datos cuyo enfoque está asociado al nivel de bienestar de la población, especialmente centrados en la conformación del ingreso de los hogares, su distribución y características de los hogares y la población en situación de pobreza.</a:t>
            </a:r>
          </a:p>
          <a:p>
            <a:pPr lvl="0" indent="0" marL="0">
              <a:buNone/>
            </a:pPr>
            <a:r>
              <a:rPr/>
              <a:t>Se contempla además el estudio de la tenencia de vivienda y sus características, el acceso de las personas a la educación y al seguro social, así como la población que trabaja y las condiciones de esos trabajos, entre otros.</a:t>
            </a:r>
          </a:p>
          <a:p>
            <a:pPr lvl="0" indent="0" marL="0">
              <a:buNone/>
            </a:pPr>
            <a:r>
              <a:rPr/>
              <a:t>Igualmente, cada año se hacen investigaciones específicas o módulos especiales, dentro de los que se pueden mencionar acceso a programas sociales utilización de servicios de salud, telecomunicaciones, trabajo infantil, migración, seguridad ciudadana, lactancia materna.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Area 2 - Realizing Basic Rights in Safe Environment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7799" y="4510975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57799" y="3965940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7799" y="3420905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31107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64181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397256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831128" y="3396079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6447193" y="3396079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0764809" y="394111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0367060" y="3941114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1154867" y="4486149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503697" y="4486149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657183" y="351585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6273249" y="318968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34.0%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0590864" y="406089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91.9%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0193115" y="3734720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86.5%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0980922" y="4605928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97.1%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8329753" y="427975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61.6%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34290" y="4326444"/>
              <a:ext cx="2733886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2.3 Proportion of PoC with access to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365648" y="4537010"/>
              <a:ext cx="1102529" cy="126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health services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53662" y="3688106"/>
              <a:ext cx="2514515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2.2 Proportion of PoCs residing in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32436" y="3872849"/>
              <a:ext cx="2835740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physically safe and secure settlements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303843" y="4083415"/>
              <a:ext cx="2164333" cy="126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with access to basic facilities.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12794" y="3234511"/>
              <a:ext cx="2855383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2.1 Proportion of PoC living below the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45024" y="3419254"/>
              <a:ext cx="1523153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national poverty line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557799" y="4837996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3814140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498108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1182075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341178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35" name="pt35"/>
            <p:cNvSpPr/>
            <p:nvPr/>
          </p:nvSpPr>
          <p:spPr>
            <a:xfrm>
              <a:off x="3741740" y="2765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727579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7" name="pt37"/>
            <p:cNvSpPr/>
            <p:nvPr/>
          </p:nvSpPr>
          <p:spPr>
            <a:xfrm>
              <a:off x="5066139" y="2765397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5051978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75333" y="2726003"/>
              <a:ext cx="906864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CostaRicans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99732" y="2696454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18388" y="2213463"/>
              <a:ext cx="3183255" cy="175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 Realizing Rights in Safe Environments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8388" y="1882571"/>
              <a:ext cx="1649983" cy="228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Impact Area 2: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2021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2,229)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Area 3 - Empowering Communities and Achieving Gender Equality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261127" y="4362329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  <a:lnTo>
                    <a:pt x="850943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61127" y="3569551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  <a:lnTo>
                    <a:pt x="850943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47920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15845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383771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0802245" y="3544725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0071409" y="3544725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9862406" y="4337503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8808856" y="4337503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10628300" y="366450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92.8%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9897464" y="3338331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83.4%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9688461" y="445728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80.7%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8634912" y="413110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67.0%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612794" y="4177798"/>
              <a:ext cx="2558711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3.2b Proportion of PoC enrolled in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630656" y="4360678"/>
              <a:ext cx="1540848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secondary education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3462" y="3385020"/>
              <a:ext cx="2548043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3.2a Proportion of PoC enrolled in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823104" y="3567900"/>
              <a:ext cx="1348401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primary education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3261127" y="4837996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3530953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349772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1168590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192842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27" name="pt27"/>
            <p:cNvSpPr/>
            <p:nvPr/>
          </p:nvSpPr>
          <p:spPr>
            <a:xfrm>
              <a:off x="3445068" y="2765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3430907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9" name="pt29"/>
            <p:cNvSpPr/>
            <p:nvPr/>
          </p:nvSpPr>
          <p:spPr>
            <a:xfrm>
              <a:off x="4769467" y="2765397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755306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78661" y="2726003"/>
              <a:ext cx="906864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CostaRicans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03060" y="2696454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8388" y="2213463"/>
              <a:ext cx="4826889" cy="175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Empowering Communities and Achieving Gender Equality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8388" y="1882571"/>
              <a:ext cx="1649983" cy="228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Impact Area 3: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2,229)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Outcome Indicators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842449" y="4449210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842449" y="3801232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42449" y="3153254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02817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806506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410194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1077750" y="3128428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0917164" y="3128428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962686" y="442438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955235" y="4424384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0807727" y="3776406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0142139" y="3776406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10903805" y="324820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95.7%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0743220" y="2922034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93.5%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788742" y="454416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10.9%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81290" y="4217990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10.8%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0633782" y="3896184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92.0%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968195" y="357001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82.8%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12794" y="4256212"/>
              <a:ext cx="3140032" cy="162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13.3 Proportion of PoC (working age) who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514322" y="4447559"/>
              <a:ext cx="1238504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are unemployed.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073719" y="3433821"/>
              <a:ext cx="2679107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16.1. Proportion of PoC with secure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097510" y="3614838"/>
              <a:ext cx="2655315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tenure rights and/or property rights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044086" y="3792638"/>
              <a:ext cx="2708740" cy="160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to housing and/or land [revised SDG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629130" y="3981953"/>
              <a:ext cx="1123696" cy="154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indicator 1.4.2]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131377" y="2877283"/>
              <a:ext cx="2621449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8.2 Proportion of PoC with primary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073719" y="3051696"/>
              <a:ext cx="2679107" cy="162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reliance on clean (cooking) fuels and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39724" y="3236100"/>
              <a:ext cx="2213101" cy="160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technology [SDG 7.1.2 Tier 1]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3842449" y="4837996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085850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640432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1195014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483503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37" name="pt37"/>
            <p:cNvSpPr/>
            <p:nvPr/>
          </p:nvSpPr>
          <p:spPr>
            <a:xfrm>
              <a:off x="4026390" y="2435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4012228" y="2434997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" name="pt39"/>
            <p:cNvSpPr/>
            <p:nvPr/>
          </p:nvSpPr>
          <p:spPr>
            <a:xfrm>
              <a:off x="5350789" y="2435980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5336627" y="2434997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259983" y="2396586"/>
              <a:ext cx="906864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CostaRicans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584382" y="2367038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8388" y="1920036"/>
              <a:ext cx="2312162" cy="190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Outcome Indicators: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2021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2,229)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Impact Indicators from ENAHO</dc:title>
  <dc:creator>Bruno Carayon, IM Officer Costa Rica</dc:creator>
  <cp:keywords/>
  <dcterms:created xsi:type="dcterms:W3CDTF">2022-11-22T14:05:54Z</dcterms:created>
  <dcterms:modified xsi:type="dcterms:W3CDTF">2022-11-22T08:05:54Z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22 November 2022</vt:lpwstr>
  </property>
  <property fmtid="{D5CDD505-2E9C-101B-9397-08002B2CF9AE}" pid="3" name="output">
    <vt:lpwstr>unhcrdown::pptx_slides</vt:lpwstr>
  </property>
  <property fmtid="{D5CDD505-2E9C-101B-9397-08002B2CF9AE}" pid="4" name="subtitle">
    <vt:lpwstr>RBM 2022 Baselines</vt:lpwstr>
  </property>
</Properties>
</file>