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25" r:id="rId63"/>
    <p:sldId id="317" r:id="rId64"/>
    <p:sldId id="324" r:id="rId65"/>
    <p:sldId id="323" r:id="rId66"/>
    <p:sldId id="322" r:id="rId67"/>
    <p:sldId id="321" r:id="rId68"/>
    <p:sldId id="319" r:id="rId69"/>
    <p:sldId id="320" r:id="rId70"/>
    <p:sldId id="318" r:id="rId71"/>
    <p:sldId id="331" r:id="rId72"/>
    <p:sldId id="337" r:id="rId73"/>
    <p:sldId id="330" r:id="rId74"/>
    <p:sldId id="329" r:id="rId75"/>
    <p:sldId id="328" r:id="rId76"/>
    <p:sldId id="327" r:id="rId77"/>
    <p:sldId id="334" r:id="rId78"/>
    <p:sldId id="335" r:id="rId79"/>
    <p:sldId id="336" r:id="rId80"/>
    <p:sldId id="326" r:id="rId81"/>
    <p:sldId id="333" r:id="rId82"/>
    <p:sldId id="338" r:id="rId83"/>
    <p:sldId id="339" r:id="rId84"/>
    <p:sldId id="340" r:id="rId85"/>
    <p:sldId id="341" r:id="rId8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EDD797-99F8-4678-AB64-3A33354B2F24}">
  <a:tblStyle styleId="{1AEDD797-99F8-4678-AB64-3A33354B2F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cd15bed03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cd15bed0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cd15bed03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cd15bed03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5dd094b26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dd094b26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5dd094b26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5dd094b26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5dd094b26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5dd094b26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c1bdc72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c1bdc72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5c1bdc72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5c1bdc72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c1bdc728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c1bdc728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5c1bdc728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5c1bdc728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5dd094b26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5dd094b26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cd15bed0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cd15bed0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5dd094b26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5dd094b26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5dd094b26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5dd094b26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5dd094b26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5dd094b26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dd094b26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dd094b26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5dd094b26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5dd094b26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5dd094b26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5dd094b26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5dd094b26e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5dd094b26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5dd094b26e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5dd094b26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5dd094b26e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5dd094b26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5dd094b26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5dd094b26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5cd15bed0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5cd15bed0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dda953e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dda953e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5dd094b26e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5dd094b26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dd094b26e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dd094b26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dd094b26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dd094b26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dd094b26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dd094b26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5dd094b26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5dd094b26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5dd094b26e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5dd094b26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dd094b26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dd094b26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5a539bd8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5a539bd8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a539bd8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a539bd8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5cd15bed0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5cd15bed0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539bd82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539bd82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f62339157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f62339157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5a539bd82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5a539bd82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a539bd8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a539bd8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5a539bd82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5a539bd82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ff6233915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ff6233915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ff6233915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ff6233915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ff6233915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ff6233915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ff6233915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ff6233915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ff6233915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ff6233915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5cd15bed03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5cd15bed0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ff6233915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ff6233915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ff6233915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ff6233915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cd15bed0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cd15bed0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5cd15bed03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5cd15bed0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cd15bed0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cd15bed0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5cd15bed03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5cd15bed03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8.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756799" y="2053687"/>
            <a:ext cx="7101821" cy="958250"/>
          </a:xfrm>
          <a:prstGeom prst="rect">
            <a:avLst/>
          </a:prstGeom>
        </p:spPr>
        <p:txBody>
          <a:bodyPr spcFirstLastPara="1" wrap="square" lIns="91425" tIns="91425" rIns="91425" bIns="91425" anchor="b" anchorCtr="0">
            <a:normAutofit/>
          </a:bodyPr>
          <a:lstStyle/>
          <a:p>
            <a:pPr marL="0" lvl="0" indent="0" algn="r" rtl="0">
              <a:spcBef>
                <a:spcPts val="0"/>
              </a:spcBef>
              <a:spcAft>
                <a:spcPts val="0"/>
              </a:spcAft>
              <a:buNone/>
            </a:pPr>
            <a:r>
              <a:rPr lang="en" sz="4400" dirty="0"/>
              <a:t>PYTHON PROGRAMMING</a:t>
            </a:r>
            <a:endParaRPr sz="4400" dirty="0"/>
          </a:p>
        </p:txBody>
      </p:sp>
      <p:pic>
        <p:nvPicPr>
          <p:cNvPr id="55" name="Google Shape;55;p13"/>
          <p:cNvPicPr preferRelativeResize="0"/>
          <p:nvPr/>
        </p:nvPicPr>
        <p:blipFill>
          <a:blip r:embed="rId3">
            <a:alphaModFix/>
          </a:blip>
          <a:stretch>
            <a:fillRect/>
          </a:stretch>
        </p:blipFill>
        <p:spPr>
          <a:xfrm>
            <a:off x="65200" y="1874825"/>
            <a:ext cx="1412975" cy="141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6" name="Google Shape;56;p13"/>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59" name="Google Shape;59;p13"/>
          <p:cNvSpPr/>
          <p:nvPr/>
        </p:nvSpPr>
        <p:spPr>
          <a:xfrm>
            <a:off x="714675" y="543775"/>
            <a:ext cx="2579400" cy="31200"/>
          </a:xfrm>
          <a:prstGeom prst="rect">
            <a:avLst/>
          </a:prstGeom>
          <a:solidFill>
            <a:srgbClr val="4A86E8"/>
          </a:solidFill>
          <a:ln w="9525" cap="flat" cmpd="sng">
            <a:solidFill>
              <a:srgbClr val="002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p:nvPr/>
        </p:nvSpPr>
        <p:spPr>
          <a:xfrm>
            <a:off x="5894700" y="4383225"/>
            <a:ext cx="3137100" cy="5079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100" b="1" dirty="0">
                <a:latin typeface="Courier New"/>
                <a:ea typeface="Courier New"/>
                <a:cs typeface="Courier New"/>
                <a:sym typeface="Courier New"/>
              </a:rPr>
              <a:t>Debabrata Doloi</a:t>
            </a:r>
            <a:endParaRPr sz="2100" b="1" dirty="0">
              <a:latin typeface="Courier New"/>
              <a:ea typeface="Courier New"/>
              <a:cs typeface="Courier New"/>
              <a:sym typeface="Courier New"/>
            </a:endParaRPr>
          </a:p>
        </p:txBody>
      </p:sp>
      <p:sp>
        <p:nvSpPr>
          <p:cNvPr id="9"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3;p60"/>
          <p:cNvSpPr/>
          <p:nvPr/>
        </p:nvSpPr>
        <p:spPr>
          <a:xfrm rot="5400000">
            <a:off x="-428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Comments</a:t>
            </a:r>
            <a:endParaRPr sz="2220">
              <a:latin typeface="Verdana"/>
              <a:ea typeface="Verdana"/>
              <a:cs typeface="Verdana"/>
              <a:sym typeface="Verdana"/>
            </a:endParaRPr>
          </a:p>
        </p:txBody>
      </p:sp>
      <p:pic>
        <p:nvPicPr>
          <p:cNvPr id="140" name="Google Shape;140;p22"/>
          <p:cNvPicPr preferRelativeResize="0"/>
          <p:nvPr/>
        </p:nvPicPr>
        <p:blipFill>
          <a:blip r:embed="rId3">
            <a:alphaModFix/>
          </a:blip>
          <a:stretch>
            <a:fillRect/>
          </a:stretch>
        </p:blipFill>
        <p:spPr>
          <a:xfrm>
            <a:off x="770001" y="1806850"/>
            <a:ext cx="2151375" cy="818575"/>
          </a:xfrm>
          <a:prstGeom prst="rect">
            <a:avLst/>
          </a:prstGeom>
          <a:noFill/>
          <a:ln>
            <a:noFill/>
          </a:ln>
        </p:spPr>
      </p:pic>
      <p:sp>
        <p:nvSpPr>
          <p:cNvPr id="141" name="Google Shape;141;p22"/>
          <p:cNvSpPr txBox="1"/>
          <p:nvPr/>
        </p:nvSpPr>
        <p:spPr>
          <a:xfrm>
            <a:off x="815525" y="2704100"/>
            <a:ext cx="202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Single line comment</a:t>
            </a:r>
            <a:endParaRPr/>
          </a:p>
        </p:txBody>
      </p:sp>
      <p:pic>
        <p:nvPicPr>
          <p:cNvPr id="142" name="Google Shape;142;p22"/>
          <p:cNvPicPr preferRelativeResize="0"/>
          <p:nvPr/>
        </p:nvPicPr>
        <p:blipFill>
          <a:blip r:embed="rId4">
            <a:alphaModFix/>
          </a:blip>
          <a:stretch>
            <a:fillRect/>
          </a:stretch>
        </p:blipFill>
        <p:spPr>
          <a:xfrm>
            <a:off x="5105426" y="1284575"/>
            <a:ext cx="3267075" cy="1600200"/>
          </a:xfrm>
          <a:prstGeom prst="rect">
            <a:avLst/>
          </a:prstGeom>
          <a:noFill/>
          <a:ln>
            <a:noFill/>
          </a:ln>
        </p:spPr>
      </p:pic>
      <p:sp>
        <p:nvSpPr>
          <p:cNvPr id="143" name="Google Shape;143;p22"/>
          <p:cNvSpPr txBox="1"/>
          <p:nvPr/>
        </p:nvSpPr>
        <p:spPr>
          <a:xfrm>
            <a:off x="5796675" y="3028200"/>
            <a:ext cx="202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Multiline comment</a:t>
            </a:r>
            <a:endParaRPr/>
          </a:p>
        </p:txBody>
      </p:sp>
      <p:pic>
        <p:nvPicPr>
          <p:cNvPr id="144" name="Google Shape;144;p22"/>
          <p:cNvPicPr preferRelativeResize="0"/>
          <p:nvPr/>
        </p:nvPicPr>
        <p:blipFill>
          <a:blip r:embed="rId5">
            <a:alphaModFix/>
          </a:blip>
          <a:stretch>
            <a:fillRect/>
          </a:stretch>
        </p:blipFill>
        <p:spPr>
          <a:xfrm>
            <a:off x="8419300" y="69900"/>
            <a:ext cx="612500" cy="612500"/>
          </a:xfrm>
          <a:prstGeom prst="rect">
            <a:avLst/>
          </a:prstGeom>
          <a:noFill/>
          <a:ln>
            <a:noFill/>
          </a:ln>
        </p:spPr>
      </p:pic>
      <p:sp>
        <p:nvSpPr>
          <p:cNvPr id="10"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Variables</a:t>
            </a:r>
            <a:endParaRPr sz="2220">
              <a:latin typeface="Verdana"/>
              <a:ea typeface="Verdana"/>
              <a:cs typeface="Verdana"/>
              <a:sym typeface="Verdana"/>
            </a:endParaRPr>
          </a:p>
        </p:txBody>
      </p:sp>
      <p:sp>
        <p:nvSpPr>
          <p:cNvPr id="152" name="Google Shape;15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a:solidFill>
                <a:schemeClr val="dk1"/>
              </a:solidFill>
              <a:highlight>
                <a:srgbClr val="FFFFFF"/>
              </a:highlight>
              <a:latin typeface="Verdana"/>
              <a:ea typeface="Verdana"/>
              <a:cs typeface="Verdana"/>
              <a:sym typeface="Verdana"/>
            </a:endParaRPr>
          </a:p>
          <a:p>
            <a:pPr marL="457200" lvl="0" indent="-304800" algn="l" rtl="0">
              <a:spcBef>
                <a:spcPts val="120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A variable is created the moment first assign a value to it.</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Variables do not need to be declared with any particular </a:t>
            </a:r>
            <a:r>
              <a:rPr lang="en" sz="1200" i="1">
                <a:solidFill>
                  <a:schemeClr val="dk1"/>
                </a:solidFill>
                <a:highlight>
                  <a:srgbClr val="FFFFFF"/>
                </a:highlight>
                <a:latin typeface="Verdana"/>
                <a:ea typeface="Verdana"/>
                <a:cs typeface="Verdana"/>
                <a:sym typeface="Verdana"/>
              </a:rPr>
              <a:t>type</a:t>
            </a:r>
            <a:r>
              <a:rPr lang="en" sz="1200">
                <a:solidFill>
                  <a:schemeClr val="dk1"/>
                </a:solidFill>
                <a:highlight>
                  <a:srgbClr val="FFFFFF"/>
                </a:highlight>
                <a:latin typeface="Verdana"/>
                <a:ea typeface="Verdana"/>
                <a:cs typeface="Verdana"/>
                <a:sym typeface="Verdana"/>
              </a:rPr>
              <a:t>, and can even change type after they have been set.</a:t>
            </a:r>
            <a:endParaRPr sz="1200">
              <a:solidFill>
                <a:schemeClr val="dk1"/>
              </a:solidFill>
              <a:highlight>
                <a:srgbClr val="FFFFFF"/>
              </a:highlight>
              <a:latin typeface="Verdana"/>
              <a:ea typeface="Verdana"/>
              <a:cs typeface="Verdana"/>
              <a:sym typeface="Verdana"/>
            </a:endParaRPr>
          </a:p>
          <a:p>
            <a:pPr marL="457200" lvl="0" indent="0" algn="l" rtl="0">
              <a:spcBef>
                <a:spcPts val="1200"/>
              </a:spcBef>
              <a:spcAft>
                <a:spcPts val="1200"/>
              </a:spcAft>
              <a:buNone/>
            </a:pPr>
            <a:endParaRPr sz="1200">
              <a:solidFill>
                <a:schemeClr val="dk1"/>
              </a:solidFill>
              <a:highlight>
                <a:srgbClr val="FFFFFF"/>
              </a:highlight>
              <a:latin typeface="Verdana"/>
              <a:ea typeface="Verdana"/>
              <a:cs typeface="Verdana"/>
              <a:sym typeface="Verdana"/>
            </a:endParaRPr>
          </a:p>
        </p:txBody>
      </p:sp>
      <p:pic>
        <p:nvPicPr>
          <p:cNvPr id="153" name="Google Shape;153;p23"/>
          <p:cNvPicPr preferRelativeResize="0"/>
          <p:nvPr/>
        </p:nvPicPr>
        <p:blipFill>
          <a:blip r:embed="rId3">
            <a:alphaModFix/>
          </a:blip>
          <a:stretch>
            <a:fillRect/>
          </a:stretch>
        </p:blipFill>
        <p:spPr>
          <a:xfrm>
            <a:off x="2604675" y="2298700"/>
            <a:ext cx="3333750" cy="1123950"/>
          </a:xfrm>
          <a:prstGeom prst="rect">
            <a:avLst/>
          </a:prstGeom>
          <a:noFill/>
          <a:ln>
            <a:noFill/>
          </a:ln>
        </p:spPr>
      </p:pic>
      <p:sp>
        <p:nvSpPr>
          <p:cNvPr id="154" name="Google Shape;154;p23"/>
          <p:cNvSpPr txBox="1"/>
          <p:nvPr/>
        </p:nvSpPr>
        <p:spPr>
          <a:xfrm>
            <a:off x="2797100" y="3533925"/>
            <a:ext cx="2868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Here a , b , c are the variable</a:t>
            </a:r>
            <a:endParaRPr/>
          </a:p>
        </p:txBody>
      </p:sp>
      <p:pic>
        <p:nvPicPr>
          <p:cNvPr id="155" name="Google Shape;155;p23"/>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9"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Data Types</a:t>
            </a:r>
            <a:endParaRPr sz="2220">
              <a:latin typeface="Verdana"/>
              <a:ea typeface="Verdana"/>
              <a:cs typeface="Verdana"/>
              <a:sym typeface="Verdana"/>
            </a:endParaRPr>
          </a:p>
        </p:txBody>
      </p:sp>
      <p:sp>
        <p:nvSpPr>
          <p:cNvPr id="163" name="Google Shape;163;p24"/>
          <p:cNvSpPr txBox="1">
            <a:spLocks noGrp="1"/>
          </p:cNvSpPr>
          <p:nvPr>
            <p:ph type="body" idx="1"/>
          </p:nvPr>
        </p:nvSpPr>
        <p:spPr>
          <a:xfrm>
            <a:off x="340325"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Variables can store data of different types, and different types can do different things.</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Python has the following data types built-in by default, in these categories:</a:t>
            </a:r>
            <a:endParaRPr sz="1200">
              <a:solidFill>
                <a:schemeClr val="dk1"/>
              </a:solidFill>
              <a:latin typeface="Verdana"/>
              <a:ea typeface="Verdana"/>
              <a:cs typeface="Verdana"/>
              <a:sym typeface="Verdana"/>
            </a:endParaRPr>
          </a:p>
          <a:p>
            <a:pPr marL="457200" lvl="0" indent="0" algn="l" rtl="0">
              <a:spcBef>
                <a:spcPts val="1200"/>
              </a:spcBef>
              <a:spcAft>
                <a:spcPts val="0"/>
              </a:spcAft>
              <a:buNone/>
            </a:pPr>
            <a:r>
              <a:rPr lang="en" sz="1200"/>
              <a:t>			</a:t>
            </a:r>
            <a:endParaRPr sz="1200"/>
          </a:p>
          <a:p>
            <a:pPr marL="457200" lvl="0" indent="0" algn="l" rtl="0">
              <a:spcBef>
                <a:spcPts val="1200"/>
              </a:spcBef>
              <a:spcAft>
                <a:spcPts val="1200"/>
              </a:spcAft>
              <a:buNone/>
            </a:pPr>
            <a:endParaRPr sz="1200"/>
          </a:p>
        </p:txBody>
      </p:sp>
      <p:sp>
        <p:nvSpPr>
          <p:cNvPr id="164" name="Google Shape;164;p24"/>
          <p:cNvSpPr txBox="1"/>
          <p:nvPr/>
        </p:nvSpPr>
        <p:spPr>
          <a:xfrm>
            <a:off x="2153250" y="1852800"/>
            <a:ext cx="3698400" cy="26304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b="1" i="1" u="sng"/>
              <a:t>Text Type:</a:t>
            </a:r>
            <a:r>
              <a:rPr lang="en"/>
              <a:t>	str</a:t>
            </a:r>
            <a:endParaRPr/>
          </a:p>
          <a:p>
            <a:pPr marL="457200" lvl="0" indent="-317500" algn="l" rtl="0">
              <a:lnSpc>
                <a:spcPct val="115000"/>
              </a:lnSpc>
              <a:spcBef>
                <a:spcPts val="0"/>
              </a:spcBef>
              <a:spcAft>
                <a:spcPts val="0"/>
              </a:spcAft>
              <a:buSzPts val="1400"/>
              <a:buChar char="❏"/>
            </a:pPr>
            <a:r>
              <a:rPr lang="en" b="1" i="1" u="sng"/>
              <a:t>Numeric Types:</a:t>
            </a:r>
            <a:r>
              <a:rPr lang="en"/>
              <a:t>	int, float, complex</a:t>
            </a:r>
            <a:endParaRPr/>
          </a:p>
          <a:p>
            <a:pPr marL="457200" lvl="0" indent="-317500" algn="l" rtl="0">
              <a:lnSpc>
                <a:spcPct val="115000"/>
              </a:lnSpc>
              <a:spcBef>
                <a:spcPts val="0"/>
              </a:spcBef>
              <a:spcAft>
                <a:spcPts val="0"/>
              </a:spcAft>
              <a:buSzPts val="1400"/>
              <a:buChar char="❏"/>
            </a:pPr>
            <a:r>
              <a:rPr lang="en" b="1" i="1" u="sng"/>
              <a:t>Sequence Types:</a:t>
            </a:r>
            <a:r>
              <a:rPr lang="en"/>
              <a:t>  list, tuple, range</a:t>
            </a:r>
            <a:endParaRPr/>
          </a:p>
          <a:p>
            <a:pPr marL="457200" lvl="0" indent="-317500" algn="l" rtl="0">
              <a:lnSpc>
                <a:spcPct val="115000"/>
              </a:lnSpc>
              <a:spcBef>
                <a:spcPts val="0"/>
              </a:spcBef>
              <a:spcAft>
                <a:spcPts val="0"/>
              </a:spcAft>
              <a:buSzPts val="1400"/>
              <a:buChar char="❏"/>
            </a:pPr>
            <a:r>
              <a:rPr lang="en" b="1" i="1" u="sng"/>
              <a:t>Mapping Type:</a:t>
            </a:r>
            <a:r>
              <a:rPr lang="en"/>
              <a:t>  dict</a:t>
            </a:r>
            <a:endParaRPr/>
          </a:p>
          <a:p>
            <a:pPr marL="457200" lvl="0" indent="-317500" algn="l" rtl="0">
              <a:lnSpc>
                <a:spcPct val="115000"/>
              </a:lnSpc>
              <a:spcBef>
                <a:spcPts val="0"/>
              </a:spcBef>
              <a:spcAft>
                <a:spcPts val="0"/>
              </a:spcAft>
              <a:buSzPts val="1400"/>
              <a:buChar char="❏"/>
            </a:pPr>
            <a:r>
              <a:rPr lang="en" b="1" i="1" u="sng"/>
              <a:t>Set Types:</a:t>
            </a:r>
            <a:r>
              <a:rPr lang="en"/>
              <a:t>  set, frozenset</a:t>
            </a:r>
            <a:endParaRPr/>
          </a:p>
          <a:p>
            <a:pPr marL="457200" lvl="0" indent="-317500" algn="l" rtl="0">
              <a:lnSpc>
                <a:spcPct val="115000"/>
              </a:lnSpc>
              <a:spcBef>
                <a:spcPts val="0"/>
              </a:spcBef>
              <a:spcAft>
                <a:spcPts val="0"/>
              </a:spcAft>
              <a:buSzPts val="1400"/>
              <a:buChar char="❏"/>
            </a:pPr>
            <a:r>
              <a:rPr lang="en" b="1" i="1" u="sng"/>
              <a:t>Boolean Type:</a:t>
            </a:r>
            <a:r>
              <a:rPr lang="en"/>
              <a:t>  bool</a:t>
            </a:r>
            <a:endParaRPr/>
          </a:p>
          <a:p>
            <a:pPr marL="457200" lvl="0" indent="-317500" algn="l" rtl="0">
              <a:lnSpc>
                <a:spcPct val="115000"/>
              </a:lnSpc>
              <a:spcBef>
                <a:spcPts val="0"/>
              </a:spcBef>
              <a:spcAft>
                <a:spcPts val="0"/>
              </a:spcAft>
              <a:buSzPts val="1400"/>
              <a:buChar char="❏"/>
            </a:pPr>
            <a:r>
              <a:rPr lang="en" b="1" i="1" u="sng"/>
              <a:t>Binary Types:</a:t>
            </a:r>
            <a:r>
              <a:rPr lang="en"/>
              <a:t>  bytes, bytearray, memoryview</a:t>
            </a:r>
            <a:endParaRPr/>
          </a:p>
          <a:p>
            <a:pPr marL="457200" lvl="0" indent="-317500" algn="l" rtl="0">
              <a:lnSpc>
                <a:spcPct val="115000"/>
              </a:lnSpc>
              <a:spcBef>
                <a:spcPts val="0"/>
              </a:spcBef>
              <a:spcAft>
                <a:spcPts val="0"/>
              </a:spcAft>
              <a:buSzPts val="1400"/>
              <a:buChar char="❏"/>
            </a:pPr>
            <a:r>
              <a:rPr lang="en" b="1" i="1" u="sng"/>
              <a:t>None Type:</a:t>
            </a:r>
            <a:r>
              <a:rPr lang="en" b="1" i="1"/>
              <a:t>  </a:t>
            </a:r>
            <a:r>
              <a:rPr lang="en"/>
              <a:t> NoneType</a:t>
            </a:r>
            <a:endParaRPr/>
          </a:p>
          <a:p>
            <a:pPr marL="457200" lvl="0" indent="0" algn="l" rtl="0">
              <a:lnSpc>
                <a:spcPct val="115000"/>
              </a:lnSpc>
              <a:spcBef>
                <a:spcPts val="0"/>
              </a:spcBef>
              <a:spcAft>
                <a:spcPts val="0"/>
              </a:spcAft>
              <a:buNone/>
            </a:pPr>
            <a:endParaRPr/>
          </a:p>
        </p:txBody>
      </p:sp>
      <p:pic>
        <p:nvPicPr>
          <p:cNvPr id="165" name="Google Shape;165;p24"/>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3977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Data Types Example</a:t>
            </a:r>
            <a:endParaRPr sz="2220">
              <a:latin typeface="Verdana"/>
              <a:ea typeface="Verdana"/>
              <a:cs typeface="Verdana"/>
              <a:sym typeface="Verdana"/>
            </a:endParaRPr>
          </a:p>
        </p:txBody>
      </p:sp>
      <p:pic>
        <p:nvPicPr>
          <p:cNvPr id="173" name="Google Shape;173;p25"/>
          <p:cNvPicPr preferRelativeResize="0"/>
          <p:nvPr/>
        </p:nvPicPr>
        <p:blipFill>
          <a:blip r:embed="rId3">
            <a:alphaModFix/>
          </a:blip>
          <a:stretch>
            <a:fillRect/>
          </a:stretch>
        </p:blipFill>
        <p:spPr>
          <a:xfrm>
            <a:off x="804925" y="970400"/>
            <a:ext cx="7017774" cy="3738001"/>
          </a:xfrm>
          <a:prstGeom prst="rect">
            <a:avLst/>
          </a:prstGeom>
          <a:noFill/>
          <a:ln>
            <a:noFill/>
          </a:ln>
        </p:spPr>
      </p:pic>
      <p:pic>
        <p:nvPicPr>
          <p:cNvPr id="174" name="Google Shape;174;p25"/>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Numbers</a:t>
            </a:r>
            <a:endParaRPr sz="2220">
              <a:latin typeface="Verdana"/>
              <a:ea typeface="Verdana"/>
              <a:cs typeface="Verdana"/>
              <a:sym typeface="Verdana"/>
            </a:endParaRPr>
          </a:p>
        </p:txBody>
      </p:sp>
      <p:sp>
        <p:nvSpPr>
          <p:cNvPr id="182" name="Google Shape;18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Font typeface="Verdana"/>
              <a:buChar char="●"/>
            </a:pPr>
            <a:r>
              <a:rPr lang="en" sz="1600">
                <a:solidFill>
                  <a:schemeClr val="dk1"/>
                </a:solidFill>
                <a:latin typeface="Verdana"/>
                <a:ea typeface="Verdana"/>
                <a:cs typeface="Verdana"/>
                <a:sym typeface="Verdana"/>
              </a:rPr>
              <a:t>There are three numeric types in Python:</a:t>
            </a:r>
            <a:endParaRPr sz="1600">
              <a:solidFill>
                <a:schemeClr val="dk1"/>
              </a:solidFill>
              <a:latin typeface="Verdana"/>
              <a:ea typeface="Verdana"/>
              <a:cs typeface="Verdana"/>
              <a:sym typeface="Verdana"/>
            </a:endParaRPr>
          </a:p>
        </p:txBody>
      </p:sp>
      <p:sp>
        <p:nvSpPr>
          <p:cNvPr id="183" name="Google Shape;183;p26"/>
          <p:cNvSpPr txBox="1"/>
          <p:nvPr/>
        </p:nvSpPr>
        <p:spPr>
          <a:xfrm>
            <a:off x="2382175" y="1917200"/>
            <a:ext cx="4177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int  ( Example : 23, 45, 56789…..)</a:t>
            </a:r>
            <a:endParaRPr/>
          </a:p>
          <a:p>
            <a:pPr marL="457200" lvl="0" indent="-317500" algn="l" rtl="0">
              <a:spcBef>
                <a:spcPts val="0"/>
              </a:spcBef>
              <a:spcAft>
                <a:spcPts val="0"/>
              </a:spcAft>
              <a:buSzPts val="1400"/>
              <a:buChar char="❏"/>
            </a:pPr>
            <a:r>
              <a:rPr lang="en"/>
              <a:t>float ( Example : 4.78 , 67.932…..)</a:t>
            </a:r>
            <a:endParaRPr/>
          </a:p>
          <a:p>
            <a:pPr marL="457200" lvl="0" indent="-317500" algn="l" rtl="0">
              <a:spcBef>
                <a:spcPts val="0"/>
              </a:spcBef>
              <a:spcAft>
                <a:spcPts val="0"/>
              </a:spcAft>
              <a:buSzPts val="1400"/>
              <a:buChar char="❏"/>
            </a:pPr>
            <a:r>
              <a:rPr lang="en"/>
              <a:t>complex  ( Example : 3 + 4j , 5 -  7i…..) </a:t>
            </a:r>
            <a:endParaRPr/>
          </a:p>
          <a:p>
            <a:pPr marL="0" lvl="0" indent="0" algn="l" rtl="0">
              <a:spcBef>
                <a:spcPts val="0"/>
              </a:spcBef>
              <a:spcAft>
                <a:spcPts val="0"/>
              </a:spcAft>
              <a:buNone/>
            </a:pPr>
            <a:endParaRPr/>
          </a:p>
        </p:txBody>
      </p:sp>
      <p:pic>
        <p:nvPicPr>
          <p:cNvPr id="184" name="Google Shape;184;p26"/>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311700" y="3162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Reserved Keyword</a:t>
            </a:r>
            <a:endParaRPr sz="2220">
              <a:latin typeface="Verdana"/>
              <a:ea typeface="Verdana"/>
              <a:cs typeface="Verdana"/>
              <a:sym typeface="Verdana"/>
            </a:endParaRPr>
          </a:p>
        </p:txBody>
      </p:sp>
      <p:sp>
        <p:nvSpPr>
          <p:cNvPr id="192" name="Google Shape;192;p27"/>
          <p:cNvSpPr txBox="1">
            <a:spLocks noGrp="1"/>
          </p:cNvSpPr>
          <p:nvPr>
            <p:ph type="body" idx="1"/>
          </p:nvPr>
        </p:nvSpPr>
        <p:spPr>
          <a:xfrm>
            <a:off x="311700" y="68032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Python has a set of keywords that are reserved words that cannot be used as variable names, function names, or any other identifiers.</a:t>
            </a:r>
            <a:endParaRPr sz="1200">
              <a:solidFill>
                <a:schemeClr val="dk1"/>
              </a:solidFill>
              <a:latin typeface="Verdana"/>
              <a:ea typeface="Verdana"/>
              <a:cs typeface="Verdana"/>
              <a:sym typeface="Verdana"/>
            </a:endParaRPr>
          </a:p>
          <a:p>
            <a:pPr marL="457200" lvl="0" indent="0" algn="l" rtl="0">
              <a:spcBef>
                <a:spcPts val="1200"/>
              </a:spcBef>
              <a:spcAft>
                <a:spcPts val="1200"/>
              </a:spcAft>
              <a:buNone/>
            </a:pPr>
            <a:endParaRPr sz="1200">
              <a:solidFill>
                <a:schemeClr val="dk1"/>
              </a:solidFill>
              <a:latin typeface="Verdana"/>
              <a:ea typeface="Verdana"/>
              <a:cs typeface="Verdana"/>
              <a:sym typeface="Verdana"/>
            </a:endParaRPr>
          </a:p>
        </p:txBody>
      </p:sp>
      <p:graphicFrame>
        <p:nvGraphicFramePr>
          <p:cNvPr id="193" name="Google Shape;193;p27"/>
          <p:cNvGraphicFramePr/>
          <p:nvPr/>
        </p:nvGraphicFramePr>
        <p:xfrm>
          <a:off x="1710800" y="1246365"/>
          <a:ext cx="4921250" cy="3520140"/>
        </p:xfrm>
        <a:graphic>
          <a:graphicData uri="http://schemas.openxmlformats.org/drawingml/2006/table">
            <a:tbl>
              <a:tblPr>
                <a:noFill/>
                <a:tableStyleId>{1AEDD797-99F8-4678-AB64-3A33354B2F24}</a:tableStyleId>
              </a:tblPr>
              <a:tblGrid>
                <a:gridCol w="1387650">
                  <a:extLst>
                    <a:ext uri="{9D8B030D-6E8A-4147-A177-3AD203B41FA5}">
                      <a16:colId xmlns:a16="http://schemas.microsoft.com/office/drawing/2014/main" val="20000"/>
                    </a:ext>
                  </a:extLst>
                </a:gridCol>
                <a:gridCol w="3533600">
                  <a:extLst>
                    <a:ext uri="{9D8B030D-6E8A-4147-A177-3AD203B41FA5}">
                      <a16:colId xmlns:a16="http://schemas.microsoft.com/office/drawing/2014/main" val="20001"/>
                    </a:ext>
                  </a:extLst>
                </a:gridCol>
              </a:tblGrid>
              <a:tr h="333400">
                <a:tc>
                  <a:txBody>
                    <a:bodyPr/>
                    <a:lstStyle/>
                    <a:p>
                      <a:pPr marL="0" lvl="0" indent="0" algn="ctr" rtl="0">
                        <a:spcBef>
                          <a:spcPts val="0"/>
                        </a:spcBef>
                        <a:spcAft>
                          <a:spcPts val="0"/>
                        </a:spcAft>
                        <a:buNone/>
                      </a:pPr>
                      <a:r>
                        <a:rPr lang="en" sz="1200" b="1">
                          <a:latin typeface="Verdana"/>
                          <a:ea typeface="Verdana"/>
                          <a:cs typeface="Verdana"/>
                          <a:sym typeface="Verdana"/>
                        </a:rPr>
                        <a:t>Keyword</a:t>
                      </a:r>
                      <a:endParaRPr sz="1200" b="1">
                        <a:latin typeface="Verdana"/>
                        <a:ea typeface="Verdana"/>
                        <a:cs typeface="Verdana"/>
                        <a:sym typeface="Verdana"/>
                      </a:endParaRPr>
                    </a:p>
                  </a:txBody>
                  <a:tcPr marL="91425" marR="91425" marT="91425" marB="91425"/>
                </a:tc>
                <a:tc>
                  <a:txBody>
                    <a:bodyPr/>
                    <a:lstStyle/>
                    <a:p>
                      <a:pPr marL="0" lvl="0" indent="0" algn="ctr" rtl="0">
                        <a:spcBef>
                          <a:spcPts val="0"/>
                        </a:spcBef>
                        <a:spcAft>
                          <a:spcPts val="0"/>
                        </a:spcAft>
                        <a:buNone/>
                      </a:pPr>
                      <a:r>
                        <a:rPr lang="en" sz="1200" b="1">
                          <a:latin typeface="Verdana"/>
                          <a:ea typeface="Verdana"/>
                          <a:cs typeface="Verdana"/>
                          <a:sym typeface="Verdana"/>
                        </a:rPr>
                        <a:t>Description</a:t>
                      </a:r>
                      <a:endParaRPr sz="1200" b="1">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319500">
                <a:tc>
                  <a:txBody>
                    <a:bodyPr/>
                    <a:lstStyle/>
                    <a:p>
                      <a:pPr marL="0" lvl="0" indent="0" algn="l" rtl="0">
                        <a:spcBef>
                          <a:spcPts val="0"/>
                        </a:spcBef>
                        <a:spcAft>
                          <a:spcPts val="0"/>
                        </a:spcAft>
                        <a:buNone/>
                      </a:pPr>
                      <a:r>
                        <a:rPr lang="en" sz="1100"/>
                        <a:t>and</a:t>
                      </a:r>
                      <a:endParaRPr sz="1100"/>
                    </a:p>
                  </a:txBody>
                  <a:tcPr marL="91425" marR="91425" marT="91425" marB="91425"/>
                </a:tc>
                <a:tc>
                  <a:txBody>
                    <a:bodyPr/>
                    <a:lstStyle/>
                    <a:p>
                      <a:pPr marL="0" lvl="0" indent="0" algn="l" rtl="0">
                        <a:spcBef>
                          <a:spcPts val="0"/>
                        </a:spcBef>
                        <a:spcAft>
                          <a:spcPts val="0"/>
                        </a:spcAft>
                        <a:buNone/>
                      </a:pPr>
                      <a:r>
                        <a:rPr lang="en" sz="1100"/>
                        <a:t>A logical operator</a:t>
                      </a:r>
                      <a:endParaRPr sz="1100"/>
                    </a:p>
                  </a:txBody>
                  <a:tcPr marL="91425" marR="91425" marT="91425" marB="91425"/>
                </a:tc>
                <a:extLst>
                  <a:ext uri="{0D108BD9-81ED-4DB2-BD59-A6C34878D82A}">
                    <a16:rowId xmlns:a16="http://schemas.microsoft.com/office/drawing/2014/main" val="10001"/>
                  </a:ext>
                </a:extLst>
              </a:tr>
              <a:tr h="319500">
                <a:tc>
                  <a:txBody>
                    <a:bodyPr/>
                    <a:lstStyle/>
                    <a:p>
                      <a:pPr marL="0" lvl="0" indent="0" algn="l" rtl="0">
                        <a:spcBef>
                          <a:spcPts val="0"/>
                        </a:spcBef>
                        <a:spcAft>
                          <a:spcPts val="0"/>
                        </a:spcAft>
                        <a:buNone/>
                      </a:pPr>
                      <a:r>
                        <a:rPr lang="en" sz="1100"/>
                        <a:t>as</a:t>
                      </a:r>
                      <a:endParaRPr sz="1100"/>
                    </a:p>
                  </a:txBody>
                  <a:tcPr marL="91425" marR="91425" marT="91425" marB="91425"/>
                </a:tc>
                <a:tc>
                  <a:txBody>
                    <a:bodyPr/>
                    <a:lstStyle/>
                    <a:p>
                      <a:pPr marL="0" lvl="0" indent="0" algn="l" rtl="0">
                        <a:spcBef>
                          <a:spcPts val="0"/>
                        </a:spcBef>
                        <a:spcAft>
                          <a:spcPts val="0"/>
                        </a:spcAft>
                        <a:buNone/>
                      </a:pPr>
                      <a:r>
                        <a:rPr lang="en" sz="1100"/>
                        <a:t>To create an alias</a:t>
                      </a:r>
                      <a:endParaRPr sz="1100"/>
                    </a:p>
                  </a:txBody>
                  <a:tcPr marL="91425" marR="91425" marT="91425" marB="91425"/>
                </a:tc>
                <a:extLst>
                  <a:ext uri="{0D108BD9-81ED-4DB2-BD59-A6C34878D82A}">
                    <a16:rowId xmlns:a16="http://schemas.microsoft.com/office/drawing/2014/main" val="10002"/>
                  </a:ext>
                </a:extLst>
              </a:tr>
              <a:tr h="319500">
                <a:tc>
                  <a:txBody>
                    <a:bodyPr/>
                    <a:lstStyle/>
                    <a:p>
                      <a:pPr marL="0" lvl="0" indent="0" algn="l" rtl="0">
                        <a:spcBef>
                          <a:spcPts val="0"/>
                        </a:spcBef>
                        <a:spcAft>
                          <a:spcPts val="0"/>
                        </a:spcAft>
                        <a:buNone/>
                      </a:pPr>
                      <a:r>
                        <a:rPr lang="en" sz="1100"/>
                        <a:t>assert</a:t>
                      </a:r>
                      <a:endParaRPr sz="1100"/>
                    </a:p>
                  </a:txBody>
                  <a:tcPr marL="91425" marR="91425" marT="91425" marB="91425"/>
                </a:tc>
                <a:tc>
                  <a:txBody>
                    <a:bodyPr/>
                    <a:lstStyle/>
                    <a:p>
                      <a:pPr marL="0" lvl="0" indent="0" algn="l" rtl="0">
                        <a:spcBef>
                          <a:spcPts val="0"/>
                        </a:spcBef>
                        <a:spcAft>
                          <a:spcPts val="0"/>
                        </a:spcAft>
                        <a:buNone/>
                      </a:pPr>
                      <a:r>
                        <a:rPr lang="en" sz="1100"/>
                        <a:t>For debugging</a:t>
                      </a:r>
                      <a:endParaRPr sz="1100"/>
                    </a:p>
                  </a:txBody>
                  <a:tcPr marL="91425" marR="91425" marT="91425" marB="91425"/>
                </a:tc>
                <a:extLst>
                  <a:ext uri="{0D108BD9-81ED-4DB2-BD59-A6C34878D82A}">
                    <a16:rowId xmlns:a16="http://schemas.microsoft.com/office/drawing/2014/main" val="10003"/>
                  </a:ext>
                </a:extLst>
              </a:tr>
              <a:tr h="319500">
                <a:tc>
                  <a:txBody>
                    <a:bodyPr/>
                    <a:lstStyle/>
                    <a:p>
                      <a:pPr marL="0" lvl="0" indent="0" algn="l" rtl="0">
                        <a:spcBef>
                          <a:spcPts val="0"/>
                        </a:spcBef>
                        <a:spcAft>
                          <a:spcPts val="0"/>
                        </a:spcAft>
                        <a:buNone/>
                      </a:pPr>
                      <a:r>
                        <a:rPr lang="en" sz="1100"/>
                        <a:t>break</a:t>
                      </a:r>
                      <a:endParaRPr sz="1100"/>
                    </a:p>
                  </a:txBody>
                  <a:tcPr marL="91425" marR="91425" marT="91425" marB="91425"/>
                </a:tc>
                <a:tc>
                  <a:txBody>
                    <a:bodyPr/>
                    <a:lstStyle/>
                    <a:p>
                      <a:pPr marL="0" lvl="0" indent="0" algn="l" rtl="0">
                        <a:spcBef>
                          <a:spcPts val="0"/>
                        </a:spcBef>
                        <a:spcAft>
                          <a:spcPts val="0"/>
                        </a:spcAft>
                        <a:buNone/>
                      </a:pPr>
                      <a:r>
                        <a:rPr lang="en" sz="1100"/>
                        <a:t>To break out a loop</a:t>
                      </a:r>
                      <a:endParaRPr sz="1100"/>
                    </a:p>
                  </a:txBody>
                  <a:tcPr marL="91425" marR="91425" marT="91425" marB="91425"/>
                </a:tc>
                <a:extLst>
                  <a:ext uri="{0D108BD9-81ED-4DB2-BD59-A6C34878D82A}">
                    <a16:rowId xmlns:a16="http://schemas.microsoft.com/office/drawing/2014/main" val="10004"/>
                  </a:ext>
                </a:extLst>
              </a:tr>
              <a:tr h="319500">
                <a:tc>
                  <a:txBody>
                    <a:bodyPr/>
                    <a:lstStyle/>
                    <a:p>
                      <a:pPr marL="0" lvl="0" indent="0" algn="l" rtl="0">
                        <a:spcBef>
                          <a:spcPts val="0"/>
                        </a:spcBef>
                        <a:spcAft>
                          <a:spcPts val="0"/>
                        </a:spcAft>
                        <a:buNone/>
                      </a:pPr>
                      <a:r>
                        <a:rPr lang="en" sz="1100"/>
                        <a:t>class</a:t>
                      </a:r>
                      <a:endParaRPr sz="1100"/>
                    </a:p>
                  </a:txBody>
                  <a:tcPr marL="91425" marR="91425" marT="91425" marB="91425"/>
                </a:tc>
                <a:tc>
                  <a:txBody>
                    <a:bodyPr/>
                    <a:lstStyle/>
                    <a:p>
                      <a:pPr marL="0" lvl="0" indent="0" algn="l" rtl="0">
                        <a:spcBef>
                          <a:spcPts val="0"/>
                        </a:spcBef>
                        <a:spcAft>
                          <a:spcPts val="0"/>
                        </a:spcAft>
                        <a:buNone/>
                      </a:pPr>
                      <a:r>
                        <a:rPr lang="en" sz="1100"/>
                        <a:t>To define a class</a:t>
                      </a:r>
                      <a:endParaRPr sz="1100"/>
                    </a:p>
                  </a:txBody>
                  <a:tcPr marL="91425" marR="91425" marT="91425" marB="91425"/>
                </a:tc>
                <a:extLst>
                  <a:ext uri="{0D108BD9-81ED-4DB2-BD59-A6C34878D82A}">
                    <a16:rowId xmlns:a16="http://schemas.microsoft.com/office/drawing/2014/main" val="10005"/>
                  </a:ext>
                </a:extLst>
              </a:tr>
              <a:tr h="319500">
                <a:tc>
                  <a:txBody>
                    <a:bodyPr/>
                    <a:lstStyle/>
                    <a:p>
                      <a:pPr marL="0" lvl="0" indent="0" algn="l" rtl="0">
                        <a:spcBef>
                          <a:spcPts val="0"/>
                        </a:spcBef>
                        <a:spcAft>
                          <a:spcPts val="0"/>
                        </a:spcAft>
                        <a:buNone/>
                      </a:pPr>
                      <a:r>
                        <a:rPr lang="en" sz="1100"/>
                        <a:t>continue</a:t>
                      </a:r>
                      <a:endParaRPr sz="1100"/>
                    </a:p>
                  </a:txBody>
                  <a:tcPr marL="91425" marR="91425" marT="91425" marB="91425"/>
                </a:tc>
                <a:tc>
                  <a:txBody>
                    <a:bodyPr/>
                    <a:lstStyle/>
                    <a:p>
                      <a:pPr marL="0" lvl="0" indent="0" algn="l" rtl="0">
                        <a:spcBef>
                          <a:spcPts val="0"/>
                        </a:spcBef>
                        <a:spcAft>
                          <a:spcPts val="0"/>
                        </a:spcAft>
                        <a:buNone/>
                      </a:pPr>
                      <a:r>
                        <a:rPr lang="en" sz="1100"/>
                        <a:t>To continue to the next iteration of a loop</a:t>
                      </a:r>
                      <a:endParaRPr sz="1100"/>
                    </a:p>
                  </a:txBody>
                  <a:tcPr marL="91425" marR="91425" marT="91425" marB="91425"/>
                </a:tc>
                <a:extLst>
                  <a:ext uri="{0D108BD9-81ED-4DB2-BD59-A6C34878D82A}">
                    <a16:rowId xmlns:a16="http://schemas.microsoft.com/office/drawing/2014/main" val="10006"/>
                  </a:ext>
                </a:extLst>
              </a:tr>
              <a:tr h="319500">
                <a:tc>
                  <a:txBody>
                    <a:bodyPr/>
                    <a:lstStyle/>
                    <a:p>
                      <a:pPr marL="0" lvl="0" indent="0" algn="l" rtl="0">
                        <a:spcBef>
                          <a:spcPts val="0"/>
                        </a:spcBef>
                        <a:spcAft>
                          <a:spcPts val="0"/>
                        </a:spcAft>
                        <a:buNone/>
                      </a:pPr>
                      <a:r>
                        <a:rPr lang="en" sz="1100"/>
                        <a:t>def</a:t>
                      </a:r>
                      <a:endParaRPr sz="1100"/>
                    </a:p>
                  </a:txBody>
                  <a:tcPr marL="91425" marR="91425" marT="91425" marB="91425"/>
                </a:tc>
                <a:tc>
                  <a:txBody>
                    <a:bodyPr/>
                    <a:lstStyle/>
                    <a:p>
                      <a:pPr marL="0" lvl="0" indent="0" algn="l" rtl="0">
                        <a:spcBef>
                          <a:spcPts val="0"/>
                        </a:spcBef>
                        <a:spcAft>
                          <a:spcPts val="0"/>
                        </a:spcAft>
                        <a:buNone/>
                      </a:pPr>
                      <a:r>
                        <a:rPr lang="en" sz="1100"/>
                        <a:t>To define a function</a:t>
                      </a:r>
                      <a:endParaRPr sz="1100"/>
                    </a:p>
                  </a:txBody>
                  <a:tcPr marL="91425" marR="91425" marT="91425" marB="91425"/>
                </a:tc>
                <a:extLst>
                  <a:ext uri="{0D108BD9-81ED-4DB2-BD59-A6C34878D82A}">
                    <a16:rowId xmlns:a16="http://schemas.microsoft.com/office/drawing/2014/main" val="10007"/>
                  </a:ext>
                </a:extLst>
              </a:tr>
              <a:tr h="319500">
                <a:tc>
                  <a:txBody>
                    <a:bodyPr/>
                    <a:lstStyle/>
                    <a:p>
                      <a:pPr marL="0" lvl="0" indent="0" algn="l" rtl="0">
                        <a:spcBef>
                          <a:spcPts val="0"/>
                        </a:spcBef>
                        <a:spcAft>
                          <a:spcPts val="0"/>
                        </a:spcAft>
                        <a:buNone/>
                      </a:pPr>
                      <a:r>
                        <a:rPr lang="en" sz="1100"/>
                        <a:t>del</a:t>
                      </a:r>
                      <a:endParaRPr sz="1100"/>
                    </a:p>
                  </a:txBody>
                  <a:tcPr marL="91425" marR="91425" marT="91425" marB="91425"/>
                </a:tc>
                <a:tc>
                  <a:txBody>
                    <a:bodyPr/>
                    <a:lstStyle/>
                    <a:p>
                      <a:pPr marL="0" lvl="0" indent="0" algn="l" rtl="0">
                        <a:spcBef>
                          <a:spcPts val="0"/>
                        </a:spcBef>
                        <a:spcAft>
                          <a:spcPts val="0"/>
                        </a:spcAft>
                        <a:buNone/>
                      </a:pPr>
                      <a:r>
                        <a:rPr lang="en" sz="1100"/>
                        <a:t>To delete an object</a:t>
                      </a:r>
                      <a:endParaRPr sz="1100"/>
                    </a:p>
                  </a:txBody>
                  <a:tcPr marL="91425" marR="91425" marT="91425" marB="91425"/>
                </a:tc>
                <a:extLst>
                  <a:ext uri="{0D108BD9-81ED-4DB2-BD59-A6C34878D82A}">
                    <a16:rowId xmlns:a16="http://schemas.microsoft.com/office/drawing/2014/main" val="10008"/>
                  </a:ext>
                </a:extLst>
              </a:tr>
              <a:tr h="319500">
                <a:tc>
                  <a:txBody>
                    <a:bodyPr/>
                    <a:lstStyle/>
                    <a:p>
                      <a:pPr marL="0" lvl="0" indent="0" algn="l" rtl="0">
                        <a:spcBef>
                          <a:spcPts val="0"/>
                        </a:spcBef>
                        <a:spcAft>
                          <a:spcPts val="0"/>
                        </a:spcAft>
                        <a:buNone/>
                      </a:pPr>
                      <a:r>
                        <a:rPr lang="en" sz="1100"/>
                        <a:t>elif</a:t>
                      </a:r>
                      <a:endParaRPr sz="1100"/>
                    </a:p>
                  </a:txBody>
                  <a:tcPr marL="91425" marR="91425" marT="91425" marB="91425"/>
                </a:tc>
                <a:tc>
                  <a:txBody>
                    <a:bodyPr/>
                    <a:lstStyle/>
                    <a:p>
                      <a:pPr marL="0" lvl="0" indent="0" algn="l" rtl="0">
                        <a:spcBef>
                          <a:spcPts val="0"/>
                        </a:spcBef>
                        <a:spcAft>
                          <a:spcPts val="0"/>
                        </a:spcAft>
                        <a:buNone/>
                      </a:pPr>
                      <a:r>
                        <a:rPr lang="en" sz="1100"/>
                        <a:t>Used in conditional statements, same as else if</a:t>
                      </a:r>
                      <a:endParaRPr sz="1100"/>
                    </a:p>
                  </a:txBody>
                  <a:tcPr marL="91425" marR="91425" marT="91425" marB="91425"/>
                </a:tc>
                <a:extLst>
                  <a:ext uri="{0D108BD9-81ED-4DB2-BD59-A6C34878D82A}">
                    <a16:rowId xmlns:a16="http://schemas.microsoft.com/office/drawing/2014/main" val="10009"/>
                  </a:ext>
                </a:extLst>
              </a:tr>
            </a:tbl>
          </a:graphicData>
        </a:graphic>
      </p:graphicFrame>
      <p:pic>
        <p:nvPicPr>
          <p:cNvPr id="194" name="Google Shape;194;p27"/>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311700" y="336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4594"/>
              <a:buFont typeface="Arial"/>
              <a:buNone/>
            </a:pPr>
            <a:r>
              <a:rPr lang="en" sz="2220">
                <a:latin typeface="Verdana"/>
                <a:ea typeface="Verdana"/>
                <a:cs typeface="Verdana"/>
                <a:sym typeface="Verdana"/>
              </a:rPr>
              <a:t>Python Reserved Keyword</a:t>
            </a:r>
            <a:endParaRPr sz="2220">
              <a:latin typeface="Verdana"/>
              <a:ea typeface="Verdana"/>
              <a:cs typeface="Verdana"/>
              <a:sym typeface="Verdana"/>
            </a:endParaRPr>
          </a:p>
          <a:p>
            <a:pPr marL="0" lvl="0" indent="0" algn="l" rtl="0">
              <a:spcBef>
                <a:spcPts val="0"/>
              </a:spcBef>
              <a:spcAft>
                <a:spcPts val="0"/>
              </a:spcAft>
              <a:buNone/>
            </a:pPr>
            <a:endParaRPr/>
          </a:p>
        </p:txBody>
      </p:sp>
      <p:graphicFrame>
        <p:nvGraphicFramePr>
          <p:cNvPr id="202" name="Google Shape;202;p28"/>
          <p:cNvGraphicFramePr/>
          <p:nvPr/>
        </p:nvGraphicFramePr>
        <p:xfrm>
          <a:off x="984700" y="758775"/>
          <a:ext cx="7424975" cy="3915980"/>
        </p:xfrm>
        <a:graphic>
          <a:graphicData uri="http://schemas.openxmlformats.org/drawingml/2006/table">
            <a:tbl>
              <a:tblPr>
                <a:noFill/>
                <a:tableStyleId>{1AEDD797-99F8-4678-AB64-3A33354B2F24}</a:tableStyleId>
              </a:tblPr>
              <a:tblGrid>
                <a:gridCol w="1134175">
                  <a:extLst>
                    <a:ext uri="{9D8B030D-6E8A-4147-A177-3AD203B41FA5}">
                      <a16:colId xmlns:a16="http://schemas.microsoft.com/office/drawing/2014/main" val="20000"/>
                    </a:ext>
                  </a:extLst>
                </a:gridCol>
                <a:gridCol w="6290800">
                  <a:extLst>
                    <a:ext uri="{9D8B030D-6E8A-4147-A177-3AD203B41FA5}">
                      <a16:colId xmlns:a16="http://schemas.microsoft.com/office/drawing/2014/main" val="20001"/>
                    </a:ext>
                  </a:extLst>
                </a:gridCol>
              </a:tblGrid>
              <a:tr h="365725">
                <a:tc>
                  <a:txBody>
                    <a:bodyPr/>
                    <a:lstStyle/>
                    <a:p>
                      <a:pPr marL="0" lvl="0" indent="0" algn="ctr" rtl="0">
                        <a:spcBef>
                          <a:spcPts val="0"/>
                        </a:spcBef>
                        <a:spcAft>
                          <a:spcPts val="0"/>
                        </a:spcAft>
                        <a:buNone/>
                      </a:pPr>
                      <a:r>
                        <a:rPr lang="en" sz="1200" b="1">
                          <a:solidFill>
                            <a:schemeClr val="dk1"/>
                          </a:solidFill>
                          <a:latin typeface="Verdana"/>
                          <a:ea typeface="Verdana"/>
                          <a:cs typeface="Verdana"/>
                          <a:sym typeface="Verdana"/>
                        </a:rPr>
                        <a:t>Keyword</a:t>
                      </a:r>
                      <a:endParaRPr sz="1100"/>
                    </a:p>
                  </a:txBody>
                  <a:tcPr marL="91425" marR="91425" marT="91425" marB="91425"/>
                </a:tc>
                <a:tc>
                  <a:txBody>
                    <a:bodyPr/>
                    <a:lstStyle/>
                    <a:p>
                      <a:pPr marL="0" lvl="0" indent="0" algn="ctr" rtl="0">
                        <a:spcBef>
                          <a:spcPts val="0"/>
                        </a:spcBef>
                        <a:spcAft>
                          <a:spcPts val="0"/>
                        </a:spcAft>
                        <a:buNone/>
                      </a:pPr>
                      <a:r>
                        <a:rPr lang="en" sz="1200" b="1">
                          <a:solidFill>
                            <a:schemeClr val="dk1"/>
                          </a:solidFill>
                          <a:latin typeface="Verdana"/>
                          <a:ea typeface="Verdana"/>
                          <a:cs typeface="Verdana"/>
                          <a:sym typeface="Verdana"/>
                        </a:rPr>
                        <a:t>Description</a:t>
                      </a:r>
                      <a:endParaRPr sz="1100"/>
                    </a:p>
                  </a:txBody>
                  <a:tcPr marL="91425" marR="91425" marT="91425" marB="91425"/>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100"/>
                        <a:t>else</a:t>
                      </a:r>
                      <a:endParaRPr sz="1100"/>
                    </a:p>
                  </a:txBody>
                  <a:tcPr marL="91425" marR="91425" marT="91425" marB="91425"/>
                </a:tc>
                <a:tc>
                  <a:txBody>
                    <a:bodyPr/>
                    <a:lstStyle/>
                    <a:p>
                      <a:pPr marL="0" lvl="0" indent="0" algn="l" rtl="0">
                        <a:spcBef>
                          <a:spcPts val="0"/>
                        </a:spcBef>
                        <a:spcAft>
                          <a:spcPts val="0"/>
                        </a:spcAft>
                        <a:buNone/>
                      </a:pPr>
                      <a:r>
                        <a:rPr lang="en" sz="1100"/>
                        <a:t>Used a conditional statement</a:t>
                      </a:r>
                      <a:endParaRPr sz="1100"/>
                    </a:p>
                  </a:txBody>
                  <a:tcPr marL="91425" marR="91425" marT="91425" marB="91425"/>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100"/>
                        <a:t>except</a:t>
                      </a:r>
                      <a:endParaRPr sz="1100"/>
                    </a:p>
                  </a:txBody>
                  <a:tcPr marL="91425" marR="91425" marT="91425" marB="91425"/>
                </a:tc>
                <a:tc>
                  <a:txBody>
                    <a:bodyPr/>
                    <a:lstStyle/>
                    <a:p>
                      <a:pPr marL="0" lvl="0" indent="0" algn="l" rtl="0">
                        <a:spcBef>
                          <a:spcPts val="0"/>
                        </a:spcBef>
                        <a:spcAft>
                          <a:spcPts val="0"/>
                        </a:spcAft>
                        <a:buNone/>
                      </a:pPr>
                      <a:r>
                        <a:rPr lang="en" sz="1100"/>
                        <a:t>Used with exceptions, what to do when an exception occurs</a:t>
                      </a:r>
                      <a:endParaRPr sz="1100"/>
                    </a:p>
                  </a:txBody>
                  <a:tcPr marL="91425" marR="91425" marT="91425" marB="91425"/>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1100"/>
                        <a:t>FALSE</a:t>
                      </a:r>
                      <a:endParaRPr sz="1100"/>
                    </a:p>
                  </a:txBody>
                  <a:tcPr marL="91425" marR="91425" marT="91425" marB="91425"/>
                </a:tc>
                <a:tc>
                  <a:txBody>
                    <a:bodyPr/>
                    <a:lstStyle/>
                    <a:p>
                      <a:pPr marL="0" lvl="0" indent="0" algn="l" rtl="0">
                        <a:spcBef>
                          <a:spcPts val="0"/>
                        </a:spcBef>
                        <a:spcAft>
                          <a:spcPts val="0"/>
                        </a:spcAft>
                        <a:buNone/>
                      </a:pPr>
                      <a:r>
                        <a:rPr lang="en" sz="1100"/>
                        <a:t>Boolean value, result of comparison operations</a:t>
                      </a:r>
                      <a:endParaRPr sz="1100"/>
                    </a:p>
                  </a:txBody>
                  <a:tcPr marL="91425" marR="91425" marT="91425" marB="91425"/>
                </a:tc>
                <a:extLst>
                  <a:ext uri="{0D108BD9-81ED-4DB2-BD59-A6C34878D82A}">
                    <a16:rowId xmlns:a16="http://schemas.microsoft.com/office/drawing/2014/main" val="10003"/>
                  </a:ext>
                </a:extLst>
              </a:tr>
              <a:tr h="395750">
                <a:tc>
                  <a:txBody>
                    <a:bodyPr/>
                    <a:lstStyle/>
                    <a:p>
                      <a:pPr marL="0" lvl="0" indent="0" algn="l" rtl="0">
                        <a:spcBef>
                          <a:spcPts val="0"/>
                        </a:spcBef>
                        <a:spcAft>
                          <a:spcPts val="0"/>
                        </a:spcAft>
                        <a:buNone/>
                      </a:pPr>
                      <a:r>
                        <a:rPr lang="en" sz="1100"/>
                        <a:t>finally</a:t>
                      </a:r>
                      <a:endParaRPr sz="1100"/>
                    </a:p>
                  </a:txBody>
                  <a:tcPr marL="91425" marR="91425" marT="91425" marB="91425"/>
                </a:tc>
                <a:tc>
                  <a:txBody>
                    <a:bodyPr/>
                    <a:lstStyle/>
                    <a:p>
                      <a:pPr marL="0" lvl="0" indent="0" algn="l" rtl="0">
                        <a:spcBef>
                          <a:spcPts val="0"/>
                        </a:spcBef>
                        <a:spcAft>
                          <a:spcPts val="0"/>
                        </a:spcAft>
                        <a:buNone/>
                      </a:pPr>
                      <a:r>
                        <a:rPr lang="en" sz="1100"/>
                        <a:t>Used with exceptions, a block of code that will be executed no matter if there is an exception or not</a:t>
                      </a:r>
                      <a:endParaRPr sz="1100"/>
                    </a:p>
                  </a:txBody>
                  <a:tcPr marL="91425" marR="91425" marT="91425" marB="91425"/>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100"/>
                        <a:t>for</a:t>
                      </a:r>
                      <a:endParaRPr sz="1100"/>
                    </a:p>
                  </a:txBody>
                  <a:tcPr marL="91425" marR="91425" marT="91425" marB="91425"/>
                </a:tc>
                <a:tc>
                  <a:txBody>
                    <a:bodyPr/>
                    <a:lstStyle/>
                    <a:p>
                      <a:pPr marL="0" lvl="0" indent="0" algn="l" rtl="0">
                        <a:spcBef>
                          <a:spcPts val="0"/>
                        </a:spcBef>
                        <a:spcAft>
                          <a:spcPts val="0"/>
                        </a:spcAft>
                        <a:buNone/>
                      </a:pPr>
                      <a:r>
                        <a:rPr lang="en" sz="1100"/>
                        <a:t>To create a for loop</a:t>
                      </a:r>
                      <a:endParaRPr sz="1100"/>
                    </a:p>
                  </a:txBody>
                  <a:tcPr marL="91425" marR="91425" marT="91425" marB="91425"/>
                </a:tc>
                <a:extLst>
                  <a:ext uri="{0D108BD9-81ED-4DB2-BD59-A6C34878D82A}">
                    <a16:rowId xmlns:a16="http://schemas.microsoft.com/office/drawing/2014/main" val="10005"/>
                  </a:ext>
                </a:extLst>
              </a:tr>
              <a:tr h="350500">
                <a:tc>
                  <a:txBody>
                    <a:bodyPr/>
                    <a:lstStyle/>
                    <a:p>
                      <a:pPr marL="0" lvl="0" indent="0" algn="l" rtl="0">
                        <a:spcBef>
                          <a:spcPts val="0"/>
                        </a:spcBef>
                        <a:spcAft>
                          <a:spcPts val="0"/>
                        </a:spcAft>
                        <a:buNone/>
                      </a:pPr>
                      <a:r>
                        <a:rPr lang="en" sz="1100"/>
                        <a:t>from</a:t>
                      </a:r>
                      <a:endParaRPr sz="1100"/>
                    </a:p>
                  </a:txBody>
                  <a:tcPr marL="91425" marR="91425" marT="91425" marB="91425"/>
                </a:tc>
                <a:tc>
                  <a:txBody>
                    <a:bodyPr/>
                    <a:lstStyle/>
                    <a:p>
                      <a:pPr marL="0" lvl="0" indent="0" algn="l" rtl="0">
                        <a:spcBef>
                          <a:spcPts val="0"/>
                        </a:spcBef>
                        <a:spcAft>
                          <a:spcPts val="0"/>
                        </a:spcAft>
                        <a:buNone/>
                      </a:pPr>
                      <a:r>
                        <a:rPr lang="en" sz="1100"/>
                        <a:t>To import specific parts of a module</a:t>
                      </a:r>
                      <a:endParaRPr sz="1100"/>
                    </a:p>
                  </a:txBody>
                  <a:tcPr marL="91425" marR="91425" marT="91425" marB="91425"/>
                </a:tc>
                <a:extLst>
                  <a:ext uri="{0D108BD9-81ED-4DB2-BD59-A6C34878D82A}">
                    <a16:rowId xmlns:a16="http://schemas.microsoft.com/office/drawing/2014/main" val="10006"/>
                  </a:ext>
                </a:extLst>
              </a:tr>
              <a:tr h="350500">
                <a:tc>
                  <a:txBody>
                    <a:bodyPr/>
                    <a:lstStyle/>
                    <a:p>
                      <a:pPr marL="0" lvl="0" indent="0" algn="l" rtl="0">
                        <a:spcBef>
                          <a:spcPts val="0"/>
                        </a:spcBef>
                        <a:spcAft>
                          <a:spcPts val="0"/>
                        </a:spcAft>
                        <a:buNone/>
                      </a:pPr>
                      <a:r>
                        <a:rPr lang="en" sz="1100"/>
                        <a:t>global</a:t>
                      </a:r>
                      <a:endParaRPr sz="1100"/>
                    </a:p>
                  </a:txBody>
                  <a:tcPr marL="91425" marR="91425" marT="91425" marB="91425"/>
                </a:tc>
                <a:tc>
                  <a:txBody>
                    <a:bodyPr/>
                    <a:lstStyle/>
                    <a:p>
                      <a:pPr marL="0" lvl="0" indent="0" algn="l" rtl="0">
                        <a:spcBef>
                          <a:spcPts val="0"/>
                        </a:spcBef>
                        <a:spcAft>
                          <a:spcPts val="0"/>
                        </a:spcAft>
                        <a:buNone/>
                      </a:pPr>
                      <a:r>
                        <a:rPr lang="en" sz="1100"/>
                        <a:t>To declare a global variable</a:t>
                      </a:r>
                      <a:endParaRPr sz="1100"/>
                    </a:p>
                  </a:txBody>
                  <a:tcPr marL="91425" marR="91425" marT="91425" marB="91425"/>
                </a:tc>
                <a:extLst>
                  <a:ext uri="{0D108BD9-81ED-4DB2-BD59-A6C34878D82A}">
                    <a16:rowId xmlns:a16="http://schemas.microsoft.com/office/drawing/2014/main" val="10007"/>
                  </a:ext>
                </a:extLst>
              </a:tr>
              <a:tr h="350500">
                <a:tc>
                  <a:txBody>
                    <a:bodyPr/>
                    <a:lstStyle/>
                    <a:p>
                      <a:pPr marL="0" lvl="0" indent="0" algn="l" rtl="0">
                        <a:spcBef>
                          <a:spcPts val="0"/>
                        </a:spcBef>
                        <a:spcAft>
                          <a:spcPts val="0"/>
                        </a:spcAft>
                        <a:buNone/>
                      </a:pPr>
                      <a:r>
                        <a:rPr lang="en" sz="1100"/>
                        <a:t>if</a:t>
                      </a:r>
                      <a:endParaRPr sz="1100"/>
                    </a:p>
                  </a:txBody>
                  <a:tcPr marL="91425" marR="91425" marT="91425" marB="91425"/>
                </a:tc>
                <a:tc>
                  <a:txBody>
                    <a:bodyPr/>
                    <a:lstStyle/>
                    <a:p>
                      <a:pPr marL="0" lvl="0" indent="0" algn="l" rtl="0">
                        <a:spcBef>
                          <a:spcPts val="0"/>
                        </a:spcBef>
                        <a:spcAft>
                          <a:spcPts val="0"/>
                        </a:spcAft>
                        <a:buNone/>
                      </a:pPr>
                      <a:r>
                        <a:rPr lang="en" sz="1100"/>
                        <a:t>To make a conditional statement</a:t>
                      </a:r>
                      <a:endParaRPr sz="1100"/>
                    </a:p>
                  </a:txBody>
                  <a:tcPr marL="91425" marR="91425" marT="91425" marB="91425"/>
                </a:tc>
                <a:extLst>
                  <a:ext uri="{0D108BD9-81ED-4DB2-BD59-A6C34878D82A}">
                    <a16:rowId xmlns:a16="http://schemas.microsoft.com/office/drawing/2014/main" val="10008"/>
                  </a:ext>
                </a:extLst>
              </a:tr>
              <a:tr h="350500">
                <a:tc>
                  <a:txBody>
                    <a:bodyPr/>
                    <a:lstStyle/>
                    <a:p>
                      <a:pPr marL="0" lvl="0" indent="0" algn="l" rtl="0">
                        <a:spcBef>
                          <a:spcPts val="0"/>
                        </a:spcBef>
                        <a:spcAft>
                          <a:spcPts val="0"/>
                        </a:spcAft>
                        <a:buNone/>
                      </a:pPr>
                      <a:r>
                        <a:rPr lang="en" sz="1100"/>
                        <a:t>import</a:t>
                      </a:r>
                      <a:endParaRPr sz="1100"/>
                    </a:p>
                  </a:txBody>
                  <a:tcPr marL="91425" marR="91425" marT="91425" marB="91425"/>
                </a:tc>
                <a:tc>
                  <a:txBody>
                    <a:bodyPr/>
                    <a:lstStyle/>
                    <a:p>
                      <a:pPr marL="0" lvl="0" indent="0" algn="l" rtl="0">
                        <a:spcBef>
                          <a:spcPts val="0"/>
                        </a:spcBef>
                        <a:spcAft>
                          <a:spcPts val="0"/>
                        </a:spcAft>
                        <a:buNone/>
                      </a:pPr>
                      <a:r>
                        <a:rPr lang="en" sz="1100"/>
                        <a:t>To import a module</a:t>
                      </a:r>
                      <a:endParaRPr sz="1100"/>
                    </a:p>
                  </a:txBody>
                  <a:tcPr marL="91425" marR="91425" marT="91425" marB="91425"/>
                </a:tc>
                <a:extLst>
                  <a:ext uri="{0D108BD9-81ED-4DB2-BD59-A6C34878D82A}">
                    <a16:rowId xmlns:a16="http://schemas.microsoft.com/office/drawing/2014/main" val="10009"/>
                  </a:ext>
                </a:extLst>
              </a:tr>
              <a:tr h="350500">
                <a:tc>
                  <a:txBody>
                    <a:bodyPr/>
                    <a:lstStyle/>
                    <a:p>
                      <a:pPr marL="0" lvl="0" indent="0" algn="l" rtl="0">
                        <a:spcBef>
                          <a:spcPts val="0"/>
                        </a:spcBef>
                        <a:spcAft>
                          <a:spcPts val="0"/>
                        </a:spcAft>
                        <a:buNone/>
                      </a:pPr>
                      <a:r>
                        <a:rPr lang="en" sz="1100"/>
                        <a:t>in</a:t>
                      </a:r>
                      <a:endParaRPr sz="1100"/>
                    </a:p>
                  </a:txBody>
                  <a:tcPr marL="91425" marR="91425" marT="91425" marB="91425"/>
                </a:tc>
                <a:tc>
                  <a:txBody>
                    <a:bodyPr/>
                    <a:lstStyle/>
                    <a:p>
                      <a:pPr marL="0" lvl="0" indent="0" algn="l" rtl="0">
                        <a:spcBef>
                          <a:spcPts val="0"/>
                        </a:spcBef>
                        <a:spcAft>
                          <a:spcPts val="0"/>
                        </a:spcAft>
                        <a:buNone/>
                      </a:pPr>
                      <a:r>
                        <a:rPr lang="en" sz="1100"/>
                        <a:t>To check if a value is present in a list, tuple, etc.</a:t>
                      </a:r>
                      <a:endParaRPr sz="1100"/>
                    </a:p>
                  </a:txBody>
                  <a:tcPr marL="91425" marR="91425" marT="91425" marB="91425"/>
                </a:tc>
                <a:extLst>
                  <a:ext uri="{0D108BD9-81ED-4DB2-BD59-A6C34878D82A}">
                    <a16:rowId xmlns:a16="http://schemas.microsoft.com/office/drawing/2014/main" val="10010"/>
                  </a:ext>
                </a:extLst>
              </a:tr>
            </a:tbl>
          </a:graphicData>
        </a:graphic>
      </p:graphicFrame>
      <p:pic>
        <p:nvPicPr>
          <p:cNvPr id="203" name="Google Shape;203;p28"/>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311700" y="2232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9549"/>
              <a:buFont typeface="Arial"/>
              <a:buNone/>
            </a:pPr>
            <a:r>
              <a:rPr lang="en" sz="2220">
                <a:latin typeface="Verdana"/>
                <a:ea typeface="Verdana"/>
                <a:cs typeface="Verdana"/>
                <a:sym typeface="Verdana"/>
              </a:rPr>
              <a:t>Python Reserved Keyword</a:t>
            </a:r>
            <a:endParaRPr sz="2220">
              <a:latin typeface="Verdana"/>
              <a:ea typeface="Verdana"/>
              <a:cs typeface="Verdana"/>
              <a:sym typeface="Verdana"/>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graphicFrame>
        <p:nvGraphicFramePr>
          <p:cNvPr id="211" name="Google Shape;211;p29"/>
          <p:cNvGraphicFramePr/>
          <p:nvPr/>
        </p:nvGraphicFramePr>
        <p:xfrm>
          <a:off x="838050" y="795975"/>
          <a:ext cx="7110300" cy="3870630"/>
        </p:xfrm>
        <a:graphic>
          <a:graphicData uri="http://schemas.openxmlformats.org/drawingml/2006/table">
            <a:tbl>
              <a:tblPr>
                <a:noFill/>
                <a:tableStyleId>{1AEDD797-99F8-4678-AB64-3A33354B2F24}</a:tableStyleId>
              </a:tblPr>
              <a:tblGrid>
                <a:gridCol w="1344675">
                  <a:extLst>
                    <a:ext uri="{9D8B030D-6E8A-4147-A177-3AD203B41FA5}">
                      <a16:colId xmlns:a16="http://schemas.microsoft.com/office/drawing/2014/main" val="20000"/>
                    </a:ext>
                  </a:extLst>
                </a:gridCol>
                <a:gridCol w="5765625">
                  <a:extLst>
                    <a:ext uri="{9D8B030D-6E8A-4147-A177-3AD203B41FA5}">
                      <a16:colId xmlns:a16="http://schemas.microsoft.com/office/drawing/2014/main" val="20001"/>
                    </a:ext>
                  </a:extLst>
                </a:gridCol>
              </a:tblGrid>
              <a:tr h="323450">
                <a:tc>
                  <a:txBody>
                    <a:bodyPr/>
                    <a:lstStyle/>
                    <a:p>
                      <a:pPr marL="0" lvl="0" indent="0" algn="ctr" rtl="0">
                        <a:spcBef>
                          <a:spcPts val="0"/>
                        </a:spcBef>
                        <a:spcAft>
                          <a:spcPts val="0"/>
                        </a:spcAft>
                        <a:buNone/>
                      </a:pPr>
                      <a:r>
                        <a:rPr lang="en" sz="1200" b="1">
                          <a:solidFill>
                            <a:schemeClr val="dk1"/>
                          </a:solidFill>
                          <a:latin typeface="Verdana"/>
                          <a:ea typeface="Verdana"/>
                          <a:cs typeface="Verdana"/>
                          <a:sym typeface="Verdana"/>
                        </a:rPr>
                        <a:t>Keyword</a:t>
                      </a:r>
                      <a:endParaRPr/>
                    </a:p>
                  </a:txBody>
                  <a:tcPr marL="91425" marR="91425" marT="91425" marB="91425"/>
                </a:tc>
                <a:tc>
                  <a:txBody>
                    <a:bodyPr/>
                    <a:lstStyle/>
                    <a:p>
                      <a:pPr marL="0" lvl="0" indent="0" algn="ctr" rtl="0">
                        <a:spcBef>
                          <a:spcPts val="0"/>
                        </a:spcBef>
                        <a:spcAft>
                          <a:spcPts val="0"/>
                        </a:spcAft>
                        <a:buNone/>
                      </a:pPr>
                      <a:r>
                        <a:rPr lang="en" sz="1200" b="1">
                          <a:solidFill>
                            <a:schemeClr val="dk1"/>
                          </a:solidFill>
                          <a:latin typeface="Verdana"/>
                          <a:ea typeface="Verdana"/>
                          <a:cs typeface="Verdana"/>
                          <a:sym typeface="Verdana"/>
                        </a:rPr>
                        <a:t>Description</a:t>
                      </a:r>
                      <a:endParaRPr/>
                    </a:p>
                  </a:txBody>
                  <a:tcPr marL="91425" marR="91425" marT="91425" marB="91425"/>
                </a:tc>
                <a:extLst>
                  <a:ext uri="{0D108BD9-81ED-4DB2-BD59-A6C34878D82A}">
                    <a16:rowId xmlns:a16="http://schemas.microsoft.com/office/drawing/2014/main" val="10000"/>
                  </a:ext>
                </a:extLst>
              </a:tr>
              <a:tr h="307575">
                <a:tc>
                  <a:txBody>
                    <a:bodyPr/>
                    <a:lstStyle/>
                    <a:p>
                      <a:pPr marL="0" lvl="0" indent="0" algn="l" rtl="0">
                        <a:spcBef>
                          <a:spcPts val="0"/>
                        </a:spcBef>
                        <a:spcAft>
                          <a:spcPts val="0"/>
                        </a:spcAft>
                        <a:buNone/>
                      </a:pPr>
                      <a:r>
                        <a:rPr lang="en" sz="1100"/>
                        <a:t>lambda</a:t>
                      </a:r>
                      <a:endParaRPr sz="1100"/>
                    </a:p>
                  </a:txBody>
                  <a:tcPr marL="91425" marR="91425" marT="91425" marB="91425"/>
                </a:tc>
                <a:tc>
                  <a:txBody>
                    <a:bodyPr/>
                    <a:lstStyle/>
                    <a:p>
                      <a:pPr marL="0" lvl="0" indent="0" algn="l" rtl="0">
                        <a:spcBef>
                          <a:spcPts val="0"/>
                        </a:spcBef>
                        <a:spcAft>
                          <a:spcPts val="0"/>
                        </a:spcAft>
                        <a:buNone/>
                      </a:pPr>
                      <a:r>
                        <a:rPr lang="en" sz="1100"/>
                        <a:t>To create an anonymous function</a:t>
                      </a:r>
                      <a:endParaRPr sz="1100"/>
                    </a:p>
                  </a:txBody>
                  <a:tcPr marL="91425" marR="91425" marT="91425" marB="91425"/>
                </a:tc>
                <a:extLst>
                  <a:ext uri="{0D108BD9-81ED-4DB2-BD59-A6C34878D82A}">
                    <a16:rowId xmlns:a16="http://schemas.microsoft.com/office/drawing/2014/main" val="10001"/>
                  </a:ext>
                </a:extLst>
              </a:tr>
              <a:tr h="300425">
                <a:tc>
                  <a:txBody>
                    <a:bodyPr/>
                    <a:lstStyle/>
                    <a:p>
                      <a:pPr marL="0" lvl="0" indent="0" algn="l" rtl="0">
                        <a:spcBef>
                          <a:spcPts val="0"/>
                        </a:spcBef>
                        <a:spcAft>
                          <a:spcPts val="0"/>
                        </a:spcAft>
                        <a:buNone/>
                      </a:pPr>
                      <a:r>
                        <a:rPr lang="en" sz="1100"/>
                        <a:t>None</a:t>
                      </a:r>
                      <a:endParaRPr sz="1100"/>
                    </a:p>
                  </a:txBody>
                  <a:tcPr marL="91425" marR="91425" marT="91425" marB="91425"/>
                </a:tc>
                <a:tc>
                  <a:txBody>
                    <a:bodyPr/>
                    <a:lstStyle/>
                    <a:p>
                      <a:pPr marL="0" lvl="0" indent="0" algn="l" rtl="0">
                        <a:spcBef>
                          <a:spcPts val="0"/>
                        </a:spcBef>
                        <a:spcAft>
                          <a:spcPts val="0"/>
                        </a:spcAft>
                        <a:buNone/>
                      </a:pPr>
                      <a:r>
                        <a:rPr lang="en" sz="1100"/>
                        <a:t>Represents a null value</a:t>
                      </a:r>
                      <a:endParaRPr sz="1100"/>
                    </a:p>
                  </a:txBody>
                  <a:tcPr marL="91425" marR="91425" marT="91425" marB="91425"/>
                </a:tc>
                <a:extLst>
                  <a:ext uri="{0D108BD9-81ED-4DB2-BD59-A6C34878D82A}">
                    <a16:rowId xmlns:a16="http://schemas.microsoft.com/office/drawing/2014/main" val="10002"/>
                  </a:ext>
                </a:extLst>
              </a:tr>
              <a:tr h="323450">
                <a:tc>
                  <a:txBody>
                    <a:bodyPr/>
                    <a:lstStyle/>
                    <a:p>
                      <a:pPr marL="0" lvl="0" indent="0" algn="l" rtl="0">
                        <a:spcBef>
                          <a:spcPts val="0"/>
                        </a:spcBef>
                        <a:spcAft>
                          <a:spcPts val="0"/>
                        </a:spcAft>
                        <a:buNone/>
                      </a:pPr>
                      <a:r>
                        <a:rPr lang="en" sz="1100"/>
                        <a:t>nonlocal</a:t>
                      </a:r>
                      <a:endParaRPr sz="1100"/>
                    </a:p>
                  </a:txBody>
                  <a:tcPr marL="91425" marR="91425" marT="91425" marB="91425"/>
                </a:tc>
                <a:tc>
                  <a:txBody>
                    <a:bodyPr/>
                    <a:lstStyle/>
                    <a:p>
                      <a:pPr marL="0" lvl="0" indent="0" algn="l" rtl="0">
                        <a:spcBef>
                          <a:spcPts val="0"/>
                        </a:spcBef>
                        <a:spcAft>
                          <a:spcPts val="0"/>
                        </a:spcAft>
                        <a:buNone/>
                      </a:pPr>
                      <a:r>
                        <a:rPr lang="en" sz="1100"/>
                        <a:t>To declare a non-local variable</a:t>
                      </a:r>
                      <a:endParaRPr sz="1100"/>
                    </a:p>
                  </a:txBody>
                  <a:tcPr marL="91425" marR="91425" marT="91425" marB="91425"/>
                </a:tc>
                <a:extLst>
                  <a:ext uri="{0D108BD9-81ED-4DB2-BD59-A6C34878D82A}">
                    <a16:rowId xmlns:a16="http://schemas.microsoft.com/office/drawing/2014/main" val="10003"/>
                  </a:ext>
                </a:extLst>
              </a:tr>
              <a:tr h="323450">
                <a:tc>
                  <a:txBody>
                    <a:bodyPr/>
                    <a:lstStyle/>
                    <a:p>
                      <a:pPr marL="0" lvl="0" indent="0" algn="l" rtl="0">
                        <a:spcBef>
                          <a:spcPts val="0"/>
                        </a:spcBef>
                        <a:spcAft>
                          <a:spcPts val="0"/>
                        </a:spcAft>
                        <a:buNone/>
                      </a:pPr>
                      <a:r>
                        <a:rPr lang="en" sz="1100"/>
                        <a:t>not</a:t>
                      </a:r>
                      <a:endParaRPr sz="1100"/>
                    </a:p>
                  </a:txBody>
                  <a:tcPr marL="91425" marR="91425" marT="91425" marB="91425"/>
                </a:tc>
                <a:tc>
                  <a:txBody>
                    <a:bodyPr/>
                    <a:lstStyle/>
                    <a:p>
                      <a:pPr marL="0" lvl="0" indent="0" algn="l" rtl="0">
                        <a:spcBef>
                          <a:spcPts val="0"/>
                        </a:spcBef>
                        <a:spcAft>
                          <a:spcPts val="0"/>
                        </a:spcAft>
                        <a:buNone/>
                      </a:pPr>
                      <a:r>
                        <a:rPr lang="en" sz="1100"/>
                        <a:t>A logical operator</a:t>
                      </a:r>
                      <a:endParaRPr sz="1100"/>
                    </a:p>
                  </a:txBody>
                  <a:tcPr marL="91425" marR="91425" marT="91425" marB="91425"/>
                </a:tc>
                <a:extLst>
                  <a:ext uri="{0D108BD9-81ED-4DB2-BD59-A6C34878D82A}">
                    <a16:rowId xmlns:a16="http://schemas.microsoft.com/office/drawing/2014/main" val="10004"/>
                  </a:ext>
                </a:extLst>
              </a:tr>
              <a:tr h="323450">
                <a:tc>
                  <a:txBody>
                    <a:bodyPr/>
                    <a:lstStyle/>
                    <a:p>
                      <a:pPr marL="0" lvl="0" indent="0" algn="l" rtl="0">
                        <a:spcBef>
                          <a:spcPts val="0"/>
                        </a:spcBef>
                        <a:spcAft>
                          <a:spcPts val="0"/>
                        </a:spcAft>
                        <a:buNone/>
                      </a:pPr>
                      <a:r>
                        <a:rPr lang="en" sz="1100"/>
                        <a:t>or</a:t>
                      </a:r>
                      <a:endParaRPr sz="1100"/>
                    </a:p>
                  </a:txBody>
                  <a:tcPr marL="91425" marR="91425" marT="91425" marB="91425"/>
                </a:tc>
                <a:tc>
                  <a:txBody>
                    <a:bodyPr/>
                    <a:lstStyle/>
                    <a:p>
                      <a:pPr marL="0" lvl="0" indent="0" algn="l" rtl="0">
                        <a:spcBef>
                          <a:spcPts val="0"/>
                        </a:spcBef>
                        <a:spcAft>
                          <a:spcPts val="0"/>
                        </a:spcAft>
                        <a:buNone/>
                      </a:pPr>
                      <a:r>
                        <a:rPr lang="en" sz="1100"/>
                        <a:t>A logical operator</a:t>
                      </a:r>
                      <a:endParaRPr sz="1100"/>
                    </a:p>
                  </a:txBody>
                  <a:tcPr marL="91425" marR="91425" marT="91425" marB="91425"/>
                </a:tc>
                <a:extLst>
                  <a:ext uri="{0D108BD9-81ED-4DB2-BD59-A6C34878D82A}">
                    <a16:rowId xmlns:a16="http://schemas.microsoft.com/office/drawing/2014/main" val="10005"/>
                  </a:ext>
                </a:extLst>
              </a:tr>
              <a:tr h="323450">
                <a:tc>
                  <a:txBody>
                    <a:bodyPr/>
                    <a:lstStyle/>
                    <a:p>
                      <a:pPr marL="0" lvl="0" indent="0" algn="l" rtl="0">
                        <a:spcBef>
                          <a:spcPts val="0"/>
                        </a:spcBef>
                        <a:spcAft>
                          <a:spcPts val="0"/>
                        </a:spcAft>
                        <a:buNone/>
                      </a:pPr>
                      <a:r>
                        <a:rPr lang="en" sz="1100"/>
                        <a:t>pass</a:t>
                      </a:r>
                      <a:endParaRPr sz="1100"/>
                    </a:p>
                  </a:txBody>
                  <a:tcPr marL="91425" marR="91425" marT="91425" marB="91425"/>
                </a:tc>
                <a:tc>
                  <a:txBody>
                    <a:bodyPr/>
                    <a:lstStyle/>
                    <a:p>
                      <a:pPr marL="0" lvl="0" indent="0" algn="l" rtl="0">
                        <a:spcBef>
                          <a:spcPts val="0"/>
                        </a:spcBef>
                        <a:spcAft>
                          <a:spcPts val="0"/>
                        </a:spcAft>
                        <a:buNone/>
                      </a:pPr>
                      <a:r>
                        <a:rPr lang="en" sz="1100"/>
                        <a:t>A null statement, a statement that will do nothing</a:t>
                      </a:r>
                      <a:endParaRPr sz="1100"/>
                    </a:p>
                  </a:txBody>
                  <a:tcPr marL="91425" marR="91425" marT="91425" marB="91425"/>
                </a:tc>
                <a:extLst>
                  <a:ext uri="{0D108BD9-81ED-4DB2-BD59-A6C34878D82A}">
                    <a16:rowId xmlns:a16="http://schemas.microsoft.com/office/drawing/2014/main" val="10006"/>
                  </a:ext>
                </a:extLst>
              </a:tr>
              <a:tr h="323450">
                <a:tc>
                  <a:txBody>
                    <a:bodyPr/>
                    <a:lstStyle/>
                    <a:p>
                      <a:pPr marL="0" lvl="0" indent="0" algn="l" rtl="0">
                        <a:spcBef>
                          <a:spcPts val="0"/>
                        </a:spcBef>
                        <a:spcAft>
                          <a:spcPts val="0"/>
                        </a:spcAft>
                        <a:buNone/>
                      </a:pPr>
                      <a:r>
                        <a:rPr lang="en" sz="1100"/>
                        <a:t>raise</a:t>
                      </a:r>
                      <a:endParaRPr sz="1100"/>
                    </a:p>
                  </a:txBody>
                  <a:tcPr marL="91425" marR="91425" marT="91425" marB="91425"/>
                </a:tc>
                <a:tc>
                  <a:txBody>
                    <a:bodyPr/>
                    <a:lstStyle/>
                    <a:p>
                      <a:pPr marL="0" lvl="0" indent="0" algn="l" rtl="0">
                        <a:spcBef>
                          <a:spcPts val="0"/>
                        </a:spcBef>
                        <a:spcAft>
                          <a:spcPts val="0"/>
                        </a:spcAft>
                        <a:buNone/>
                      </a:pPr>
                      <a:r>
                        <a:rPr lang="en" sz="1100"/>
                        <a:t>To raise an exception</a:t>
                      </a:r>
                      <a:endParaRPr sz="1100"/>
                    </a:p>
                  </a:txBody>
                  <a:tcPr marL="91425" marR="91425" marT="91425" marB="91425"/>
                </a:tc>
                <a:extLst>
                  <a:ext uri="{0D108BD9-81ED-4DB2-BD59-A6C34878D82A}">
                    <a16:rowId xmlns:a16="http://schemas.microsoft.com/office/drawing/2014/main" val="10007"/>
                  </a:ext>
                </a:extLst>
              </a:tr>
              <a:tr h="323450">
                <a:tc>
                  <a:txBody>
                    <a:bodyPr/>
                    <a:lstStyle/>
                    <a:p>
                      <a:pPr marL="0" lvl="0" indent="0" algn="l" rtl="0">
                        <a:spcBef>
                          <a:spcPts val="0"/>
                        </a:spcBef>
                        <a:spcAft>
                          <a:spcPts val="0"/>
                        </a:spcAft>
                        <a:buNone/>
                      </a:pPr>
                      <a:r>
                        <a:rPr lang="en" sz="1100"/>
                        <a:t>return</a:t>
                      </a:r>
                      <a:endParaRPr sz="1100"/>
                    </a:p>
                  </a:txBody>
                  <a:tcPr marL="91425" marR="91425" marT="91425" marB="91425"/>
                </a:tc>
                <a:tc>
                  <a:txBody>
                    <a:bodyPr/>
                    <a:lstStyle/>
                    <a:p>
                      <a:pPr marL="0" lvl="0" indent="0" algn="l" rtl="0">
                        <a:spcBef>
                          <a:spcPts val="0"/>
                        </a:spcBef>
                        <a:spcAft>
                          <a:spcPts val="0"/>
                        </a:spcAft>
                        <a:buNone/>
                      </a:pPr>
                      <a:r>
                        <a:rPr lang="en" sz="1100"/>
                        <a:t>To exit a function and return a value</a:t>
                      </a:r>
                      <a:endParaRPr sz="1100"/>
                    </a:p>
                  </a:txBody>
                  <a:tcPr marL="91425" marR="91425" marT="91425" marB="91425"/>
                </a:tc>
                <a:extLst>
                  <a:ext uri="{0D108BD9-81ED-4DB2-BD59-A6C34878D82A}">
                    <a16:rowId xmlns:a16="http://schemas.microsoft.com/office/drawing/2014/main" val="10008"/>
                  </a:ext>
                </a:extLst>
              </a:tr>
              <a:tr h="323450">
                <a:tc>
                  <a:txBody>
                    <a:bodyPr/>
                    <a:lstStyle/>
                    <a:p>
                      <a:pPr marL="0" lvl="0" indent="0" algn="l" rtl="0">
                        <a:spcBef>
                          <a:spcPts val="0"/>
                        </a:spcBef>
                        <a:spcAft>
                          <a:spcPts val="0"/>
                        </a:spcAft>
                        <a:buNone/>
                      </a:pPr>
                      <a:r>
                        <a:rPr lang="en" sz="1100"/>
                        <a:t>TRUE</a:t>
                      </a:r>
                      <a:endParaRPr sz="1100"/>
                    </a:p>
                  </a:txBody>
                  <a:tcPr marL="91425" marR="91425" marT="91425" marB="91425"/>
                </a:tc>
                <a:tc>
                  <a:txBody>
                    <a:bodyPr/>
                    <a:lstStyle/>
                    <a:p>
                      <a:pPr marL="0" lvl="0" indent="0" algn="l" rtl="0">
                        <a:spcBef>
                          <a:spcPts val="0"/>
                        </a:spcBef>
                        <a:spcAft>
                          <a:spcPts val="0"/>
                        </a:spcAft>
                        <a:buNone/>
                      </a:pPr>
                      <a:r>
                        <a:rPr lang="en" sz="1100"/>
                        <a:t>Boolean value, result of comparison operations</a:t>
                      </a:r>
                      <a:endParaRPr sz="1100"/>
                    </a:p>
                  </a:txBody>
                  <a:tcPr marL="91425" marR="91425" marT="91425" marB="91425"/>
                </a:tc>
                <a:extLst>
                  <a:ext uri="{0D108BD9-81ED-4DB2-BD59-A6C34878D82A}">
                    <a16:rowId xmlns:a16="http://schemas.microsoft.com/office/drawing/2014/main" val="10009"/>
                  </a:ext>
                </a:extLst>
              </a:tr>
              <a:tr h="323450">
                <a:tc>
                  <a:txBody>
                    <a:bodyPr/>
                    <a:lstStyle/>
                    <a:p>
                      <a:pPr marL="0" lvl="0" indent="0" algn="l" rtl="0">
                        <a:spcBef>
                          <a:spcPts val="0"/>
                        </a:spcBef>
                        <a:spcAft>
                          <a:spcPts val="0"/>
                        </a:spcAft>
                        <a:buNone/>
                      </a:pPr>
                      <a:r>
                        <a:rPr lang="en" sz="1100"/>
                        <a:t>try</a:t>
                      </a:r>
                      <a:endParaRPr sz="1100"/>
                    </a:p>
                  </a:txBody>
                  <a:tcPr marL="91425" marR="91425" marT="91425" marB="91425"/>
                </a:tc>
                <a:tc>
                  <a:txBody>
                    <a:bodyPr/>
                    <a:lstStyle/>
                    <a:p>
                      <a:pPr marL="0" lvl="0" indent="0" algn="l" rtl="0">
                        <a:spcBef>
                          <a:spcPts val="0"/>
                        </a:spcBef>
                        <a:spcAft>
                          <a:spcPts val="0"/>
                        </a:spcAft>
                        <a:buNone/>
                      </a:pPr>
                      <a:r>
                        <a:rPr lang="en" sz="1100"/>
                        <a:t>To make a try...except statement</a:t>
                      </a:r>
                      <a:endParaRPr sz="1100"/>
                    </a:p>
                  </a:txBody>
                  <a:tcPr marL="91425" marR="91425" marT="91425" marB="91425"/>
                </a:tc>
                <a:extLst>
                  <a:ext uri="{0D108BD9-81ED-4DB2-BD59-A6C34878D82A}">
                    <a16:rowId xmlns:a16="http://schemas.microsoft.com/office/drawing/2014/main" val="10010"/>
                  </a:ext>
                </a:extLst>
              </a:tr>
            </a:tbl>
          </a:graphicData>
        </a:graphic>
      </p:graphicFrame>
      <p:pic>
        <p:nvPicPr>
          <p:cNvPr id="212" name="Google Shape;212;p29"/>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311700" y="3091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9549"/>
              <a:buFont typeface="Arial"/>
              <a:buNone/>
            </a:pPr>
            <a:r>
              <a:rPr lang="en" sz="2220">
                <a:latin typeface="Verdana"/>
                <a:ea typeface="Verdana"/>
                <a:cs typeface="Verdana"/>
                <a:sym typeface="Verdana"/>
              </a:rPr>
              <a:t>Python Reserved Keyword</a:t>
            </a:r>
            <a:endParaRPr sz="2220">
              <a:latin typeface="Verdana"/>
              <a:ea typeface="Verdana"/>
              <a:cs typeface="Verdana"/>
              <a:sym typeface="Verdana"/>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graphicFrame>
        <p:nvGraphicFramePr>
          <p:cNvPr id="220" name="Google Shape;220;p30"/>
          <p:cNvGraphicFramePr/>
          <p:nvPr/>
        </p:nvGraphicFramePr>
        <p:xfrm>
          <a:off x="795125" y="1130150"/>
          <a:ext cx="7239000" cy="1524000"/>
        </p:xfrm>
        <a:graphic>
          <a:graphicData uri="http://schemas.openxmlformats.org/drawingml/2006/table">
            <a:tbl>
              <a:tblPr>
                <a:noFill/>
                <a:tableStyleId>{1AEDD797-99F8-4678-AB64-3A33354B2F24}</a:tableStyleId>
              </a:tblPr>
              <a:tblGrid>
                <a:gridCol w="1902625">
                  <a:extLst>
                    <a:ext uri="{9D8B030D-6E8A-4147-A177-3AD203B41FA5}">
                      <a16:colId xmlns:a16="http://schemas.microsoft.com/office/drawing/2014/main" val="20000"/>
                    </a:ext>
                  </a:extLst>
                </a:gridCol>
                <a:gridCol w="53363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200" b="1">
                          <a:solidFill>
                            <a:schemeClr val="dk1"/>
                          </a:solidFill>
                          <a:latin typeface="Verdana"/>
                          <a:ea typeface="Verdana"/>
                          <a:cs typeface="Verdana"/>
                          <a:sym typeface="Verdana"/>
                        </a:rPr>
                        <a:t>Keyword</a:t>
                      </a:r>
                      <a:endParaRPr sz="11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200" b="1">
                          <a:solidFill>
                            <a:schemeClr val="dk1"/>
                          </a:solidFill>
                          <a:latin typeface="Verdana"/>
                          <a:ea typeface="Verdana"/>
                          <a:cs typeface="Verdana"/>
                          <a:sym typeface="Verdana"/>
                        </a:rPr>
                        <a:t>Description</a:t>
                      </a:r>
                      <a:endParaRPr sz="11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100"/>
                        <a:t>while</a:t>
                      </a:r>
                      <a:endParaRPr sz="1100"/>
                    </a:p>
                  </a:txBody>
                  <a:tcPr marL="91425" marR="91425" marT="91425" marB="91425"/>
                </a:tc>
                <a:tc>
                  <a:txBody>
                    <a:bodyPr/>
                    <a:lstStyle/>
                    <a:p>
                      <a:pPr marL="0" lvl="0" indent="0" algn="l" rtl="0">
                        <a:spcBef>
                          <a:spcPts val="0"/>
                        </a:spcBef>
                        <a:spcAft>
                          <a:spcPts val="0"/>
                        </a:spcAft>
                        <a:buNone/>
                      </a:pPr>
                      <a:r>
                        <a:rPr lang="en" sz="1100"/>
                        <a:t>To create a while loop</a:t>
                      </a:r>
                      <a:endParaRPr sz="11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100"/>
                        <a:t>with</a:t>
                      </a:r>
                      <a:endParaRPr sz="1100"/>
                    </a:p>
                  </a:txBody>
                  <a:tcPr marL="91425" marR="91425" marT="91425" marB="91425"/>
                </a:tc>
                <a:tc>
                  <a:txBody>
                    <a:bodyPr/>
                    <a:lstStyle/>
                    <a:p>
                      <a:pPr marL="0" lvl="0" indent="0" algn="l" rtl="0">
                        <a:spcBef>
                          <a:spcPts val="0"/>
                        </a:spcBef>
                        <a:spcAft>
                          <a:spcPts val="0"/>
                        </a:spcAft>
                        <a:buNone/>
                      </a:pPr>
                      <a:r>
                        <a:rPr lang="en" sz="1100"/>
                        <a:t>Used to simplify exception handling</a:t>
                      </a:r>
                      <a:endParaRPr sz="11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100"/>
                        <a:t>yield</a:t>
                      </a:r>
                      <a:endParaRPr sz="1100"/>
                    </a:p>
                  </a:txBody>
                  <a:tcPr marL="91425" marR="91425" marT="91425" marB="91425"/>
                </a:tc>
                <a:tc>
                  <a:txBody>
                    <a:bodyPr/>
                    <a:lstStyle/>
                    <a:p>
                      <a:pPr marL="0" lvl="0" indent="0" algn="l" rtl="0">
                        <a:spcBef>
                          <a:spcPts val="0"/>
                        </a:spcBef>
                        <a:spcAft>
                          <a:spcPts val="0"/>
                        </a:spcAft>
                        <a:buNone/>
                      </a:pPr>
                      <a:r>
                        <a:rPr lang="en" sz="1100"/>
                        <a:t>To end a function, returns a generator</a:t>
                      </a:r>
                      <a:endParaRPr sz="1100"/>
                    </a:p>
                  </a:txBody>
                  <a:tcPr marL="91425" marR="91425" marT="91425" marB="91425"/>
                </a:tc>
                <a:extLst>
                  <a:ext uri="{0D108BD9-81ED-4DB2-BD59-A6C34878D82A}">
                    <a16:rowId xmlns:a16="http://schemas.microsoft.com/office/drawing/2014/main" val="10003"/>
                  </a:ext>
                </a:extLst>
              </a:tr>
            </a:tbl>
          </a:graphicData>
        </a:graphic>
      </p:graphicFrame>
      <p:pic>
        <p:nvPicPr>
          <p:cNvPr id="221" name="Google Shape;221;p30"/>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220">
                <a:latin typeface="Verdana"/>
                <a:ea typeface="Verdana"/>
                <a:cs typeface="Verdana"/>
                <a:sym typeface="Verdana"/>
              </a:rPr>
              <a:t>Type Casting</a:t>
            </a:r>
            <a:endParaRPr sz="2220">
              <a:latin typeface="Verdana"/>
              <a:ea typeface="Verdana"/>
              <a:cs typeface="Verdana"/>
              <a:sym typeface="Verdana"/>
            </a:endParaRPr>
          </a:p>
          <a:p>
            <a:pPr marL="0" lvl="0" indent="0" algn="l" rtl="0">
              <a:spcBef>
                <a:spcPts val="0"/>
              </a:spcBef>
              <a:spcAft>
                <a:spcPts val="0"/>
              </a:spcAft>
              <a:buSzPts val="990"/>
              <a:buNone/>
            </a:pPr>
            <a:endParaRPr sz="2220">
              <a:latin typeface="Verdana"/>
              <a:ea typeface="Verdana"/>
              <a:cs typeface="Verdana"/>
              <a:sym typeface="Verdana"/>
            </a:endParaRPr>
          </a:p>
        </p:txBody>
      </p:sp>
      <p:sp>
        <p:nvSpPr>
          <p:cNvPr id="229" name="Google Shape;22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Verdana"/>
              <a:buChar char="●"/>
            </a:pPr>
            <a:r>
              <a:rPr lang="en" sz="1200">
                <a:solidFill>
                  <a:schemeClr val="dk1"/>
                </a:solidFill>
                <a:latin typeface="Verdana"/>
                <a:ea typeface="Verdana"/>
                <a:cs typeface="Verdana"/>
                <a:sym typeface="Verdana"/>
              </a:rPr>
              <a:t>Specify a type on to a variable .</a:t>
            </a:r>
            <a:endParaRPr sz="1200">
              <a:latin typeface="Verdana"/>
              <a:ea typeface="Verdana"/>
              <a:cs typeface="Verdana"/>
              <a:sym typeface="Verdana"/>
            </a:endParaRPr>
          </a:p>
        </p:txBody>
      </p:sp>
      <p:pic>
        <p:nvPicPr>
          <p:cNvPr id="230" name="Google Shape;230;p31"/>
          <p:cNvPicPr preferRelativeResize="0"/>
          <p:nvPr/>
        </p:nvPicPr>
        <p:blipFill>
          <a:blip r:embed="rId3">
            <a:alphaModFix/>
          </a:blip>
          <a:stretch>
            <a:fillRect/>
          </a:stretch>
        </p:blipFill>
        <p:spPr>
          <a:xfrm>
            <a:off x="2209800" y="1774288"/>
            <a:ext cx="4724400" cy="1952625"/>
          </a:xfrm>
          <a:prstGeom prst="rect">
            <a:avLst/>
          </a:prstGeom>
          <a:noFill/>
          <a:ln>
            <a:noFill/>
          </a:ln>
        </p:spPr>
      </p:pic>
      <p:pic>
        <p:nvPicPr>
          <p:cNvPr id="231" name="Google Shape;231;p31"/>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5738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History of Pythons</a:t>
            </a:r>
            <a:endParaRPr sz="2220">
              <a:latin typeface="Verdana"/>
              <a:ea typeface="Verdana"/>
              <a:cs typeface="Verdana"/>
              <a:sym typeface="Verdana"/>
            </a:endParaRPr>
          </a:p>
        </p:txBody>
      </p:sp>
      <p:sp>
        <p:nvSpPr>
          <p:cNvPr id="66" name="Google Shape;66;p14"/>
          <p:cNvSpPr txBox="1">
            <a:spLocks noGrp="1"/>
          </p:cNvSpPr>
          <p:nvPr>
            <p:ph type="body" idx="1"/>
          </p:nvPr>
        </p:nvSpPr>
        <p:spPr>
          <a:xfrm>
            <a:off x="311700" y="1388550"/>
            <a:ext cx="8520600" cy="3416400"/>
          </a:xfrm>
          <a:prstGeom prst="rect">
            <a:avLst/>
          </a:prstGeom>
        </p:spPr>
        <p:txBody>
          <a:bodyPr spcFirstLastPara="1" wrap="square" lIns="91425" tIns="91425" rIns="91425" bIns="91425" anchor="t" anchorCtr="0">
            <a:normAutofit/>
          </a:bodyPr>
          <a:lstStyle/>
          <a:p>
            <a:pPr marL="457200" lvl="0" indent="-304800" algn="l" rtl="0">
              <a:spcBef>
                <a:spcPts val="700"/>
              </a:spcBef>
              <a:spcAft>
                <a:spcPts val="0"/>
              </a:spcAft>
              <a:buSzPts val="1200"/>
              <a:buFont typeface="Verdana"/>
              <a:buChar char="●"/>
            </a:pPr>
            <a:r>
              <a:rPr lang="en" sz="1200">
                <a:solidFill>
                  <a:schemeClr val="dk1"/>
                </a:solidFill>
                <a:latin typeface="Verdana"/>
                <a:ea typeface="Verdana"/>
                <a:cs typeface="Verdana"/>
                <a:sym typeface="Verdana"/>
              </a:rPr>
              <a:t>Created in 1990 by Guido van Rossum</a:t>
            </a:r>
            <a:endParaRPr sz="1200">
              <a:solidFill>
                <a:schemeClr val="dk1"/>
              </a:solidFill>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solidFill>
                  <a:schemeClr val="dk1"/>
                </a:solidFill>
                <a:latin typeface="Verdana"/>
                <a:ea typeface="Verdana"/>
                <a:cs typeface="Verdana"/>
                <a:sym typeface="Verdana"/>
              </a:rPr>
              <a:t>Named after Monty Python</a:t>
            </a:r>
            <a:endParaRPr sz="1200">
              <a:solidFill>
                <a:schemeClr val="dk1"/>
              </a:solidFill>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solidFill>
                  <a:schemeClr val="dk1"/>
                </a:solidFill>
                <a:latin typeface="Verdana"/>
                <a:ea typeface="Verdana"/>
                <a:cs typeface="Verdana"/>
                <a:sym typeface="Verdana"/>
              </a:rPr>
              <a:t>First public release in 1991</a:t>
            </a:r>
            <a:endParaRPr sz="1200">
              <a:solidFill>
                <a:schemeClr val="dk1"/>
              </a:solidFill>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solidFill>
                  <a:schemeClr val="dk1"/>
                </a:solidFill>
                <a:latin typeface="Verdana"/>
                <a:ea typeface="Verdana"/>
                <a:cs typeface="Verdana"/>
                <a:sym typeface="Verdana"/>
              </a:rPr>
              <a:t>comp.lang.python founded in 1994</a:t>
            </a:r>
            <a:endParaRPr sz="1200">
              <a:solidFill>
                <a:schemeClr val="dk1"/>
              </a:solidFill>
              <a:latin typeface="Verdana"/>
              <a:ea typeface="Verdana"/>
              <a:cs typeface="Verdana"/>
              <a:sym typeface="Verdana"/>
            </a:endParaRPr>
          </a:p>
          <a:p>
            <a:pPr marL="457200" lvl="0" indent="-304800" algn="l" rtl="0">
              <a:spcBef>
                <a:spcPts val="0"/>
              </a:spcBef>
              <a:spcAft>
                <a:spcPts val="0"/>
              </a:spcAft>
              <a:buSzPts val="1200"/>
              <a:buFont typeface="Verdana"/>
              <a:buChar char="●"/>
            </a:pPr>
            <a:r>
              <a:rPr lang="en" sz="1200">
                <a:solidFill>
                  <a:schemeClr val="dk1"/>
                </a:solidFill>
                <a:latin typeface="Verdana"/>
                <a:ea typeface="Verdana"/>
                <a:cs typeface="Verdana"/>
                <a:sym typeface="Verdana"/>
              </a:rPr>
              <a:t>Open source from the start</a:t>
            </a:r>
            <a:endParaRPr sz="1200">
              <a:solidFill>
                <a:schemeClr val="dk1"/>
              </a:solidFill>
              <a:latin typeface="Verdana"/>
              <a:ea typeface="Verdana"/>
              <a:cs typeface="Verdana"/>
              <a:sym typeface="Verdana"/>
            </a:endParaRPr>
          </a:p>
          <a:p>
            <a:pPr marL="457200" lvl="0" indent="0" algn="l" rtl="0">
              <a:spcBef>
                <a:spcPts val="0"/>
              </a:spcBef>
              <a:spcAft>
                <a:spcPts val="1200"/>
              </a:spcAft>
              <a:buNone/>
            </a:pPr>
            <a:endParaRPr sz="1200">
              <a:latin typeface="Verdana"/>
              <a:ea typeface="Verdana"/>
              <a:cs typeface="Verdana"/>
              <a:sym typeface="Verdana"/>
            </a:endParaRPr>
          </a:p>
        </p:txBody>
      </p:sp>
      <p:pic>
        <p:nvPicPr>
          <p:cNvPr id="67" name="Google Shape;67;p14"/>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55;p13"/>
          <p:cNvPicPr preferRelativeResize="0"/>
          <p:nvPr/>
        </p:nvPicPr>
        <p:blipFill>
          <a:blip r:embed="rId4">
            <a:alphaModFix/>
          </a:blip>
          <a:stretch>
            <a:fillRect/>
          </a:stretch>
        </p:blipFill>
        <p:spPr>
          <a:xfrm>
            <a:off x="7307150" y="1359150"/>
            <a:ext cx="1418400" cy="1425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Type Conversion</a:t>
            </a:r>
            <a:endParaRPr sz="2220">
              <a:latin typeface="Verdana"/>
              <a:ea typeface="Verdana"/>
              <a:cs typeface="Verdana"/>
              <a:sym typeface="Verdana"/>
            </a:endParaRPr>
          </a:p>
        </p:txBody>
      </p:sp>
      <p:sp>
        <p:nvSpPr>
          <p:cNvPr id="239" name="Google Shape;23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Verdana"/>
              <a:buChar char="●"/>
            </a:pPr>
            <a:r>
              <a:rPr lang="en" sz="1200">
                <a:solidFill>
                  <a:schemeClr val="dk1"/>
                </a:solidFill>
                <a:highlight>
                  <a:srgbClr val="FFFFFF"/>
                </a:highlight>
                <a:latin typeface="Verdana"/>
                <a:ea typeface="Verdana"/>
                <a:cs typeface="Verdana"/>
                <a:sym typeface="Verdana"/>
              </a:rPr>
              <a:t>Convert from one type to another .</a:t>
            </a:r>
            <a:endParaRPr sz="1200">
              <a:solidFill>
                <a:schemeClr val="dk1"/>
              </a:solidFill>
              <a:highlight>
                <a:srgbClr val="FFFFFF"/>
              </a:highlight>
              <a:latin typeface="Verdana"/>
              <a:ea typeface="Verdana"/>
              <a:cs typeface="Verdana"/>
              <a:sym typeface="Verdana"/>
            </a:endParaRPr>
          </a:p>
          <a:p>
            <a:pPr marL="457200" lvl="0" indent="0" algn="l" rtl="0">
              <a:spcBef>
                <a:spcPts val="1200"/>
              </a:spcBef>
              <a:spcAft>
                <a:spcPts val="1200"/>
              </a:spcAft>
              <a:buNone/>
            </a:pPr>
            <a:endParaRPr sz="1200">
              <a:solidFill>
                <a:schemeClr val="dk1"/>
              </a:solidFill>
              <a:highlight>
                <a:srgbClr val="FFFFFF"/>
              </a:highlight>
              <a:latin typeface="Verdana"/>
              <a:ea typeface="Verdana"/>
              <a:cs typeface="Verdana"/>
              <a:sym typeface="Verdana"/>
            </a:endParaRPr>
          </a:p>
        </p:txBody>
      </p:sp>
      <p:pic>
        <p:nvPicPr>
          <p:cNvPr id="240" name="Google Shape;240;p32"/>
          <p:cNvPicPr preferRelativeResize="0"/>
          <p:nvPr/>
        </p:nvPicPr>
        <p:blipFill>
          <a:blip r:embed="rId3">
            <a:alphaModFix/>
          </a:blip>
          <a:stretch>
            <a:fillRect/>
          </a:stretch>
        </p:blipFill>
        <p:spPr>
          <a:xfrm>
            <a:off x="2303350" y="1552350"/>
            <a:ext cx="4285200" cy="3272100"/>
          </a:xfrm>
          <a:prstGeom prst="rect">
            <a:avLst/>
          </a:prstGeom>
          <a:noFill/>
          <a:ln>
            <a:noFill/>
          </a:ln>
        </p:spPr>
      </p:pic>
      <p:pic>
        <p:nvPicPr>
          <p:cNvPr id="241" name="Google Shape;241;p32"/>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Operators</a:t>
            </a:r>
            <a:endParaRPr sz="2220">
              <a:latin typeface="Verdana"/>
              <a:ea typeface="Verdana"/>
              <a:cs typeface="Verdana"/>
              <a:sym typeface="Verdana"/>
            </a:endParaRPr>
          </a:p>
        </p:txBody>
      </p:sp>
      <p:sp>
        <p:nvSpPr>
          <p:cNvPr id="249" name="Google Shape;24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Operators are used to perform operations on variables and values.</a:t>
            </a:r>
            <a:endParaRPr sz="1400">
              <a:solidFill>
                <a:schemeClr val="dk1"/>
              </a:solidFill>
              <a:latin typeface="Verdana"/>
              <a:ea typeface="Verdana"/>
              <a:cs typeface="Verdana"/>
              <a:sym typeface="Verdana"/>
            </a:endParaRPr>
          </a:p>
          <a:p>
            <a:pPr marL="457200" lvl="0" indent="-317500" algn="l" rtl="0">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Python divides the operators in the following groups:</a:t>
            </a:r>
            <a:endParaRPr sz="1400">
              <a:solidFill>
                <a:schemeClr val="dk1"/>
              </a:solidFill>
              <a:latin typeface="Verdana"/>
              <a:ea typeface="Verdana"/>
              <a:cs typeface="Verdana"/>
              <a:sym typeface="Verdana"/>
            </a:endParaRPr>
          </a:p>
        </p:txBody>
      </p:sp>
      <p:sp>
        <p:nvSpPr>
          <p:cNvPr id="250" name="Google Shape;250;p33"/>
          <p:cNvSpPr txBox="1"/>
          <p:nvPr/>
        </p:nvSpPr>
        <p:spPr>
          <a:xfrm>
            <a:off x="2360725" y="1838500"/>
            <a:ext cx="3655500" cy="16440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10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Arithmetic operators</a:t>
            </a:r>
            <a:endParaRPr sz="1200">
              <a:solidFill>
                <a:schemeClr val="dk1"/>
              </a:solidFill>
              <a:highlight>
                <a:srgbClr val="FFFFFF"/>
              </a:highlight>
              <a:latin typeface="Verdana"/>
              <a:ea typeface="Verdana"/>
              <a:cs typeface="Verdana"/>
              <a:sym typeface="Verdana"/>
            </a:endParaRPr>
          </a:p>
          <a:p>
            <a:pPr marL="457200" lvl="0" indent="-304800" algn="l" rtl="0">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Assignment operators</a:t>
            </a:r>
            <a:endParaRPr sz="1200">
              <a:solidFill>
                <a:schemeClr val="dk1"/>
              </a:solidFill>
              <a:highlight>
                <a:srgbClr val="FFFFFF"/>
              </a:highlight>
              <a:latin typeface="Verdana"/>
              <a:ea typeface="Verdana"/>
              <a:cs typeface="Verdana"/>
              <a:sym typeface="Verdana"/>
            </a:endParaRPr>
          </a:p>
          <a:p>
            <a:pPr marL="457200" lvl="0" indent="-304800" algn="l" rtl="0">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Comparison operators</a:t>
            </a:r>
            <a:endParaRPr sz="1200">
              <a:solidFill>
                <a:schemeClr val="dk1"/>
              </a:solidFill>
              <a:highlight>
                <a:srgbClr val="FFFFFF"/>
              </a:highlight>
              <a:latin typeface="Verdana"/>
              <a:ea typeface="Verdana"/>
              <a:cs typeface="Verdana"/>
              <a:sym typeface="Verdana"/>
            </a:endParaRPr>
          </a:p>
          <a:p>
            <a:pPr marL="457200" lvl="0" indent="-304800" algn="l" rtl="0">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Logical operators</a:t>
            </a:r>
            <a:endParaRPr sz="1200">
              <a:solidFill>
                <a:schemeClr val="dk1"/>
              </a:solidFill>
              <a:highlight>
                <a:srgbClr val="FFFFFF"/>
              </a:highlight>
              <a:latin typeface="Verdana"/>
              <a:ea typeface="Verdana"/>
              <a:cs typeface="Verdana"/>
              <a:sym typeface="Verdana"/>
            </a:endParaRPr>
          </a:p>
          <a:p>
            <a:pPr marL="457200" lvl="0" indent="-304800" algn="l" rtl="0">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Identity operators</a:t>
            </a:r>
            <a:endParaRPr sz="1200">
              <a:solidFill>
                <a:schemeClr val="dk1"/>
              </a:solidFill>
              <a:highlight>
                <a:srgbClr val="FFFFFF"/>
              </a:highlight>
              <a:latin typeface="Verdana"/>
              <a:ea typeface="Verdana"/>
              <a:cs typeface="Verdana"/>
              <a:sym typeface="Verdana"/>
            </a:endParaRPr>
          </a:p>
          <a:p>
            <a:pPr marL="457200" lvl="0" indent="-304800" algn="l" rtl="0">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Membership operators</a:t>
            </a:r>
            <a:endParaRPr sz="1200">
              <a:solidFill>
                <a:schemeClr val="dk1"/>
              </a:solidFill>
              <a:highlight>
                <a:srgbClr val="FFFFFF"/>
              </a:highlight>
              <a:latin typeface="Verdana"/>
              <a:ea typeface="Verdana"/>
              <a:cs typeface="Verdana"/>
              <a:sym typeface="Verdana"/>
            </a:endParaRPr>
          </a:p>
          <a:p>
            <a:pPr marL="457200" lvl="0" indent="-304800" algn="l" rtl="0">
              <a:lnSpc>
                <a:spcPct val="115000"/>
              </a:lnSpc>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Bitwise operators</a:t>
            </a:r>
            <a:endParaRPr sz="1200"/>
          </a:p>
        </p:txBody>
      </p:sp>
      <p:pic>
        <p:nvPicPr>
          <p:cNvPr id="251" name="Google Shape;251;p33"/>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Arithmetic Operators</a:t>
            </a:r>
            <a:endParaRPr sz="2220">
              <a:latin typeface="Verdana"/>
              <a:ea typeface="Verdana"/>
              <a:cs typeface="Verdana"/>
              <a:sym typeface="Verdana"/>
            </a:endParaRPr>
          </a:p>
        </p:txBody>
      </p:sp>
      <p:graphicFrame>
        <p:nvGraphicFramePr>
          <p:cNvPr id="259" name="Google Shape;259;p34"/>
          <p:cNvGraphicFramePr/>
          <p:nvPr/>
        </p:nvGraphicFramePr>
        <p:xfrm>
          <a:off x="1224350" y="1333875"/>
          <a:ext cx="6022875" cy="3169680"/>
        </p:xfrm>
        <a:graphic>
          <a:graphicData uri="http://schemas.openxmlformats.org/drawingml/2006/table">
            <a:tbl>
              <a:tblPr>
                <a:noFill/>
                <a:tableStyleId>{1AEDD797-99F8-4678-AB64-3A33354B2F24}</a:tableStyleId>
              </a:tblPr>
              <a:tblGrid>
                <a:gridCol w="2007625">
                  <a:extLst>
                    <a:ext uri="{9D8B030D-6E8A-4147-A177-3AD203B41FA5}">
                      <a16:colId xmlns:a16="http://schemas.microsoft.com/office/drawing/2014/main" val="20000"/>
                    </a:ext>
                  </a:extLst>
                </a:gridCol>
                <a:gridCol w="2007625">
                  <a:extLst>
                    <a:ext uri="{9D8B030D-6E8A-4147-A177-3AD203B41FA5}">
                      <a16:colId xmlns:a16="http://schemas.microsoft.com/office/drawing/2014/main" val="20001"/>
                    </a:ext>
                  </a:extLst>
                </a:gridCol>
                <a:gridCol w="2007625">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 b="1"/>
                        <a:t>Operator</a:t>
                      </a:r>
                      <a:endParaRPr b="1"/>
                    </a:p>
                  </a:txBody>
                  <a:tcPr marL="91425" marR="91425" marT="91425" marB="91425"/>
                </a:tc>
                <a:tc>
                  <a:txBody>
                    <a:bodyPr/>
                    <a:lstStyle/>
                    <a:p>
                      <a:pPr marL="0" lvl="0" indent="0" algn="ctr" rtl="0">
                        <a:spcBef>
                          <a:spcPts val="0"/>
                        </a:spcBef>
                        <a:spcAft>
                          <a:spcPts val="0"/>
                        </a:spcAft>
                        <a:buNone/>
                      </a:pPr>
                      <a:r>
                        <a:rPr lang="en" b="1"/>
                        <a:t>Name</a:t>
                      </a:r>
                      <a:endParaRPr b="1"/>
                    </a:p>
                  </a:txBody>
                  <a:tcPr marL="91425" marR="91425" marT="91425" marB="91425"/>
                </a:tc>
                <a:tc>
                  <a:txBody>
                    <a:bodyPr/>
                    <a:lstStyle/>
                    <a:p>
                      <a:pPr marL="0" lvl="0" indent="0" algn="ctr"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Addition</a:t>
                      </a:r>
                      <a:endParaRPr/>
                    </a:p>
                  </a:txBody>
                  <a:tcPr marL="91425" marR="91425" marT="91425" marB="91425"/>
                </a:tc>
                <a:tc>
                  <a:txBody>
                    <a:bodyPr/>
                    <a:lstStyle/>
                    <a:p>
                      <a:pPr marL="0" lvl="0" indent="0" algn="ctr" rtl="0">
                        <a:spcBef>
                          <a:spcPts val="0"/>
                        </a:spcBef>
                        <a:spcAft>
                          <a:spcPts val="0"/>
                        </a:spcAft>
                        <a:buNone/>
                      </a:pPr>
                      <a:r>
                        <a:rPr lang="en"/>
                        <a:t>X + Y</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Subtraction</a:t>
                      </a:r>
                      <a:endParaRPr/>
                    </a:p>
                  </a:txBody>
                  <a:tcPr marL="91425" marR="91425" marT="91425" marB="91425"/>
                </a:tc>
                <a:tc>
                  <a:txBody>
                    <a:bodyPr/>
                    <a:lstStyle/>
                    <a:p>
                      <a:pPr marL="0" lvl="0" indent="0" algn="ctr" rtl="0">
                        <a:spcBef>
                          <a:spcPts val="0"/>
                        </a:spcBef>
                        <a:spcAft>
                          <a:spcPts val="0"/>
                        </a:spcAft>
                        <a:buNone/>
                      </a:pPr>
                      <a:r>
                        <a:rPr lang="en"/>
                        <a:t>X - Y</a:t>
                      </a: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Multiplication</a:t>
                      </a:r>
                      <a:endParaRPr/>
                    </a:p>
                  </a:txBody>
                  <a:tcPr marL="91425" marR="91425" marT="91425" marB="91425"/>
                </a:tc>
                <a:tc>
                  <a:txBody>
                    <a:bodyPr/>
                    <a:lstStyle/>
                    <a:p>
                      <a:pPr marL="0" lvl="0" indent="0" algn="ctr" rtl="0">
                        <a:spcBef>
                          <a:spcPts val="0"/>
                        </a:spcBef>
                        <a:spcAft>
                          <a:spcPts val="0"/>
                        </a:spcAft>
                        <a:buNone/>
                      </a:pPr>
                      <a:r>
                        <a:rPr lang="en"/>
                        <a:t>X * Y</a:t>
                      </a:r>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Division</a:t>
                      </a:r>
                      <a:endParaRPr/>
                    </a:p>
                  </a:txBody>
                  <a:tcPr marL="91425" marR="91425" marT="91425" marB="91425"/>
                </a:tc>
                <a:tc>
                  <a:txBody>
                    <a:bodyPr/>
                    <a:lstStyle/>
                    <a:p>
                      <a:pPr marL="0" lvl="0" indent="0" algn="ctr" rtl="0">
                        <a:spcBef>
                          <a:spcPts val="0"/>
                        </a:spcBef>
                        <a:spcAft>
                          <a:spcPts val="0"/>
                        </a:spcAft>
                        <a:buNone/>
                      </a:pPr>
                      <a:r>
                        <a:rPr lang="en"/>
                        <a:t>X / Y</a:t>
                      </a:r>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Modulus</a:t>
                      </a:r>
                      <a:endParaRPr/>
                    </a:p>
                  </a:txBody>
                  <a:tcPr marL="91425" marR="91425" marT="91425" marB="91425"/>
                </a:tc>
                <a:tc>
                  <a:txBody>
                    <a:bodyPr/>
                    <a:lstStyle/>
                    <a:p>
                      <a:pPr marL="0" lvl="0" indent="0" algn="ctr" rtl="0">
                        <a:spcBef>
                          <a:spcPts val="0"/>
                        </a:spcBef>
                        <a:spcAft>
                          <a:spcPts val="0"/>
                        </a:spcAft>
                        <a:buNone/>
                      </a:pPr>
                      <a:r>
                        <a:rPr lang="en"/>
                        <a:t>X % Y</a:t>
                      </a:r>
                      <a:endParaRPr/>
                    </a:p>
                  </a:txBody>
                  <a:tcPr marL="91425" marR="91425" marT="91425" marB="91425"/>
                </a:tc>
                <a:extLst>
                  <a:ext uri="{0D108BD9-81ED-4DB2-BD59-A6C34878D82A}">
                    <a16:rowId xmlns:a16="http://schemas.microsoft.com/office/drawing/2014/main" val="10005"/>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dirty="0"/>
                        <a:t>Exponentiation</a:t>
                      </a:r>
                      <a:endParaRPr dirty="0"/>
                    </a:p>
                  </a:txBody>
                  <a:tcPr marL="91425" marR="91425" marT="91425" marB="91425"/>
                </a:tc>
                <a:tc>
                  <a:txBody>
                    <a:bodyPr/>
                    <a:lstStyle/>
                    <a:p>
                      <a:pPr marL="0" lvl="0" indent="0" algn="ctr" rtl="0">
                        <a:spcBef>
                          <a:spcPts val="0"/>
                        </a:spcBef>
                        <a:spcAft>
                          <a:spcPts val="0"/>
                        </a:spcAft>
                        <a:buNone/>
                      </a:pPr>
                      <a:r>
                        <a:rPr lang="en"/>
                        <a:t>X ** Y</a:t>
                      </a:r>
                      <a:endParaRPr/>
                    </a:p>
                  </a:txBody>
                  <a:tcPr marL="91425" marR="91425" marT="91425" marB="91425"/>
                </a:tc>
                <a:extLst>
                  <a:ext uri="{0D108BD9-81ED-4DB2-BD59-A6C34878D82A}">
                    <a16:rowId xmlns:a16="http://schemas.microsoft.com/office/drawing/2014/main" val="10006"/>
                  </a:ext>
                </a:extLst>
              </a:tr>
              <a:tr h="3962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Floor Division</a:t>
                      </a:r>
                      <a:endParaRPr/>
                    </a:p>
                  </a:txBody>
                  <a:tcPr marL="91425" marR="91425" marT="91425" marB="91425"/>
                </a:tc>
                <a:tc>
                  <a:txBody>
                    <a:bodyPr/>
                    <a:lstStyle/>
                    <a:p>
                      <a:pPr marL="0" lvl="0" indent="0" algn="ctr" rtl="0">
                        <a:spcBef>
                          <a:spcPts val="0"/>
                        </a:spcBef>
                        <a:spcAft>
                          <a:spcPts val="0"/>
                        </a:spcAft>
                        <a:buNone/>
                      </a:pPr>
                      <a:r>
                        <a:rPr lang="en" dirty="0"/>
                        <a:t>X // Y</a:t>
                      </a:r>
                      <a:endParaRPr dirty="0"/>
                    </a:p>
                  </a:txBody>
                  <a:tcPr marL="91425" marR="91425" marT="91425" marB="91425"/>
                </a:tc>
                <a:extLst>
                  <a:ext uri="{0D108BD9-81ED-4DB2-BD59-A6C34878D82A}">
                    <a16:rowId xmlns:a16="http://schemas.microsoft.com/office/drawing/2014/main" val="10007"/>
                  </a:ext>
                </a:extLst>
              </a:tr>
            </a:tbl>
          </a:graphicData>
        </a:graphic>
      </p:graphicFrame>
      <p:sp>
        <p:nvSpPr>
          <p:cNvPr id="260" name="Google Shape;260;p34"/>
          <p:cNvSpPr txBox="1">
            <a:spLocks noGrp="1"/>
          </p:cNvSpPr>
          <p:nvPr>
            <p:ph type="body" idx="1"/>
          </p:nvPr>
        </p:nvSpPr>
        <p:spPr>
          <a:xfrm>
            <a:off x="311700" y="865600"/>
            <a:ext cx="8520600" cy="3703200"/>
          </a:xfrm>
          <a:prstGeom prst="rect">
            <a:avLst/>
          </a:prstGeom>
        </p:spPr>
        <p:txBody>
          <a:bodyPr spcFirstLastPara="1" wrap="square" lIns="91425" tIns="91425" rIns="91425" bIns="91425" anchor="t" anchorCtr="0">
            <a:normAutofit/>
          </a:bodyPr>
          <a:lstStyle/>
          <a:p>
            <a:pPr marL="457200" lvl="0" indent="-304800" algn="l" rtl="0">
              <a:spcBef>
                <a:spcPts val="1400"/>
              </a:spcBef>
              <a:spcAft>
                <a:spcPts val="0"/>
              </a:spcAft>
              <a:buSzPts val="1200"/>
              <a:buChar char="●"/>
            </a:pPr>
            <a:r>
              <a:rPr lang="en" sz="1200">
                <a:solidFill>
                  <a:schemeClr val="dk1"/>
                </a:solidFill>
                <a:highlight>
                  <a:srgbClr val="FFFFFF"/>
                </a:highlight>
                <a:latin typeface="Verdana"/>
                <a:ea typeface="Verdana"/>
                <a:cs typeface="Verdana"/>
                <a:sym typeface="Verdana"/>
              </a:rPr>
              <a:t>Arithmetic operators are used with numeric values to perform common mathematical operations:</a:t>
            </a:r>
            <a:endParaRPr sz="1200">
              <a:solidFill>
                <a:schemeClr val="dk1"/>
              </a:solidFill>
              <a:highlight>
                <a:srgbClr val="FFFFFF"/>
              </a:highlight>
              <a:latin typeface="Verdana"/>
              <a:ea typeface="Verdana"/>
              <a:cs typeface="Verdana"/>
              <a:sym typeface="Verdana"/>
            </a:endParaRPr>
          </a:p>
          <a:p>
            <a:pPr marL="457200" lvl="0" indent="0" algn="l" rtl="0">
              <a:spcBef>
                <a:spcPts val="1400"/>
              </a:spcBef>
              <a:spcAft>
                <a:spcPts val="1400"/>
              </a:spcAft>
              <a:buNone/>
            </a:pPr>
            <a:endParaRPr sz="1150">
              <a:solidFill>
                <a:schemeClr val="dk1"/>
              </a:solidFill>
              <a:highlight>
                <a:srgbClr val="FFFFFF"/>
              </a:highlight>
              <a:latin typeface="Verdana"/>
              <a:ea typeface="Verdana"/>
              <a:cs typeface="Verdana"/>
              <a:sym typeface="Verdana"/>
            </a:endParaRPr>
          </a:p>
        </p:txBody>
      </p:sp>
      <p:pic>
        <p:nvPicPr>
          <p:cNvPr id="261" name="Google Shape;261;p34"/>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311700" y="4235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Assignment Operators</a:t>
            </a:r>
            <a:endParaRPr sz="2220">
              <a:latin typeface="Verdana"/>
              <a:ea typeface="Verdana"/>
              <a:cs typeface="Verdana"/>
              <a:sym typeface="Verdana"/>
            </a:endParaRPr>
          </a:p>
        </p:txBody>
      </p:sp>
      <p:pic>
        <p:nvPicPr>
          <p:cNvPr id="269" name="Google Shape;269;p35"/>
          <p:cNvPicPr preferRelativeResize="0"/>
          <p:nvPr/>
        </p:nvPicPr>
        <p:blipFill>
          <a:blip r:embed="rId3">
            <a:alphaModFix/>
          </a:blip>
          <a:stretch>
            <a:fillRect/>
          </a:stretch>
        </p:blipFill>
        <p:spPr>
          <a:xfrm>
            <a:off x="1903225" y="996275"/>
            <a:ext cx="5785150" cy="3710600"/>
          </a:xfrm>
          <a:prstGeom prst="rect">
            <a:avLst/>
          </a:prstGeom>
          <a:noFill/>
          <a:ln>
            <a:noFill/>
          </a:ln>
        </p:spPr>
      </p:pic>
      <p:pic>
        <p:nvPicPr>
          <p:cNvPr id="270" name="Google Shape;270;p35"/>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200">
                <a:highlight>
                  <a:srgbClr val="FFFFFF"/>
                </a:highlight>
                <a:latin typeface="Verdana"/>
                <a:ea typeface="Verdana"/>
                <a:cs typeface="Verdana"/>
                <a:sym typeface="Verdana"/>
              </a:rPr>
              <a:t> Comparison Operators</a:t>
            </a:r>
            <a:endParaRPr sz="2200">
              <a:highlight>
                <a:srgbClr val="FFFFFF"/>
              </a:highlight>
              <a:latin typeface="Verdana"/>
              <a:ea typeface="Verdana"/>
              <a:cs typeface="Verdana"/>
              <a:sym typeface="Verdana"/>
            </a:endParaRPr>
          </a:p>
          <a:p>
            <a:pPr marL="0" lvl="0" indent="0" algn="l" rtl="0">
              <a:spcBef>
                <a:spcPts val="800"/>
              </a:spcBef>
              <a:spcAft>
                <a:spcPts val="0"/>
              </a:spcAft>
              <a:buNone/>
            </a:pPr>
            <a:endParaRPr sz="2200">
              <a:latin typeface="Verdana"/>
              <a:ea typeface="Verdana"/>
              <a:cs typeface="Verdana"/>
              <a:sym typeface="Verdana"/>
            </a:endParaRPr>
          </a:p>
        </p:txBody>
      </p:sp>
      <p:sp>
        <p:nvSpPr>
          <p:cNvPr id="278" name="Google Shape;27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1400"/>
              </a:spcBef>
              <a:spcAft>
                <a:spcPts val="0"/>
              </a:spcAft>
              <a:buSzPts val="1200"/>
              <a:buChar char="●"/>
            </a:pPr>
            <a:r>
              <a:rPr lang="en" sz="1200">
                <a:solidFill>
                  <a:schemeClr val="dk1"/>
                </a:solidFill>
                <a:highlight>
                  <a:srgbClr val="FFFFFF"/>
                </a:highlight>
                <a:latin typeface="Verdana"/>
                <a:ea typeface="Verdana"/>
                <a:cs typeface="Verdana"/>
                <a:sym typeface="Verdana"/>
              </a:rPr>
              <a:t>Comparison operators are used to compare two values:</a:t>
            </a:r>
            <a:endParaRPr sz="1200">
              <a:solidFill>
                <a:schemeClr val="dk1"/>
              </a:solidFill>
              <a:highlight>
                <a:srgbClr val="FFFFFF"/>
              </a:highlight>
              <a:latin typeface="Verdana"/>
              <a:ea typeface="Verdana"/>
              <a:cs typeface="Verdana"/>
              <a:sym typeface="Verdana"/>
            </a:endParaRPr>
          </a:p>
          <a:p>
            <a:pPr marL="457200" lvl="0" indent="0" algn="l" rtl="0">
              <a:spcBef>
                <a:spcPts val="1400"/>
              </a:spcBef>
              <a:spcAft>
                <a:spcPts val="1400"/>
              </a:spcAft>
              <a:buNone/>
            </a:pPr>
            <a:endParaRPr sz="1200">
              <a:solidFill>
                <a:schemeClr val="dk1"/>
              </a:solidFill>
              <a:highlight>
                <a:srgbClr val="FFFFFF"/>
              </a:highlight>
              <a:latin typeface="Verdana"/>
              <a:ea typeface="Verdana"/>
              <a:cs typeface="Verdana"/>
              <a:sym typeface="Verdana"/>
            </a:endParaRPr>
          </a:p>
        </p:txBody>
      </p:sp>
      <p:graphicFrame>
        <p:nvGraphicFramePr>
          <p:cNvPr id="279" name="Google Shape;279;p36"/>
          <p:cNvGraphicFramePr/>
          <p:nvPr/>
        </p:nvGraphicFramePr>
        <p:xfrm>
          <a:off x="952500" y="1681775"/>
          <a:ext cx="7239000" cy="2773470"/>
        </p:xfrm>
        <a:graphic>
          <a:graphicData uri="http://schemas.openxmlformats.org/drawingml/2006/table">
            <a:tbl>
              <a:tblPr>
                <a:noFill/>
                <a:tableStyleId>{1AEDD797-99F8-4678-AB64-3A33354B2F24}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Operator</a:t>
                      </a:r>
                      <a:endParaRPr b="1"/>
                    </a:p>
                  </a:txBody>
                  <a:tcPr marL="91425" marR="91425" marT="91425" marB="91425"/>
                </a:tc>
                <a:tc>
                  <a:txBody>
                    <a:bodyPr/>
                    <a:lstStyle/>
                    <a:p>
                      <a:pPr marL="0" lvl="0" indent="0" algn="ctr" rtl="0">
                        <a:spcBef>
                          <a:spcPts val="0"/>
                        </a:spcBef>
                        <a:spcAft>
                          <a:spcPts val="0"/>
                        </a:spcAft>
                        <a:buNone/>
                      </a:pPr>
                      <a:r>
                        <a:rPr lang="en" b="1"/>
                        <a:t>Name</a:t>
                      </a:r>
                      <a:endParaRPr b="1"/>
                    </a:p>
                  </a:txBody>
                  <a:tcPr marL="91425" marR="91425" marT="91425" marB="91425"/>
                </a:tc>
                <a:tc>
                  <a:txBody>
                    <a:bodyPr/>
                    <a:lstStyle/>
                    <a:p>
                      <a:pPr marL="0" lvl="0" indent="0" algn="ctr"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Equal</a:t>
                      </a:r>
                      <a:endParaRPr/>
                    </a:p>
                  </a:txBody>
                  <a:tcPr marL="91425" marR="91425" marT="91425" marB="91425"/>
                </a:tc>
                <a:tc>
                  <a:txBody>
                    <a:bodyPr/>
                    <a:lstStyle/>
                    <a:p>
                      <a:pPr marL="0" lvl="0" indent="0" algn="ctr" rtl="0">
                        <a:spcBef>
                          <a:spcPts val="0"/>
                        </a:spcBef>
                        <a:spcAft>
                          <a:spcPts val="0"/>
                        </a:spcAft>
                        <a:buNone/>
                      </a:pPr>
                      <a:r>
                        <a:rPr lang="en"/>
                        <a:t>X == Y</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Not Equal</a:t>
                      </a:r>
                      <a:endParaRPr/>
                    </a:p>
                  </a:txBody>
                  <a:tcPr marL="91425" marR="91425" marT="91425" marB="91425"/>
                </a:tc>
                <a:tc>
                  <a:txBody>
                    <a:bodyPr/>
                    <a:lstStyle/>
                    <a:p>
                      <a:pPr marL="0" lvl="0" indent="0" algn="ctr" rtl="0">
                        <a:spcBef>
                          <a:spcPts val="0"/>
                        </a:spcBef>
                        <a:spcAft>
                          <a:spcPts val="0"/>
                        </a:spcAft>
                        <a:buNone/>
                      </a:pPr>
                      <a:r>
                        <a:rPr lang="en"/>
                        <a:t>X!= Y</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&gt;</a:t>
                      </a:r>
                      <a:endParaRPr/>
                    </a:p>
                  </a:txBody>
                  <a:tcPr marL="91425" marR="91425" marT="91425" marB="91425"/>
                </a:tc>
                <a:tc>
                  <a:txBody>
                    <a:bodyPr/>
                    <a:lstStyle/>
                    <a:p>
                      <a:pPr marL="0" lvl="0" indent="0" algn="ctr" rtl="0">
                        <a:spcBef>
                          <a:spcPts val="0"/>
                        </a:spcBef>
                        <a:spcAft>
                          <a:spcPts val="0"/>
                        </a:spcAft>
                        <a:buNone/>
                      </a:pPr>
                      <a:r>
                        <a:rPr lang="en"/>
                        <a:t>Greater than</a:t>
                      </a:r>
                      <a:endParaRPr/>
                    </a:p>
                  </a:txBody>
                  <a:tcPr marL="91425" marR="91425" marT="91425" marB="91425"/>
                </a:tc>
                <a:tc>
                  <a:txBody>
                    <a:bodyPr/>
                    <a:lstStyle/>
                    <a:p>
                      <a:pPr marL="0" lvl="0" indent="0" algn="ctr" rtl="0">
                        <a:spcBef>
                          <a:spcPts val="0"/>
                        </a:spcBef>
                        <a:spcAft>
                          <a:spcPts val="0"/>
                        </a:spcAft>
                        <a:buNone/>
                      </a:pPr>
                      <a:r>
                        <a:rPr lang="en"/>
                        <a:t>X &gt; Y</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&lt;</a:t>
                      </a:r>
                      <a:endParaRPr/>
                    </a:p>
                  </a:txBody>
                  <a:tcPr marL="91425" marR="91425" marT="91425" marB="91425"/>
                </a:tc>
                <a:tc>
                  <a:txBody>
                    <a:bodyPr/>
                    <a:lstStyle/>
                    <a:p>
                      <a:pPr marL="0" lvl="0" indent="0" algn="ctr" rtl="0">
                        <a:spcBef>
                          <a:spcPts val="0"/>
                        </a:spcBef>
                        <a:spcAft>
                          <a:spcPts val="0"/>
                        </a:spcAft>
                        <a:buNone/>
                      </a:pPr>
                      <a:r>
                        <a:rPr lang="en"/>
                        <a:t>Less than</a:t>
                      </a:r>
                      <a:endParaRPr/>
                    </a:p>
                  </a:txBody>
                  <a:tcPr marL="91425" marR="91425" marT="91425" marB="91425"/>
                </a:tc>
                <a:tc>
                  <a:txBody>
                    <a:bodyPr/>
                    <a:lstStyle/>
                    <a:p>
                      <a:pPr marL="0" lvl="0" indent="0" algn="ctr" rtl="0">
                        <a:spcBef>
                          <a:spcPts val="0"/>
                        </a:spcBef>
                        <a:spcAft>
                          <a:spcPts val="0"/>
                        </a:spcAft>
                        <a:buNone/>
                      </a:pPr>
                      <a:r>
                        <a:rPr lang="en"/>
                        <a:t>X&lt; Y</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&gt;=</a:t>
                      </a:r>
                      <a:endParaRPr/>
                    </a:p>
                  </a:txBody>
                  <a:tcPr marL="91425" marR="91425" marT="91425" marB="91425"/>
                </a:tc>
                <a:tc>
                  <a:txBody>
                    <a:bodyPr/>
                    <a:lstStyle/>
                    <a:p>
                      <a:pPr marL="0" lvl="0" indent="0" algn="ctr" rtl="0">
                        <a:spcBef>
                          <a:spcPts val="0"/>
                        </a:spcBef>
                        <a:spcAft>
                          <a:spcPts val="0"/>
                        </a:spcAft>
                        <a:buNone/>
                      </a:pPr>
                      <a:r>
                        <a:rPr lang="en"/>
                        <a:t>Greater than equal</a:t>
                      </a:r>
                      <a:endParaRPr/>
                    </a:p>
                  </a:txBody>
                  <a:tcPr marL="91425" marR="91425" marT="91425" marB="91425"/>
                </a:tc>
                <a:tc>
                  <a:txBody>
                    <a:bodyPr/>
                    <a:lstStyle/>
                    <a:p>
                      <a:pPr marL="0" lvl="0" indent="0" algn="ctr" rtl="0">
                        <a:spcBef>
                          <a:spcPts val="0"/>
                        </a:spcBef>
                        <a:spcAft>
                          <a:spcPts val="0"/>
                        </a:spcAft>
                        <a:buNone/>
                      </a:pPr>
                      <a:r>
                        <a:rPr lang="en"/>
                        <a:t>X &gt;= Y</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a:t>&lt;=</a:t>
                      </a:r>
                      <a:endParaRPr/>
                    </a:p>
                  </a:txBody>
                  <a:tcPr marL="91425" marR="91425" marT="91425" marB="91425"/>
                </a:tc>
                <a:tc>
                  <a:txBody>
                    <a:bodyPr/>
                    <a:lstStyle/>
                    <a:p>
                      <a:pPr marL="0" lvl="0" indent="0" algn="ctr" rtl="0">
                        <a:spcBef>
                          <a:spcPts val="0"/>
                        </a:spcBef>
                        <a:spcAft>
                          <a:spcPts val="0"/>
                        </a:spcAft>
                        <a:buNone/>
                      </a:pPr>
                      <a:r>
                        <a:rPr lang="en"/>
                        <a:t>Less than equal</a:t>
                      </a:r>
                      <a:endParaRPr/>
                    </a:p>
                  </a:txBody>
                  <a:tcPr marL="91425" marR="91425" marT="91425" marB="91425"/>
                </a:tc>
                <a:tc>
                  <a:txBody>
                    <a:bodyPr/>
                    <a:lstStyle/>
                    <a:p>
                      <a:pPr marL="0" lvl="0" indent="0" algn="ctr" rtl="0">
                        <a:spcBef>
                          <a:spcPts val="0"/>
                        </a:spcBef>
                        <a:spcAft>
                          <a:spcPts val="0"/>
                        </a:spcAft>
                        <a:buNone/>
                      </a:pPr>
                      <a:r>
                        <a:rPr lang="en"/>
                        <a:t>X&lt;= Y</a:t>
                      </a:r>
                      <a:endParaRPr/>
                    </a:p>
                  </a:txBody>
                  <a:tcPr marL="91425" marR="91425" marT="91425" marB="91425"/>
                </a:tc>
                <a:extLst>
                  <a:ext uri="{0D108BD9-81ED-4DB2-BD59-A6C34878D82A}">
                    <a16:rowId xmlns:a16="http://schemas.microsoft.com/office/drawing/2014/main" val="10006"/>
                  </a:ext>
                </a:extLst>
              </a:tr>
            </a:tbl>
          </a:graphicData>
        </a:graphic>
      </p:graphicFrame>
      <p:pic>
        <p:nvPicPr>
          <p:cNvPr id="280" name="Google Shape;280;p36"/>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200">
                <a:highlight>
                  <a:srgbClr val="FFFFFF"/>
                </a:highlight>
                <a:latin typeface="Verdana"/>
                <a:ea typeface="Verdana"/>
                <a:cs typeface="Verdana"/>
                <a:sym typeface="Verdana"/>
              </a:rPr>
              <a:t>Logical Operators</a:t>
            </a:r>
            <a:endParaRPr sz="2200">
              <a:highlight>
                <a:srgbClr val="FFFFFF"/>
              </a:highlight>
              <a:latin typeface="Verdana"/>
              <a:ea typeface="Verdana"/>
              <a:cs typeface="Verdana"/>
              <a:sym typeface="Verdana"/>
            </a:endParaRPr>
          </a:p>
          <a:p>
            <a:pPr marL="0" lvl="0" indent="0" algn="l" rtl="0">
              <a:spcBef>
                <a:spcPts val="800"/>
              </a:spcBef>
              <a:spcAft>
                <a:spcPts val="0"/>
              </a:spcAft>
              <a:buNone/>
            </a:pPr>
            <a:endParaRPr sz="2200">
              <a:latin typeface="Verdana"/>
              <a:ea typeface="Verdana"/>
              <a:cs typeface="Verdana"/>
              <a:sym typeface="Verdana"/>
            </a:endParaRPr>
          </a:p>
        </p:txBody>
      </p:sp>
      <p:sp>
        <p:nvSpPr>
          <p:cNvPr id="288" name="Google Shape;28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solidFill>
                  <a:schemeClr val="dk1"/>
                </a:solidFill>
                <a:highlight>
                  <a:srgbClr val="FFFFFF"/>
                </a:highlight>
                <a:latin typeface="Verdana"/>
                <a:ea typeface="Verdana"/>
                <a:cs typeface="Verdana"/>
                <a:sym typeface="Verdana"/>
              </a:rPr>
              <a:t>Logical operators are used to combine conditional statements:</a:t>
            </a:r>
            <a:endParaRPr sz="1200">
              <a:solidFill>
                <a:schemeClr val="dk1"/>
              </a:solidFill>
              <a:highlight>
                <a:srgbClr val="FFFFFF"/>
              </a:highlight>
              <a:latin typeface="Verdana"/>
              <a:ea typeface="Verdana"/>
              <a:cs typeface="Verdana"/>
              <a:sym typeface="Verdana"/>
            </a:endParaRPr>
          </a:p>
          <a:p>
            <a:pPr marL="457200" lvl="0" indent="0" algn="l" rtl="0">
              <a:spcBef>
                <a:spcPts val="1200"/>
              </a:spcBef>
              <a:spcAft>
                <a:spcPts val="1200"/>
              </a:spcAft>
              <a:buNone/>
            </a:pPr>
            <a:endParaRPr sz="1200">
              <a:solidFill>
                <a:schemeClr val="dk1"/>
              </a:solidFill>
              <a:highlight>
                <a:srgbClr val="FFFFFF"/>
              </a:highlight>
              <a:latin typeface="Verdana"/>
              <a:ea typeface="Verdana"/>
              <a:cs typeface="Verdana"/>
              <a:sym typeface="Verdana"/>
            </a:endParaRPr>
          </a:p>
        </p:txBody>
      </p:sp>
      <p:graphicFrame>
        <p:nvGraphicFramePr>
          <p:cNvPr id="289" name="Google Shape;289;p37"/>
          <p:cNvGraphicFramePr/>
          <p:nvPr/>
        </p:nvGraphicFramePr>
        <p:xfrm>
          <a:off x="952500" y="1809750"/>
          <a:ext cx="7239000" cy="1584840"/>
        </p:xfrm>
        <a:graphic>
          <a:graphicData uri="http://schemas.openxmlformats.org/drawingml/2006/table">
            <a:tbl>
              <a:tblPr>
                <a:noFill/>
                <a:tableStyleId>{1AEDD797-99F8-4678-AB64-3A33354B2F24}</a:tableStyleId>
              </a:tblPr>
              <a:tblGrid>
                <a:gridCol w="1311325">
                  <a:extLst>
                    <a:ext uri="{9D8B030D-6E8A-4147-A177-3AD203B41FA5}">
                      <a16:colId xmlns:a16="http://schemas.microsoft.com/office/drawing/2014/main" val="20000"/>
                    </a:ext>
                  </a:extLst>
                </a:gridCol>
                <a:gridCol w="4230050">
                  <a:extLst>
                    <a:ext uri="{9D8B030D-6E8A-4147-A177-3AD203B41FA5}">
                      <a16:colId xmlns:a16="http://schemas.microsoft.com/office/drawing/2014/main" val="20001"/>
                    </a:ext>
                  </a:extLst>
                </a:gridCol>
                <a:gridCol w="169762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Operator</a:t>
                      </a:r>
                      <a:endParaRPr b="1"/>
                    </a:p>
                  </a:txBody>
                  <a:tcPr marL="91425" marR="91425" marT="91425" marB="91425"/>
                </a:tc>
                <a:tc>
                  <a:txBody>
                    <a:bodyPr/>
                    <a:lstStyle/>
                    <a:p>
                      <a:pPr marL="0" lvl="0" indent="0" algn="ctr" rtl="0">
                        <a:spcBef>
                          <a:spcPts val="0"/>
                        </a:spcBef>
                        <a:spcAft>
                          <a:spcPts val="0"/>
                        </a:spcAft>
                        <a:buNone/>
                      </a:pPr>
                      <a:r>
                        <a:rPr lang="en" b="1"/>
                        <a:t>Description</a:t>
                      </a:r>
                      <a:endParaRPr b="1"/>
                    </a:p>
                  </a:txBody>
                  <a:tcPr marL="91425" marR="91425" marT="91425" marB="91425"/>
                </a:tc>
                <a:tc>
                  <a:txBody>
                    <a:bodyPr/>
                    <a:lstStyle/>
                    <a:p>
                      <a:pPr marL="0" lvl="0" indent="0" algn="ctr" rtl="0">
                        <a:spcBef>
                          <a:spcPts val="0"/>
                        </a:spcBef>
                        <a:spcAft>
                          <a:spcPts val="0"/>
                        </a:spcAft>
                        <a:buNone/>
                      </a:pPr>
                      <a:r>
                        <a:rPr lang="en" b="1"/>
                        <a:t>Example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and</a:t>
                      </a:r>
                      <a:endParaRPr/>
                    </a:p>
                  </a:txBody>
                  <a:tcPr marL="91425" marR="91425" marT="91425" marB="91425"/>
                </a:tc>
                <a:tc>
                  <a:txBody>
                    <a:bodyPr/>
                    <a:lstStyle/>
                    <a:p>
                      <a:pPr marL="0" lvl="0" indent="0" algn="ctr" rtl="0">
                        <a:spcBef>
                          <a:spcPts val="0"/>
                        </a:spcBef>
                        <a:spcAft>
                          <a:spcPts val="0"/>
                        </a:spcAft>
                        <a:buNone/>
                      </a:pPr>
                      <a:r>
                        <a:rPr lang="en"/>
                        <a:t>Returns True if both statements are true</a:t>
                      </a:r>
                      <a:endParaRPr/>
                    </a:p>
                  </a:txBody>
                  <a:tcPr marL="91425" marR="91425" marT="91425" marB="91425"/>
                </a:tc>
                <a:tc>
                  <a:txBody>
                    <a:bodyPr/>
                    <a:lstStyle/>
                    <a:p>
                      <a:pPr marL="0" lvl="0" indent="0" algn="ctr" rtl="0">
                        <a:spcBef>
                          <a:spcPts val="0"/>
                        </a:spcBef>
                        <a:spcAft>
                          <a:spcPts val="0"/>
                        </a:spcAft>
                        <a:buNone/>
                      </a:pPr>
                      <a:r>
                        <a:rPr lang="en" dirty="0"/>
                        <a:t>X&gt;4 and X&gt;8</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or</a:t>
                      </a:r>
                      <a:endParaRPr/>
                    </a:p>
                  </a:txBody>
                  <a:tcPr marL="91425" marR="91425" marT="91425" marB="91425"/>
                </a:tc>
                <a:tc>
                  <a:txBody>
                    <a:bodyPr/>
                    <a:lstStyle/>
                    <a:p>
                      <a:pPr marL="0" lvl="0" indent="0" algn="ctr" rtl="0">
                        <a:spcBef>
                          <a:spcPts val="0"/>
                        </a:spcBef>
                        <a:spcAft>
                          <a:spcPts val="0"/>
                        </a:spcAft>
                        <a:buNone/>
                      </a:pPr>
                      <a:r>
                        <a:rPr lang="en"/>
                        <a:t>Returns True if one of the statement is true</a:t>
                      </a:r>
                      <a:endParaRPr/>
                    </a:p>
                  </a:txBody>
                  <a:tcPr marL="91425" marR="91425" marT="91425" marB="91425"/>
                </a:tc>
                <a:tc>
                  <a:txBody>
                    <a:bodyPr/>
                    <a:lstStyle/>
                    <a:p>
                      <a:pPr marL="0" lvl="0" indent="0" algn="ctr" rtl="0">
                        <a:spcBef>
                          <a:spcPts val="0"/>
                        </a:spcBef>
                        <a:spcAft>
                          <a:spcPts val="0"/>
                        </a:spcAft>
                        <a:buNone/>
                      </a:pPr>
                      <a:r>
                        <a:rPr lang="en"/>
                        <a:t>X&gt;4 or X&gt;8</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not</a:t>
                      </a:r>
                      <a:endParaRPr/>
                    </a:p>
                  </a:txBody>
                  <a:tcPr marL="91425" marR="91425" marT="91425" marB="91425"/>
                </a:tc>
                <a:tc>
                  <a:txBody>
                    <a:bodyPr/>
                    <a:lstStyle/>
                    <a:p>
                      <a:pPr marL="0" lvl="0" indent="0" algn="ctr" rtl="0">
                        <a:spcBef>
                          <a:spcPts val="0"/>
                        </a:spcBef>
                        <a:spcAft>
                          <a:spcPts val="0"/>
                        </a:spcAft>
                        <a:buNone/>
                      </a:pPr>
                      <a:r>
                        <a:rPr lang="en"/>
                        <a:t>Reverse the result , return true if the result is false</a:t>
                      </a:r>
                      <a:endParaRPr/>
                    </a:p>
                  </a:txBody>
                  <a:tcPr marL="91425" marR="91425" marT="91425" marB="91425"/>
                </a:tc>
                <a:tc>
                  <a:txBody>
                    <a:bodyPr/>
                    <a:lstStyle/>
                    <a:p>
                      <a:pPr marL="0" lvl="0" indent="0" algn="ctr" rtl="0">
                        <a:spcBef>
                          <a:spcPts val="0"/>
                        </a:spcBef>
                        <a:spcAft>
                          <a:spcPts val="0"/>
                        </a:spcAft>
                        <a:buNone/>
                      </a:pPr>
                      <a:r>
                        <a:rPr lang="en" dirty="0"/>
                        <a:t>not( </a:t>
                      </a:r>
                      <a:r>
                        <a:rPr lang="en" dirty="0">
                          <a:solidFill>
                            <a:schemeClr val="dk1"/>
                          </a:solidFill>
                        </a:rPr>
                        <a:t>X&gt;4 or X&gt;8 )</a:t>
                      </a:r>
                      <a:endParaRPr dirty="0"/>
                    </a:p>
                  </a:txBody>
                  <a:tcPr marL="91425" marR="91425" marT="91425" marB="91425"/>
                </a:tc>
                <a:extLst>
                  <a:ext uri="{0D108BD9-81ED-4DB2-BD59-A6C34878D82A}">
                    <a16:rowId xmlns:a16="http://schemas.microsoft.com/office/drawing/2014/main" val="10003"/>
                  </a:ext>
                </a:extLst>
              </a:tr>
            </a:tbl>
          </a:graphicData>
        </a:graphic>
      </p:graphicFrame>
      <p:pic>
        <p:nvPicPr>
          <p:cNvPr id="290" name="Google Shape;290;p37"/>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200">
                <a:highlight>
                  <a:srgbClr val="FFFFFF"/>
                </a:highlight>
                <a:latin typeface="Verdana"/>
                <a:ea typeface="Verdana"/>
                <a:cs typeface="Verdana"/>
                <a:sym typeface="Verdana"/>
              </a:rPr>
              <a:t>Bitwise Operators</a:t>
            </a:r>
            <a:endParaRPr sz="2200">
              <a:highlight>
                <a:srgbClr val="FFFFFF"/>
              </a:highlight>
              <a:latin typeface="Verdana"/>
              <a:ea typeface="Verdana"/>
              <a:cs typeface="Verdana"/>
              <a:sym typeface="Verdana"/>
            </a:endParaRPr>
          </a:p>
          <a:p>
            <a:pPr marL="0" lvl="0" indent="0" algn="l" rtl="0">
              <a:spcBef>
                <a:spcPts val="800"/>
              </a:spcBef>
              <a:spcAft>
                <a:spcPts val="0"/>
              </a:spcAft>
              <a:buNone/>
            </a:pPr>
            <a:endParaRPr sz="2200">
              <a:latin typeface="Verdana"/>
              <a:ea typeface="Verdana"/>
              <a:cs typeface="Verdana"/>
              <a:sym typeface="Verdana"/>
            </a:endParaRPr>
          </a:p>
        </p:txBody>
      </p:sp>
      <p:sp>
        <p:nvSpPr>
          <p:cNvPr id="298" name="Google Shape;29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solidFill>
                  <a:schemeClr val="dk1"/>
                </a:solidFill>
                <a:highlight>
                  <a:srgbClr val="FFFFFF"/>
                </a:highlight>
                <a:latin typeface="Verdana"/>
                <a:ea typeface="Verdana"/>
                <a:cs typeface="Verdana"/>
                <a:sym typeface="Verdana"/>
              </a:rPr>
              <a:t>Bitwise operators are used to compare (binary) numbers:</a:t>
            </a:r>
            <a:endParaRPr sz="1200">
              <a:solidFill>
                <a:schemeClr val="dk1"/>
              </a:solidFill>
              <a:highlight>
                <a:srgbClr val="FFFFFF"/>
              </a:highlight>
              <a:latin typeface="Verdana"/>
              <a:ea typeface="Verdana"/>
              <a:cs typeface="Verdana"/>
              <a:sym typeface="Verdana"/>
            </a:endParaRPr>
          </a:p>
          <a:p>
            <a:pPr marL="457200" lvl="0" indent="0" algn="l" rtl="0">
              <a:spcBef>
                <a:spcPts val="1200"/>
              </a:spcBef>
              <a:spcAft>
                <a:spcPts val="1200"/>
              </a:spcAft>
              <a:buNone/>
            </a:pPr>
            <a:endParaRPr sz="1200">
              <a:solidFill>
                <a:schemeClr val="dk1"/>
              </a:solidFill>
              <a:highlight>
                <a:srgbClr val="FFFFFF"/>
              </a:highlight>
              <a:latin typeface="Verdana"/>
              <a:ea typeface="Verdana"/>
              <a:cs typeface="Verdana"/>
              <a:sym typeface="Verdana"/>
            </a:endParaRPr>
          </a:p>
        </p:txBody>
      </p:sp>
      <p:graphicFrame>
        <p:nvGraphicFramePr>
          <p:cNvPr id="299" name="Google Shape;299;p38"/>
          <p:cNvGraphicFramePr/>
          <p:nvPr/>
        </p:nvGraphicFramePr>
        <p:xfrm>
          <a:off x="1230250" y="1525325"/>
          <a:ext cx="6683475" cy="3261150"/>
        </p:xfrm>
        <a:graphic>
          <a:graphicData uri="http://schemas.openxmlformats.org/drawingml/2006/table">
            <a:tbl>
              <a:tblPr>
                <a:noFill/>
                <a:tableStyleId>{1AEDD797-99F8-4678-AB64-3A33354B2F24}</a:tableStyleId>
              </a:tblPr>
              <a:tblGrid>
                <a:gridCol w="1316350">
                  <a:extLst>
                    <a:ext uri="{9D8B030D-6E8A-4147-A177-3AD203B41FA5}">
                      <a16:colId xmlns:a16="http://schemas.microsoft.com/office/drawing/2014/main" val="20000"/>
                    </a:ext>
                  </a:extLst>
                </a:gridCol>
                <a:gridCol w="1422050">
                  <a:extLst>
                    <a:ext uri="{9D8B030D-6E8A-4147-A177-3AD203B41FA5}">
                      <a16:colId xmlns:a16="http://schemas.microsoft.com/office/drawing/2014/main" val="20001"/>
                    </a:ext>
                  </a:extLst>
                </a:gridCol>
                <a:gridCol w="3945075">
                  <a:extLst>
                    <a:ext uri="{9D8B030D-6E8A-4147-A177-3AD203B41FA5}">
                      <a16:colId xmlns:a16="http://schemas.microsoft.com/office/drawing/2014/main" val="20002"/>
                    </a:ext>
                  </a:extLst>
                </a:gridCol>
              </a:tblGrid>
              <a:tr h="347875">
                <a:tc>
                  <a:txBody>
                    <a:bodyPr/>
                    <a:lstStyle/>
                    <a:p>
                      <a:pPr marL="0" lvl="0" indent="0" algn="l" rtl="0">
                        <a:spcBef>
                          <a:spcPts val="0"/>
                        </a:spcBef>
                        <a:spcAft>
                          <a:spcPts val="0"/>
                        </a:spcAft>
                        <a:buNone/>
                      </a:pPr>
                      <a:r>
                        <a:rPr lang="en" sz="1300"/>
                        <a:t>Operator</a:t>
                      </a:r>
                      <a:endParaRPr sz="1300"/>
                    </a:p>
                  </a:txBody>
                  <a:tcPr marL="91425" marR="91425" marT="91425" marB="91425"/>
                </a:tc>
                <a:tc>
                  <a:txBody>
                    <a:bodyPr/>
                    <a:lstStyle/>
                    <a:p>
                      <a:pPr marL="0" lvl="0" indent="0" algn="l" rtl="0">
                        <a:spcBef>
                          <a:spcPts val="0"/>
                        </a:spcBef>
                        <a:spcAft>
                          <a:spcPts val="0"/>
                        </a:spcAft>
                        <a:buNone/>
                      </a:pPr>
                      <a:r>
                        <a:rPr lang="en" sz="1300"/>
                        <a:t>Name</a:t>
                      </a:r>
                      <a:endParaRPr sz="1300"/>
                    </a:p>
                  </a:txBody>
                  <a:tcPr marL="91425" marR="91425" marT="91425" marB="91425"/>
                </a:tc>
                <a:tc>
                  <a:txBody>
                    <a:bodyPr/>
                    <a:lstStyle/>
                    <a:p>
                      <a:pPr marL="0" lvl="0" indent="0" algn="l" rtl="0">
                        <a:spcBef>
                          <a:spcPts val="0"/>
                        </a:spcBef>
                        <a:spcAft>
                          <a:spcPts val="0"/>
                        </a:spcAft>
                        <a:buNone/>
                      </a:pPr>
                      <a:r>
                        <a:rPr lang="en" sz="1300"/>
                        <a:t>Description</a:t>
                      </a:r>
                      <a:endParaRPr sz="1300"/>
                    </a:p>
                  </a:txBody>
                  <a:tcPr marL="91425" marR="91425" marT="91425" marB="91425"/>
                </a:tc>
                <a:extLst>
                  <a:ext uri="{0D108BD9-81ED-4DB2-BD59-A6C34878D82A}">
                    <a16:rowId xmlns:a16="http://schemas.microsoft.com/office/drawing/2014/main" val="10000"/>
                  </a:ext>
                </a:extLst>
              </a:tr>
              <a:tr h="347875">
                <a:tc>
                  <a:txBody>
                    <a:bodyPr/>
                    <a:lstStyle/>
                    <a:p>
                      <a:pPr marL="0" lvl="0" indent="0" algn="l" rtl="0">
                        <a:spcBef>
                          <a:spcPts val="0"/>
                        </a:spcBef>
                        <a:spcAft>
                          <a:spcPts val="0"/>
                        </a:spcAft>
                        <a:buNone/>
                      </a:pPr>
                      <a:r>
                        <a:rPr lang="en" sz="1300"/>
                        <a:t>&amp;</a:t>
                      </a:r>
                      <a:endParaRPr sz="1300"/>
                    </a:p>
                  </a:txBody>
                  <a:tcPr marL="91425" marR="91425" marT="91425" marB="91425"/>
                </a:tc>
                <a:tc>
                  <a:txBody>
                    <a:bodyPr/>
                    <a:lstStyle/>
                    <a:p>
                      <a:pPr marL="0" lvl="0" indent="0" algn="l" rtl="0">
                        <a:spcBef>
                          <a:spcPts val="0"/>
                        </a:spcBef>
                        <a:spcAft>
                          <a:spcPts val="0"/>
                        </a:spcAft>
                        <a:buNone/>
                      </a:pPr>
                      <a:r>
                        <a:rPr lang="en" sz="1300"/>
                        <a:t>AND</a:t>
                      </a:r>
                      <a:endParaRPr sz="1300"/>
                    </a:p>
                  </a:txBody>
                  <a:tcPr marL="91425" marR="91425" marT="91425" marB="91425"/>
                </a:tc>
                <a:tc>
                  <a:txBody>
                    <a:bodyPr/>
                    <a:lstStyle/>
                    <a:p>
                      <a:pPr marL="0" lvl="0" indent="0" algn="l" rtl="0">
                        <a:spcBef>
                          <a:spcPts val="0"/>
                        </a:spcBef>
                        <a:spcAft>
                          <a:spcPts val="0"/>
                        </a:spcAft>
                        <a:buNone/>
                      </a:pPr>
                      <a:r>
                        <a:rPr lang="en" sz="1300"/>
                        <a:t>Sets each bit to 1 if both bits are 1</a:t>
                      </a:r>
                      <a:endParaRPr sz="1300"/>
                    </a:p>
                  </a:txBody>
                  <a:tcPr marL="91425" marR="91425" marT="91425" marB="91425"/>
                </a:tc>
                <a:extLst>
                  <a:ext uri="{0D108BD9-81ED-4DB2-BD59-A6C34878D82A}">
                    <a16:rowId xmlns:a16="http://schemas.microsoft.com/office/drawing/2014/main" val="10001"/>
                  </a:ext>
                </a:extLst>
              </a:tr>
              <a:tr h="347875">
                <a:tc>
                  <a:txBody>
                    <a:bodyPr/>
                    <a:lstStyle/>
                    <a:p>
                      <a:pPr marL="0" lvl="0" indent="0" algn="l" rtl="0">
                        <a:spcBef>
                          <a:spcPts val="0"/>
                        </a:spcBef>
                        <a:spcAft>
                          <a:spcPts val="0"/>
                        </a:spcAft>
                        <a:buNone/>
                      </a:pPr>
                      <a:r>
                        <a:rPr lang="en" sz="1300"/>
                        <a:t>|</a:t>
                      </a:r>
                      <a:endParaRPr sz="1300"/>
                    </a:p>
                  </a:txBody>
                  <a:tcPr marL="91425" marR="91425" marT="91425" marB="91425"/>
                </a:tc>
                <a:tc>
                  <a:txBody>
                    <a:bodyPr/>
                    <a:lstStyle/>
                    <a:p>
                      <a:pPr marL="0" lvl="0" indent="0" algn="l" rtl="0">
                        <a:spcBef>
                          <a:spcPts val="0"/>
                        </a:spcBef>
                        <a:spcAft>
                          <a:spcPts val="0"/>
                        </a:spcAft>
                        <a:buNone/>
                      </a:pPr>
                      <a:r>
                        <a:rPr lang="en" sz="1300"/>
                        <a:t>OR</a:t>
                      </a:r>
                      <a:endParaRPr sz="1300"/>
                    </a:p>
                  </a:txBody>
                  <a:tcPr marL="91425" marR="91425" marT="91425" marB="91425"/>
                </a:tc>
                <a:tc>
                  <a:txBody>
                    <a:bodyPr/>
                    <a:lstStyle/>
                    <a:p>
                      <a:pPr marL="0" lvl="0" indent="0" algn="l" rtl="0">
                        <a:spcBef>
                          <a:spcPts val="0"/>
                        </a:spcBef>
                        <a:spcAft>
                          <a:spcPts val="0"/>
                        </a:spcAft>
                        <a:buNone/>
                      </a:pPr>
                      <a:r>
                        <a:rPr lang="en" sz="1300"/>
                        <a:t>Sets each bit to 1 if one of two bits is 1</a:t>
                      </a:r>
                      <a:endParaRPr sz="1300"/>
                    </a:p>
                  </a:txBody>
                  <a:tcPr marL="91425" marR="91425" marT="91425" marB="91425"/>
                </a:tc>
                <a:extLst>
                  <a:ext uri="{0D108BD9-81ED-4DB2-BD59-A6C34878D82A}">
                    <a16:rowId xmlns:a16="http://schemas.microsoft.com/office/drawing/2014/main" val="10002"/>
                  </a:ext>
                </a:extLst>
              </a:tr>
              <a:tr h="347875">
                <a:tc>
                  <a:txBody>
                    <a:bodyPr/>
                    <a:lstStyle/>
                    <a:p>
                      <a:pPr marL="0" lvl="0" indent="0" algn="l" rtl="0">
                        <a:spcBef>
                          <a:spcPts val="0"/>
                        </a:spcBef>
                        <a:spcAft>
                          <a:spcPts val="0"/>
                        </a:spcAft>
                        <a:buNone/>
                      </a:pPr>
                      <a:r>
                        <a:rPr lang="en" sz="1300"/>
                        <a:t>^</a:t>
                      </a:r>
                      <a:endParaRPr sz="1300"/>
                    </a:p>
                  </a:txBody>
                  <a:tcPr marL="91425" marR="91425" marT="91425" marB="91425"/>
                </a:tc>
                <a:tc>
                  <a:txBody>
                    <a:bodyPr/>
                    <a:lstStyle/>
                    <a:p>
                      <a:pPr marL="0" lvl="0" indent="0" algn="l" rtl="0">
                        <a:spcBef>
                          <a:spcPts val="0"/>
                        </a:spcBef>
                        <a:spcAft>
                          <a:spcPts val="0"/>
                        </a:spcAft>
                        <a:buNone/>
                      </a:pPr>
                      <a:r>
                        <a:rPr lang="en" sz="1300"/>
                        <a:t>XOR</a:t>
                      </a:r>
                      <a:endParaRPr sz="1300"/>
                    </a:p>
                  </a:txBody>
                  <a:tcPr marL="91425" marR="91425" marT="91425" marB="91425"/>
                </a:tc>
                <a:tc>
                  <a:txBody>
                    <a:bodyPr/>
                    <a:lstStyle/>
                    <a:p>
                      <a:pPr marL="0" lvl="0" indent="0" algn="l" rtl="0">
                        <a:spcBef>
                          <a:spcPts val="0"/>
                        </a:spcBef>
                        <a:spcAft>
                          <a:spcPts val="0"/>
                        </a:spcAft>
                        <a:buNone/>
                      </a:pPr>
                      <a:r>
                        <a:rPr lang="en" sz="1300"/>
                        <a:t>Sets each bit to 1 if only one of two bits is 1</a:t>
                      </a:r>
                      <a:endParaRPr sz="1300"/>
                    </a:p>
                  </a:txBody>
                  <a:tcPr marL="91425" marR="91425" marT="91425" marB="91425"/>
                </a:tc>
                <a:extLst>
                  <a:ext uri="{0D108BD9-81ED-4DB2-BD59-A6C34878D82A}">
                    <a16:rowId xmlns:a16="http://schemas.microsoft.com/office/drawing/2014/main" val="10003"/>
                  </a:ext>
                </a:extLst>
              </a:tr>
              <a:tr h="347875">
                <a:tc>
                  <a:txBody>
                    <a:bodyPr/>
                    <a:lstStyle/>
                    <a:p>
                      <a:pPr marL="0" lvl="0" indent="0" algn="l" rtl="0">
                        <a:spcBef>
                          <a:spcPts val="0"/>
                        </a:spcBef>
                        <a:spcAft>
                          <a:spcPts val="0"/>
                        </a:spcAft>
                        <a:buNone/>
                      </a:pPr>
                      <a:r>
                        <a:rPr lang="en" sz="1300"/>
                        <a:t>~</a:t>
                      </a:r>
                      <a:endParaRPr sz="1300"/>
                    </a:p>
                  </a:txBody>
                  <a:tcPr marL="91425" marR="91425" marT="91425" marB="91425"/>
                </a:tc>
                <a:tc>
                  <a:txBody>
                    <a:bodyPr/>
                    <a:lstStyle/>
                    <a:p>
                      <a:pPr marL="0" lvl="0" indent="0" algn="l" rtl="0">
                        <a:spcBef>
                          <a:spcPts val="0"/>
                        </a:spcBef>
                        <a:spcAft>
                          <a:spcPts val="0"/>
                        </a:spcAft>
                        <a:buNone/>
                      </a:pPr>
                      <a:r>
                        <a:rPr lang="en" sz="1300"/>
                        <a:t>NOT</a:t>
                      </a:r>
                      <a:endParaRPr sz="1300"/>
                    </a:p>
                  </a:txBody>
                  <a:tcPr marL="91425" marR="91425" marT="91425" marB="91425"/>
                </a:tc>
                <a:tc>
                  <a:txBody>
                    <a:bodyPr/>
                    <a:lstStyle/>
                    <a:p>
                      <a:pPr marL="0" lvl="0" indent="0" algn="l" rtl="0">
                        <a:spcBef>
                          <a:spcPts val="0"/>
                        </a:spcBef>
                        <a:spcAft>
                          <a:spcPts val="0"/>
                        </a:spcAft>
                        <a:buNone/>
                      </a:pPr>
                      <a:r>
                        <a:rPr lang="en" sz="1300"/>
                        <a:t>Inverts all the bits</a:t>
                      </a:r>
                      <a:endParaRPr sz="1300"/>
                    </a:p>
                  </a:txBody>
                  <a:tcPr marL="91425" marR="91425" marT="91425" marB="91425"/>
                </a:tc>
                <a:extLst>
                  <a:ext uri="{0D108BD9-81ED-4DB2-BD59-A6C34878D82A}">
                    <a16:rowId xmlns:a16="http://schemas.microsoft.com/office/drawing/2014/main" val="10004"/>
                  </a:ext>
                </a:extLst>
              </a:tr>
              <a:tr h="709625">
                <a:tc>
                  <a:txBody>
                    <a:bodyPr/>
                    <a:lstStyle/>
                    <a:p>
                      <a:pPr marL="0" lvl="0" indent="0" algn="l" rtl="0">
                        <a:spcBef>
                          <a:spcPts val="0"/>
                        </a:spcBef>
                        <a:spcAft>
                          <a:spcPts val="0"/>
                        </a:spcAft>
                        <a:buNone/>
                      </a:pPr>
                      <a:r>
                        <a:rPr lang="en" sz="1300"/>
                        <a:t>&gt;&gt;</a:t>
                      </a:r>
                      <a:endParaRPr sz="1300"/>
                    </a:p>
                  </a:txBody>
                  <a:tcPr marL="91425" marR="91425" marT="91425" marB="91425"/>
                </a:tc>
                <a:tc>
                  <a:txBody>
                    <a:bodyPr/>
                    <a:lstStyle/>
                    <a:p>
                      <a:pPr marL="0" lvl="0" indent="0" algn="l" rtl="0">
                        <a:spcBef>
                          <a:spcPts val="0"/>
                        </a:spcBef>
                        <a:spcAft>
                          <a:spcPts val="0"/>
                        </a:spcAft>
                        <a:buNone/>
                      </a:pPr>
                      <a:r>
                        <a:rPr lang="en" sz="1300"/>
                        <a:t>Sign right shift</a:t>
                      </a:r>
                      <a:endParaRPr sz="1300"/>
                    </a:p>
                  </a:txBody>
                  <a:tcPr marL="91425" marR="91425" marT="91425" marB="91425"/>
                </a:tc>
                <a:tc>
                  <a:txBody>
                    <a:bodyPr/>
                    <a:lstStyle/>
                    <a:p>
                      <a:pPr marL="0" lvl="0" indent="0" algn="l" rtl="0">
                        <a:spcBef>
                          <a:spcPts val="0"/>
                        </a:spcBef>
                        <a:spcAft>
                          <a:spcPts val="0"/>
                        </a:spcAft>
                        <a:buNone/>
                      </a:pPr>
                      <a:r>
                        <a:rPr lang="en" sz="1300"/>
                        <a:t>Signed right shift	Shift right by pushing copies of the leftmost bit in from the left, and let the rightmost bits fall off</a:t>
                      </a:r>
                      <a:endParaRPr sz="1300"/>
                    </a:p>
                  </a:txBody>
                  <a:tcPr marL="91425" marR="91425" marT="91425" marB="91425"/>
                </a:tc>
                <a:extLst>
                  <a:ext uri="{0D108BD9-81ED-4DB2-BD59-A6C34878D82A}">
                    <a16:rowId xmlns:a16="http://schemas.microsoft.com/office/drawing/2014/main" val="10005"/>
                  </a:ext>
                </a:extLst>
              </a:tr>
              <a:tr h="528725">
                <a:tc>
                  <a:txBody>
                    <a:bodyPr/>
                    <a:lstStyle/>
                    <a:p>
                      <a:pPr marL="0" lvl="0" indent="0" algn="l" rtl="0">
                        <a:spcBef>
                          <a:spcPts val="0"/>
                        </a:spcBef>
                        <a:spcAft>
                          <a:spcPts val="0"/>
                        </a:spcAft>
                        <a:buNone/>
                      </a:pPr>
                      <a:r>
                        <a:rPr lang="en" sz="1300"/>
                        <a:t>&lt;&lt;</a:t>
                      </a:r>
                      <a:endParaRPr sz="1300"/>
                    </a:p>
                  </a:txBody>
                  <a:tcPr marL="91425" marR="91425" marT="91425" marB="91425"/>
                </a:tc>
                <a:tc>
                  <a:txBody>
                    <a:bodyPr/>
                    <a:lstStyle/>
                    <a:p>
                      <a:pPr marL="0" lvl="0" indent="0" algn="l" rtl="0">
                        <a:spcBef>
                          <a:spcPts val="0"/>
                        </a:spcBef>
                        <a:spcAft>
                          <a:spcPts val="0"/>
                        </a:spcAft>
                        <a:buNone/>
                      </a:pPr>
                      <a:r>
                        <a:rPr lang="en" sz="1300"/>
                        <a:t>Zero fill left shift</a:t>
                      </a:r>
                      <a:endParaRPr sz="1300"/>
                    </a:p>
                  </a:txBody>
                  <a:tcPr marL="91425" marR="91425" marT="91425" marB="91425"/>
                </a:tc>
                <a:tc>
                  <a:txBody>
                    <a:bodyPr/>
                    <a:lstStyle/>
                    <a:p>
                      <a:pPr marL="0" lvl="0" indent="0" algn="l" rtl="0">
                        <a:spcBef>
                          <a:spcPts val="0"/>
                        </a:spcBef>
                        <a:spcAft>
                          <a:spcPts val="0"/>
                        </a:spcAft>
                        <a:buNone/>
                      </a:pPr>
                      <a:r>
                        <a:rPr lang="en" sz="1300"/>
                        <a:t>Zero fill left shift	Shift left by pushing zeros in from the right and let the leftmost bits fall off</a:t>
                      </a:r>
                      <a:endParaRPr sz="1300"/>
                    </a:p>
                  </a:txBody>
                  <a:tcPr marL="91425" marR="91425" marT="91425" marB="91425"/>
                </a:tc>
                <a:extLst>
                  <a:ext uri="{0D108BD9-81ED-4DB2-BD59-A6C34878D82A}">
                    <a16:rowId xmlns:a16="http://schemas.microsoft.com/office/drawing/2014/main" val="10006"/>
                  </a:ext>
                </a:extLst>
              </a:tr>
            </a:tbl>
          </a:graphicData>
        </a:graphic>
      </p:graphicFrame>
      <p:pic>
        <p:nvPicPr>
          <p:cNvPr id="300" name="Google Shape;300;p38"/>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200">
                <a:highlight>
                  <a:srgbClr val="FFFFFF"/>
                </a:highlight>
                <a:latin typeface="Verdana"/>
                <a:ea typeface="Verdana"/>
                <a:cs typeface="Verdana"/>
                <a:sym typeface="Verdana"/>
              </a:rPr>
              <a:t>Identity Operators</a:t>
            </a:r>
            <a:endParaRPr sz="2200">
              <a:highlight>
                <a:srgbClr val="FFFFFF"/>
              </a:highlight>
              <a:latin typeface="Verdana"/>
              <a:ea typeface="Verdana"/>
              <a:cs typeface="Verdana"/>
              <a:sym typeface="Verdana"/>
            </a:endParaRPr>
          </a:p>
          <a:p>
            <a:pPr marL="0" lvl="0" indent="0" algn="l" rtl="0">
              <a:spcBef>
                <a:spcPts val="800"/>
              </a:spcBef>
              <a:spcAft>
                <a:spcPts val="0"/>
              </a:spcAft>
              <a:buNone/>
            </a:pPr>
            <a:endParaRPr sz="2200">
              <a:latin typeface="Verdana"/>
              <a:ea typeface="Verdana"/>
              <a:cs typeface="Verdana"/>
              <a:sym typeface="Verdana"/>
            </a:endParaRPr>
          </a:p>
        </p:txBody>
      </p:sp>
      <p:sp>
        <p:nvSpPr>
          <p:cNvPr id="308" name="Google Shape;30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Identity operators are used to compare the objects, not if they are equal, but if they are actually the same object, with the same memory location:</a:t>
            </a:r>
            <a:endParaRPr sz="1200">
              <a:solidFill>
                <a:schemeClr val="dk1"/>
              </a:solidFill>
              <a:latin typeface="Verdana"/>
              <a:ea typeface="Verdana"/>
              <a:cs typeface="Verdana"/>
              <a:sym typeface="Verdana"/>
            </a:endParaRPr>
          </a:p>
        </p:txBody>
      </p:sp>
      <p:graphicFrame>
        <p:nvGraphicFramePr>
          <p:cNvPr id="309" name="Google Shape;309;p39"/>
          <p:cNvGraphicFramePr/>
          <p:nvPr/>
        </p:nvGraphicFramePr>
        <p:xfrm>
          <a:off x="952500" y="2000250"/>
          <a:ext cx="7239000" cy="1188630"/>
        </p:xfrm>
        <a:graphic>
          <a:graphicData uri="http://schemas.openxmlformats.org/drawingml/2006/table">
            <a:tbl>
              <a:tblPr>
                <a:noFill/>
                <a:tableStyleId>{1AEDD797-99F8-4678-AB64-3A33354B2F24}</a:tableStyleId>
              </a:tblPr>
              <a:tblGrid>
                <a:gridCol w="1053775">
                  <a:extLst>
                    <a:ext uri="{9D8B030D-6E8A-4147-A177-3AD203B41FA5}">
                      <a16:colId xmlns:a16="http://schemas.microsoft.com/office/drawing/2014/main" val="20000"/>
                    </a:ext>
                  </a:extLst>
                </a:gridCol>
                <a:gridCol w="4709350">
                  <a:extLst>
                    <a:ext uri="{9D8B030D-6E8A-4147-A177-3AD203B41FA5}">
                      <a16:colId xmlns:a16="http://schemas.microsoft.com/office/drawing/2014/main" val="20001"/>
                    </a:ext>
                  </a:extLst>
                </a:gridCol>
                <a:gridCol w="147587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i="1"/>
                        <a:t>Operator</a:t>
                      </a:r>
                      <a:endParaRPr b="1" i="1"/>
                    </a:p>
                  </a:txBody>
                  <a:tcPr marL="91425" marR="91425" marT="91425" marB="91425"/>
                </a:tc>
                <a:tc>
                  <a:txBody>
                    <a:bodyPr/>
                    <a:lstStyle/>
                    <a:p>
                      <a:pPr marL="0" lvl="0" indent="0" algn="ctr" rtl="0">
                        <a:spcBef>
                          <a:spcPts val="0"/>
                        </a:spcBef>
                        <a:spcAft>
                          <a:spcPts val="0"/>
                        </a:spcAft>
                        <a:buNone/>
                      </a:pPr>
                      <a:r>
                        <a:rPr lang="en" b="1" i="1"/>
                        <a:t>Description</a:t>
                      </a:r>
                      <a:endParaRPr b="1" i="1"/>
                    </a:p>
                  </a:txBody>
                  <a:tcPr marL="91425" marR="91425" marT="91425" marB="91425"/>
                </a:tc>
                <a:tc>
                  <a:txBody>
                    <a:bodyPr/>
                    <a:lstStyle/>
                    <a:p>
                      <a:pPr marL="0" lvl="0" indent="0" algn="ctr" rtl="0">
                        <a:spcBef>
                          <a:spcPts val="0"/>
                        </a:spcBef>
                        <a:spcAft>
                          <a:spcPts val="0"/>
                        </a:spcAft>
                        <a:buNone/>
                      </a:pPr>
                      <a:r>
                        <a:rPr lang="en" b="1" i="1"/>
                        <a:t>Example</a:t>
                      </a:r>
                      <a:endParaRPr b="1" i="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is</a:t>
                      </a:r>
                      <a:endParaRPr/>
                    </a:p>
                  </a:txBody>
                  <a:tcPr marL="91425" marR="91425" marT="91425" marB="91425"/>
                </a:tc>
                <a:tc>
                  <a:txBody>
                    <a:bodyPr/>
                    <a:lstStyle/>
                    <a:p>
                      <a:pPr marL="0" lvl="0" indent="0" algn="ctr" rtl="0">
                        <a:spcBef>
                          <a:spcPts val="0"/>
                        </a:spcBef>
                        <a:spcAft>
                          <a:spcPts val="0"/>
                        </a:spcAft>
                        <a:buNone/>
                      </a:pPr>
                      <a:r>
                        <a:rPr lang="en" sz="1300" dirty="0"/>
                        <a:t>Returns True if both variables are the same object</a:t>
                      </a:r>
                      <a:endParaRPr sz="1300" dirty="0"/>
                    </a:p>
                  </a:txBody>
                  <a:tcPr marL="91425" marR="91425" marT="91425" marB="91425"/>
                </a:tc>
                <a:tc>
                  <a:txBody>
                    <a:bodyPr/>
                    <a:lstStyle/>
                    <a:p>
                      <a:pPr marL="0" lvl="0" indent="0" algn="ctr" rtl="0">
                        <a:spcBef>
                          <a:spcPts val="0"/>
                        </a:spcBef>
                        <a:spcAft>
                          <a:spcPts val="0"/>
                        </a:spcAft>
                        <a:buNone/>
                      </a:pPr>
                      <a:r>
                        <a:rPr lang="en"/>
                        <a:t>X is Y</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Is not</a:t>
                      </a:r>
                      <a:endParaRPr/>
                    </a:p>
                  </a:txBody>
                  <a:tcPr marL="91425" marR="91425" marT="91425" marB="91425"/>
                </a:tc>
                <a:tc>
                  <a:txBody>
                    <a:bodyPr/>
                    <a:lstStyle/>
                    <a:p>
                      <a:pPr marL="0" lvl="0" indent="0" algn="ctr" rtl="0">
                        <a:spcBef>
                          <a:spcPts val="0"/>
                        </a:spcBef>
                        <a:spcAft>
                          <a:spcPts val="0"/>
                        </a:spcAft>
                        <a:buNone/>
                      </a:pPr>
                      <a:r>
                        <a:rPr lang="en" sz="1300" dirty="0"/>
                        <a:t>Returns True if both variables are not the same object</a:t>
                      </a:r>
                      <a:endParaRPr sz="1300" dirty="0"/>
                    </a:p>
                  </a:txBody>
                  <a:tcPr marL="91425" marR="91425" marT="91425" marB="91425"/>
                </a:tc>
                <a:tc>
                  <a:txBody>
                    <a:bodyPr/>
                    <a:lstStyle/>
                    <a:p>
                      <a:pPr marL="0" lvl="0" indent="0" algn="ctr" rtl="0">
                        <a:spcBef>
                          <a:spcPts val="0"/>
                        </a:spcBef>
                        <a:spcAft>
                          <a:spcPts val="0"/>
                        </a:spcAft>
                        <a:buNone/>
                      </a:pPr>
                      <a:r>
                        <a:rPr lang="en" dirty="0"/>
                        <a:t>X is not Y</a:t>
                      </a:r>
                      <a:endParaRPr dirty="0"/>
                    </a:p>
                  </a:txBody>
                  <a:tcPr marL="91425" marR="91425" marT="91425" marB="91425"/>
                </a:tc>
                <a:extLst>
                  <a:ext uri="{0D108BD9-81ED-4DB2-BD59-A6C34878D82A}">
                    <a16:rowId xmlns:a16="http://schemas.microsoft.com/office/drawing/2014/main" val="10002"/>
                  </a:ext>
                </a:extLst>
              </a:tr>
            </a:tbl>
          </a:graphicData>
        </a:graphic>
      </p:graphicFrame>
      <p:pic>
        <p:nvPicPr>
          <p:cNvPr id="310" name="Google Shape;310;p39"/>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800"/>
              </a:spcBef>
              <a:spcAft>
                <a:spcPts val="0"/>
              </a:spcAft>
              <a:buClr>
                <a:schemeClr val="dk1"/>
              </a:buClr>
              <a:buSzPts val="1100"/>
              <a:buFont typeface="Arial"/>
              <a:buNone/>
            </a:pPr>
            <a:r>
              <a:rPr lang="en" sz="2200">
                <a:highlight>
                  <a:srgbClr val="FFFFFF"/>
                </a:highlight>
                <a:latin typeface="Verdana"/>
                <a:ea typeface="Verdana"/>
                <a:cs typeface="Verdana"/>
                <a:sym typeface="Verdana"/>
              </a:rPr>
              <a:t>Membership Operators</a:t>
            </a:r>
            <a:endParaRPr sz="2200">
              <a:highlight>
                <a:srgbClr val="FFFFFF"/>
              </a:highlight>
              <a:latin typeface="Verdana"/>
              <a:ea typeface="Verdana"/>
              <a:cs typeface="Verdana"/>
              <a:sym typeface="Verdana"/>
            </a:endParaRPr>
          </a:p>
          <a:p>
            <a:pPr marL="0" lvl="0" indent="0" algn="l" rtl="0">
              <a:spcBef>
                <a:spcPts val="800"/>
              </a:spcBef>
              <a:spcAft>
                <a:spcPts val="0"/>
              </a:spcAft>
              <a:buNone/>
            </a:pPr>
            <a:endParaRPr sz="2200">
              <a:latin typeface="Verdana"/>
              <a:ea typeface="Verdana"/>
              <a:cs typeface="Verdana"/>
              <a:sym typeface="Verdana"/>
            </a:endParaRPr>
          </a:p>
        </p:txBody>
      </p:sp>
      <p:sp>
        <p:nvSpPr>
          <p:cNvPr id="318" name="Google Shape;31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Verdana"/>
              <a:buChar char="●"/>
            </a:pPr>
            <a:r>
              <a:rPr lang="en" sz="1200">
                <a:solidFill>
                  <a:schemeClr val="dk1"/>
                </a:solidFill>
                <a:highlight>
                  <a:srgbClr val="FFFFFF"/>
                </a:highlight>
                <a:latin typeface="Verdana"/>
                <a:ea typeface="Verdana"/>
                <a:cs typeface="Verdana"/>
                <a:sym typeface="Verdana"/>
              </a:rPr>
              <a:t>Membership operators are used to test if a sequence is presented in an object:</a:t>
            </a:r>
            <a:endParaRPr sz="1200">
              <a:latin typeface="Verdana"/>
              <a:ea typeface="Verdana"/>
              <a:cs typeface="Verdana"/>
              <a:sym typeface="Verdana"/>
            </a:endParaRPr>
          </a:p>
        </p:txBody>
      </p:sp>
      <p:graphicFrame>
        <p:nvGraphicFramePr>
          <p:cNvPr id="319" name="Google Shape;319;p40"/>
          <p:cNvGraphicFramePr/>
          <p:nvPr/>
        </p:nvGraphicFramePr>
        <p:xfrm>
          <a:off x="952500" y="2000250"/>
          <a:ext cx="7239000" cy="1615350"/>
        </p:xfrm>
        <a:graphic>
          <a:graphicData uri="http://schemas.openxmlformats.org/drawingml/2006/table">
            <a:tbl>
              <a:tblPr>
                <a:noFill/>
                <a:tableStyleId>{1AEDD797-99F8-4678-AB64-3A33354B2F24}</a:tableStyleId>
              </a:tblPr>
              <a:tblGrid>
                <a:gridCol w="982275">
                  <a:extLst>
                    <a:ext uri="{9D8B030D-6E8A-4147-A177-3AD203B41FA5}">
                      <a16:colId xmlns:a16="http://schemas.microsoft.com/office/drawing/2014/main" val="20000"/>
                    </a:ext>
                  </a:extLst>
                </a:gridCol>
                <a:gridCol w="4938225">
                  <a:extLst>
                    <a:ext uri="{9D8B030D-6E8A-4147-A177-3AD203B41FA5}">
                      <a16:colId xmlns:a16="http://schemas.microsoft.com/office/drawing/2014/main" val="20001"/>
                    </a:ext>
                  </a:extLst>
                </a:gridCol>
                <a:gridCol w="13185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Operator</a:t>
                      </a:r>
                      <a:endParaRPr/>
                    </a:p>
                  </a:txBody>
                  <a:tcPr marL="91425" marR="91425" marT="91425" marB="91425"/>
                </a:tc>
                <a:tc>
                  <a:txBody>
                    <a:bodyPr/>
                    <a:lstStyle/>
                    <a:p>
                      <a:pPr marL="0" lvl="0" indent="0" algn="l" rtl="0">
                        <a:spcBef>
                          <a:spcPts val="0"/>
                        </a:spcBef>
                        <a:spcAft>
                          <a:spcPts val="0"/>
                        </a:spcAft>
                        <a:buNone/>
                      </a:pPr>
                      <a:r>
                        <a:rPr lang="en"/>
                        <a:t>Description</a:t>
                      </a:r>
                      <a:endParaRPr/>
                    </a:p>
                  </a:txBody>
                  <a:tcPr marL="91425" marR="91425" marT="91425" marB="91425"/>
                </a:tc>
                <a:tc>
                  <a:txBody>
                    <a:bodyPr/>
                    <a:lstStyle/>
                    <a:p>
                      <a:pPr marL="0" lvl="0" indent="0" algn="l" rtl="0">
                        <a:spcBef>
                          <a:spcPts val="0"/>
                        </a:spcBef>
                        <a:spcAft>
                          <a:spcPts val="0"/>
                        </a:spcAft>
                        <a:buNone/>
                      </a:pPr>
                      <a:r>
                        <a:rPr lang="en"/>
                        <a:t>Example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in</a:t>
                      </a:r>
                      <a:endParaRPr/>
                    </a:p>
                  </a:txBody>
                  <a:tcPr marL="91425" marR="91425" marT="91425" marB="91425"/>
                </a:tc>
                <a:tc>
                  <a:txBody>
                    <a:bodyPr/>
                    <a:lstStyle/>
                    <a:p>
                      <a:pPr marL="0" lvl="0" indent="0" algn="l" rtl="0">
                        <a:spcBef>
                          <a:spcPts val="0"/>
                        </a:spcBef>
                        <a:spcAft>
                          <a:spcPts val="0"/>
                        </a:spcAft>
                        <a:buNone/>
                      </a:pPr>
                      <a:r>
                        <a:rPr lang="en" dirty="0"/>
                        <a:t>Returns True if a sequence with the specified value is present in the object</a:t>
                      </a:r>
                      <a:endParaRPr dirty="0"/>
                    </a:p>
                  </a:txBody>
                  <a:tcPr marL="91425" marR="91425" marT="91425" marB="91425"/>
                </a:tc>
                <a:tc>
                  <a:txBody>
                    <a:bodyPr/>
                    <a:lstStyle/>
                    <a:p>
                      <a:pPr marL="0" lvl="0" indent="0" algn="l" rtl="0">
                        <a:spcBef>
                          <a:spcPts val="0"/>
                        </a:spcBef>
                        <a:spcAft>
                          <a:spcPts val="0"/>
                        </a:spcAft>
                        <a:buNone/>
                      </a:pPr>
                      <a:r>
                        <a:rPr lang="en"/>
                        <a:t>X in Y</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not in</a:t>
                      </a:r>
                      <a:endParaRPr/>
                    </a:p>
                  </a:txBody>
                  <a:tcPr marL="91425" marR="91425" marT="91425" marB="91425"/>
                </a:tc>
                <a:tc>
                  <a:txBody>
                    <a:bodyPr/>
                    <a:lstStyle/>
                    <a:p>
                      <a:pPr marL="0" lvl="0" indent="0" algn="l" rtl="0">
                        <a:spcBef>
                          <a:spcPts val="0"/>
                        </a:spcBef>
                        <a:spcAft>
                          <a:spcPts val="0"/>
                        </a:spcAft>
                        <a:buNone/>
                      </a:pPr>
                      <a:r>
                        <a:rPr lang="en" dirty="0"/>
                        <a:t>Returns True if a sequence with the specified value is not present in the object</a:t>
                      </a:r>
                      <a:endParaRPr dirty="0"/>
                    </a:p>
                  </a:txBody>
                  <a:tcPr marL="91425" marR="91425" marT="91425" marB="91425"/>
                </a:tc>
                <a:tc>
                  <a:txBody>
                    <a:bodyPr/>
                    <a:lstStyle/>
                    <a:p>
                      <a:pPr marL="0" lvl="0" indent="0" algn="l" rtl="0">
                        <a:spcBef>
                          <a:spcPts val="0"/>
                        </a:spcBef>
                        <a:spcAft>
                          <a:spcPts val="0"/>
                        </a:spcAft>
                        <a:buNone/>
                      </a:pPr>
                      <a:r>
                        <a:rPr lang="en" dirty="0"/>
                        <a:t>X not in Y</a:t>
                      </a:r>
                      <a:endParaRPr dirty="0"/>
                    </a:p>
                  </a:txBody>
                  <a:tcPr marL="91425" marR="91425" marT="91425" marB="91425"/>
                </a:tc>
                <a:extLst>
                  <a:ext uri="{0D108BD9-81ED-4DB2-BD59-A6C34878D82A}">
                    <a16:rowId xmlns:a16="http://schemas.microsoft.com/office/drawing/2014/main" val="10002"/>
                  </a:ext>
                </a:extLst>
              </a:tr>
            </a:tbl>
          </a:graphicData>
        </a:graphic>
      </p:graphicFrame>
      <p:pic>
        <p:nvPicPr>
          <p:cNvPr id="320" name="Google Shape;320;p40"/>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Google Shape;32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Tuple</a:t>
            </a:r>
            <a:endParaRPr sz="2220">
              <a:latin typeface="Verdana"/>
              <a:ea typeface="Verdana"/>
              <a:cs typeface="Verdana"/>
              <a:sym typeface="Verdana"/>
            </a:endParaRPr>
          </a:p>
        </p:txBody>
      </p:sp>
      <p:sp>
        <p:nvSpPr>
          <p:cNvPr id="328" name="Google Shape;328;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Verdana"/>
              <a:buChar char="●"/>
            </a:pPr>
            <a:r>
              <a:rPr lang="en" sz="1200">
                <a:solidFill>
                  <a:schemeClr val="dk1"/>
                </a:solidFill>
                <a:highlight>
                  <a:srgbClr val="FFFFFF"/>
                </a:highlight>
                <a:latin typeface="Verdana"/>
                <a:ea typeface="Verdana"/>
                <a:cs typeface="Verdana"/>
                <a:sym typeface="Verdana"/>
              </a:rPr>
              <a:t>Tuples are used to store multiple items in a single variable.</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A tuple is a collection which is ordered and unchangeable.</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Tuples are written with round brackets.</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Tuple items are ordered, unchangeable, and allow duplicate values.</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To determine how many items a tuple has, use the </a:t>
            </a:r>
            <a:r>
              <a:rPr lang="en" sz="1200" b="1" u="sng">
                <a:solidFill>
                  <a:schemeClr val="dk1"/>
                </a:solidFill>
                <a:latin typeface="Verdana"/>
                <a:ea typeface="Verdana"/>
                <a:cs typeface="Verdana"/>
                <a:sym typeface="Verdana"/>
              </a:rPr>
              <a:t>len()</a:t>
            </a:r>
            <a:r>
              <a:rPr lang="en" sz="1200">
                <a:solidFill>
                  <a:schemeClr val="dk1"/>
                </a:solidFill>
                <a:highlight>
                  <a:srgbClr val="FFFFFF"/>
                </a:highlight>
                <a:latin typeface="Verdana"/>
                <a:ea typeface="Verdana"/>
                <a:cs typeface="Verdana"/>
                <a:sym typeface="Verdana"/>
              </a:rPr>
              <a:t> function .</a:t>
            </a:r>
            <a:endParaRPr sz="1200">
              <a:solidFill>
                <a:schemeClr val="dk1"/>
              </a:solidFill>
              <a:highlight>
                <a:srgbClr val="FFFFFF"/>
              </a:highlight>
              <a:latin typeface="Verdana"/>
              <a:ea typeface="Verdana"/>
              <a:cs typeface="Verdana"/>
              <a:sym typeface="Verdana"/>
            </a:endParaRPr>
          </a:p>
          <a:p>
            <a:pPr marL="457200" lvl="0" indent="0" algn="l" rtl="0">
              <a:spcBef>
                <a:spcPts val="1200"/>
              </a:spcBef>
              <a:spcAft>
                <a:spcPts val="1200"/>
              </a:spcAft>
              <a:buNone/>
            </a:pPr>
            <a:r>
              <a:rPr lang="en" sz="1200">
                <a:solidFill>
                  <a:schemeClr val="dk1"/>
                </a:solidFill>
                <a:highlight>
                  <a:srgbClr val="FFFFFF"/>
                </a:highlight>
                <a:latin typeface="Verdana"/>
                <a:ea typeface="Verdana"/>
                <a:cs typeface="Verdana"/>
                <a:sym typeface="Verdana"/>
              </a:rPr>
              <a:t>Example : </a:t>
            </a:r>
            <a:endParaRPr sz="1200">
              <a:solidFill>
                <a:schemeClr val="dk1"/>
              </a:solidFill>
              <a:highlight>
                <a:srgbClr val="FFFFFF"/>
              </a:highlight>
              <a:latin typeface="Verdana"/>
              <a:ea typeface="Verdana"/>
              <a:cs typeface="Verdana"/>
              <a:sym typeface="Verdana"/>
            </a:endParaRPr>
          </a:p>
        </p:txBody>
      </p:sp>
      <p:pic>
        <p:nvPicPr>
          <p:cNvPr id="329" name="Google Shape;329;p41"/>
          <p:cNvPicPr preferRelativeResize="0"/>
          <p:nvPr/>
        </p:nvPicPr>
        <p:blipFill>
          <a:blip r:embed="rId3">
            <a:alphaModFix/>
          </a:blip>
          <a:stretch>
            <a:fillRect/>
          </a:stretch>
        </p:blipFill>
        <p:spPr>
          <a:xfrm>
            <a:off x="2488663" y="2614663"/>
            <a:ext cx="4524375" cy="1057275"/>
          </a:xfrm>
          <a:prstGeom prst="rect">
            <a:avLst/>
          </a:prstGeom>
          <a:noFill/>
          <a:ln>
            <a:noFill/>
          </a:ln>
        </p:spPr>
      </p:pic>
      <p:pic>
        <p:nvPicPr>
          <p:cNvPr id="330" name="Google Shape;330;p41"/>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overview</a:t>
            </a:r>
            <a:endParaRPr sz="2220">
              <a:latin typeface="Verdana"/>
              <a:ea typeface="Verdana"/>
              <a:cs typeface="Verdana"/>
              <a:sym typeface="Verdana"/>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70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Scripting Language</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Object-Oriented</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Portable</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Powerful</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Easy to learn and use</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Mixes good features from Java, Perl and Scheme</a:t>
            </a:r>
            <a:endParaRPr sz="1200">
              <a:solidFill>
                <a:schemeClr val="dk1"/>
              </a:solidFill>
              <a:latin typeface="Verdana"/>
              <a:ea typeface="Verdana"/>
              <a:cs typeface="Verdana"/>
              <a:sym typeface="Verdana"/>
            </a:endParaRPr>
          </a:p>
          <a:p>
            <a:pPr marL="0" lvl="0" indent="0" algn="l" rtl="0">
              <a:spcBef>
                <a:spcPts val="0"/>
              </a:spcBef>
              <a:spcAft>
                <a:spcPts val="1200"/>
              </a:spcAft>
              <a:buNone/>
            </a:pPr>
            <a:endParaRPr sz="1200">
              <a:latin typeface="Verdana"/>
              <a:ea typeface="Verdana"/>
              <a:cs typeface="Verdana"/>
              <a:sym typeface="Verdana"/>
            </a:endParaRPr>
          </a:p>
        </p:txBody>
      </p:sp>
      <p:pic>
        <p:nvPicPr>
          <p:cNvPr id="76" name="Google Shape;76;p15"/>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55;p13"/>
          <p:cNvPicPr preferRelativeResize="0"/>
          <p:nvPr/>
        </p:nvPicPr>
        <p:blipFill>
          <a:blip r:embed="rId4">
            <a:alphaModFix/>
          </a:blip>
          <a:stretch>
            <a:fillRect/>
          </a:stretch>
        </p:blipFill>
        <p:spPr>
          <a:xfrm>
            <a:off x="7312575" y="1509376"/>
            <a:ext cx="1412975" cy="141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Tuple Join and Method</a:t>
            </a:r>
            <a:endParaRPr sz="2220">
              <a:latin typeface="Verdana"/>
              <a:ea typeface="Verdana"/>
              <a:cs typeface="Verdana"/>
              <a:sym typeface="Verdana"/>
            </a:endParaRPr>
          </a:p>
        </p:txBody>
      </p:sp>
      <p:sp>
        <p:nvSpPr>
          <p:cNvPr id="338" name="Google Shape;338;p42"/>
          <p:cNvSpPr txBox="1">
            <a:spLocks noGrp="1"/>
          </p:cNvSpPr>
          <p:nvPr>
            <p:ph type="body" idx="1"/>
          </p:nvPr>
        </p:nvSpPr>
        <p:spPr>
          <a:xfrm>
            <a:off x="311700" y="114532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solidFill>
                  <a:schemeClr val="dk1"/>
                </a:solidFill>
                <a:highlight>
                  <a:srgbClr val="FFFFFF"/>
                </a:highlight>
                <a:latin typeface="Verdana"/>
                <a:ea typeface="Verdana"/>
                <a:cs typeface="Verdana"/>
                <a:sym typeface="Verdana"/>
              </a:rPr>
              <a:t>To join two or more tuples can use the</a:t>
            </a:r>
            <a:r>
              <a:rPr lang="en" sz="1200" b="1" u="sng">
                <a:solidFill>
                  <a:schemeClr val="dk1"/>
                </a:solidFill>
                <a:highlight>
                  <a:srgbClr val="FFFFFF"/>
                </a:highlight>
                <a:latin typeface="Verdana"/>
                <a:ea typeface="Verdana"/>
                <a:cs typeface="Verdana"/>
                <a:sym typeface="Verdana"/>
              </a:rPr>
              <a:t> </a:t>
            </a:r>
            <a:r>
              <a:rPr lang="en" sz="1200" b="1" u="sng">
                <a:solidFill>
                  <a:schemeClr val="dk1"/>
                </a:solidFill>
                <a:latin typeface="Verdana"/>
                <a:ea typeface="Verdana"/>
                <a:cs typeface="Verdana"/>
                <a:sym typeface="Verdana"/>
              </a:rPr>
              <a:t>+</a:t>
            </a:r>
            <a:r>
              <a:rPr lang="en" sz="1200" b="1" u="sng">
                <a:solidFill>
                  <a:schemeClr val="dk1"/>
                </a:solidFill>
                <a:highlight>
                  <a:srgbClr val="FFFFFF"/>
                </a:highlight>
                <a:latin typeface="Verdana"/>
                <a:ea typeface="Verdana"/>
                <a:cs typeface="Verdana"/>
                <a:sym typeface="Verdana"/>
              </a:rPr>
              <a:t> </a:t>
            </a:r>
            <a:r>
              <a:rPr lang="en" sz="1200">
                <a:solidFill>
                  <a:schemeClr val="dk1"/>
                </a:solidFill>
                <a:highlight>
                  <a:srgbClr val="FFFFFF"/>
                </a:highlight>
                <a:latin typeface="Verdana"/>
                <a:ea typeface="Verdana"/>
                <a:cs typeface="Verdana"/>
                <a:sym typeface="Verdana"/>
              </a:rPr>
              <a:t>operator .</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If want to multiply the content of a tuple a given number of times, can use the </a:t>
            </a:r>
            <a:r>
              <a:rPr lang="en" sz="1200" b="1" u="sng">
                <a:solidFill>
                  <a:srgbClr val="000000"/>
                </a:solidFill>
                <a:latin typeface="Verdana"/>
                <a:ea typeface="Verdana"/>
                <a:cs typeface="Verdana"/>
                <a:sym typeface="Verdana"/>
              </a:rPr>
              <a:t>*</a:t>
            </a:r>
            <a:r>
              <a:rPr lang="en" sz="1200" b="1" u="sng">
                <a:solidFill>
                  <a:srgbClr val="000000"/>
                </a:solidFill>
                <a:highlight>
                  <a:srgbClr val="FFFFFF"/>
                </a:highlight>
                <a:latin typeface="Verdana"/>
                <a:ea typeface="Verdana"/>
                <a:cs typeface="Verdana"/>
                <a:sym typeface="Verdana"/>
              </a:rPr>
              <a:t> </a:t>
            </a:r>
            <a:r>
              <a:rPr lang="en" sz="1200">
                <a:solidFill>
                  <a:schemeClr val="dk1"/>
                </a:solidFill>
                <a:highlight>
                  <a:srgbClr val="FFFFFF"/>
                </a:highlight>
                <a:latin typeface="Verdana"/>
                <a:ea typeface="Verdana"/>
                <a:cs typeface="Verdana"/>
                <a:sym typeface="Verdana"/>
              </a:rPr>
              <a:t>operator .</a:t>
            </a:r>
            <a:endParaRPr sz="1200">
              <a:solidFill>
                <a:schemeClr val="dk1"/>
              </a:solidFill>
              <a:highlight>
                <a:srgbClr val="FFFFFF"/>
              </a:highlight>
              <a:latin typeface="Verdana"/>
              <a:ea typeface="Verdana"/>
              <a:cs typeface="Verdana"/>
              <a:sym typeface="Verdana"/>
            </a:endParaRPr>
          </a:p>
        </p:txBody>
      </p:sp>
      <p:pic>
        <p:nvPicPr>
          <p:cNvPr id="339" name="Google Shape;339;p42"/>
          <p:cNvPicPr preferRelativeResize="0"/>
          <p:nvPr/>
        </p:nvPicPr>
        <p:blipFill>
          <a:blip r:embed="rId3">
            <a:alphaModFix/>
          </a:blip>
          <a:stretch>
            <a:fillRect/>
          </a:stretch>
        </p:blipFill>
        <p:spPr>
          <a:xfrm>
            <a:off x="745046" y="1955025"/>
            <a:ext cx="2481000" cy="863525"/>
          </a:xfrm>
          <a:prstGeom prst="rect">
            <a:avLst/>
          </a:prstGeom>
          <a:noFill/>
          <a:ln>
            <a:noFill/>
          </a:ln>
        </p:spPr>
      </p:pic>
      <p:pic>
        <p:nvPicPr>
          <p:cNvPr id="340" name="Google Shape;340;p42"/>
          <p:cNvPicPr preferRelativeResize="0"/>
          <p:nvPr/>
        </p:nvPicPr>
        <p:blipFill>
          <a:blip r:embed="rId4">
            <a:alphaModFix/>
          </a:blip>
          <a:stretch>
            <a:fillRect/>
          </a:stretch>
        </p:blipFill>
        <p:spPr>
          <a:xfrm>
            <a:off x="4868175" y="1842863"/>
            <a:ext cx="2764825" cy="901900"/>
          </a:xfrm>
          <a:prstGeom prst="rect">
            <a:avLst/>
          </a:prstGeom>
          <a:noFill/>
          <a:ln>
            <a:noFill/>
          </a:ln>
        </p:spPr>
      </p:pic>
      <p:graphicFrame>
        <p:nvGraphicFramePr>
          <p:cNvPr id="341" name="Google Shape;341;p42"/>
          <p:cNvGraphicFramePr/>
          <p:nvPr/>
        </p:nvGraphicFramePr>
        <p:xfrm>
          <a:off x="745050" y="3273600"/>
          <a:ext cx="7239000" cy="1188630"/>
        </p:xfrm>
        <a:graphic>
          <a:graphicData uri="http://schemas.openxmlformats.org/drawingml/2006/table">
            <a:tbl>
              <a:tblPr>
                <a:noFill/>
                <a:tableStyleId>{1AEDD797-99F8-4678-AB64-3A33354B2F24}</a:tableStyleId>
              </a:tblPr>
              <a:tblGrid>
                <a:gridCol w="1137175">
                  <a:extLst>
                    <a:ext uri="{9D8B030D-6E8A-4147-A177-3AD203B41FA5}">
                      <a16:colId xmlns:a16="http://schemas.microsoft.com/office/drawing/2014/main" val="20000"/>
                    </a:ext>
                  </a:extLst>
                </a:gridCol>
                <a:gridCol w="6101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Method</a:t>
                      </a:r>
                      <a:endParaRPr/>
                    </a:p>
                  </a:txBody>
                  <a:tcPr marL="91425" marR="91425" marT="91425" marB="91425"/>
                </a:tc>
                <a:tc>
                  <a:txBody>
                    <a:bodyPr/>
                    <a:lstStyle/>
                    <a:p>
                      <a:pPr marL="0" lvl="0" indent="0" algn="l" rtl="0">
                        <a:spcBef>
                          <a:spcPts val="0"/>
                        </a:spcBef>
                        <a:spcAft>
                          <a:spcPts val="0"/>
                        </a:spcAft>
                        <a:buNone/>
                      </a:pPr>
                      <a:r>
                        <a:rPr lang="en"/>
                        <a:t>Description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count()</a:t>
                      </a:r>
                      <a:endParaRPr/>
                    </a:p>
                  </a:txBody>
                  <a:tcPr marL="91425" marR="91425" marT="91425" marB="91425"/>
                </a:tc>
                <a:tc>
                  <a:txBody>
                    <a:bodyPr/>
                    <a:lstStyle/>
                    <a:p>
                      <a:pPr marL="0" lvl="0" indent="0" algn="l" rtl="0">
                        <a:spcBef>
                          <a:spcPts val="0"/>
                        </a:spcBef>
                        <a:spcAft>
                          <a:spcPts val="0"/>
                        </a:spcAft>
                        <a:buNone/>
                      </a:pPr>
                      <a:r>
                        <a:rPr lang="en" sz="1200"/>
                        <a:t>Returns the number of times a specified value occurs in a tuple  </a:t>
                      </a:r>
                      <a:endParaRPr sz="1200"/>
                    </a:p>
                  </a:txBody>
                  <a:tcPr marL="91425" marR="91425" marT="91425" marB="91425"/>
                </a:tc>
                <a:extLst>
                  <a:ext uri="{0D108BD9-81ED-4DB2-BD59-A6C34878D82A}">
                    <a16:rowId xmlns:a16="http://schemas.microsoft.com/office/drawing/2014/main" val="10001"/>
                  </a:ext>
                </a:extLst>
              </a:tr>
              <a:tr h="352375">
                <a:tc>
                  <a:txBody>
                    <a:bodyPr/>
                    <a:lstStyle/>
                    <a:p>
                      <a:pPr marL="0" lvl="0" indent="0" algn="l" rtl="0">
                        <a:spcBef>
                          <a:spcPts val="0"/>
                        </a:spcBef>
                        <a:spcAft>
                          <a:spcPts val="0"/>
                        </a:spcAft>
                        <a:buNone/>
                      </a:pPr>
                      <a:r>
                        <a:rPr lang="en"/>
                        <a:t>index()</a:t>
                      </a:r>
                      <a:endParaRPr/>
                    </a:p>
                  </a:txBody>
                  <a:tcPr marL="91425" marR="91425" marT="91425" marB="91425"/>
                </a:tc>
                <a:tc>
                  <a:txBody>
                    <a:bodyPr/>
                    <a:lstStyle/>
                    <a:p>
                      <a:pPr marL="0" lvl="0" indent="0" algn="l" rtl="0">
                        <a:spcBef>
                          <a:spcPts val="0"/>
                        </a:spcBef>
                        <a:spcAft>
                          <a:spcPts val="0"/>
                        </a:spcAft>
                        <a:buNone/>
                      </a:pPr>
                      <a:r>
                        <a:rPr lang="en" sz="1200"/>
                        <a:t>Searches the tuple for a specified value and return the position where it was found </a:t>
                      </a:r>
                      <a:endParaRPr sz="1200"/>
                    </a:p>
                  </a:txBody>
                  <a:tcPr marL="91425" marR="91425" marT="91425" marB="91425"/>
                </a:tc>
                <a:extLst>
                  <a:ext uri="{0D108BD9-81ED-4DB2-BD59-A6C34878D82A}">
                    <a16:rowId xmlns:a16="http://schemas.microsoft.com/office/drawing/2014/main" val="10002"/>
                  </a:ext>
                </a:extLst>
              </a:tr>
            </a:tbl>
          </a:graphicData>
        </a:graphic>
      </p:graphicFrame>
      <p:pic>
        <p:nvPicPr>
          <p:cNvPr id="342" name="Google Shape;342;p42"/>
          <p:cNvPicPr preferRelativeResize="0"/>
          <p:nvPr/>
        </p:nvPicPr>
        <p:blipFill>
          <a:blip r:embed="rId5">
            <a:alphaModFix/>
          </a:blip>
          <a:stretch>
            <a:fillRect/>
          </a:stretch>
        </p:blipFill>
        <p:spPr>
          <a:xfrm>
            <a:off x="8419300" y="69900"/>
            <a:ext cx="612500" cy="612500"/>
          </a:xfrm>
          <a:prstGeom prst="rect">
            <a:avLst/>
          </a:prstGeom>
          <a:noFill/>
          <a:ln>
            <a:noFill/>
          </a:ln>
        </p:spPr>
      </p:pic>
      <p:sp>
        <p:nvSpPr>
          <p:cNvPr id="10"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8"/>
        <p:cNvGrpSpPr/>
        <p:nvPr/>
      </p:nvGrpSpPr>
      <p:grpSpPr>
        <a:xfrm>
          <a:off x="0" y="0"/>
          <a:ext cx="0" cy="0"/>
          <a:chOff x="0" y="0"/>
          <a:chExt cx="0" cy="0"/>
        </a:xfrm>
      </p:grpSpPr>
      <p:sp>
        <p:nvSpPr>
          <p:cNvPr id="349" name="Google Shape;34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List</a:t>
            </a:r>
            <a:endParaRPr sz="2220">
              <a:latin typeface="Verdana"/>
              <a:ea typeface="Verdana"/>
              <a:cs typeface="Verdana"/>
              <a:sym typeface="Verdana"/>
            </a:endParaRPr>
          </a:p>
        </p:txBody>
      </p:sp>
      <p:sp>
        <p:nvSpPr>
          <p:cNvPr id="350" name="Google Shape;350;p43"/>
          <p:cNvSpPr txBox="1">
            <a:spLocks noGrp="1"/>
          </p:cNvSpPr>
          <p:nvPr>
            <p:ph type="body" idx="1"/>
          </p:nvPr>
        </p:nvSpPr>
        <p:spPr>
          <a:xfrm>
            <a:off x="311700" y="1152475"/>
            <a:ext cx="8520600" cy="3416400"/>
          </a:xfrm>
          <a:prstGeom prst="rect">
            <a:avLst/>
          </a:prstGeom>
          <a:solidFill>
            <a:schemeClr val="lt1"/>
          </a:solidFill>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Verdana"/>
              <a:buChar char="●"/>
            </a:pPr>
            <a:r>
              <a:rPr lang="en" sz="1200">
                <a:solidFill>
                  <a:schemeClr val="dk1"/>
                </a:solidFill>
                <a:highlight>
                  <a:srgbClr val="FFFFFF"/>
                </a:highlight>
                <a:latin typeface="Verdana"/>
                <a:ea typeface="Verdana"/>
                <a:cs typeface="Verdana"/>
                <a:sym typeface="Verdana"/>
              </a:rPr>
              <a:t>Lists are used to store multiple items in a single variable.</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Lists are created using square brackets.</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List items are ordered, changeable, and allow duplicate values.</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List items are indexed, the first item has index </a:t>
            </a:r>
            <a:r>
              <a:rPr lang="en" sz="1200">
                <a:solidFill>
                  <a:schemeClr val="dk1"/>
                </a:solidFill>
                <a:latin typeface="Verdana"/>
                <a:ea typeface="Verdana"/>
                <a:cs typeface="Verdana"/>
                <a:sym typeface="Verdana"/>
              </a:rPr>
              <a:t>[0]</a:t>
            </a:r>
            <a:r>
              <a:rPr lang="en" sz="1200">
                <a:solidFill>
                  <a:schemeClr val="dk1"/>
                </a:solidFill>
                <a:highlight>
                  <a:srgbClr val="FFFFFF"/>
                </a:highlight>
                <a:latin typeface="Verdana"/>
                <a:ea typeface="Verdana"/>
                <a:cs typeface="Verdana"/>
                <a:sym typeface="Verdana"/>
              </a:rPr>
              <a:t>, the second item has index </a:t>
            </a:r>
            <a:r>
              <a:rPr lang="en" sz="1200">
                <a:solidFill>
                  <a:schemeClr val="dk1"/>
                </a:solidFill>
                <a:latin typeface="Verdana"/>
                <a:ea typeface="Verdana"/>
                <a:cs typeface="Verdana"/>
                <a:sym typeface="Verdana"/>
              </a:rPr>
              <a:t>[1]</a:t>
            </a:r>
            <a:r>
              <a:rPr lang="en" sz="1200">
                <a:solidFill>
                  <a:schemeClr val="dk1"/>
                </a:solidFill>
                <a:highlight>
                  <a:srgbClr val="FFFFFF"/>
                </a:highlight>
                <a:latin typeface="Verdana"/>
                <a:ea typeface="Verdana"/>
                <a:cs typeface="Verdana"/>
                <a:sym typeface="Verdana"/>
              </a:rPr>
              <a:t> etc.</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It is also possible to use the </a:t>
            </a:r>
            <a:r>
              <a:rPr lang="en" sz="1200" b="1" u="sng">
                <a:solidFill>
                  <a:schemeClr val="dk1"/>
                </a:solidFill>
                <a:latin typeface="Verdana"/>
                <a:ea typeface="Verdana"/>
                <a:cs typeface="Verdana"/>
                <a:sym typeface="Verdana"/>
              </a:rPr>
              <a:t>list()</a:t>
            </a:r>
            <a:r>
              <a:rPr lang="en" sz="1200">
                <a:solidFill>
                  <a:schemeClr val="dk1"/>
                </a:solidFill>
                <a:highlight>
                  <a:srgbClr val="FFFFFF"/>
                </a:highlight>
                <a:latin typeface="Verdana"/>
                <a:ea typeface="Verdana"/>
                <a:cs typeface="Verdana"/>
                <a:sym typeface="Verdana"/>
              </a:rPr>
              <a:t> constructor when creating a new list.</a:t>
            </a:r>
            <a:endParaRPr sz="120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None/>
            </a:pPr>
            <a:endParaRPr sz="1200">
              <a:solidFill>
                <a:schemeClr val="dk1"/>
              </a:solidFill>
              <a:highlight>
                <a:srgbClr val="FFFFFF"/>
              </a:highlight>
              <a:latin typeface="Verdana"/>
              <a:ea typeface="Verdana"/>
              <a:cs typeface="Verdana"/>
              <a:sym typeface="Verdana"/>
            </a:endParaRPr>
          </a:p>
          <a:p>
            <a:pPr marL="457200" lvl="0" indent="0" algn="l" rtl="0">
              <a:spcBef>
                <a:spcPts val="1400"/>
              </a:spcBef>
              <a:spcAft>
                <a:spcPts val="1200"/>
              </a:spcAft>
              <a:buNone/>
            </a:pPr>
            <a:endParaRPr sz="1200">
              <a:solidFill>
                <a:schemeClr val="dk1"/>
              </a:solidFill>
              <a:highlight>
                <a:srgbClr val="FFFFFF"/>
              </a:highlight>
              <a:latin typeface="Verdana"/>
              <a:ea typeface="Verdana"/>
              <a:cs typeface="Verdana"/>
              <a:sym typeface="Verdana"/>
            </a:endParaRPr>
          </a:p>
        </p:txBody>
      </p:sp>
      <p:pic>
        <p:nvPicPr>
          <p:cNvPr id="351" name="Google Shape;351;p43"/>
          <p:cNvPicPr preferRelativeResize="0"/>
          <p:nvPr/>
        </p:nvPicPr>
        <p:blipFill>
          <a:blip r:embed="rId3">
            <a:alphaModFix/>
          </a:blip>
          <a:stretch>
            <a:fillRect/>
          </a:stretch>
        </p:blipFill>
        <p:spPr>
          <a:xfrm>
            <a:off x="2074138" y="2463838"/>
            <a:ext cx="5095875" cy="2105025"/>
          </a:xfrm>
          <a:prstGeom prst="rect">
            <a:avLst/>
          </a:prstGeom>
          <a:noFill/>
          <a:ln>
            <a:noFill/>
          </a:ln>
        </p:spPr>
      </p:pic>
      <p:pic>
        <p:nvPicPr>
          <p:cNvPr id="352" name="Google Shape;352;p43"/>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8"/>
        <p:cNvGrpSpPr/>
        <p:nvPr/>
      </p:nvGrpSpPr>
      <p:grpSpPr>
        <a:xfrm>
          <a:off x="0" y="0"/>
          <a:ext cx="0" cy="0"/>
          <a:chOff x="0" y="0"/>
          <a:chExt cx="0" cy="0"/>
        </a:xfrm>
      </p:grpSpPr>
      <p:sp>
        <p:nvSpPr>
          <p:cNvPr id="359" name="Google Shape;359;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List</a:t>
            </a:r>
            <a:endParaRPr sz="2220">
              <a:latin typeface="Verdana"/>
              <a:ea typeface="Verdana"/>
              <a:cs typeface="Verdana"/>
              <a:sym typeface="Verdana"/>
            </a:endParaRPr>
          </a:p>
        </p:txBody>
      </p:sp>
      <p:sp>
        <p:nvSpPr>
          <p:cNvPr id="360" name="Google Shape;360;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Using the </a:t>
            </a:r>
            <a:r>
              <a:rPr lang="en" sz="1200" b="1" u="sng">
                <a:solidFill>
                  <a:schemeClr val="dk1"/>
                </a:solidFill>
                <a:highlight>
                  <a:srgbClr val="FFFFFF"/>
                </a:highlight>
                <a:latin typeface="Verdana"/>
                <a:ea typeface="Verdana"/>
                <a:cs typeface="Verdana"/>
                <a:sym typeface="Verdana"/>
              </a:rPr>
              <a:t>append()</a:t>
            </a:r>
            <a:r>
              <a:rPr lang="en" sz="1200">
                <a:solidFill>
                  <a:schemeClr val="dk1"/>
                </a:solidFill>
                <a:highlight>
                  <a:srgbClr val="FFFFFF"/>
                </a:highlight>
                <a:latin typeface="Verdana"/>
                <a:ea typeface="Verdana"/>
                <a:cs typeface="Verdana"/>
                <a:sym typeface="Verdana"/>
              </a:rPr>
              <a:t> method to append an item.</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To insert a list item at a specified index, use the </a:t>
            </a:r>
            <a:r>
              <a:rPr lang="en" sz="1200" b="1" u="sng">
                <a:solidFill>
                  <a:schemeClr val="dk1"/>
                </a:solidFill>
                <a:latin typeface="Verdana"/>
                <a:ea typeface="Verdana"/>
                <a:cs typeface="Verdana"/>
                <a:sym typeface="Verdana"/>
              </a:rPr>
              <a:t>insert()</a:t>
            </a:r>
            <a:r>
              <a:rPr lang="en" sz="1200">
                <a:solidFill>
                  <a:schemeClr val="dk1"/>
                </a:solidFill>
                <a:highlight>
                  <a:srgbClr val="FFFFFF"/>
                </a:highlight>
                <a:latin typeface="Verdana"/>
                <a:ea typeface="Verdana"/>
                <a:cs typeface="Verdana"/>
                <a:sym typeface="Verdana"/>
              </a:rPr>
              <a:t> method.</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The </a:t>
            </a:r>
            <a:r>
              <a:rPr lang="en" sz="1200" b="1" u="sng">
                <a:solidFill>
                  <a:schemeClr val="dk1"/>
                </a:solidFill>
                <a:latin typeface="Verdana"/>
                <a:ea typeface="Verdana"/>
                <a:cs typeface="Verdana"/>
                <a:sym typeface="Verdana"/>
              </a:rPr>
              <a:t>remove()</a:t>
            </a:r>
            <a:r>
              <a:rPr lang="en" sz="1200">
                <a:solidFill>
                  <a:schemeClr val="dk1"/>
                </a:solidFill>
                <a:highlight>
                  <a:srgbClr val="FFFFFF"/>
                </a:highlight>
                <a:latin typeface="Verdana"/>
                <a:ea typeface="Verdana"/>
                <a:cs typeface="Verdana"/>
                <a:sym typeface="Verdana"/>
              </a:rPr>
              <a:t> method removes the specified item.</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The </a:t>
            </a:r>
            <a:r>
              <a:rPr lang="en" sz="1200" b="1" u="sng">
                <a:solidFill>
                  <a:schemeClr val="dk1"/>
                </a:solidFill>
                <a:latin typeface="Verdana"/>
                <a:ea typeface="Verdana"/>
                <a:cs typeface="Verdana"/>
                <a:sym typeface="Verdana"/>
              </a:rPr>
              <a:t>pop()</a:t>
            </a:r>
            <a:r>
              <a:rPr lang="en" sz="1200">
                <a:solidFill>
                  <a:schemeClr val="dk1"/>
                </a:solidFill>
                <a:highlight>
                  <a:srgbClr val="FFFFFF"/>
                </a:highlight>
                <a:latin typeface="Verdana"/>
                <a:ea typeface="Verdana"/>
                <a:cs typeface="Verdana"/>
                <a:sym typeface="Verdana"/>
              </a:rPr>
              <a:t> method removes the specified index. If do not specify the index, the </a:t>
            </a:r>
            <a:r>
              <a:rPr lang="en" sz="1200" b="1" u="sng">
                <a:solidFill>
                  <a:schemeClr val="dk1"/>
                </a:solidFill>
                <a:latin typeface="Verdana"/>
                <a:ea typeface="Verdana"/>
                <a:cs typeface="Verdana"/>
                <a:sym typeface="Verdana"/>
              </a:rPr>
              <a:t>pop()</a:t>
            </a:r>
            <a:r>
              <a:rPr lang="en" sz="1200">
                <a:solidFill>
                  <a:schemeClr val="dk1"/>
                </a:solidFill>
                <a:highlight>
                  <a:srgbClr val="FFFFFF"/>
                </a:highlight>
                <a:latin typeface="Verdana"/>
                <a:ea typeface="Verdana"/>
                <a:cs typeface="Verdana"/>
                <a:sym typeface="Verdana"/>
              </a:rPr>
              <a:t> method removes the last item.</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The </a:t>
            </a:r>
            <a:r>
              <a:rPr lang="en" sz="1200" b="1" u="sng">
                <a:solidFill>
                  <a:schemeClr val="dk1"/>
                </a:solidFill>
                <a:latin typeface="Verdana"/>
                <a:ea typeface="Verdana"/>
                <a:cs typeface="Verdana"/>
                <a:sym typeface="Verdana"/>
              </a:rPr>
              <a:t>del</a:t>
            </a:r>
            <a:r>
              <a:rPr lang="en" sz="1200">
                <a:solidFill>
                  <a:schemeClr val="dk1"/>
                </a:solidFill>
                <a:highlight>
                  <a:srgbClr val="FFFFFF"/>
                </a:highlight>
                <a:latin typeface="Verdana"/>
                <a:ea typeface="Verdana"/>
                <a:cs typeface="Verdana"/>
                <a:sym typeface="Verdana"/>
              </a:rPr>
              <a:t> keyword also removes the specified index and </a:t>
            </a:r>
            <a:r>
              <a:rPr lang="en" sz="1200" b="1" u="sng">
                <a:solidFill>
                  <a:schemeClr val="dk1"/>
                </a:solidFill>
                <a:latin typeface="Verdana"/>
                <a:ea typeface="Verdana"/>
                <a:cs typeface="Verdana"/>
                <a:sym typeface="Verdana"/>
              </a:rPr>
              <a:t>del</a:t>
            </a:r>
            <a:r>
              <a:rPr lang="en" sz="1200">
                <a:solidFill>
                  <a:schemeClr val="dk1"/>
                </a:solidFill>
                <a:highlight>
                  <a:srgbClr val="FFFFFF"/>
                </a:highlight>
                <a:latin typeface="Verdana"/>
                <a:ea typeface="Verdana"/>
                <a:cs typeface="Verdana"/>
                <a:sym typeface="Verdana"/>
              </a:rPr>
              <a:t> keyword can also delete the list completely.</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The </a:t>
            </a:r>
            <a:r>
              <a:rPr lang="en" sz="1200" b="1" u="sng">
                <a:solidFill>
                  <a:schemeClr val="dk1"/>
                </a:solidFill>
                <a:highlight>
                  <a:srgbClr val="FFFFFF"/>
                </a:highlight>
                <a:latin typeface="Verdana"/>
                <a:ea typeface="Verdana"/>
                <a:cs typeface="Verdana"/>
                <a:sym typeface="Verdana"/>
              </a:rPr>
              <a:t>clear()</a:t>
            </a:r>
            <a:r>
              <a:rPr lang="en" sz="1200">
                <a:solidFill>
                  <a:schemeClr val="dk1"/>
                </a:solidFill>
                <a:highlight>
                  <a:srgbClr val="FFFFFF"/>
                </a:highlight>
                <a:latin typeface="Verdana"/>
                <a:ea typeface="Verdana"/>
                <a:cs typeface="Verdana"/>
                <a:sym typeface="Verdana"/>
              </a:rPr>
              <a:t> method empties the list, the list still remains but it has no content.</a:t>
            </a:r>
            <a:endParaRPr sz="1200">
              <a:latin typeface="Verdana"/>
              <a:ea typeface="Verdana"/>
              <a:cs typeface="Verdana"/>
              <a:sym typeface="Verdana"/>
            </a:endParaRPr>
          </a:p>
        </p:txBody>
      </p:sp>
      <p:pic>
        <p:nvPicPr>
          <p:cNvPr id="361" name="Google Shape;361;p44"/>
          <p:cNvPicPr preferRelativeResize="0"/>
          <p:nvPr/>
        </p:nvPicPr>
        <p:blipFill>
          <a:blip r:embed="rId3">
            <a:alphaModFix/>
          </a:blip>
          <a:stretch>
            <a:fillRect/>
          </a:stretch>
        </p:blipFill>
        <p:spPr>
          <a:xfrm>
            <a:off x="402375" y="3073975"/>
            <a:ext cx="3060000" cy="1189625"/>
          </a:xfrm>
          <a:prstGeom prst="rect">
            <a:avLst/>
          </a:prstGeom>
          <a:noFill/>
          <a:ln>
            <a:noFill/>
          </a:ln>
        </p:spPr>
      </p:pic>
      <p:pic>
        <p:nvPicPr>
          <p:cNvPr id="362" name="Google Shape;362;p44"/>
          <p:cNvPicPr preferRelativeResize="0"/>
          <p:nvPr/>
        </p:nvPicPr>
        <p:blipFill>
          <a:blip r:embed="rId4">
            <a:alphaModFix/>
          </a:blip>
          <a:stretch>
            <a:fillRect/>
          </a:stretch>
        </p:blipFill>
        <p:spPr>
          <a:xfrm>
            <a:off x="5026525" y="2975775"/>
            <a:ext cx="3513975" cy="1813575"/>
          </a:xfrm>
          <a:prstGeom prst="rect">
            <a:avLst/>
          </a:prstGeom>
          <a:noFill/>
          <a:ln>
            <a:noFill/>
          </a:ln>
        </p:spPr>
      </p:pic>
      <p:pic>
        <p:nvPicPr>
          <p:cNvPr id="363" name="Google Shape;363;p44"/>
          <p:cNvPicPr preferRelativeResize="0"/>
          <p:nvPr/>
        </p:nvPicPr>
        <p:blipFill>
          <a:blip r:embed="rId5">
            <a:alphaModFix/>
          </a:blip>
          <a:stretch>
            <a:fillRect/>
          </a:stretch>
        </p:blipFill>
        <p:spPr>
          <a:xfrm>
            <a:off x="8419300" y="69900"/>
            <a:ext cx="612500" cy="612500"/>
          </a:xfrm>
          <a:prstGeom prst="rect">
            <a:avLst/>
          </a:prstGeom>
          <a:noFill/>
          <a:ln>
            <a:noFill/>
          </a:ln>
        </p:spPr>
      </p:pic>
      <p:sp>
        <p:nvSpPr>
          <p:cNvPr id="9"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9"/>
        <p:cNvGrpSpPr/>
        <p:nvPr/>
      </p:nvGrpSpPr>
      <p:grpSpPr>
        <a:xfrm>
          <a:off x="0" y="0"/>
          <a:ext cx="0" cy="0"/>
          <a:chOff x="0" y="0"/>
          <a:chExt cx="0" cy="0"/>
        </a:xfrm>
      </p:grpSpPr>
      <p:sp>
        <p:nvSpPr>
          <p:cNvPr id="370" name="Google Shape;37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Special Cases of List</a:t>
            </a:r>
            <a:endParaRPr sz="2220">
              <a:latin typeface="Verdana"/>
              <a:ea typeface="Verdana"/>
              <a:cs typeface="Verdana"/>
              <a:sym typeface="Verdana"/>
            </a:endParaRPr>
          </a:p>
        </p:txBody>
      </p:sp>
      <p:sp>
        <p:nvSpPr>
          <p:cNvPr id="371" name="Google Shape;371;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solidFill>
                  <a:schemeClr val="dk1"/>
                </a:solidFill>
                <a:highlight>
                  <a:srgbClr val="FFFFFF"/>
                </a:highlight>
                <a:latin typeface="Verdana"/>
                <a:ea typeface="Verdana"/>
                <a:cs typeface="Verdana"/>
                <a:sym typeface="Verdana"/>
              </a:rPr>
              <a:t>To append elements from </a:t>
            </a:r>
            <a:r>
              <a:rPr lang="en" sz="1200" i="1">
                <a:solidFill>
                  <a:schemeClr val="dk1"/>
                </a:solidFill>
                <a:highlight>
                  <a:srgbClr val="FFFFFF"/>
                </a:highlight>
                <a:latin typeface="Verdana"/>
                <a:ea typeface="Verdana"/>
                <a:cs typeface="Verdana"/>
                <a:sym typeface="Verdana"/>
              </a:rPr>
              <a:t>another list</a:t>
            </a:r>
            <a:r>
              <a:rPr lang="en" sz="1200">
                <a:solidFill>
                  <a:schemeClr val="dk1"/>
                </a:solidFill>
                <a:highlight>
                  <a:srgbClr val="FFFFFF"/>
                </a:highlight>
                <a:latin typeface="Verdana"/>
                <a:ea typeface="Verdana"/>
                <a:cs typeface="Verdana"/>
                <a:sym typeface="Verdana"/>
              </a:rPr>
              <a:t> to the current list, use the</a:t>
            </a:r>
            <a:r>
              <a:rPr lang="en" sz="1200" b="1" u="sng">
                <a:solidFill>
                  <a:schemeClr val="dk1"/>
                </a:solidFill>
                <a:highlight>
                  <a:srgbClr val="FFFFFF"/>
                </a:highlight>
                <a:latin typeface="Verdana"/>
                <a:ea typeface="Verdana"/>
                <a:cs typeface="Verdana"/>
                <a:sym typeface="Verdana"/>
              </a:rPr>
              <a:t> </a:t>
            </a:r>
            <a:r>
              <a:rPr lang="en" sz="1200" b="1" u="sng">
                <a:solidFill>
                  <a:schemeClr val="dk1"/>
                </a:solidFill>
                <a:latin typeface="Verdana"/>
                <a:ea typeface="Verdana"/>
                <a:cs typeface="Verdana"/>
                <a:sym typeface="Verdana"/>
              </a:rPr>
              <a:t>extend()</a:t>
            </a:r>
            <a:r>
              <a:rPr lang="en" sz="1200">
                <a:solidFill>
                  <a:schemeClr val="dk1"/>
                </a:solidFill>
                <a:highlight>
                  <a:srgbClr val="FFFFFF"/>
                </a:highlight>
                <a:latin typeface="Verdana"/>
                <a:ea typeface="Verdana"/>
                <a:cs typeface="Verdana"/>
                <a:sym typeface="Verdana"/>
              </a:rPr>
              <a:t> method.</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The </a:t>
            </a:r>
            <a:r>
              <a:rPr lang="en" sz="1200" b="1" u="sng">
                <a:solidFill>
                  <a:schemeClr val="dk1"/>
                </a:solidFill>
                <a:latin typeface="Verdana"/>
                <a:ea typeface="Verdana"/>
                <a:cs typeface="Verdana"/>
                <a:sym typeface="Verdana"/>
              </a:rPr>
              <a:t>extend()</a:t>
            </a:r>
            <a:r>
              <a:rPr lang="en" sz="1200">
                <a:solidFill>
                  <a:schemeClr val="dk1"/>
                </a:solidFill>
                <a:highlight>
                  <a:srgbClr val="FFFFFF"/>
                </a:highlight>
                <a:latin typeface="Verdana"/>
                <a:ea typeface="Verdana"/>
                <a:cs typeface="Verdana"/>
                <a:sym typeface="Verdana"/>
              </a:rPr>
              <a:t> method does not have to append </a:t>
            </a:r>
            <a:r>
              <a:rPr lang="en" sz="1200" i="1">
                <a:solidFill>
                  <a:schemeClr val="dk1"/>
                </a:solidFill>
                <a:highlight>
                  <a:srgbClr val="FFFFFF"/>
                </a:highlight>
                <a:latin typeface="Verdana"/>
                <a:ea typeface="Verdana"/>
                <a:cs typeface="Verdana"/>
                <a:sym typeface="Verdana"/>
              </a:rPr>
              <a:t>lists</a:t>
            </a:r>
            <a:r>
              <a:rPr lang="en" sz="1200">
                <a:solidFill>
                  <a:schemeClr val="dk1"/>
                </a:solidFill>
                <a:highlight>
                  <a:srgbClr val="FFFFFF"/>
                </a:highlight>
                <a:latin typeface="Verdana"/>
                <a:ea typeface="Verdana"/>
                <a:cs typeface="Verdana"/>
                <a:sym typeface="Verdana"/>
              </a:rPr>
              <a:t>, you can add any iterable object (tuples, sets, dictionaries etc.).</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List print using loop.</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List Comprehension .</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Sort , Copy and Join the lists .</a:t>
            </a:r>
            <a:endParaRPr sz="1200">
              <a:solidFill>
                <a:schemeClr val="dk1"/>
              </a:solidFill>
              <a:highlight>
                <a:srgbClr val="FFFFFF"/>
              </a:highlight>
              <a:latin typeface="Verdana"/>
              <a:ea typeface="Verdana"/>
              <a:cs typeface="Verdana"/>
              <a:sym typeface="Verdana"/>
            </a:endParaRPr>
          </a:p>
        </p:txBody>
      </p:sp>
      <p:pic>
        <p:nvPicPr>
          <p:cNvPr id="372" name="Google Shape;372;p45"/>
          <p:cNvPicPr preferRelativeResize="0"/>
          <p:nvPr/>
        </p:nvPicPr>
        <p:blipFill>
          <a:blip r:embed="rId3">
            <a:alphaModFix/>
          </a:blip>
          <a:stretch>
            <a:fillRect/>
          </a:stretch>
        </p:blipFill>
        <p:spPr>
          <a:xfrm>
            <a:off x="311700" y="2718425"/>
            <a:ext cx="2828775" cy="1323425"/>
          </a:xfrm>
          <a:prstGeom prst="rect">
            <a:avLst/>
          </a:prstGeom>
          <a:noFill/>
          <a:ln>
            <a:noFill/>
          </a:ln>
        </p:spPr>
      </p:pic>
      <p:pic>
        <p:nvPicPr>
          <p:cNvPr id="373" name="Google Shape;373;p45"/>
          <p:cNvPicPr preferRelativeResize="0"/>
          <p:nvPr/>
        </p:nvPicPr>
        <p:blipFill rotWithShape="1">
          <a:blip r:embed="rId4">
            <a:alphaModFix/>
          </a:blip>
          <a:srcRect l="-1350" t="18380" r="1349" b="-18379"/>
          <a:stretch/>
        </p:blipFill>
        <p:spPr>
          <a:xfrm>
            <a:off x="3309250" y="2718426"/>
            <a:ext cx="2635450" cy="1417125"/>
          </a:xfrm>
          <a:prstGeom prst="rect">
            <a:avLst/>
          </a:prstGeom>
          <a:noFill/>
          <a:ln>
            <a:noFill/>
          </a:ln>
        </p:spPr>
      </p:pic>
      <p:pic>
        <p:nvPicPr>
          <p:cNvPr id="374" name="Google Shape;374;p45"/>
          <p:cNvPicPr preferRelativeResize="0"/>
          <p:nvPr/>
        </p:nvPicPr>
        <p:blipFill>
          <a:blip r:embed="rId5">
            <a:alphaModFix/>
          </a:blip>
          <a:stretch>
            <a:fillRect/>
          </a:stretch>
        </p:blipFill>
        <p:spPr>
          <a:xfrm>
            <a:off x="5987625" y="1965825"/>
            <a:ext cx="2946125" cy="2541000"/>
          </a:xfrm>
          <a:prstGeom prst="rect">
            <a:avLst/>
          </a:prstGeom>
          <a:noFill/>
          <a:ln>
            <a:noFill/>
          </a:ln>
        </p:spPr>
      </p:pic>
      <p:pic>
        <p:nvPicPr>
          <p:cNvPr id="375" name="Google Shape;375;p45"/>
          <p:cNvPicPr preferRelativeResize="0"/>
          <p:nvPr/>
        </p:nvPicPr>
        <p:blipFill>
          <a:blip r:embed="rId6">
            <a:alphaModFix/>
          </a:blip>
          <a:stretch>
            <a:fillRect/>
          </a:stretch>
        </p:blipFill>
        <p:spPr>
          <a:xfrm>
            <a:off x="8419300" y="69900"/>
            <a:ext cx="612500" cy="612500"/>
          </a:xfrm>
          <a:prstGeom prst="rect">
            <a:avLst/>
          </a:prstGeom>
          <a:noFill/>
          <a:ln>
            <a:noFill/>
          </a:ln>
        </p:spPr>
      </p:pic>
      <p:sp>
        <p:nvSpPr>
          <p:cNvPr id="10"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1"/>
        <p:cNvGrpSpPr/>
        <p:nvPr/>
      </p:nvGrpSpPr>
      <p:grpSpPr>
        <a:xfrm>
          <a:off x="0" y="0"/>
          <a:ext cx="0" cy="0"/>
          <a:chOff x="0" y="0"/>
          <a:chExt cx="0" cy="0"/>
        </a:xfrm>
      </p:grpSpPr>
      <p:sp>
        <p:nvSpPr>
          <p:cNvPr id="382" name="Google Shape;382;p46"/>
          <p:cNvSpPr txBox="1">
            <a:spLocks noGrp="1"/>
          </p:cNvSpPr>
          <p:nvPr>
            <p:ph type="title"/>
          </p:nvPr>
        </p:nvSpPr>
        <p:spPr>
          <a:xfrm>
            <a:off x="461925" y="2304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List Methods</a:t>
            </a:r>
            <a:endParaRPr sz="2220">
              <a:latin typeface="Verdana"/>
              <a:ea typeface="Verdana"/>
              <a:cs typeface="Verdana"/>
              <a:sym typeface="Verdana"/>
            </a:endParaRPr>
          </a:p>
        </p:txBody>
      </p:sp>
      <p:graphicFrame>
        <p:nvGraphicFramePr>
          <p:cNvPr id="383" name="Google Shape;383;p46"/>
          <p:cNvGraphicFramePr/>
          <p:nvPr/>
        </p:nvGraphicFramePr>
        <p:xfrm>
          <a:off x="1511725" y="719405"/>
          <a:ext cx="5636600" cy="4076475"/>
        </p:xfrm>
        <a:graphic>
          <a:graphicData uri="http://schemas.openxmlformats.org/drawingml/2006/table">
            <a:tbl>
              <a:tblPr>
                <a:noFill/>
                <a:tableStyleId>{1AEDD797-99F8-4678-AB64-3A33354B2F24}</a:tableStyleId>
              </a:tblPr>
              <a:tblGrid>
                <a:gridCol w="1273100">
                  <a:extLst>
                    <a:ext uri="{9D8B030D-6E8A-4147-A177-3AD203B41FA5}">
                      <a16:colId xmlns:a16="http://schemas.microsoft.com/office/drawing/2014/main" val="20000"/>
                    </a:ext>
                  </a:extLst>
                </a:gridCol>
                <a:gridCol w="4363500">
                  <a:extLst>
                    <a:ext uri="{9D8B030D-6E8A-4147-A177-3AD203B41FA5}">
                      <a16:colId xmlns:a16="http://schemas.microsoft.com/office/drawing/2014/main" val="20001"/>
                    </a:ext>
                  </a:extLst>
                </a:gridCol>
              </a:tblGrid>
              <a:tr h="353075">
                <a:tc>
                  <a:txBody>
                    <a:bodyPr/>
                    <a:lstStyle/>
                    <a:p>
                      <a:pPr marL="0" lvl="0" indent="0" algn="l" rtl="0">
                        <a:spcBef>
                          <a:spcPts val="0"/>
                        </a:spcBef>
                        <a:spcAft>
                          <a:spcPts val="0"/>
                        </a:spcAft>
                        <a:buNone/>
                      </a:pPr>
                      <a:r>
                        <a:rPr lang="en" sz="1000"/>
                        <a:t>Method</a:t>
                      </a:r>
                      <a:endParaRPr sz="1000"/>
                    </a:p>
                  </a:txBody>
                  <a:tcPr marL="91425" marR="91425" marT="91425" marB="91425"/>
                </a:tc>
                <a:tc>
                  <a:txBody>
                    <a:bodyPr/>
                    <a:lstStyle/>
                    <a:p>
                      <a:pPr marL="0" lvl="0" indent="0" algn="l" rtl="0">
                        <a:spcBef>
                          <a:spcPts val="0"/>
                        </a:spcBef>
                        <a:spcAft>
                          <a:spcPts val="0"/>
                        </a:spcAft>
                        <a:buNone/>
                      </a:pPr>
                      <a:r>
                        <a:rPr lang="en" sz="1000"/>
                        <a:t>Description</a:t>
                      </a:r>
                      <a:endParaRPr sz="1000"/>
                    </a:p>
                  </a:txBody>
                  <a:tcPr marL="91425" marR="91425" marT="91425" marB="91425"/>
                </a:tc>
                <a:extLst>
                  <a:ext uri="{0D108BD9-81ED-4DB2-BD59-A6C34878D82A}">
                    <a16:rowId xmlns:a16="http://schemas.microsoft.com/office/drawing/2014/main" val="10000"/>
                  </a:ext>
                </a:extLst>
              </a:tr>
              <a:tr h="353075">
                <a:tc>
                  <a:txBody>
                    <a:bodyPr/>
                    <a:lstStyle/>
                    <a:p>
                      <a:pPr marL="0" lvl="0" indent="0" algn="l" rtl="0">
                        <a:spcBef>
                          <a:spcPts val="0"/>
                        </a:spcBef>
                        <a:spcAft>
                          <a:spcPts val="0"/>
                        </a:spcAft>
                        <a:buNone/>
                      </a:pPr>
                      <a:r>
                        <a:rPr lang="en" sz="1000"/>
                        <a:t>append()</a:t>
                      </a:r>
                      <a:endParaRPr sz="1000"/>
                    </a:p>
                  </a:txBody>
                  <a:tcPr marL="91425" marR="91425" marT="91425" marB="91425"/>
                </a:tc>
                <a:tc>
                  <a:txBody>
                    <a:bodyPr/>
                    <a:lstStyle/>
                    <a:p>
                      <a:pPr marL="0" lvl="0" indent="0" algn="l" rtl="0">
                        <a:spcBef>
                          <a:spcPts val="0"/>
                        </a:spcBef>
                        <a:spcAft>
                          <a:spcPts val="0"/>
                        </a:spcAft>
                        <a:buNone/>
                      </a:pPr>
                      <a:r>
                        <a:rPr lang="en" sz="1000"/>
                        <a:t>Adds an element at the end of the list</a:t>
                      </a:r>
                      <a:endParaRPr sz="1000"/>
                    </a:p>
                  </a:txBody>
                  <a:tcPr marL="91425" marR="91425" marT="91425" marB="91425"/>
                </a:tc>
                <a:extLst>
                  <a:ext uri="{0D108BD9-81ED-4DB2-BD59-A6C34878D82A}">
                    <a16:rowId xmlns:a16="http://schemas.microsoft.com/office/drawing/2014/main" val="10001"/>
                  </a:ext>
                </a:extLst>
              </a:tr>
              <a:tr h="353075">
                <a:tc>
                  <a:txBody>
                    <a:bodyPr/>
                    <a:lstStyle/>
                    <a:p>
                      <a:pPr marL="0" lvl="0" indent="0" algn="l" rtl="0">
                        <a:spcBef>
                          <a:spcPts val="0"/>
                        </a:spcBef>
                        <a:spcAft>
                          <a:spcPts val="0"/>
                        </a:spcAft>
                        <a:buNone/>
                      </a:pPr>
                      <a:r>
                        <a:rPr lang="en" sz="1000"/>
                        <a:t>clear()</a:t>
                      </a:r>
                      <a:endParaRPr sz="1000"/>
                    </a:p>
                  </a:txBody>
                  <a:tcPr marL="91425" marR="91425" marT="91425" marB="91425"/>
                </a:tc>
                <a:tc>
                  <a:txBody>
                    <a:bodyPr/>
                    <a:lstStyle/>
                    <a:p>
                      <a:pPr marL="0" lvl="0" indent="0" algn="l" rtl="0">
                        <a:spcBef>
                          <a:spcPts val="0"/>
                        </a:spcBef>
                        <a:spcAft>
                          <a:spcPts val="0"/>
                        </a:spcAft>
                        <a:buNone/>
                      </a:pPr>
                      <a:r>
                        <a:rPr lang="en" sz="1000"/>
                        <a:t>Removes all the elements from the list</a:t>
                      </a:r>
                      <a:endParaRPr sz="1000"/>
                    </a:p>
                  </a:txBody>
                  <a:tcPr marL="91425" marR="91425" marT="91425" marB="91425"/>
                </a:tc>
                <a:extLst>
                  <a:ext uri="{0D108BD9-81ED-4DB2-BD59-A6C34878D82A}">
                    <a16:rowId xmlns:a16="http://schemas.microsoft.com/office/drawing/2014/main" val="10002"/>
                  </a:ext>
                </a:extLst>
              </a:tr>
              <a:tr h="321375">
                <a:tc>
                  <a:txBody>
                    <a:bodyPr/>
                    <a:lstStyle/>
                    <a:p>
                      <a:pPr marL="0" lvl="0" indent="0" algn="l" rtl="0">
                        <a:spcBef>
                          <a:spcPts val="0"/>
                        </a:spcBef>
                        <a:spcAft>
                          <a:spcPts val="0"/>
                        </a:spcAft>
                        <a:buNone/>
                      </a:pPr>
                      <a:r>
                        <a:rPr lang="en" sz="1000"/>
                        <a:t>copy()</a:t>
                      </a:r>
                      <a:endParaRPr sz="1000"/>
                    </a:p>
                  </a:txBody>
                  <a:tcPr marL="91425" marR="91425" marT="91425" marB="91425"/>
                </a:tc>
                <a:tc>
                  <a:txBody>
                    <a:bodyPr/>
                    <a:lstStyle/>
                    <a:p>
                      <a:pPr marL="0" lvl="0" indent="0" algn="l" rtl="0">
                        <a:spcBef>
                          <a:spcPts val="0"/>
                        </a:spcBef>
                        <a:spcAft>
                          <a:spcPts val="0"/>
                        </a:spcAft>
                        <a:buNone/>
                      </a:pPr>
                      <a:r>
                        <a:rPr lang="en" sz="1000"/>
                        <a:t>Returns a copy of the list</a:t>
                      </a:r>
                      <a:endParaRPr sz="1000"/>
                    </a:p>
                  </a:txBody>
                  <a:tcPr marL="91425" marR="91425" marT="91425" marB="91425"/>
                </a:tc>
                <a:extLst>
                  <a:ext uri="{0D108BD9-81ED-4DB2-BD59-A6C34878D82A}">
                    <a16:rowId xmlns:a16="http://schemas.microsoft.com/office/drawing/2014/main" val="10003"/>
                  </a:ext>
                </a:extLst>
              </a:tr>
              <a:tr h="321375">
                <a:tc>
                  <a:txBody>
                    <a:bodyPr/>
                    <a:lstStyle/>
                    <a:p>
                      <a:pPr marL="0" lvl="0" indent="0" algn="l" rtl="0">
                        <a:spcBef>
                          <a:spcPts val="0"/>
                        </a:spcBef>
                        <a:spcAft>
                          <a:spcPts val="0"/>
                        </a:spcAft>
                        <a:buNone/>
                      </a:pPr>
                      <a:r>
                        <a:rPr lang="en" sz="1000"/>
                        <a:t>count()</a:t>
                      </a:r>
                      <a:endParaRPr sz="1000"/>
                    </a:p>
                  </a:txBody>
                  <a:tcPr marL="91425" marR="91425" marT="91425" marB="91425"/>
                </a:tc>
                <a:tc>
                  <a:txBody>
                    <a:bodyPr/>
                    <a:lstStyle/>
                    <a:p>
                      <a:pPr marL="0" lvl="0" indent="0" algn="l" rtl="0">
                        <a:spcBef>
                          <a:spcPts val="0"/>
                        </a:spcBef>
                        <a:spcAft>
                          <a:spcPts val="0"/>
                        </a:spcAft>
                        <a:buNone/>
                      </a:pPr>
                      <a:r>
                        <a:rPr lang="en" sz="1000"/>
                        <a:t>Returns the number of elements with the specified value</a:t>
                      </a:r>
                      <a:endParaRPr sz="1000"/>
                    </a:p>
                  </a:txBody>
                  <a:tcPr marL="91425" marR="91425" marT="91425" marB="91425"/>
                </a:tc>
                <a:extLst>
                  <a:ext uri="{0D108BD9-81ED-4DB2-BD59-A6C34878D82A}">
                    <a16:rowId xmlns:a16="http://schemas.microsoft.com/office/drawing/2014/main" val="10004"/>
                  </a:ext>
                </a:extLst>
              </a:tr>
              <a:tr h="321375">
                <a:tc>
                  <a:txBody>
                    <a:bodyPr/>
                    <a:lstStyle/>
                    <a:p>
                      <a:pPr marL="0" lvl="0" indent="0" algn="l" rtl="0">
                        <a:spcBef>
                          <a:spcPts val="0"/>
                        </a:spcBef>
                        <a:spcAft>
                          <a:spcPts val="0"/>
                        </a:spcAft>
                        <a:buNone/>
                      </a:pPr>
                      <a:r>
                        <a:rPr lang="en" sz="1000"/>
                        <a:t>extend()</a:t>
                      </a:r>
                      <a:endParaRPr sz="1000"/>
                    </a:p>
                  </a:txBody>
                  <a:tcPr marL="91425" marR="91425" marT="91425" marB="91425"/>
                </a:tc>
                <a:tc>
                  <a:txBody>
                    <a:bodyPr/>
                    <a:lstStyle/>
                    <a:p>
                      <a:pPr marL="0" lvl="0" indent="0" algn="l" rtl="0">
                        <a:spcBef>
                          <a:spcPts val="0"/>
                        </a:spcBef>
                        <a:spcAft>
                          <a:spcPts val="0"/>
                        </a:spcAft>
                        <a:buNone/>
                      </a:pPr>
                      <a:r>
                        <a:rPr lang="en" sz="1000"/>
                        <a:t>Add the elements of a list ( or any iterable), to the end of the current list</a:t>
                      </a:r>
                      <a:endParaRPr sz="1000"/>
                    </a:p>
                  </a:txBody>
                  <a:tcPr marL="91425" marR="91425" marT="91425" marB="91425"/>
                </a:tc>
                <a:extLst>
                  <a:ext uri="{0D108BD9-81ED-4DB2-BD59-A6C34878D82A}">
                    <a16:rowId xmlns:a16="http://schemas.microsoft.com/office/drawing/2014/main" val="10005"/>
                  </a:ext>
                </a:extLst>
              </a:tr>
              <a:tr h="321375">
                <a:tc>
                  <a:txBody>
                    <a:bodyPr/>
                    <a:lstStyle/>
                    <a:p>
                      <a:pPr marL="0" lvl="0" indent="0" algn="l" rtl="0">
                        <a:spcBef>
                          <a:spcPts val="0"/>
                        </a:spcBef>
                        <a:spcAft>
                          <a:spcPts val="0"/>
                        </a:spcAft>
                        <a:buNone/>
                      </a:pPr>
                      <a:r>
                        <a:rPr lang="en" sz="1000"/>
                        <a:t>index()</a:t>
                      </a:r>
                      <a:endParaRPr sz="1000"/>
                    </a:p>
                  </a:txBody>
                  <a:tcPr marL="91425" marR="91425" marT="91425" marB="91425"/>
                </a:tc>
                <a:tc>
                  <a:txBody>
                    <a:bodyPr/>
                    <a:lstStyle/>
                    <a:p>
                      <a:pPr marL="0" lvl="0" indent="0" algn="l" rtl="0">
                        <a:spcBef>
                          <a:spcPts val="0"/>
                        </a:spcBef>
                        <a:spcAft>
                          <a:spcPts val="0"/>
                        </a:spcAft>
                        <a:buNone/>
                      </a:pPr>
                      <a:r>
                        <a:rPr lang="en" sz="1000"/>
                        <a:t>Returns the index of the first element with the specified value </a:t>
                      </a:r>
                      <a:endParaRPr sz="1000"/>
                    </a:p>
                  </a:txBody>
                  <a:tcPr marL="91425" marR="91425" marT="91425" marB="91425"/>
                </a:tc>
                <a:extLst>
                  <a:ext uri="{0D108BD9-81ED-4DB2-BD59-A6C34878D82A}">
                    <a16:rowId xmlns:a16="http://schemas.microsoft.com/office/drawing/2014/main" val="10006"/>
                  </a:ext>
                </a:extLst>
              </a:tr>
              <a:tr h="321375">
                <a:tc>
                  <a:txBody>
                    <a:bodyPr/>
                    <a:lstStyle/>
                    <a:p>
                      <a:pPr marL="0" lvl="0" indent="0" algn="l" rtl="0">
                        <a:spcBef>
                          <a:spcPts val="0"/>
                        </a:spcBef>
                        <a:spcAft>
                          <a:spcPts val="0"/>
                        </a:spcAft>
                        <a:buNone/>
                      </a:pPr>
                      <a:r>
                        <a:rPr lang="en" sz="1000"/>
                        <a:t>insert()</a:t>
                      </a:r>
                      <a:endParaRPr sz="1000"/>
                    </a:p>
                  </a:txBody>
                  <a:tcPr marL="91425" marR="91425" marT="91425" marB="91425"/>
                </a:tc>
                <a:tc>
                  <a:txBody>
                    <a:bodyPr/>
                    <a:lstStyle/>
                    <a:p>
                      <a:pPr marL="0" lvl="0" indent="0" algn="l" rtl="0">
                        <a:spcBef>
                          <a:spcPts val="0"/>
                        </a:spcBef>
                        <a:spcAft>
                          <a:spcPts val="0"/>
                        </a:spcAft>
                        <a:buNone/>
                      </a:pPr>
                      <a:r>
                        <a:rPr lang="en" sz="1000"/>
                        <a:t>Adds an element at the specified position </a:t>
                      </a:r>
                      <a:endParaRPr sz="1000"/>
                    </a:p>
                  </a:txBody>
                  <a:tcPr marL="91425" marR="91425" marT="91425" marB="91425"/>
                </a:tc>
                <a:extLst>
                  <a:ext uri="{0D108BD9-81ED-4DB2-BD59-A6C34878D82A}">
                    <a16:rowId xmlns:a16="http://schemas.microsoft.com/office/drawing/2014/main" val="10007"/>
                  </a:ext>
                </a:extLst>
              </a:tr>
              <a:tr h="321375">
                <a:tc>
                  <a:txBody>
                    <a:bodyPr/>
                    <a:lstStyle/>
                    <a:p>
                      <a:pPr marL="0" lvl="0" indent="0" algn="l" rtl="0">
                        <a:spcBef>
                          <a:spcPts val="0"/>
                        </a:spcBef>
                        <a:spcAft>
                          <a:spcPts val="0"/>
                        </a:spcAft>
                        <a:buNone/>
                      </a:pPr>
                      <a:r>
                        <a:rPr lang="en" sz="1000"/>
                        <a:t>pop()</a:t>
                      </a:r>
                      <a:endParaRPr sz="1000"/>
                    </a:p>
                  </a:txBody>
                  <a:tcPr marL="91425" marR="91425" marT="91425" marB="91425"/>
                </a:tc>
                <a:tc>
                  <a:txBody>
                    <a:bodyPr/>
                    <a:lstStyle/>
                    <a:p>
                      <a:pPr marL="0" lvl="0" indent="0" algn="l" rtl="0">
                        <a:spcBef>
                          <a:spcPts val="0"/>
                        </a:spcBef>
                        <a:spcAft>
                          <a:spcPts val="0"/>
                        </a:spcAft>
                        <a:buNone/>
                      </a:pPr>
                      <a:r>
                        <a:rPr lang="en" sz="1000"/>
                        <a:t>Removes the element at the specified position</a:t>
                      </a:r>
                      <a:endParaRPr sz="1000"/>
                    </a:p>
                  </a:txBody>
                  <a:tcPr marL="91425" marR="91425" marT="91425" marB="91425"/>
                </a:tc>
                <a:extLst>
                  <a:ext uri="{0D108BD9-81ED-4DB2-BD59-A6C34878D82A}">
                    <a16:rowId xmlns:a16="http://schemas.microsoft.com/office/drawing/2014/main" val="10008"/>
                  </a:ext>
                </a:extLst>
              </a:tr>
              <a:tr h="321375">
                <a:tc>
                  <a:txBody>
                    <a:bodyPr/>
                    <a:lstStyle/>
                    <a:p>
                      <a:pPr marL="0" lvl="0" indent="0" algn="l" rtl="0">
                        <a:spcBef>
                          <a:spcPts val="0"/>
                        </a:spcBef>
                        <a:spcAft>
                          <a:spcPts val="0"/>
                        </a:spcAft>
                        <a:buNone/>
                      </a:pPr>
                      <a:r>
                        <a:rPr lang="en" sz="1000"/>
                        <a:t>remove()</a:t>
                      </a:r>
                      <a:endParaRPr sz="1000"/>
                    </a:p>
                  </a:txBody>
                  <a:tcPr marL="91425" marR="91425" marT="91425" marB="91425"/>
                </a:tc>
                <a:tc>
                  <a:txBody>
                    <a:bodyPr/>
                    <a:lstStyle/>
                    <a:p>
                      <a:pPr marL="0" lvl="0" indent="0" algn="l" rtl="0">
                        <a:spcBef>
                          <a:spcPts val="0"/>
                        </a:spcBef>
                        <a:spcAft>
                          <a:spcPts val="0"/>
                        </a:spcAft>
                        <a:buNone/>
                      </a:pPr>
                      <a:r>
                        <a:rPr lang="en" sz="1000"/>
                        <a:t>Removes the item with the specified value </a:t>
                      </a:r>
                      <a:endParaRPr sz="1000"/>
                    </a:p>
                  </a:txBody>
                  <a:tcPr marL="91425" marR="91425" marT="91425" marB="91425"/>
                </a:tc>
                <a:extLst>
                  <a:ext uri="{0D108BD9-81ED-4DB2-BD59-A6C34878D82A}">
                    <a16:rowId xmlns:a16="http://schemas.microsoft.com/office/drawing/2014/main" val="10009"/>
                  </a:ext>
                </a:extLst>
              </a:tr>
              <a:tr h="321375">
                <a:tc>
                  <a:txBody>
                    <a:bodyPr/>
                    <a:lstStyle/>
                    <a:p>
                      <a:pPr marL="0" lvl="0" indent="0" algn="l" rtl="0">
                        <a:spcBef>
                          <a:spcPts val="0"/>
                        </a:spcBef>
                        <a:spcAft>
                          <a:spcPts val="0"/>
                        </a:spcAft>
                        <a:buNone/>
                      </a:pPr>
                      <a:r>
                        <a:rPr lang="en" sz="1000"/>
                        <a:t>reverse()</a:t>
                      </a:r>
                      <a:endParaRPr sz="1000"/>
                    </a:p>
                  </a:txBody>
                  <a:tcPr marL="91425" marR="91425" marT="91425" marB="91425"/>
                </a:tc>
                <a:tc>
                  <a:txBody>
                    <a:bodyPr/>
                    <a:lstStyle/>
                    <a:p>
                      <a:pPr marL="0" lvl="0" indent="0" algn="l" rtl="0">
                        <a:spcBef>
                          <a:spcPts val="0"/>
                        </a:spcBef>
                        <a:spcAft>
                          <a:spcPts val="0"/>
                        </a:spcAft>
                        <a:buNone/>
                      </a:pPr>
                      <a:r>
                        <a:rPr lang="en" sz="1000"/>
                        <a:t>Reverses the order of the list</a:t>
                      </a:r>
                      <a:endParaRPr sz="1000"/>
                    </a:p>
                  </a:txBody>
                  <a:tcPr marL="91425" marR="91425" marT="91425" marB="91425"/>
                </a:tc>
                <a:extLst>
                  <a:ext uri="{0D108BD9-81ED-4DB2-BD59-A6C34878D82A}">
                    <a16:rowId xmlns:a16="http://schemas.microsoft.com/office/drawing/2014/main" val="10010"/>
                  </a:ext>
                </a:extLst>
              </a:tr>
              <a:tr h="321375">
                <a:tc>
                  <a:txBody>
                    <a:bodyPr/>
                    <a:lstStyle/>
                    <a:p>
                      <a:pPr marL="0" lvl="0" indent="0" algn="l" rtl="0">
                        <a:spcBef>
                          <a:spcPts val="0"/>
                        </a:spcBef>
                        <a:spcAft>
                          <a:spcPts val="0"/>
                        </a:spcAft>
                        <a:buNone/>
                      </a:pPr>
                      <a:r>
                        <a:rPr lang="en" sz="1000"/>
                        <a:t>sort()</a:t>
                      </a:r>
                      <a:endParaRPr sz="1000"/>
                    </a:p>
                  </a:txBody>
                  <a:tcPr marL="91425" marR="91425" marT="91425" marB="91425"/>
                </a:tc>
                <a:tc>
                  <a:txBody>
                    <a:bodyPr/>
                    <a:lstStyle/>
                    <a:p>
                      <a:pPr marL="0" lvl="0" indent="0" algn="l" rtl="0">
                        <a:spcBef>
                          <a:spcPts val="0"/>
                        </a:spcBef>
                        <a:spcAft>
                          <a:spcPts val="0"/>
                        </a:spcAft>
                        <a:buNone/>
                      </a:pPr>
                      <a:r>
                        <a:rPr lang="en" sz="1000"/>
                        <a:t>Sorts the list</a:t>
                      </a:r>
                      <a:endParaRPr sz="1000"/>
                    </a:p>
                  </a:txBody>
                  <a:tcPr marL="91425" marR="91425" marT="91425" marB="91425"/>
                </a:tc>
                <a:extLst>
                  <a:ext uri="{0D108BD9-81ED-4DB2-BD59-A6C34878D82A}">
                    <a16:rowId xmlns:a16="http://schemas.microsoft.com/office/drawing/2014/main" val="10011"/>
                  </a:ext>
                </a:extLst>
              </a:tr>
            </a:tbl>
          </a:graphicData>
        </a:graphic>
      </p:graphicFrame>
      <p:pic>
        <p:nvPicPr>
          <p:cNvPr id="384" name="Google Shape;384;p46"/>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sp>
        <p:nvSpPr>
          <p:cNvPr id="391" name="Google Shape;39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Set</a:t>
            </a:r>
            <a:endParaRPr sz="2220">
              <a:latin typeface="Verdana"/>
              <a:ea typeface="Verdana"/>
              <a:cs typeface="Verdana"/>
              <a:sym typeface="Verdana"/>
            </a:endParaRPr>
          </a:p>
        </p:txBody>
      </p:sp>
      <p:sp>
        <p:nvSpPr>
          <p:cNvPr id="392" name="Google Shape;392;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Verdana"/>
              <a:buChar char="●"/>
            </a:pPr>
            <a:r>
              <a:rPr lang="en" sz="1200">
                <a:solidFill>
                  <a:schemeClr val="dk1"/>
                </a:solidFill>
                <a:highlight>
                  <a:srgbClr val="FFFFFF"/>
                </a:highlight>
                <a:latin typeface="Verdana"/>
                <a:ea typeface="Verdana"/>
                <a:cs typeface="Verdana"/>
                <a:sym typeface="Verdana"/>
              </a:rPr>
              <a:t>Sets are used to store multiple items in a single variable.</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A set is a collection which is </a:t>
            </a:r>
            <a:r>
              <a:rPr lang="en" sz="1200" i="1">
                <a:solidFill>
                  <a:schemeClr val="dk1"/>
                </a:solidFill>
                <a:highlight>
                  <a:srgbClr val="FFFFFF"/>
                </a:highlight>
                <a:latin typeface="Verdana"/>
                <a:ea typeface="Verdana"/>
                <a:cs typeface="Verdana"/>
                <a:sym typeface="Verdana"/>
              </a:rPr>
              <a:t>unordered</a:t>
            </a:r>
            <a:r>
              <a:rPr lang="en" sz="1200">
                <a:solidFill>
                  <a:schemeClr val="dk1"/>
                </a:solidFill>
                <a:highlight>
                  <a:srgbClr val="FFFFFF"/>
                </a:highlight>
                <a:latin typeface="Verdana"/>
                <a:ea typeface="Verdana"/>
                <a:cs typeface="Verdana"/>
                <a:sym typeface="Verdana"/>
              </a:rPr>
              <a:t>, </a:t>
            </a:r>
            <a:r>
              <a:rPr lang="en" sz="1200" i="1">
                <a:solidFill>
                  <a:schemeClr val="dk1"/>
                </a:solidFill>
                <a:highlight>
                  <a:srgbClr val="FFFFFF"/>
                </a:highlight>
                <a:latin typeface="Verdana"/>
                <a:ea typeface="Verdana"/>
                <a:cs typeface="Verdana"/>
                <a:sym typeface="Verdana"/>
              </a:rPr>
              <a:t>unchangeable</a:t>
            </a:r>
            <a:r>
              <a:rPr lang="en" sz="1200">
                <a:solidFill>
                  <a:schemeClr val="dk1"/>
                </a:solidFill>
                <a:highlight>
                  <a:srgbClr val="FFFFFF"/>
                </a:highlight>
                <a:latin typeface="Verdana"/>
                <a:ea typeface="Verdana"/>
                <a:cs typeface="Verdana"/>
                <a:sym typeface="Verdana"/>
              </a:rPr>
              <a:t>, and </a:t>
            </a:r>
            <a:r>
              <a:rPr lang="en" sz="1200" i="1">
                <a:solidFill>
                  <a:schemeClr val="dk1"/>
                </a:solidFill>
                <a:highlight>
                  <a:srgbClr val="FFFFFF"/>
                </a:highlight>
                <a:latin typeface="Verdana"/>
                <a:ea typeface="Verdana"/>
                <a:cs typeface="Verdana"/>
                <a:sym typeface="Verdana"/>
              </a:rPr>
              <a:t>unindexed</a:t>
            </a:r>
            <a:r>
              <a:rPr lang="en" sz="1200">
                <a:solidFill>
                  <a:schemeClr val="dk1"/>
                </a:solidFill>
                <a:highlight>
                  <a:srgbClr val="FFFFFF"/>
                </a:highlight>
                <a:latin typeface="Verdana"/>
                <a:ea typeface="Verdana"/>
                <a:cs typeface="Verdana"/>
                <a:sym typeface="Verdana"/>
              </a:rPr>
              <a:t>. But we can add items and remove items . And do not allow duplicate values.</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Sets are written with curly brackets. </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To determine how many items a set has, use the </a:t>
            </a:r>
            <a:r>
              <a:rPr lang="en" sz="1200" b="1" u="sng">
                <a:solidFill>
                  <a:schemeClr val="dk1"/>
                </a:solidFill>
                <a:latin typeface="Verdana"/>
                <a:ea typeface="Verdana"/>
                <a:cs typeface="Verdana"/>
                <a:sym typeface="Verdana"/>
              </a:rPr>
              <a:t>len()</a:t>
            </a:r>
            <a:r>
              <a:rPr lang="en" sz="1200">
                <a:solidFill>
                  <a:schemeClr val="dk1"/>
                </a:solidFill>
                <a:highlight>
                  <a:srgbClr val="FFFFFF"/>
                </a:highlight>
                <a:latin typeface="Verdana"/>
                <a:ea typeface="Verdana"/>
                <a:cs typeface="Verdana"/>
                <a:sym typeface="Verdana"/>
              </a:rPr>
              <a:t> function.</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It is also possible to use the </a:t>
            </a:r>
            <a:r>
              <a:rPr lang="en" sz="1200" b="1" u="sng">
                <a:solidFill>
                  <a:schemeClr val="dk1"/>
                </a:solidFill>
                <a:latin typeface="Verdana"/>
                <a:ea typeface="Verdana"/>
                <a:cs typeface="Verdana"/>
                <a:sym typeface="Verdana"/>
              </a:rPr>
              <a:t>set()</a:t>
            </a:r>
            <a:r>
              <a:rPr lang="en" sz="1200">
                <a:solidFill>
                  <a:schemeClr val="dk1"/>
                </a:solidFill>
                <a:highlight>
                  <a:srgbClr val="FFFFFF"/>
                </a:highlight>
                <a:latin typeface="Verdana"/>
                <a:ea typeface="Verdana"/>
                <a:cs typeface="Verdana"/>
                <a:sym typeface="Verdana"/>
              </a:rPr>
              <a:t> constructor to make a set.</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Add an item to a set, using the </a:t>
            </a:r>
            <a:r>
              <a:rPr lang="en" sz="1200" b="1" u="sng">
                <a:solidFill>
                  <a:schemeClr val="dk1"/>
                </a:solidFill>
                <a:highlight>
                  <a:srgbClr val="FFFFFF"/>
                </a:highlight>
                <a:latin typeface="Verdana"/>
                <a:ea typeface="Verdana"/>
                <a:cs typeface="Verdana"/>
                <a:sym typeface="Verdana"/>
              </a:rPr>
              <a:t>add()</a:t>
            </a:r>
            <a:r>
              <a:rPr lang="en" sz="1200">
                <a:solidFill>
                  <a:schemeClr val="dk1"/>
                </a:solidFill>
                <a:highlight>
                  <a:srgbClr val="FFFFFF"/>
                </a:highlight>
                <a:latin typeface="Verdana"/>
                <a:ea typeface="Verdana"/>
                <a:cs typeface="Verdana"/>
                <a:sym typeface="Verdana"/>
              </a:rPr>
              <a:t> method.</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To add items from another set into the current set, use the </a:t>
            </a:r>
            <a:r>
              <a:rPr lang="en" sz="1200" b="1" u="sng">
                <a:solidFill>
                  <a:schemeClr val="dk1"/>
                </a:solidFill>
                <a:highlight>
                  <a:srgbClr val="FFFFFF"/>
                </a:highlight>
                <a:latin typeface="Verdana"/>
                <a:ea typeface="Verdana"/>
                <a:cs typeface="Verdana"/>
                <a:sym typeface="Verdana"/>
              </a:rPr>
              <a:t>update()</a:t>
            </a:r>
            <a:r>
              <a:rPr lang="en" sz="1200">
                <a:solidFill>
                  <a:schemeClr val="dk1"/>
                </a:solidFill>
                <a:highlight>
                  <a:srgbClr val="FFFFFF"/>
                </a:highlight>
                <a:latin typeface="Verdana"/>
                <a:ea typeface="Verdana"/>
                <a:cs typeface="Verdana"/>
                <a:sym typeface="Verdana"/>
              </a:rPr>
              <a:t> method.</a:t>
            </a:r>
            <a:endParaRPr sz="1200">
              <a:solidFill>
                <a:schemeClr val="dk1"/>
              </a:solidFill>
              <a:highlight>
                <a:srgbClr val="FFFFFF"/>
              </a:highlight>
              <a:latin typeface="Verdana"/>
              <a:ea typeface="Verdana"/>
              <a:cs typeface="Verdana"/>
              <a:sym typeface="Verdana"/>
            </a:endParaRPr>
          </a:p>
        </p:txBody>
      </p:sp>
      <p:pic>
        <p:nvPicPr>
          <p:cNvPr id="393" name="Google Shape;393;p47"/>
          <p:cNvPicPr preferRelativeResize="0"/>
          <p:nvPr/>
        </p:nvPicPr>
        <p:blipFill>
          <a:blip r:embed="rId3">
            <a:alphaModFix/>
          </a:blip>
          <a:stretch>
            <a:fillRect/>
          </a:stretch>
        </p:blipFill>
        <p:spPr>
          <a:xfrm>
            <a:off x="359275" y="3051700"/>
            <a:ext cx="2430650" cy="635575"/>
          </a:xfrm>
          <a:prstGeom prst="rect">
            <a:avLst/>
          </a:prstGeom>
          <a:noFill/>
          <a:ln>
            <a:noFill/>
          </a:ln>
        </p:spPr>
      </p:pic>
      <p:pic>
        <p:nvPicPr>
          <p:cNvPr id="394" name="Google Shape;394;p47"/>
          <p:cNvPicPr preferRelativeResize="0"/>
          <p:nvPr/>
        </p:nvPicPr>
        <p:blipFill>
          <a:blip r:embed="rId4">
            <a:alphaModFix/>
          </a:blip>
          <a:stretch>
            <a:fillRect/>
          </a:stretch>
        </p:blipFill>
        <p:spPr>
          <a:xfrm>
            <a:off x="2941550" y="3066575"/>
            <a:ext cx="2323575" cy="635575"/>
          </a:xfrm>
          <a:prstGeom prst="rect">
            <a:avLst/>
          </a:prstGeom>
          <a:noFill/>
          <a:ln>
            <a:noFill/>
          </a:ln>
        </p:spPr>
      </p:pic>
      <p:pic>
        <p:nvPicPr>
          <p:cNvPr id="395" name="Google Shape;395;p47"/>
          <p:cNvPicPr preferRelativeResize="0"/>
          <p:nvPr/>
        </p:nvPicPr>
        <p:blipFill>
          <a:blip r:embed="rId5">
            <a:alphaModFix/>
          </a:blip>
          <a:stretch>
            <a:fillRect/>
          </a:stretch>
        </p:blipFill>
        <p:spPr>
          <a:xfrm>
            <a:off x="5416750" y="2970575"/>
            <a:ext cx="3254925" cy="1407525"/>
          </a:xfrm>
          <a:prstGeom prst="rect">
            <a:avLst/>
          </a:prstGeom>
          <a:noFill/>
          <a:ln>
            <a:noFill/>
          </a:ln>
        </p:spPr>
      </p:pic>
      <p:pic>
        <p:nvPicPr>
          <p:cNvPr id="396" name="Google Shape;396;p47"/>
          <p:cNvPicPr preferRelativeResize="0"/>
          <p:nvPr/>
        </p:nvPicPr>
        <p:blipFill>
          <a:blip r:embed="rId6">
            <a:alphaModFix/>
          </a:blip>
          <a:stretch>
            <a:fillRect/>
          </a:stretch>
        </p:blipFill>
        <p:spPr>
          <a:xfrm>
            <a:off x="8419300" y="69900"/>
            <a:ext cx="612500" cy="612500"/>
          </a:xfrm>
          <a:prstGeom prst="rect">
            <a:avLst/>
          </a:prstGeom>
          <a:noFill/>
          <a:ln>
            <a:noFill/>
          </a:ln>
        </p:spPr>
      </p:pic>
      <p:sp>
        <p:nvSpPr>
          <p:cNvPr id="10"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2"/>
        <p:cNvGrpSpPr/>
        <p:nvPr/>
      </p:nvGrpSpPr>
      <p:grpSpPr>
        <a:xfrm>
          <a:off x="0" y="0"/>
          <a:ext cx="0" cy="0"/>
          <a:chOff x="0" y="0"/>
          <a:chExt cx="0" cy="0"/>
        </a:xfrm>
      </p:grpSpPr>
      <p:sp>
        <p:nvSpPr>
          <p:cNvPr id="403" name="Google Shape;40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Set</a:t>
            </a:r>
            <a:endParaRPr sz="2220">
              <a:latin typeface="Verdana"/>
              <a:ea typeface="Verdana"/>
              <a:cs typeface="Verdana"/>
              <a:sym typeface="Verdana"/>
            </a:endParaRPr>
          </a:p>
        </p:txBody>
      </p:sp>
      <p:sp>
        <p:nvSpPr>
          <p:cNvPr id="404" name="Google Shape;40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To remove an item in a set, use the </a:t>
            </a:r>
            <a:r>
              <a:rPr lang="en" sz="1200" b="1" u="sng">
                <a:solidFill>
                  <a:schemeClr val="dk1"/>
                </a:solidFill>
                <a:latin typeface="Verdana"/>
                <a:ea typeface="Verdana"/>
                <a:cs typeface="Verdana"/>
                <a:sym typeface="Verdana"/>
              </a:rPr>
              <a:t>remove()</a:t>
            </a:r>
            <a:r>
              <a:rPr lang="en" sz="1200">
                <a:solidFill>
                  <a:schemeClr val="dk1"/>
                </a:solidFill>
                <a:latin typeface="Verdana"/>
                <a:ea typeface="Verdana"/>
                <a:cs typeface="Verdana"/>
                <a:sym typeface="Verdana"/>
              </a:rPr>
              <a:t>, or the </a:t>
            </a:r>
            <a:r>
              <a:rPr lang="en" sz="1200" b="1" u="sng">
                <a:solidFill>
                  <a:schemeClr val="dk1"/>
                </a:solidFill>
                <a:latin typeface="Verdana"/>
                <a:ea typeface="Verdana"/>
                <a:cs typeface="Verdana"/>
                <a:sym typeface="Verdana"/>
              </a:rPr>
              <a:t>discard()</a:t>
            </a:r>
            <a:r>
              <a:rPr lang="en" sz="1200">
                <a:solidFill>
                  <a:schemeClr val="dk1"/>
                </a:solidFill>
                <a:latin typeface="Verdana"/>
                <a:ea typeface="Verdana"/>
                <a:cs typeface="Verdana"/>
                <a:sym typeface="Verdana"/>
              </a:rPr>
              <a:t> method.</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Also use the </a:t>
            </a:r>
            <a:r>
              <a:rPr lang="en" sz="1200" b="1" u="sng">
                <a:solidFill>
                  <a:schemeClr val="dk1"/>
                </a:solidFill>
                <a:latin typeface="Verdana"/>
                <a:ea typeface="Verdana"/>
                <a:cs typeface="Verdana"/>
                <a:sym typeface="Verdana"/>
              </a:rPr>
              <a:t>pop()</a:t>
            </a:r>
            <a:r>
              <a:rPr lang="en" sz="1200">
                <a:solidFill>
                  <a:schemeClr val="dk1"/>
                </a:solidFill>
                <a:latin typeface="Verdana"/>
                <a:ea typeface="Verdana"/>
                <a:cs typeface="Verdana"/>
                <a:sym typeface="Verdana"/>
              </a:rPr>
              <a:t> method to remove an item, but this method will remove the last item.</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clear()</a:t>
            </a:r>
            <a:r>
              <a:rPr lang="en" sz="1200">
                <a:solidFill>
                  <a:schemeClr val="dk1"/>
                </a:solidFill>
                <a:latin typeface="Verdana"/>
                <a:ea typeface="Verdana"/>
                <a:cs typeface="Verdana"/>
                <a:sym typeface="Verdana"/>
              </a:rPr>
              <a:t> method empties the set.</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del</a:t>
            </a:r>
            <a:r>
              <a:rPr lang="en" sz="1200">
                <a:solidFill>
                  <a:schemeClr val="dk1"/>
                </a:solidFill>
                <a:latin typeface="Verdana"/>
                <a:ea typeface="Verdana"/>
                <a:cs typeface="Verdana"/>
                <a:sym typeface="Verdana"/>
              </a:rPr>
              <a:t> keyword will delete the set completely.</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use the </a:t>
            </a:r>
            <a:r>
              <a:rPr lang="en" sz="1200" b="1" u="sng">
                <a:solidFill>
                  <a:schemeClr val="dk1"/>
                </a:solidFill>
                <a:latin typeface="Verdana"/>
                <a:ea typeface="Verdana"/>
                <a:cs typeface="Verdana"/>
                <a:sym typeface="Verdana"/>
              </a:rPr>
              <a:t>union()</a:t>
            </a:r>
            <a:r>
              <a:rPr lang="en" sz="1200">
                <a:solidFill>
                  <a:schemeClr val="dk1"/>
                </a:solidFill>
                <a:latin typeface="Verdana"/>
                <a:ea typeface="Verdana"/>
                <a:cs typeface="Verdana"/>
                <a:sym typeface="Verdana"/>
              </a:rPr>
              <a:t> method that returns a new set containing all items from both sets, or the </a:t>
            </a:r>
            <a:r>
              <a:rPr lang="en" sz="1200" b="1" u="sng">
                <a:solidFill>
                  <a:schemeClr val="dk1"/>
                </a:solidFill>
                <a:latin typeface="Verdana"/>
                <a:ea typeface="Verdana"/>
                <a:cs typeface="Verdana"/>
                <a:sym typeface="Verdana"/>
              </a:rPr>
              <a:t>update()</a:t>
            </a:r>
            <a:r>
              <a:rPr lang="en" sz="1200">
                <a:solidFill>
                  <a:schemeClr val="dk1"/>
                </a:solidFill>
                <a:latin typeface="Verdana"/>
                <a:ea typeface="Verdana"/>
                <a:cs typeface="Verdana"/>
                <a:sym typeface="Verdana"/>
              </a:rPr>
              <a:t> method that inserts all the items from one set into another.</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intersection_update()</a:t>
            </a:r>
            <a:r>
              <a:rPr lang="en" sz="1200">
                <a:solidFill>
                  <a:schemeClr val="dk1"/>
                </a:solidFill>
                <a:latin typeface="Verdana"/>
                <a:ea typeface="Verdana"/>
                <a:cs typeface="Verdana"/>
                <a:sym typeface="Verdana"/>
              </a:rPr>
              <a:t> method will keep only the items that are present in both sets.</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intersection()</a:t>
            </a:r>
            <a:r>
              <a:rPr lang="en" sz="1200">
                <a:solidFill>
                  <a:schemeClr val="dk1"/>
                </a:solidFill>
                <a:latin typeface="Verdana"/>
                <a:ea typeface="Verdana"/>
                <a:cs typeface="Verdana"/>
                <a:sym typeface="Verdana"/>
              </a:rPr>
              <a:t> method will return a new set, that only contains the items that are present in both sets.</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symmetric_difference_update() </a:t>
            </a:r>
            <a:r>
              <a:rPr lang="en" sz="1200">
                <a:solidFill>
                  <a:schemeClr val="dk1"/>
                </a:solidFill>
                <a:latin typeface="Verdana"/>
                <a:ea typeface="Verdana"/>
                <a:cs typeface="Verdana"/>
                <a:sym typeface="Verdana"/>
              </a:rPr>
              <a:t>method will keep only the elements that are NOT present in both sets.</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symmetric_difference()</a:t>
            </a:r>
            <a:r>
              <a:rPr lang="en" sz="1200">
                <a:solidFill>
                  <a:schemeClr val="dk1"/>
                </a:solidFill>
                <a:latin typeface="Verdana"/>
                <a:ea typeface="Verdana"/>
                <a:cs typeface="Verdana"/>
                <a:sym typeface="Verdana"/>
              </a:rPr>
              <a:t> method will return a new set, that contains only the elements that are NOT present in both sets.</a:t>
            </a:r>
            <a:endParaRPr sz="1200">
              <a:solidFill>
                <a:schemeClr val="dk1"/>
              </a:solidFill>
              <a:latin typeface="Verdana"/>
              <a:ea typeface="Verdana"/>
              <a:cs typeface="Verdana"/>
              <a:sym typeface="Verdana"/>
            </a:endParaRPr>
          </a:p>
        </p:txBody>
      </p:sp>
      <p:pic>
        <p:nvPicPr>
          <p:cNvPr id="405" name="Google Shape;405;p48"/>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225850" y="171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Set Methods</a:t>
            </a:r>
            <a:endParaRPr sz="2220">
              <a:latin typeface="Verdana"/>
              <a:ea typeface="Verdana"/>
              <a:cs typeface="Verdana"/>
              <a:sym typeface="Verdana"/>
            </a:endParaRPr>
          </a:p>
        </p:txBody>
      </p:sp>
      <p:pic>
        <p:nvPicPr>
          <p:cNvPr id="413" name="Google Shape;413;p49"/>
          <p:cNvPicPr preferRelativeResize="0"/>
          <p:nvPr/>
        </p:nvPicPr>
        <p:blipFill>
          <a:blip r:embed="rId3">
            <a:alphaModFix/>
          </a:blip>
          <a:stretch>
            <a:fillRect/>
          </a:stretch>
        </p:blipFill>
        <p:spPr>
          <a:xfrm>
            <a:off x="1306337" y="682400"/>
            <a:ext cx="6531325" cy="4156301"/>
          </a:xfrm>
          <a:prstGeom prst="rect">
            <a:avLst/>
          </a:prstGeom>
          <a:noFill/>
          <a:ln>
            <a:noFill/>
          </a:ln>
        </p:spPr>
      </p:pic>
      <p:pic>
        <p:nvPicPr>
          <p:cNvPr id="414" name="Google Shape;414;p49"/>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Google Shape;421;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Dictionary</a:t>
            </a:r>
            <a:endParaRPr sz="2220">
              <a:latin typeface="Verdana"/>
              <a:ea typeface="Verdana"/>
              <a:cs typeface="Verdana"/>
              <a:sym typeface="Verdana"/>
            </a:endParaRPr>
          </a:p>
        </p:txBody>
      </p:sp>
      <p:sp>
        <p:nvSpPr>
          <p:cNvPr id="422" name="Google Shape;422;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140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Dictionaries are used to store data values in key:value pairs.</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A dictionary is a collection which is ordered , changeable and do not allow duplicates.</a:t>
            </a:r>
            <a:endParaRPr sz="1200">
              <a:solidFill>
                <a:schemeClr val="dk1"/>
              </a:solidFill>
              <a:highlight>
                <a:srgbClr val="FFFFFF"/>
              </a:highlight>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Access the items of a dictionary by referring to its key name, inside square brackets. And also a method called </a:t>
            </a:r>
            <a:r>
              <a:rPr lang="en" sz="1200" b="1" u="sng">
                <a:solidFill>
                  <a:schemeClr val="dk1"/>
                </a:solidFill>
                <a:latin typeface="Verdana"/>
                <a:ea typeface="Verdana"/>
                <a:cs typeface="Verdana"/>
                <a:sym typeface="Verdana"/>
              </a:rPr>
              <a:t>get()</a:t>
            </a:r>
            <a:r>
              <a:rPr lang="en" sz="1200">
                <a:solidFill>
                  <a:schemeClr val="dk1"/>
                </a:solidFill>
                <a:latin typeface="Verdana"/>
                <a:ea typeface="Verdana"/>
                <a:cs typeface="Verdana"/>
                <a:sym typeface="Verdana"/>
              </a:rPr>
              <a:t> that will give the same result .</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keys()</a:t>
            </a:r>
            <a:r>
              <a:rPr lang="en" sz="1200">
                <a:solidFill>
                  <a:schemeClr val="dk1"/>
                </a:solidFill>
                <a:latin typeface="Verdana"/>
                <a:ea typeface="Verdana"/>
                <a:cs typeface="Verdana"/>
                <a:sym typeface="Verdana"/>
              </a:rPr>
              <a:t> method will return a list of all the keys in the dictionary.</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values()</a:t>
            </a:r>
            <a:r>
              <a:rPr lang="en" sz="1200">
                <a:solidFill>
                  <a:schemeClr val="dk1"/>
                </a:solidFill>
                <a:latin typeface="Verdana"/>
                <a:ea typeface="Verdana"/>
                <a:cs typeface="Verdana"/>
                <a:sym typeface="Verdana"/>
              </a:rPr>
              <a:t> method will return a list of all the values in the dictionary.</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items()</a:t>
            </a:r>
            <a:r>
              <a:rPr lang="en" sz="1200">
                <a:solidFill>
                  <a:schemeClr val="dk1"/>
                </a:solidFill>
                <a:latin typeface="Verdana"/>
                <a:ea typeface="Verdana"/>
                <a:cs typeface="Verdana"/>
                <a:sym typeface="Verdana"/>
              </a:rPr>
              <a:t> method will return each item in a dictionary, as tuples in a list.</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update()</a:t>
            </a:r>
            <a:r>
              <a:rPr lang="en" sz="1200">
                <a:solidFill>
                  <a:schemeClr val="dk1"/>
                </a:solidFill>
                <a:latin typeface="Verdana"/>
                <a:ea typeface="Verdana"/>
                <a:cs typeface="Verdana"/>
                <a:sym typeface="Verdana"/>
              </a:rPr>
              <a:t> method will update the dictionary with the items from the given argument.</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update()</a:t>
            </a:r>
            <a:r>
              <a:rPr lang="en" sz="1200">
                <a:solidFill>
                  <a:schemeClr val="dk1"/>
                </a:solidFill>
                <a:latin typeface="Verdana"/>
                <a:ea typeface="Verdana"/>
                <a:cs typeface="Verdana"/>
                <a:sym typeface="Verdana"/>
              </a:rPr>
              <a:t> method will update the dictionary with the items from a given argument. If the item does not exist, the item will be added.</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pop()</a:t>
            </a:r>
            <a:r>
              <a:rPr lang="en" sz="1200">
                <a:solidFill>
                  <a:schemeClr val="dk1"/>
                </a:solidFill>
                <a:latin typeface="Verdana"/>
                <a:ea typeface="Verdana"/>
                <a:cs typeface="Verdana"/>
                <a:sym typeface="Verdana"/>
              </a:rPr>
              <a:t> method removes the item with the specified key name.</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popitem()</a:t>
            </a:r>
            <a:r>
              <a:rPr lang="en" sz="1200">
                <a:solidFill>
                  <a:schemeClr val="dk1"/>
                </a:solidFill>
                <a:latin typeface="Verdana"/>
                <a:ea typeface="Verdana"/>
                <a:cs typeface="Verdana"/>
                <a:sym typeface="Verdana"/>
              </a:rPr>
              <a:t> method removes the last inserted item . </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del</a:t>
            </a:r>
            <a:r>
              <a:rPr lang="en" sz="1200">
                <a:solidFill>
                  <a:schemeClr val="dk1"/>
                </a:solidFill>
                <a:latin typeface="Verdana"/>
                <a:ea typeface="Verdana"/>
                <a:cs typeface="Verdana"/>
                <a:sym typeface="Verdana"/>
              </a:rPr>
              <a:t> keyword removes the item with the specified key name , it can also delete the dictionary completely.</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 </a:t>
            </a:r>
            <a:r>
              <a:rPr lang="en" sz="1200" b="1" u="sng">
                <a:solidFill>
                  <a:schemeClr val="dk1"/>
                </a:solidFill>
                <a:latin typeface="Verdana"/>
                <a:ea typeface="Verdana"/>
                <a:cs typeface="Verdana"/>
                <a:sym typeface="Verdana"/>
              </a:rPr>
              <a:t>clear()</a:t>
            </a:r>
            <a:r>
              <a:rPr lang="en" sz="1200">
                <a:solidFill>
                  <a:schemeClr val="dk1"/>
                </a:solidFill>
                <a:latin typeface="Verdana"/>
                <a:ea typeface="Verdana"/>
                <a:cs typeface="Verdana"/>
                <a:sym typeface="Verdana"/>
              </a:rPr>
              <a:t> method empties the dictionary.</a:t>
            </a:r>
            <a:endParaRPr sz="1200">
              <a:solidFill>
                <a:schemeClr val="dk1"/>
              </a:solidFill>
              <a:latin typeface="Verdana"/>
              <a:ea typeface="Verdana"/>
              <a:cs typeface="Verdana"/>
              <a:sym typeface="Verdana"/>
            </a:endParaRPr>
          </a:p>
        </p:txBody>
      </p:sp>
      <p:pic>
        <p:nvPicPr>
          <p:cNvPr id="423" name="Google Shape;423;p50"/>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9"/>
        <p:cNvGrpSpPr/>
        <p:nvPr/>
      </p:nvGrpSpPr>
      <p:grpSpPr>
        <a:xfrm>
          <a:off x="0" y="0"/>
          <a:ext cx="0" cy="0"/>
          <a:chOff x="0" y="0"/>
          <a:chExt cx="0" cy="0"/>
        </a:xfrm>
      </p:grpSpPr>
      <p:sp>
        <p:nvSpPr>
          <p:cNvPr id="430" name="Google Shape;43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Dictionary</a:t>
            </a:r>
            <a:endParaRPr sz="2220">
              <a:latin typeface="Verdana"/>
              <a:ea typeface="Verdana"/>
              <a:cs typeface="Verdana"/>
              <a:sym typeface="Verdana"/>
            </a:endParaRPr>
          </a:p>
        </p:txBody>
      </p:sp>
      <p:sp>
        <p:nvSpPr>
          <p:cNvPr id="431" name="Google Shape;43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There are ways to make a copy, one way is to use the built-in Dictionary method </a:t>
            </a:r>
            <a:r>
              <a:rPr lang="en" sz="1200" b="1" u="sng">
                <a:solidFill>
                  <a:schemeClr val="dk1"/>
                </a:solidFill>
                <a:latin typeface="Verdana"/>
                <a:ea typeface="Verdana"/>
                <a:cs typeface="Verdana"/>
                <a:sym typeface="Verdana"/>
              </a:rPr>
              <a:t>copy()</a:t>
            </a:r>
            <a:r>
              <a:rPr lang="en"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Another way to make a copy is to use the built-in function </a:t>
            </a:r>
            <a:r>
              <a:rPr lang="en" sz="1200" b="1" u="sng">
                <a:solidFill>
                  <a:schemeClr val="dk1"/>
                </a:solidFill>
                <a:latin typeface="Verdana"/>
                <a:ea typeface="Verdana"/>
                <a:cs typeface="Verdana"/>
                <a:sym typeface="Verdana"/>
              </a:rPr>
              <a:t>dict()</a:t>
            </a:r>
            <a:r>
              <a:rPr lang="en"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highlight>
                  <a:srgbClr val="FFFFFF"/>
                </a:highlight>
                <a:latin typeface="Verdana"/>
                <a:ea typeface="Verdana"/>
                <a:cs typeface="Verdana"/>
                <a:sym typeface="Verdana"/>
              </a:rPr>
              <a:t>A dictionary can contain dictionaries, this is called nested dictionaries.</a:t>
            </a:r>
            <a:endParaRPr sz="1200">
              <a:solidFill>
                <a:schemeClr val="dk1"/>
              </a:solidFill>
              <a:latin typeface="Verdana"/>
              <a:ea typeface="Verdana"/>
              <a:cs typeface="Verdana"/>
              <a:sym typeface="Verdana"/>
            </a:endParaRPr>
          </a:p>
        </p:txBody>
      </p:sp>
      <p:pic>
        <p:nvPicPr>
          <p:cNvPr id="432" name="Google Shape;432;p51"/>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Use of Python</a:t>
            </a:r>
            <a:endParaRPr sz="2220">
              <a:latin typeface="Verdana"/>
              <a:ea typeface="Verdana"/>
              <a:cs typeface="Verdana"/>
              <a:sym typeface="Verdana"/>
            </a:endParaRPr>
          </a:p>
        </p:txBody>
      </p:sp>
      <p:sp>
        <p:nvSpPr>
          <p:cNvPr id="84" name="Google Shape;8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70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System Utilities</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GUIs (Tkinter, gtk, Qt, Windows)</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Database Programming</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Artificial Intelligence</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Machine Learning</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Deep Learning</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Image Processing</a:t>
            </a:r>
            <a:endParaRPr sz="1200">
              <a:solidFill>
                <a:schemeClr val="dk1"/>
              </a:solidFill>
              <a:latin typeface="Verdana"/>
              <a:ea typeface="Verdana"/>
              <a:cs typeface="Verdana"/>
              <a:sym typeface="Verdana"/>
            </a:endParaRPr>
          </a:p>
          <a:p>
            <a:pPr marL="457200" lvl="0" indent="0" algn="l" rtl="0">
              <a:spcBef>
                <a:spcPts val="700"/>
              </a:spcBef>
              <a:spcAft>
                <a:spcPts val="0"/>
              </a:spcAft>
              <a:buNone/>
            </a:pPr>
            <a:r>
              <a:rPr lang="en" sz="1200">
                <a:solidFill>
                  <a:schemeClr val="dk1"/>
                </a:solidFill>
                <a:latin typeface="Verdana"/>
                <a:ea typeface="Verdana"/>
                <a:cs typeface="Verdana"/>
                <a:sym typeface="Verdana"/>
              </a:rPr>
              <a:t>            ……… etc .</a:t>
            </a:r>
            <a:endParaRPr sz="1200">
              <a:solidFill>
                <a:schemeClr val="dk1"/>
              </a:solidFill>
              <a:latin typeface="Verdana"/>
              <a:ea typeface="Verdana"/>
              <a:cs typeface="Verdana"/>
              <a:sym typeface="Verdana"/>
            </a:endParaRPr>
          </a:p>
          <a:p>
            <a:pPr marL="0" lvl="0" indent="0" algn="l" rtl="0">
              <a:spcBef>
                <a:spcPts val="0"/>
              </a:spcBef>
              <a:spcAft>
                <a:spcPts val="1200"/>
              </a:spcAft>
              <a:buNone/>
            </a:pPr>
            <a:endParaRPr sz="1200">
              <a:latin typeface="Verdana"/>
              <a:ea typeface="Verdana"/>
              <a:cs typeface="Verdana"/>
              <a:sym typeface="Verdana"/>
            </a:endParaRPr>
          </a:p>
        </p:txBody>
      </p:sp>
      <p:pic>
        <p:nvPicPr>
          <p:cNvPr id="85" name="Google Shape;85;p16"/>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55;p13"/>
          <p:cNvPicPr preferRelativeResize="0"/>
          <p:nvPr/>
        </p:nvPicPr>
        <p:blipFill>
          <a:blip r:embed="rId4">
            <a:alphaModFix/>
          </a:blip>
          <a:stretch>
            <a:fillRect/>
          </a:stretch>
        </p:blipFill>
        <p:spPr>
          <a:xfrm>
            <a:off x="7419325" y="1509376"/>
            <a:ext cx="1412975" cy="141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8"/>
        <p:cNvGrpSpPr/>
        <p:nvPr/>
      </p:nvGrpSpPr>
      <p:grpSpPr>
        <a:xfrm>
          <a:off x="0" y="0"/>
          <a:ext cx="0" cy="0"/>
          <a:chOff x="0" y="0"/>
          <a:chExt cx="0" cy="0"/>
        </a:xfrm>
      </p:grpSpPr>
      <p:sp>
        <p:nvSpPr>
          <p:cNvPr id="439" name="Google Shape;439;p52"/>
          <p:cNvSpPr txBox="1">
            <a:spLocks noGrp="1"/>
          </p:cNvSpPr>
          <p:nvPr>
            <p:ph type="title"/>
          </p:nvPr>
        </p:nvSpPr>
        <p:spPr>
          <a:xfrm>
            <a:off x="311700" y="1946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Dictionary Method</a:t>
            </a:r>
            <a:endParaRPr sz="2220">
              <a:latin typeface="Verdana"/>
              <a:ea typeface="Verdana"/>
              <a:cs typeface="Verdana"/>
              <a:sym typeface="Verdana"/>
            </a:endParaRPr>
          </a:p>
        </p:txBody>
      </p:sp>
      <p:graphicFrame>
        <p:nvGraphicFramePr>
          <p:cNvPr id="440" name="Google Shape;440;p52"/>
          <p:cNvGraphicFramePr/>
          <p:nvPr/>
        </p:nvGraphicFramePr>
        <p:xfrm>
          <a:off x="1846700" y="682400"/>
          <a:ext cx="5704550" cy="4190640"/>
        </p:xfrm>
        <a:graphic>
          <a:graphicData uri="http://schemas.openxmlformats.org/drawingml/2006/table">
            <a:tbl>
              <a:tblPr>
                <a:noFill/>
                <a:tableStyleId>{1AEDD797-99F8-4678-AB64-3A33354B2F24}</a:tableStyleId>
              </a:tblPr>
              <a:tblGrid>
                <a:gridCol w="1255650">
                  <a:extLst>
                    <a:ext uri="{9D8B030D-6E8A-4147-A177-3AD203B41FA5}">
                      <a16:colId xmlns:a16="http://schemas.microsoft.com/office/drawing/2014/main" val="20000"/>
                    </a:ext>
                  </a:extLst>
                </a:gridCol>
                <a:gridCol w="4448900">
                  <a:extLst>
                    <a:ext uri="{9D8B030D-6E8A-4147-A177-3AD203B41FA5}">
                      <a16:colId xmlns:a16="http://schemas.microsoft.com/office/drawing/2014/main" val="20001"/>
                    </a:ext>
                  </a:extLst>
                </a:gridCol>
              </a:tblGrid>
              <a:tr h="341825">
                <a:tc>
                  <a:txBody>
                    <a:bodyPr/>
                    <a:lstStyle/>
                    <a:p>
                      <a:pPr marL="0" lvl="0" indent="0" algn="ctr" rtl="0">
                        <a:spcBef>
                          <a:spcPts val="0"/>
                        </a:spcBef>
                        <a:spcAft>
                          <a:spcPts val="0"/>
                        </a:spcAft>
                        <a:buNone/>
                      </a:pPr>
                      <a:r>
                        <a:rPr lang="en" sz="1100" b="1"/>
                        <a:t>Method</a:t>
                      </a:r>
                      <a:endParaRPr sz="1100" b="1"/>
                    </a:p>
                  </a:txBody>
                  <a:tcPr marL="91425" marR="91425" marT="91425" marB="91425"/>
                </a:tc>
                <a:tc>
                  <a:txBody>
                    <a:bodyPr/>
                    <a:lstStyle/>
                    <a:p>
                      <a:pPr marL="0" lvl="0" indent="0" algn="ctr" rtl="0">
                        <a:spcBef>
                          <a:spcPts val="0"/>
                        </a:spcBef>
                        <a:spcAft>
                          <a:spcPts val="0"/>
                        </a:spcAft>
                        <a:buNone/>
                      </a:pPr>
                      <a:r>
                        <a:rPr lang="en" sz="1100" b="1"/>
                        <a:t>Description</a:t>
                      </a:r>
                      <a:endParaRPr sz="1100" b="1"/>
                    </a:p>
                  </a:txBody>
                  <a:tcPr marL="91425" marR="91425" marT="91425" marB="91425"/>
                </a:tc>
                <a:extLst>
                  <a:ext uri="{0D108BD9-81ED-4DB2-BD59-A6C34878D82A}">
                    <a16:rowId xmlns:a16="http://schemas.microsoft.com/office/drawing/2014/main" val="10000"/>
                  </a:ext>
                </a:extLst>
              </a:tr>
              <a:tr h="326950">
                <a:tc>
                  <a:txBody>
                    <a:bodyPr/>
                    <a:lstStyle/>
                    <a:p>
                      <a:pPr marL="0" lvl="0" indent="0" algn="l" rtl="0">
                        <a:spcBef>
                          <a:spcPts val="0"/>
                        </a:spcBef>
                        <a:spcAft>
                          <a:spcPts val="0"/>
                        </a:spcAft>
                        <a:buNone/>
                      </a:pPr>
                      <a:r>
                        <a:rPr lang="en" sz="1000"/>
                        <a:t>clear()</a:t>
                      </a:r>
                      <a:endParaRPr sz="1000"/>
                    </a:p>
                  </a:txBody>
                  <a:tcPr marL="91425" marR="91425" marT="91425" marB="91425"/>
                </a:tc>
                <a:tc>
                  <a:txBody>
                    <a:bodyPr/>
                    <a:lstStyle/>
                    <a:p>
                      <a:pPr marL="0" lvl="0" indent="0" algn="l" rtl="0">
                        <a:spcBef>
                          <a:spcPts val="0"/>
                        </a:spcBef>
                        <a:spcAft>
                          <a:spcPts val="0"/>
                        </a:spcAft>
                        <a:buNone/>
                      </a:pPr>
                      <a:r>
                        <a:rPr lang="en" sz="1000"/>
                        <a:t>Removes all the elements from the dictionary</a:t>
                      </a:r>
                      <a:endParaRPr sz="1000"/>
                    </a:p>
                  </a:txBody>
                  <a:tcPr marL="91425" marR="91425" marT="91425" marB="91425"/>
                </a:tc>
                <a:extLst>
                  <a:ext uri="{0D108BD9-81ED-4DB2-BD59-A6C34878D82A}">
                    <a16:rowId xmlns:a16="http://schemas.microsoft.com/office/drawing/2014/main" val="10001"/>
                  </a:ext>
                </a:extLst>
              </a:tr>
              <a:tr h="326950">
                <a:tc>
                  <a:txBody>
                    <a:bodyPr/>
                    <a:lstStyle/>
                    <a:p>
                      <a:pPr marL="0" lvl="0" indent="0" algn="l" rtl="0">
                        <a:spcBef>
                          <a:spcPts val="0"/>
                        </a:spcBef>
                        <a:spcAft>
                          <a:spcPts val="0"/>
                        </a:spcAft>
                        <a:buNone/>
                      </a:pPr>
                      <a:r>
                        <a:rPr lang="en" sz="1000"/>
                        <a:t>copy()</a:t>
                      </a:r>
                      <a:endParaRPr sz="1000"/>
                    </a:p>
                  </a:txBody>
                  <a:tcPr marL="91425" marR="91425" marT="91425" marB="91425"/>
                </a:tc>
                <a:tc>
                  <a:txBody>
                    <a:bodyPr/>
                    <a:lstStyle/>
                    <a:p>
                      <a:pPr marL="0" lvl="0" indent="0" algn="l" rtl="0">
                        <a:spcBef>
                          <a:spcPts val="0"/>
                        </a:spcBef>
                        <a:spcAft>
                          <a:spcPts val="0"/>
                        </a:spcAft>
                        <a:buNone/>
                      </a:pPr>
                      <a:r>
                        <a:rPr lang="en" sz="1000"/>
                        <a:t>Returns a copy of the dictionary</a:t>
                      </a:r>
                      <a:endParaRPr sz="1000"/>
                    </a:p>
                  </a:txBody>
                  <a:tcPr marL="91425" marR="91425" marT="91425" marB="91425"/>
                </a:tc>
                <a:extLst>
                  <a:ext uri="{0D108BD9-81ED-4DB2-BD59-A6C34878D82A}">
                    <a16:rowId xmlns:a16="http://schemas.microsoft.com/office/drawing/2014/main" val="10002"/>
                  </a:ext>
                </a:extLst>
              </a:tr>
              <a:tr h="326950">
                <a:tc>
                  <a:txBody>
                    <a:bodyPr/>
                    <a:lstStyle/>
                    <a:p>
                      <a:pPr marL="0" lvl="0" indent="0" algn="l" rtl="0">
                        <a:spcBef>
                          <a:spcPts val="0"/>
                        </a:spcBef>
                        <a:spcAft>
                          <a:spcPts val="0"/>
                        </a:spcAft>
                        <a:buNone/>
                      </a:pPr>
                      <a:r>
                        <a:rPr lang="en" sz="1000"/>
                        <a:t>fromkeys()</a:t>
                      </a:r>
                      <a:endParaRPr sz="1000"/>
                    </a:p>
                  </a:txBody>
                  <a:tcPr marL="91425" marR="91425" marT="91425" marB="91425"/>
                </a:tc>
                <a:tc>
                  <a:txBody>
                    <a:bodyPr/>
                    <a:lstStyle/>
                    <a:p>
                      <a:pPr marL="0" lvl="0" indent="0" algn="l" rtl="0">
                        <a:spcBef>
                          <a:spcPts val="0"/>
                        </a:spcBef>
                        <a:spcAft>
                          <a:spcPts val="0"/>
                        </a:spcAft>
                        <a:buNone/>
                      </a:pPr>
                      <a:r>
                        <a:rPr lang="en" sz="1000"/>
                        <a:t>Returns a dictionary with the specified keys and value</a:t>
                      </a:r>
                      <a:endParaRPr sz="1000"/>
                    </a:p>
                  </a:txBody>
                  <a:tcPr marL="91425" marR="91425" marT="91425" marB="91425"/>
                </a:tc>
                <a:extLst>
                  <a:ext uri="{0D108BD9-81ED-4DB2-BD59-A6C34878D82A}">
                    <a16:rowId xmlns:a16="http://schemas.microsoft.com/office/drawing/2014/main" val="10003"/>
                  </a:ext>
                </a:extLst>
              </a:tr>
              <a:tr h="326950">
                <a:tc>
                  <a:txBody>
                    <a:bodyPr/>
                    <a:lstStyle/>
                    <a:p>
                      <a:pPr marL="0" lvl="0" indent="0" algn="l" rtl="0">
                        <a:spcBef>
                          <a:spcPts val="0"/>
                        </a:spcBef>
                        <a:spcAft>
                          <a:spcPts val="0"/>
                        </a:spcAft>
                        <a:buNone/>
                      </a:pPr>
                      <a:r>
                        <a:rPr lang="en" sz="1000"/>
                        <a:t>get()</a:t>
                      </a:r>
                      <a:endParaRPr sz="1000"/>
                    </a:p>
                  </a:txBody>
                  <a:tcPr marL="91425" marR="91425" marT="91425" marB="91425"/>
                </a:tc>
                <a:tc>
                  <a:txBody>
                    <a:bodyPr/>
                    <a:lstStyle/>
                    <a:p>
                      <a:pPr marL="0" lvl="0" indent="0" algn="l" rtl="0">
                        <a:spcBef>
                          <a:spcPts val="0"/>
                        </a:spcBef>
                        <a:spcAft>
                          <a:spcPts val="0"/>
                        </a:spcAft>
                        <a:buNone/>
                      </a:pPr>
                      <a:r>
                        <a:rPr lang="en" sz="1000"/>
                        <a:t>Returns the value of the specified key</a:t>
                      </a:r>
                      <a:endParaRPr sz="1000"/>
                    </a:p>
                  </a:txBody>
                  <a:tcPr marL="91425" marR="91425" marT="91425" marB="91425"/>
                </a:tc>
                <a:extLst>
                  <a:ext uri="{0D108BD9-81ED-4DB2-BD59-A6C34878D82A}">
                    <a16:rowId xmlns:a16="http://schemas.microsoft.com/office/drawing/2014/main" val="10004"/>
                  </a:ext>
                </a:extLst>
              </a:tr>
              <a:tr h="326950">
                <a:tc>
                  <a:txBody>
                    <a:bodyPr/>
                    <a:lstStyle/>
                    <a:p>
                      <a:pPr marL="0" lvl="0" indent="0" algn="l" rtl="0">
                        <a:spcBef>
                          <a:spcPts val="0"/>
                        </a:spcBef>
                        <a:spcAft>
                          <a:spcPts val="0"/>
                        </a:spcAft>
                        <a:buNone/>
                      </a:pPr>
                      <a:r>
                        <a:rPr lang="en" sz="1000"/>
                        <a:t>items()</a:t>
                      </a:r>
                      <a:endParaRPr sz="1000"/>
                    </a:p>
                  </a:txBody>
                  <a:tcPr marL="91425" marR="91425" marT="91425" marB="91425"/>
                </a:tc>
                <a:tc>
                  <a:txBody>
                    <a:bodyPr/>
                    <a:lstStyle/>
                    <a:p>
                      <a:pPr marL="0" lvl="0" indent="0" algn="l" rtl="0">
                        <a:spcBef>
                          <a:spcPts val="0"/>
                        </a:spcBef>
                        <a:spcAft>
                          <a:spcPts val="0"/>
                        </a:spcAft>
                        <a:buNone/>
                      </a:pPr>
                      <a:r>
                        <a:rPr lang="en" sz="1000"/>
                        <a:t>Returns a list containing a tuple for each key value pair</a:t>
                      </a:r>
                      <a:endParaRPr sz="1000"/>
                    </a:p>
                  </a:txBody>
                  <a:tcPr marL="91425" marR="91425" marT="91425" marB="91425"/>
                </a:tc>
                <a:extLst>
                  <a:ext uri="{0D108BD9-81ED-4DB2-BD59-A6C34878D82A}">
                    <a16:rowId xmlns:a16="http://schemas.microsoft.com/office/drawing/2014/main" val="10005"/>
                  </a:ext>
                </a:extLst>
              </a:tr>
              <a:tr h="326950">
                <a:tc>
                  <a:txBody>
                    <a:bodyPr/>
                    <a:lstStyle/>
                    <a:p>
                      <a:pPr marL="0" lvl="0" indent="0" algn="l" rtl="0">
                        <a:spcBef>
                          <a:spcPts val="0"/>
                        </a:spcBef>
                        <a:spcAft>
                          <a:spcPts val="0"/>
                        </a:spcAft>
                        <a:buNone/>
                      </a:pPr>
                      <a:r>
                        <a:rPr lang="en" sz="1000"/>
                        <a:t>keys()</a:t>
                      </a:r>
                      <a:endParaRPr sz="1000"/>
                    </a:p>
                  </a:txBody>
                  <a:tcPr marL="91425" marR="91425" marT="91425" marB="91425"/>
                </a:tc>
                <a:tc>
                  <a:txBody>
                    <a:bodyPr/>
                    <a:lstStyle/>
                    <a:p>
                      <a:pPr marL="0" lvl="0" indent="0" algn="l" rtl="0">
                        <a:spcBef>
                          <a:spcPts val="0"/>
                        </a:spcBef>
                        <a:spcAft>
                          <a:spcPts val="0"/>
                        </a:spcAft>
                        <a:buNone/>
                      </a:pPr>
                      <a:r>
                        <a:rPr lang="en" sz="1000"/>
                        <a:t>Returns a list containing the dictionary's keys</a:t>
                      </a:r>
                      <a:endParaRPr sz="1000"/>
                    </a:p>
                  </a:txBody>
                  <a:tcPr marL="91425" marR="91425" marT="91425" marB="91425"/>
                </a:tc>
                <a:extLst>
                  <a:ext uri="{0D108BD9-81ED-4DB2-BD59-A6C34878D82A}">
                    <a16:rowId xmlns:a16="http://schemas.microsoft.com/office/drawing/2014/main" val="10006"/>
                  </a:ext>
                </a:extLst>
              </a:tr>
              <a:tr h="326950">
                <a:tc>
                  <a:txBody>
                    <a:bodyPr/>
                    <a:lstStyle/>
                    <a:p>
                      <a:pPr marL="0" lvl="0" indent="0" algn="l" rtl="0">
                        <a:spcBef>
                          <a:spcPts val="0"/>
                        </a:spcBef>
                        <a:spcAft>
                          <a:spcPts val="0"/>
                        </a:spcAft>
                        <a:buNone/>
                      </a:pPr>
                      <a:r>
                        <a:rPr lang="en" sz="1000"/>
                        <a:t>pop()</a:t>
                      </a:r>
                      <a:endParaRPr sz="1000"/>
                    </a:p>
                  </a:txBody>
                  <a:tcPr marL="91425" marR="91425" marT="91425" marB="91425"/>
                </a:tc>
                <a:tc>
                  <a:txBody>
                    <a:bodyPr/>
                    <a:lstStyle/>
                    <a:p>
                      <a:pPr marL="0" lvl="0" indent="0" algn="l" rtl="0">
                        <a:spcBef>
                          <a:spcPts val="0"/>
                        </a:spcBef>
                        <a:spcAft>
                          <a:spcPts val="0"/>
                        </a:spcAft>
                        <a:buNone/>
                      </a:pPr>
                      <a:r>
                        <a:rPr lang="en" sz="1000"/>
                        <a:t>Removes the element with the specified key</a:t>
                      </a:r>
                      <a:endParaRPr sz="1000"/>
                    </a:p>
                  </a:txBody>
                  <a:tcPr marL="91425" marR="91425" marT="91425" marB="91425"/>
                </a:tc>
                <a:extLst>
                  <a:ext uri="{0D108BD9-81ED-4DB2-BD59-A6C34878D82A}">
                    <a16:rowId xmlns:a16="http://schemas.microsoft.com/office/drawing/2014/main" val="10007"/>
                  </a:ext>
                </a:extLst>
              </a:tr>
              <a:tr h="326950">
                <a:tc>
                  <a:txBody>
                    <a:bodyPr/>
                    <a:lstStyle/>
                    <a:p>
                      <a:pPr marL="0" lvl="0" indent="0" algn="l" rtl="0">
                        <a:spcBef>
                          <a:spcPts val="0"/>
                        </a:spcBef>
                        <a:spcAft>
                          <a:spcPts val="0"/>
                        </a:spcAft>
                        <a:buNone/>
                      </a:pPr>
                      <a:r>
                        <a:rPr lang="en" sz="1000"/>
                        <a:t>popitem()</a:t>
                      </a:r>
                      <a:endParaRPr sz="1000"/>
                    </a:p>
                  </a:txBody>
                  <a:tcPr marL="91425" marR="91425" marT="91425" marB="91425"/>
                </a:tc>
                <a:tc>
                  <a:txBody>
                    <a:bodyPr/>
                    <a:lstStyle/>
                    <a:p>
                      <a:pPr marL="0" lvl="0" indent="0" algn="l" rtl="0">
                        <a:spcBef>
                          <a:spcPts val="0"/>
                        </a:spcBef>
                        <a:spcAft>
                          <a:spcPts val="0"/>
                        </a:spcAft>
                        <a:buNone/>
                      </a:pPr>
                      <a:r>
                        <a:rPr lang="en" sz="1000"/>
                        <a:t>Removes the last inserted key-value pair</a:t>
                      </a:r>
                      <a:endParaRPr sz="1000"/>
                    </a:p>
                  </a:txBody>
                  <a:tcPr marL="91425" marR="91425" marT="91425" marB="91425"/>
                </a:tc>
                <a:extLst>
                  <a:ext uri="{0D108BD9-81ED-4DB2-BD59-A6C34878D82A}">
                    <a16:rowId xmlns:a16="http://schemas.microsoft.com/office/drawing/2014/main" val="10008"/>
                  </a:ext>
                </a:extLst>
              </a:tr>
              <a:tr h="475575">
                <a:tc>
                  <a:txBody>
                    <a:bodyPr/>
                    <a:lstStyle/>
                    <a:p>
                      <a:pPr marL="0" lvl="0" indent="0" algn="l" rtl="0">
                        <a:spcBef>
                          <a:spcPts val="0"/>
                        </a:spcBef>
                        <a:spcAft>
                          <a:spcPts val="0"/>
                        </a:spcAft>
                        <a:buNone/>
                      </a:pPr>
                      <a:r>
                        <a:rPr lang="en" sz="1000"/>
                        <a:t>setdefault()</a:t>
                      </a:r>
                      <a:endParaRPr sz="1000"/>
                    </a:p>
                  </a:txBody>
                  <a:tcPr marL="91425" marR="91425" marT="91425" marB="91425"/>
                </a:tc>
                <a:tc>
                  <a:txBody>
                    <a:bodyPr/>
                    <a:lstStyle/>
                    <a:p>
                      <a:pPr marL="0" lvl="0" indent="0" algn="l" rtl="0">
                        <a:spcBef>
                          <a:spcPts val="0"/>
                        </a:spcBef>
                        <a:spcAft>
                          <a:spcPts val="0"/>
                        </a:spcAft>
                        <a:buNone/>
                      </a:pPr>
                      <a:r>
                        <a:rPr lang="en" sz="1000"/>
                        <a:t>Returns the value of the specified key. If the key does not exist: insert the key, with the specified value</a:t>
                      </a:r>
                      <a:endParaRPr sz="1000"/>
                    </a:p>
                  </a:txBody>
                  <a:tcPr marL="91425" marR="91425" marT="91425" marB="91425"/>
                </a:tc>
                <a:extLst>
                  <a:ext uri="{0D108BD9-81ED-4DB2-BD59-A6C34878D82A}">
                    <a16:rowId xmlns:a16="http://schemas.microsoft.com/office/drawing/2014/main" val="10009"/>
                  </a:ext>
                </a:extLst>
              </a:tr>
              <a:tr h="326950">
                <a:tc>
                  <a:txBody>
                    <a:bodyPr/>
                    <a:lstStyle/>
                    <a:p>
                      <a:pPr marL="0" lvl="0" indent="0" algn="l" rtl="0">
                        <a:spcBef>
                          <a:spcPts val="0"/>
                        </a:spcBef>
                        <a:spcAft>
                          <a:spcPts val="0"/>
                        </a:spcAft>
                        <a:buNone/>
                      </a:pPr>
                      <a:r>
                        <a:rPr lang="en" sz="1000"/>
                        <a:t>update()</a:t>
                      </a:r>
                      <a:endParaRPr sz="1000"/>
                    </a:p>
                  </a:txBody>
                  <a:tcPr marL="91425" marR="91425" marT="91425" marB="91425"/>
                </a:tc>
                <a:tc>
                  <a:txBody>
                    <a:bodyPr/>
                    <a:lstStyle/>
                    <a:p>
                      <a:pPr marL="0" lvl="0" indent="0" algn="l" rtl="0">
                        <a:spcBef>
                          <a:spcPts val="0"/>
                        </a:spcBef>
                        <a:spcAft>
                          <a:spcPts val="0"/>
                        </a:spcAft>
                        <a:buNone/>
                      </a:pPr>
                      <a:r>
                        <a:rPr lang="en" sz="1000"/>
                        <a:t>Updates the dictionary with the specified key-value pairs</a:t>
                      </a:r>
                      <a:endParaRPr sz="1000"/>
                    </a:p>
                  </a:txBody>
                  <a:tcPr marL="91425" marR="91425" marT="91425" marB="91425"/>
                </a:tc>
                <a:extLst>
                  <a:ext uri="{0D108BD9-81ED-4DB2-BD59-A6C34878D82A}">
                    <a16:rowId xmlns:a16="http://schemas.microsoft.com/office/drawing/2014/main" val="10010"/>
                  </a:ext>
                </a:extLst>
              </a:tr>
              <a:tr h="326950">
                <a:tc>
                  <a:txBody>
                    <a:bodyPr/>
                    <a:lstStyle/>
                    <a:p>
                      <a:pPr marL="0" lvl="0" indent="0" algn="l" rtl="0">
                        <a:spcBef>
                          <a:spcPts val="0"/>
                        </a:spcBef>
                        <a:spcAft>
                          <a:spcPts val="0"/>
                        </a:spcAft>
                        <a:buNone/>
                      </a:pPr>
                      <a:r>
                        <a:rPr lang="en" sz="1000"/>
                        <a:t>values()</a:t>
                      </a:r>
                      <a:endParaRPr sz="1000"/>
                    </a:p>
                  </a:txBody>
                  <a:tcPr marL="91425" marR="91425" marT="91425" marB="91425"/>
                </a:tc>
                <a:tc>
                  <a:txBody>
                    <a:bodyPr/>
                    <a:lstStyle/>
                    <a:p>
                      <a:pPr marL="0" lvl="0" indent="0" algn="l" rtl="0">
                        <a:spcBef>
                          <a:spcPts val="0"/>
                        </a:spcBef>
                        <a:spcAft>
                          <a:spcPts val="0"/>
                        </a:spcAft>
                        <a:buNone/>
                      </a:pPr>
                      <a:r>
                        <a:rPr lang="en" sz="1000"/>
                        <a:t>Returns a list of all the values in the dictionary</a:t>
                      </a:r>
                      <a:endParaRPr sz="1000"/>
                    </a:p>
                  </a:txBody>
                  <a:tcPr marL="91425" marR="91425" marT="91425" marB="91425"/>
                </a:tc>
                <a:extLst>
                  <a:ext uri="{0D108BD9-81ED-4DB2-BD59-A6C34878D82A}">
                    <a16:rowId xmlns:a16="http://schemas.microsoft.com/office/drawing/2014/main" val="10011"/>
                  </a:ext>
                </a:extLst>
              </a:tr>
            </a:tbl>
          </a:graphicData>
        </a:graphic>
      </p:graphicFrame>
      <p:pic>
        <p:nvPicPr>
          <p:cNvPr id="441" name="Google Shape;441;p52"/>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Array</a:t>
            </a:r>
            <a:endParaRPr sz="2220">
              <a:latin typeface="Verdana"/>
              <a:ea typeface="Verdana"/>
              <a:cs typeface="Verdana"/>
              <a:sym typeface="Verdana"/>
            </a:endParaRPr>
          </a:p>
        </p:txBody>
      </p:sp>
      <p:sp>
        <p:nvSpPr>
          <p:cNvPr id="449" name="Google Shape;44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Verdana"/>
              <a:buChar char="●"/>
            </a:pPr>
            <a:r>
              <a:rPr lang="en" sz="1300">
                <a:solidFill>
                  <a:srgbClr val="273239"/>
                </a:solidFill>
                <a:highlight>
                  <a:srgbClr val="FFFFFF"/>
                </a:highlight>
              </a:rPr>
              <a:t>An array is a collection of items stored at contiguous memory locations. The idea is to store multiple items of the same type together. This makes it easier to calculate the position of each element by simply adding an offset to a base value, i.e., the memory location of the first element of the array (generally denoted by the name of the array).</a:t>
            </a:r>
            <a:endParaRPr sz="1300">
              <a:solidFill>
                <a:srgbClr val="273239"/>
              </a:solidFill>
              <a:highlight>
                <a:srgbClr val="FFFFFF"/>
              </a:highlight>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Array in Python can be created by importing array module. </a:t>
            </a:r>
            <a:r>
              <a:rPr lang="en" sz="1300" b="1">
                <a:solidFill>
                  <a:srgbClr val="273239"/>
                </a:solidFill>
                <a:highlight>
                  <a:srgbClr val="FFFFFF"/>
                </a:highlight>
              </a:rPr>
              <a:t>array(</a:t>
            </a:r>
            <a:r>
              <a:rPr lang="en" sz="1300" b="1" i="1">
                <a:solidFill>
                  <a:srgbClr val="273239"/>
                </a:solidFill>
                <a:highlight>
                  <a:srgbClr val="FFFFFF"/>
                </a:highlight>
              </a:rPr>
              <a:t>data_type</a:t>
            </a:r>
            <a:r>
              <a:rPr lang="en" sz="1300" b="1">
                <a:solidFill>
                  <a:srgbClr val="273239"/>
                </a:solidFill>
                <a:highlight>
                  <a:srgbClr val="FFFFFF"/>
                </a:highlight>
              </a:rPr>
              <a:t>, </a:t>
            </a:r>
            <a:r>
              <a:rPr lang="en" sz="1300" b="1" i="1">
                <a:solidFill>
                  <a:srgbClr val="273239"/>
                </a:solidFill>
                <a:highlight>
                  <a:srgbClr val="FFFFFF"/>
                </a:highlight>
              </a:rPr>
              <a:t>value_list</a:t>
            </a:r>
            <a:r>
              <a:rPr lang="en" sz="1300" b="1">
                <a:solidFill>
                  <a:srgbClr val="273239"/>
                </a:solidFill>
                <a:highlight>
                  <a:srgbClr val="FFFFFF"/>
                </a:highlight>
              </a:rPr>
              <a:t>)</a:t>
            </a:r>
            <a:r>
              <a:rPr lang="en" sz="1300">
                <a:solidFill>
                  <a:srgbClr val="273239"/>
                </a:solidFill>
                <a:highlight>
                  <a:srgbClr val="FFFFFF"/>
                </a:highlight>
              </a:rPr>
              <a:t> is used to create an array with data type and value list specified in its arguments. </a:t>
            </a:r>
            <a:endParaRPr sz="1300">
              <a:solidFill>
                <a:srgbClr val="273239"/>
              </a:solidFill>
              <a:highlight>
                <a:srgbClr val="FFFFFF"/>
              </a:highlight>
            </a:endParaRPr>
          </a:p>
          <a:p>
            <a:pPr marL="457200" lvl="0" indent="-311150" algn="l" rtl="0">
              <a:spcBef>
                <a:spcPts val="0"/>
              </a:spcBef>
              <a:spcAft>
                <a:spcPts val="0"/>
              </a:spcAft>
              <a:buClr>
                <a:srgbClr val="273239"/>
              </a:buClr>
              <a:buSzPts val="1300"/>
              <a:buChar char="●"/>
            </a:pPr>
            <a:r>
              <a:rPr lang="en" sz="1300">
                <a:solidFill>
                  <a:srgbClr val="273239"/>
                </a:solidFill>
                <a:highlight>
                  <a:srgbClr val="FFFFFF"/>
                </a:highlight>
              </a:rPr>
              <a:t>Array operations : </a:t>
            </a:r>
            <a:endParaRPr sz="1300">
              <a:solidFill>
                <a:srgbClr val="273239"/>
              </a:solidFill>
              <a:highlight>
                <a:srgbClr val="FFFFFF"/>
              </a:highlight>
            </a:endParaRPr>
          </a:p>
        </p:txBody>
      </p:sp>
      <p:pic>
        <p:nvPicPr>
          <p:cNvPr id="450" name="Google Shape;450;p53"/>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451" name="Google Shape;451;p53"/>
          <p:cNvSpPr txBox="1"/>
          <p:nvPr/>
        </p:nvSpPr>
        <p:spPr>
          <a:xfrm>
            <a:off x="1165425" y="2517375"/>
            <a:ext cx="4350900" cy="2304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endParaRPr sz="1000">
              <a:solidFill>
                <a:srgbClr val="333333"/>
              </a:solidFill>
              <a:highlight>
                <a:srgbClr val="FFFFFF"/>
              </a:highlight>
              <a:latin typeface="Verdana"/>
              <a:ea typeface="Verdana"/>
              <a:cs typeface="Verdana"/>
              <a:sym typeface="Verdana"/>
            </a:endParaRPr>
          </a:p>
          <a:p>
            <a:pPr marL="457200" marR="25400" lvl="0" indent="-292100" algn="l" rtl="0">
              <a:lnSpc>
                <a:spcPct val="156250"/>
              </a:lnSpc>
              <a:spcBef>
                <a:spcPts val="1500"/>
              </a:spcBef>
              <a:spcAft>
                <a:spcPts val="0"/>
              </a:spcAft>
              <a:buClr>
                <a:schemeClr val="dk1"/>
              </a:buClr>
              <a:buSzPts val="1000"/>
              <a:buFont typeface="Roboto"/>
              <a:buChar char="●"/>
            </a:pPr>
            <a:r>
              <a:rPr lang="en" sz="1000" b="1">
                <a:solidFill>
                  <a:schemeClr val="dk1"/>
                </a:solidFill>
                <a:highlight>
                  <a:srgbClr val="FFFFFF"/>
                </a:highlight>
                <a:latin typeface="Verdana"/>
                <a:ea typeface="Verdana"/>
                <a:cs typeface="Verdana"/>
                <a:sym typeface="Verdana"/>
              </a:rPr>
              <a:t>Traverse</a:t>
            </a:r>
            <a:r>
              <a:rPr lang="en" sz="1000">
                <a:solidFill>
                  <a:schemeClr val="dk1"/>
                </a:solidFill>
                <a:highlight>
                  <a:srgbClr val="FFFFFF"/>
                </a:highlight>
                <a:latin typeface="Verdana"/>
                <a:ea typeface="Verdana"/>
                <a:cs typeface="Verdana"/>
                <a:sym typeface="Verdana"/>
              </a:rPr>
              <a:t> - It prints all the elements one by one.</a:t>
            </a:r>
            <a:endParaRPr sz="1000">
              <a:solidFill>
                <a:schemeClr val="dk1"/>
              </a:solidFill>
              <a:highlight>
                <a:srgbClr val="FFFFFF"/>
              </a:highlight>
              <a:latin typeface="Verdana"/>
              <a:ea typeface="Verdana"/>
              <a:cs typeface="Verdana"/>
              <a:sym typeface="Verdana"/>
            </a:endParaRPr>
          </a:p>
          <a:p>
            <a:pPr marL="457200" marR="25400" lvl="0" indent="-292100" algn="l" rtl="0">
              <a:lnSpc>
                <a:spcPct val="156250"/>
              </a:lnSpc>
              <a:spcBef>
                <a:spcPts val="0"/>
              </a:spcBef>
              <a:spcAft>
                <a:spcPts val="0"/>
              </a:spcAft>
              <a:buClr>
                <a:schemeClr val="dk1"/>
              </a:buClr>
              <a:buSzPts val="1000"/>
              <a:buFont typeface="Roboto"/>
              <a:buChar char="●"/>
            </a:pPr>
            <a:r>
              <a:rPr lang="en" sz="1000" b="1">
                <a:solidFill>
                  <a:schemeClr val="dk1"/>
                </a:solidFill>
                <a:highlight>
                  <a:srgbClr val="FFFFFF"/>
                </a:highlight>
                <a:latin typeface="Verdana"/>
                <a:ea typeface="Verdana"/>
                <a:cs typeface="Verdana"/>
                <a:sym typeface="Verdana"/>
              </a:rPr>
              <a:t>Insertion</a:t>
            </a:r>
            <a:r>
              <a:rPr lang="en" sz="1000">
                <a:solidFill>
                  <a:schemeClr val="dk1"/>
                </a:solidFill>
                <a:highlight>
                  <a:srgbClr val="FFFFFF"/>
                </a:highlight>
                <a:latin typeface="Verdana"/>
                <a:ea typeface="Verdana"/>
                <a:cs typeface="Verdana"/>
                <a:sym typeface="Verdana"/>
              </a:rPr>
              <a:t> - It adds an element at the given index.</a:t>
            </a:r>
            <a:endParaRPr sz="1000">
              <a:solidFill>
                <a:schemeClr val="dk1"/>
              </a:solidFill>
              <a:highlight>
                <a:srgbClr val="FFFFFF"/>
              </a:highlight>
              <a:latin typeface="Verdana"/>
              <a:ea typeface="Verdana"/>
              <a:cs typeface="Verdana"/>
              <a:sym typeface="Verdana"/>
            </a:endParaRPr>
          </a:p>
          <a:p>
            <a:pPr marL="457200" marR="25400" lvl="0" indent="-292100" algn="l" rtl="0">
              <a:lnSpc>
                <a:spcPct val="156250"/>
              </a:lnSpc>
              <a:spcBef>
                <a:spcPts val="0"/>
              </a:spcBef>
              <a:spcAft>
                <a:spcPts val="0"/>
              </a:spcAft>
              <a:buClr>
                <a:schemeClr val="dk1"/>
              </a:buClr>
              <a:buSzPts val="1000"/>
              <a:buFont typeface="Roboto"/>
              <a:buChar char="●"/>
            </a:pPr>
            <a:r>
              <a:rPr lang="en" sz="1000" b="1">
                <a:solidFill>
                  <a:schemeClr val="dk1"/>
                </a:solidFill>
                <a:highlight>
                  <a:srgbClr val="FFFFFF"/>
                </a:highlight>
                <a:latin typeface="Verdana"/>
                <a:ea typeface="Verdana"/>
                <a:cs typeface="Verdana"/>
                <a:sym typeface="Verdana"/>
              </a:rPr>
              <a:t>Deletion</a:t>
            </a:r>
            <a:r>
              <a:rPr lang="en" sz="1000">
                <a:solidFill>
                  <a:schemeClr val="dk1"/>
                </a:solidFill>
                <a:highlight>
                  <a:srgbClr val="FFFFFF"/>
                </a:highlight>
                <a:latin typeface="Verdana"/>
                <a:ea typeface="Verdana"/>
                <a:cs typeface="Verdana"/>
                <a:sym typeface="Verdana"/>
              </a:rPr>
              <a:t> - It deletes an element at the given index.</a:t>
            </a:r>
            <a:endParaRPr sz="1000">
              <a:solidFill>
                <a:schemeClr val="dk1"/>
              </a:solidFill>
              <a:highlight>
                <a:srgbClr val="FFFFFF"/>
              </a:highlight>
              <a:latin typeface="Verdana"/>
              <a:ea typeface="Verdana"/>
              <a:cs typeface="Verdana"/>
              <a:sym typeface="Verdana"/>
            </a:endParaRPr>
          </a:p>
          <a:p>
            <a:pPr marL="457200" marR="25400" lvl="0" indent="-292100" algn="l" rtl="0">
              <a:lnSpc>
                <a:spcPct val="156250"/>
              </a:lnSpc>
              <a:spcBef>
                <a:spcPts val="0"/>
              </a:spcBef>
              <a:spcAft>
                <a:spcPts val="0"/>
              </a:spcAft>
              <a:buClr>
                <a:schemeClr val="dk1"/>
              </a:buClr>
              <a:buSzPts val="1000"/>
              <a:buFont typeface="Roboto"/>
              <a:buChar char="●"/>
            </a:pPr>
            <a:r>
              <a:rPr lang="en" sz="1000" b="1">
                <a:solidFill>
                  <a:schemeClr val="dk1"/>
                </a:solidFill>
                <a:highlight>
                  <a:srgbClr val="FFFFFF"/>
                </a:highlight>
                <a:latin typeface="Verdana"/>
                <a:ea typeface="Verdana"/>
                <a:cs typeface="Verdana"/>
                <a:sym typeface="Verdana"/>
              </a:rPr>
              <a:t>Search</a:t>
            </a:r>
            <a:r>
              <a:rPr lang="en" sz="1000">
                <a:solidFill>
                  <a:schemeClr val="dk1"/>
                </a:solidFill>
                <a:highlight>
                  <a:srgbClr val="FFFFFF"/>
                </a:highlight>
                <a:latin typeface="Verdana"/>
                <a:ea typeface="Verdana"/>
                <a:cs typeface="Verdana"/>
                <a:sym typeface="Verdana"/>
              </a:rPr>
              <a:t> - It searches an element using the given index or by the value.</a:t>
            </a:r>
            <a:endParaRPr sz="1000">
              <a:solidFill>
                <a:schemeClr val="dk1"/>
              </a:solidFill>
              <a:highlight>
                <a:srgbClr val="FFFFFF"/>
              </a:highlight>
              <a:latin typeface="Verdana"/>
              <a:ea typeface="Verdana"/>
              <a:cs typeface="Verdana"/>
              <a:sym typeface="Verdana"/>
            </a:endParaRPr>
          </a:p>
          <a:p>
            <a:pPr marL="457200" marR="25400" lvl="0" indent="-292100" algn="l" rtl="0">
              <a:lnSpc>
                <a:spcPct val="156250"/>
              </a:lnSpc>
              <a:spcBef>
                <a:spcPts val="0"/>
              </a:spcBef>
              <a:spcAft>
                <a:spcPts val="0"/>
              </a:spcAft>
              <a:buClr>
                <a:schemeClr val="dk1"/>
              </a:buClr>
              <a:buSzPts val="1000"/>
              <a:buFont typeface="Roboto"/>
              <a:buChar char="●"/>
            </a:pPr>
            <a:r>
              <a:rPr lang="en" sz="1000" b="1">
                <a:solidFill>
                  <a:schemeClr val="dk1"/>
                </a:solidFill>
                <a:highlight>
                  <a:srgbClr val="FFFFFF"/>
                </a:highlight>
                <a:latin typeface="Verdana"/>
                <a:ea typeface="Verdana"/>
                <a:cs typeface="Verdana"/>
                <a:sym typeface="Verdana"/>
              </a:rPr>
              <a:t>Update</a:t>
            </a:r>
            <a:r>
              <a:rPr lang="en" sz="1000">
                <a:solidFill>
                  <a:schemeClr val="dk1"/>
                </a:solidFill>
                <a:highlight>
                  <a:srgbClr val="FFFFFF"/>
                </a:highlight>
                <a:latin typeface="Verdana"/>
                <a:ea typeface="Verdana"/>
                <a:cs typeface="Verdana"/>
                <a:sym typeface="Verdana"/>
              </a:rPr>
              <a:t> - It updates an element at the given index.</a:t>
            </a:r>
            <a:endParaRPr sz="1000">
              <a:solidFill>
                <a:schemeClr val="dk1"/>
              </a:solidFill>
              <a:highlight>
                <a:srgbClr val="FFFFFF"/>
              </a:highlight>
              <a:latin typeface="Verdana"/>
              <a:ea typeface="Verdana"/>
              <a:cs typeface="Verdana"/>
              <a:sym typeface="Verdana"/>
            </a:endParaRPr>
          </a:p>
          <a:p>
            <a:pPr marL="0" lvl="0" indent="0" algn="l" rtl="0">
              <a:spcBef>
                <a:spcPts val="1200"/>
              </a:spcBef>
              <a:spcAft>
                <a:spcPts val="0"/>
              </a:spcAft>
              <a:buNone/>
            </a:pPr>
            <a:endParaRPr sz="1000">
              <a:latin typeface="Verdana"/>
              <a:ea typeface="Verdana"/>
              <a:cs typeface="Verdana"/>
              <a:sym typeface="Verdana"/>
            </a:endParaRPr>
          </a:p>
        </p:txBody>
      </p:sp>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7"/>
        <p:cNvGrpSpPr/>
        <p:nvPr/>
      </p:nvGrpSpPr>
      <p:grpSpPr>
        <a:xfrm>
          <a:off x="0" y="0"/>
          <a:ext cx="0" cy="0"/>
          <a:chOff x="0" y="0"/>
          <a:chExt cx="0" cy="0"/>
        </a:xfrm>
      </p:grpSpPr>
      <p:sp>
        <p:nvSpPr>
          <p:cNvPr id="458" name="Google Shape;45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If Else Statement</a:t>
            </a:r>
            <a:endParaRPr sz="2220">
              <a:latin typeface="Verdana"/>
              <a:ea typeface="Verdana"/>
              <a:cs typeface="Verdana"/>
              <a:sym typeface="Verdana"/>
            </a:endParaRPr>
          </a:p>
        </p:txBody>
      </p:sp>
      <p:sp>
        <p:nvSpPr>
          <p:cNvPr id="459" name="Google Shape;459;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en" sz="1200" b="1" u="sng">
                <a:solidFill>
                  <a:schemeClr val="dk1"/>
                </a:solidFill>
                <a:latin typeface="Verdana"/>
                <a:ea typeface="Verdana"/>
                <a:cs typeface="Verdana"/>
                <a:sym typeface="Verdana"/>
              </a:rPr>
              <a:t>If Statement :- </a:t>
            </a:r>
            <a:r>
              <a:rPr lang="en" sz="1200">
                <a:solidFill>
                  <a:schemeClr val="dk1"/>
                </a:solidFill>
                <a:latin typeface="Verdana"/>
                <a:ea typeface="Verdana"/>
                <a:cs typeface="Verdana"/>
                <a:sym typeface="Verdana"/>
              </a:rPr>
              <a:t> The if statement is used to test a specific condition. If the condition is true, a block of code (if-block) will be executed.</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b="1" u="sng">
                <a:solidFill>
                  <a:schemeClr val="dk1"/>
                </a:solidFill>
                <a:latin typeface="Verdana"/>
                <a:ea typeface="Verdana"/>
                <a:cs typeface="Verdana"/>
                <a:sym typeface="Verdana"/>
              </a:rPr>
              <a:t>If-Else Statement :-  </a:t>
            </a:r>
            <a:r>
              <a:rPr lang="en" sz="1200">
                <a:solidFill>
                  <a:srgbClr val="333333"/>
                </a:solidFill>
                <a:highlight>
                  <a:srgbClr val="FFFFFF"/>
                </a:highlight>
                <a:latin typeface="Verdana"/>
                <a:ea typeface="Verdana"/>
                <a:cs typeface="Verdana"/>
                <a:sym typeface="Verdana"/>
              </a:rPr>
              <a:t>The if-else statement is similar to if statement except the fact that, it also provides the block of the code for the false case of the condition to be checked. If the condition provided in the if statement is false, then the else statement will be executed.</a:t>
            </a:r>
            <a:endParaRPr sz="1200">
              <a:solidFill>
                <a:srgbClr val="333333"/>
              </a:solidFill>
              <a:highlight>
                <a:srgbClr val="FFFFFF"/>
              </a:highlight>
              <a:latin typeface="Verdana"/>
              <a:ea typeface="Verdana"/>
              <a:cs typeface="Verdana"/>
              <a:sym typeface="Verdana"/>
            </a:endParaRPr>
          </a:p>
          <a:p>
            <a:pPr marL="457200" lvl="0" indent="-304800" algn="l" rtl="0">
              <a:spcBef>
                <a:spcPts val="0"/>
              </a:spcBef>
              <a:spcAft>
                <a:spcPts val="0"/>
              </a:spcAft>
              <a:buClr>
                <a:srgbClr val="333333"/>
              </a:buClr>
              <a:buSzPts val="1200"/>
              <a:buFont typeface="Roboto"/>
              <a:buChar char="●"/>
            </a:pPr>
            <a:r>
              <a:rPr lang="en" sz="1200" b="1">
                <a:solidFill>
                  <a:srgbClr val="333333"/>
                </a:solidFill>
                <a:highlight>
                  <a:srgbClr val="FFFFFF"/>
                </a:highlight>
                <a:latin typeface="Verdana"/>
                <a:ea typeface="Verdana"/>
                <a:cs typeface="Verdana"/>
                <a:sym typeface="Verdana"/>
              </a:rPr>
              <a:t>Nested if statement , Nested if-else statement</a:t>
            </a:r>
            <a:r>
              <a:rPr lang="en" sz="1200">
                <a:solidFill>
                  <a:srgbClr val="333333"/>
                </a:solidFill>
                <a:highlight>
                  <a:srgbClr val="FFFFFF"/>
                </a:highlight>
                <a:latin typeface="Verdana"/>
                <a:ea typeface="Verdana"/>
                <a:cs typeface="Verdana"/>
                <a:sym typeface="Verdana"/>
              </a:rPr>
              <a:t>.</a:t>
            </a:r>
            <a:endParaRPr sz="1200">
              <a:solidFill>
                <a:srgbClr val="333333"/>
              </a:solidFill>
              <a:highlight>
                <a:srgbClr val="FFFFFF"/>
              </a:highlight>
              <a:latin typeface="Verdana"/>
              <a:ea typeface="Verdana"/>
              <a:cs typeface="Verdana"/>
              <a:sym typeface="Verdana"/>
            </a:endParaRPr>
          </a:p>
          <a:p>
            <a:pPr marL="457200" lvl="0" indent="-304800" algn="l" rtl="0">
              <a:spcBef>
                <a:spcPts val="0"/>
              </a:spcBef>
              <a:spcAft>
                <a:spcPts val="0"/>
              </a:spcAft>
              <a:buClr>
                <a:srgbClr val="333333"/>
              </a:buClr>
              <a:buSzPts val="1200"/>
              <a:buFont typeface="Verdana"/>
              <a:buChar char="●"/>
            </a:pPr>
            <a:r>
              <a:rPr lang="en" sz="1200">
                <a:solidFill>
                  <a:srgbClr val="333333"/>
                </a:solidFill>
                <a:highlight>
                  <a:srgbClr val="FFFFFF"/>
                </a:highlight>
                <a:latin typeface="Verdana"/>
                <a:ea typeface="Verdana"/>
                <a:cs typeface="Verdana"/>
                <a:sym typeface="Verdana"/>
              </a:rPr>
              <a:t>The elif keyword is pythons way of saying "if the previous conditions were not true, then try this condition".</a:t>
            </a:r>
            <a:endParaRPr sz="1200">
              <a:solidFill>
                <a:srgbClr val="333333"/>
              </a:solidFill>
              <a:highlight>
                <a:srgbClr val="FFFFFF"/>
              </a:highlight>
              <a:latin typeface="Verdana"/>
              <a:ea typeface="Verdana"/>
              <a:cs typeface="Verdana"/>
              <a:sym typeface="Verdana"/>
            </a:endParaRPr>
          </a:p>
        </p:txBody>
      </p:sp>
      <p:pic>
        <p:nvPicPr>
          <p:cNvPr id="460" name="Google Shape;460;p54"/>
          <p:cNvPicPr preferRelativeResize="0"/>
          <p:nvPr/>
        </p:nvPicPr>
        <p:blipFill>
          <a:blip r:embed="rId3">
            <a:alphaModFix/>
          </a:blip>
          <a:stretch>
            <a:fillRect/>
          </a:stretch>
        </p:blipFill>
        <p:spPr>
          <a:xfrm>
            <a:off x="1582550" y="2947325"/>
            <a:ext cx="2351949" cy="1895700"/>
          </a:xfrm>
          <a:prstGeom prst="rect">
            <a:avLst/>
          </a:prstGeom>
          <a:noFill/>
          <a:ln>
            <a:noFill/>
          </a:ln>
        </p:spPr>
      </p:pic>
      <p:pic>
        <p:nvPicPr>
          <p:cNvPr id="461" name="Google Shape;461;p54"/>
          <p:cNvPicPr preferRelativeResize="0"/>
          <p:nvPr/>
        </p:nvPicPr>
        <p:blipFill rotWithShape="1">
          <a:blip r:embed="rId4">
            <a:alphaModFix/>
          </a:blip>
          <a:srcRect l="3600" r="-3600"/>
          <a:stretch/>
        </p:blipFill>
        <p:spPr>
          <a:xfrm>
            <a:off x="3068924" y="4568877"/>
            <a:ext cx="794050" cy="270598"/>
          </a:xfrm>
          <a:prstGeom prst="rect">
            <a:avLst/>
          </a:prstGeom>
          <a:noFill/>
          <a:ln>
            <a:noFill/>
          </a:ln>
        </p:spPr>
      </p:pic>
      <p:pic>
        <p:nvPicPr>
          <p:cNvPr id="462" name="Google Shape;462;p54"/>
          <p:cNvPicPr preferRelativeResize="0"/>
          <p:nvPr/>
        </p:nvPicPr>
        <p:blipFill>
          <a:blip r:embed="rId4">
            <a:alphaModFix/>
          </a:blip>
          <a:stretch>
            <a:fillRect/>
          </a:stretch>
        </p:blipFill>
        <p:spPr>
          <a:xfrm>
            <a:off x="2502775" y="3340600"/>
            <a:ext cx="1159925" cy="1146000"/>
          </a:xfrm>
          <a:prstGeom prst="rect">
            <a:avLst/>
          </a:prstGeom>
          <a:noFill/>
          <a:ln>
            <a:noFill/>
          </a:ln>
        </p:spPr>
      </p:pic>
      <p:pic>
        <p:nvPicPr>
          <p:cNvPr id="463" name="Google Shape;463;p54"/>
          <p:cNvPicPr preferRelativeResize="0"/>
          <p:nvPr/>
        </p:nvPicPr>
        <p:blipFill>
          <a:blip r:embed="rId4">
            <a:alphaModFix/>
          </a:blip>
          <a:stretch>
            <a:fillRect/>
          </a:stretch>
        </p:blipFill>
        <p:spPr>
          <a:xfrm>
            <a:off x="2397817" y="4176175"/>
            <a:ext cx="549700" cy="581025"/>
          </a:xfrm>
          <a:prstGeom prst="rect">
            <a:avLst/>
          </a:prstGeom>
          <a:noFill/>
          <a:ln>
            <a:noFill/>
          </a:ln>
        </p:spPr>
      </p:pic>
      <p:pic>
        <p:nvPicPr>
          <p:cNvPr id="464" name="Google Shape;464;p54"/>
          <p:cNvPicPr preferRelativeResize="0"/>
          <p:nvPr/>
        </p:nvPicPr>
        <p:blipFill>
          <a:blip r:embed="rId3">
            <a:alphaModFix/>
          </a:blip>
          <a:stretch>
            <a:fillRect/>
          </a:stretch>
        </p:blipFill>
        <p:spPr>
          <a:xfrm>
            <a:off x="6017875" y="2775775"/>
            <a:ext cx="2307300" cy="1981426"/>
          </a:xfrm>
          <a:prstGeom prst="rect">
            <a:avLst/>
          </a:prstGeom>
          <a:noFill/>
          <a:ln>
            <a:noFill/>
          </a:ln>
        </p:spPr>
      </p:pic>
      <p:pic>
        <p:nvPicPr>
          <p:cNvPr id="465" name="Google Shape;465;p54"/>
          <p:cNvPicPr preferRelativeResize="0"/>
          <p:nvPr/>
        </p:nvPicPr>
        <p:blipFill>
          <a:blip r:embed="rId5">
            <a:alphaModFix/>
          </a:blip>
          <a:stretch>
            <a:fillRect/>
          </a:stretch>
        </p:blipFill>
        <p:spPr>
          <a:xfrm>
            <a:off x="7226325" y="4439625"/>
            <a:ext cx="1006223" cy="269825"/>
          </a:xfrm>
          <a:prstGeom prst="rect">
            <a:avLst/>
          </a:prstGeom>
          <a:noFill/>
          <a:ln>
            <a:noFill/>
          </a:ln>
        </p:spPr>
      </p:pic>
      <p:pic>
        <p:nvPicPr>
          <p:cNvPr id="466" name="Google Shape;466;p54"/>
          <p:cNvPicPr preferRelativeResize="0"/>
          <p:nvPr/>
        </p:nvPicPr>
        <p:blipFill>
          <a:blip r:embed="rId6">
            <a:alphaModFix/>
          </a:blip>
          <a:stretch>
            <a:fillRect/>
          </a:stretch>
        </p:blipFill>
        <p:spPr>
          <a:xfrm>
            <a:off x="8419300" y="69900"/>
            <a:ext cx="612500" cy="612500"/>
          </a:xfrm>
          <a:prstGeom prst="rect">
            <a:avLst/>
          </a:prstGeom>
          <a:noFill/>
          <a:ln>
            <a:noFill/>
          </a:ln>
        </p:spPr>
      </p:pic>
      <p:sp>
        <p:nvSpPr>
          <p:cNvPr id="13"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2"/>
        <p:cNvGrpSpPr/>
        <p:nvPr/>
      </p:nvGrpSpPr>
      <p:grpSpPr>
        <a:xfrm>
          <a:off x="0" y="0"/>
          <a:ext cx="0" cy="0"/>
          <a:chOff x="0" y="0"/>
          <a:chExt cx="0" cy="0"/>
        </a:xfrm>
      </p:grpSpPr>
      <p:sp>
        <p:nvSpPr>
          <p:cNvPr id="473" name="Google Shape;473;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220">
                <a:latin typeface="Verdana"/>
                <a:ea typeface="Verdana"/>
                <a:cs typeface="Verdana"/>
                <a:sym typeface="Verdana"/>
              </a:rPr>
              <a:t>If Else Statement Condition</a:t>
            </a:r>
            <a:endParaRPr sz="2220">
              <a:latin typeface="Verdana"/>
              <a:ea typeface="Verdana"/>
              <a:cs typeface="Verdana"/>
              <a:sym typeface="Verdana"/>
            </a:endParaRPr>
          </a:p>
          <a:p>
            <a:pPr marL="0" lvl="0" indent="0" algn="l" rtl="0">
              <a:spcBef>
                <a:spcPts val="0"/>
              </a:spcBef>
              <a:spcAft>
                <a:spcPts val="0"/>
              </a:spcAft>
              <a:buSzPts val="990"/>
              <a:buNone/>
            </a:pPr>
            <a:endParaRPr sz="2220">
              <a:latin typeface="Verdana"/>
              <a:ea typeface="Verdana"/>
              <a:cs typeface="Verdana"/>
              <a:sym typeface="Verdana"/>
            </a:endParaRPr>
          </a:p>
        </p:txBody>
      </p:sp>
      <p:sp>
        <p:nvSpPr>
          <p:cNvPr id="474" name="Google Shape;474;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en" sz="1200" b="1">
                <a:solidFill>
                  <a:schemeClr val="dk1"/>
                </a:solidFill>
                <a:latin typeface="Verdana"/>
                <a:ea typeface="Verdana"/>
                <a:cs typeface="Verdana"/>
                <a:sym typeface="Verdana"/>
              </a:rPr>
              <a:t>Equals:</a:t>
            </a:r>
            <a:r>
              <a:rPr lang="en" sz="1200">
                <a:solidFill>
                  <a:schemeClr val="dk1"/>
                </a:solidFill>
                <a:latin typeface="Verdana"/>
                <a:ea typeface="Verdana"/>
                <a:cs typeface="Verdana"/>
                <a:sym typeface="Verdana"/>
              </a:rPr>
              <a:t> a == b</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b="1">
                <a:solidFill>
                  <a:schemeClr val="dk1"/>
                </a:solidFill>
                <a:latin typeface="Verdana"/>
                <a:ea typeface="Verdana"/>
                <a:cs typeface="Verdana"/>
                <a:sym typeface="Verdana"/>
              </a:rPr>
              <a:t>Not Equals:</a:t>
            </a:r>
            <a:r>
              <a:rPr lang="en" sz="1200">
                <a:solidFill>
                  <a:schemeClr val="dk1"/>
                </a:solidFill>
                <a:latin typeface="Verdana"/>
                <a:ea typeface="Verdana"/>
                <a:cs typeface="Verdana"/>
                <a:sym typeface="Verdana"/>
              </a:rPr>
              <a:t> a != b</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b="1">
                <a:solidFill>
                  <a:schemeClr val="dk1"/>
                </a:solidFill>
                <a:latin typeface="Verdana"/>
                <a:ea typeface="Verdana"/>
                <a:cs typeface="Verdana"/>
                <a:sym typeface="Verdana"/>
              </a:rPr>
              <a:t>Less than:</a:t>
            </a:r>
            <a:r>
              <a:rPr lang="en" sz="1200">
                <a:solidFill>
                  <a:schemeClr val="dk1"/>
                </a:solidFill>
                <a:latin typeface="Verdana"/>
                <a:ea typeface="Verdana"/>
                <a:cs typeface="Verdana"/>
                <a:sym typeface="Verdana"/>
              </a:rPr>
              <a:t> a &lt; b</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b="1">
                <a:solidFill>
                  <a:schemeClr val="dk1"/>
                </a:solidFill>
                <a:latin typeface="Verdana"/>
                <a:ea typeface="Verdana"/>
                <a:cs typeface="Verdana"/>
                <a:sym typeface="Verdana"/>
              </a:rPr>
              <a:t>Greater than:</a:t>
            </a:r>
            <a:r>
              <a:rPr lang="en" sz="1200">
                <a:solidFill>
                  <a:schemeClr val="dk1"/>
                </a:solidFill>
                <a:latin typeface="Verdana"/>
                <a:ea typeface="Verdana"/>
                <a:cs typeface="Verdana"/>
                <a:sym typeface="Verdana"/>
              </a:rPr>
              <a:t> a &gt; b</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b="1">
                <a:solidFill>
                  <a:schemeClr val="dk1"/>
                </a:solidFill>
                <a:latin typeface="Verdana"/>
                <a:ea typeface="Verdana"/>
                <a:cs typeface="Verdana"/>
                <a:sym typeface="Verdana"/>
              </a:rPr>
              <a:t>Less than or equal to:</a:t>
            </a:r>
            <a:r>
              <a:rPr lang="en" sz="1200">
                <a:solidFill>
                  <a:schemeClr val="dk1"/>
                </a:solidFill>
                <a:latin typeface="Verdana"/>
                <a:ea typeface="Verdana"/>
                <a:cs typeface="Verdana"/>
                <a:sym typeface="Verdana"/>
              </a:rPr>
              <a:t> a &lt;= b</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b="1">
                <a:solidFill>
                  <a:schemeClr val="dk1"/>
                </a:solidFill>
                <a:latin typeface="Verdana"/>
                <a:ea typeface="Verdana"/>
                <a:cs typeface="Verdana"/>
                <a:sym typeface="Verdana"/>
              </a:rPr>
              <a:t>Greater than or equal to:</a:t>
            </a:r>
            <a:r>
              <a:rPr lang="en" sz="1200">
                <a:solidFill>
                  <a:schemeClr val="dk1"/>
                </a:solidFill>
                <a:latin typeface="Verdana"/>
                <a:ea typeface="Verdana"/>
                <a:cs typeface="Verdana"/>
                <a:sym typeface="Verdana"/>
              </a:rPr>
              <a:t> a &gt;= b</a:t>
            </a:r>
            <a:endParaRPr sz="1200">
              <a:solidFill>
                <a:schemeClr val="dk1"/>
              </a:solidFill>
              <a:latin typeface="Verdana"/>
              <a:ea typeface="Verdana"/>
              <a:cs typeface="Verdana"/>
              <a:sym typeface="Verdana"/>
            </a:endParaRPr>
          </a:p>
        </p:txBody>
      </p:sp>
      <p:pic>
        <p:nvPicPr>
          <p:cNvPr id="475" name="Google Shape;475;p55"/>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1"/>
        <p:cNvGrpSpPr/>
        <p:nvPr/>
      </p:nvGrpSpPr>
      <p:grpSpPr>
        <a:xfrm>
          <a:off x="0" y="0"/>
          <a:ext cx="0" cy="0"/>
          <a:chOff x="0" y="0"/>
          <a:chExt cx="0" cy="0"/>
        </a:xfrm>
      </p:grpSpPr>
      <p:sp>
        <p:nvSpPr>
          <p:cNvPr id="482" name="Google Shape;48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Loops</a:t>
            </a:r>
            <a:endParaRPr sz="2220">
              <a:latin typeface="Verdana"/>
              <a:ea typeface="Verdana"/>
              <a:cs typeface="Verdana"/>
              <a:sym typeface="Verdana"/>
            </a:endParaRPr>
          </a:p>
        </p:txBody>
      </p:sp>
      <p:sp>
        <p:nvSpPr>
          <p:cNvPr id="483" name="Google Shape;483;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Char char="●"/>
            </a:pPr>
            <a:r>
              <a:rPr lang="en" sz="1200" b="1" u="sng">
                <a:solidFill>
                  <a:schemeClr val="dk1"/>
                </a:solidFill>
              </a:rPr>
              <a:t>For loop :-</a:t>
            </a:r>
            <a:r>
              <a:rPr lang="en" sz="1200">
                <a:solidFill>
                  <a:schemeClr val="dk1"/>
                </a:solidFill>
              </a:rPr>
              <a:t> This type of loop executes a code block multiple times and abbreviates the code that manages the loop variable.</a:t>
            </a:r>
            <a:endParaRPr sz="1200">
              <a:solidFill>
                <a:schemeClr val="dk1"/>
              </a:solidFill>
            </a:endParaRPr>
          </a:p>
          <a:p>
            <a:pPr marL="457200" lvl="0" indent="-304800" algn="l" rtl="0">
              <a:spcBef>
                <a:spcPts val="0"/>
              </a:spcBef>
              <a:spcAft>
                <a:spcPts val="0"/>
              </a:spcAft>
              <a:buClr>
                <a:schemeClr val="dk1"/>
              </a:buClr>
              <a:buSzPts val="1200"/>
              <a:buChar char="●"/>
            </a:pPr>
            <a:r>
              <a:rPr lang="en" sz="1200" b="1" u="sng">
                <a:solidFill>
                  <a:schemeClr val="dk1"/>
                </a:solidFill>
              </a:rPr>
              <a:t>While loop :-</a:t>
            </a:r>
            <a:r>
              <a:rPr lang="en" sz="1200">
                <a:solidFill>
                  <a:schemeClr val="dk1"/>
                </a:solidFill>
              </a:rPr>
              <a:t> This type of loop executes a code block multiple times and abbreviates the code that manages the loop variable.</a:t>
            </a:r>
            <a:endParaRPr sz="1200">
              <a:solidFill>
                <a:schemeClr val="dk1"/>
              </a:solidFill>
            </a:endParaRPr>
          </a:p>
          <a:p>
            <a:pPr marL="457200" lvl="0" indent="-304800" algn="l" rtl="0">
              <a:spcBef>
                <a:spcPts val="0"/>
              </a:spcBef>
              <a:spcAft>
                <a:spcPts val="0"/>
              </a:spcAft>
              <a:buClr>
                <a:schemeClr val="dk1"/>
              </a:buClr>
              <a:buSzPts val="1200"/>
              <a:buChar char="●"/>
            </a:pPr>
            <a:r>
              <a:rPr lang="en" sz="1200" b="1" u="sng">
                <a:solidFill>
                  <a:schemeClr val="dk1"/>
                </a:solidFill>
              </a:rPr>
              <a:t>Nested loops :-</a:t>
            </a:r>
            <a:r>
              <a:rPr lang="en" sz="1200">
                <a:solidFill>
                  <a:schemeClr val="dk1"/>
                </a:solidFill>
              </a:rPr>
              <a:t> We can iterate a loop inside another loop.</a:t>
            </a:r>
            <a:endParaRPr sz="1200">
              <a:solidFill>
                <a:schemeClr val="dk1"/>
              </a:solidFill>
            </a:endParaRPr>
          </a:p>
        </p:txBody>
      </p:sp>
      <p:pic>
        <p:nvPicPr>
          <p:cNvPr id="484" name="Google Shape;484;p56"/>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0"/>
        <p:cNvGrpSpPr/>
        <p:nvPr/>
      </p:nvGrpSpPr>
      <p:grpSpPr>
        <a:xfrm>
          <a:off x="0" y="0"/>
          <a:ext cx="0" cy="0"/>
          <a:chOff x="0" y="0"/>
          <a:chExt cx="0" cy="0"/>
        </a:xfrm>
      </p:grpSpPr>
      <p:sp>
        <p:nvSpPr>
          <p:cNvPr id="491" name="Google Shape;491;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For Loop</a:t>
            </a:r>
            <a:endParaRPr sz="2220">
              <a:latin typeface="Verdana"/>
              <a:ea typeface="Verdana"/>
              <a:cs typeface="Verdana"/>
              <a:sym typeface="Verdana"/>
            </a:endParaRPr>
          </a:p>
        </p:txBody>
      </p:sp>
      <p:sp>
        <p:nvSpPr>
          <p:cNvPr id="492" name="Google Shape;492;p57"/>
          <p:cNvSpPr txBox="1">
            <a:spLocks noGrp="1"/>
          </p:cNvSpPr>
          <p:nvPr>
            <p:ph type="body" idx="1"/>
          </p:nvPr>
        </p:nvSpPr>
        <p:spPr>
          <a:xfrm>
            <a:off x="311700" y="951450"/>
            <a:ext cx="8520600" cy="3617400"/>
          </a:xfrm>
          <a:prstGeom prst="rect">
            <a:avLst/>
          </a:prstGeom>
        </p:spPr>
        <p:txBody>
          <a:bodyPr spcFirstLastPara="1" wrap="square" lIns="91425" tIns="91425" rIns="91425" bIns="91425" anchor="t" anchorCtr="0">
            <a:normAutofit/>
          </a:bodyPr>
          <a:lstStyle/>
          <a:p>
            <a:pPr marL="457200" lvl="0" indent="-298450" algn="l" rtl="0">
              <a:lnSpc>
                <a:spcPct val="95000"/>
              </a:lnSpc>
              <a:spcBef>
                <a:spcPts val="0"/>
              </a:spcBef>
              <a:spcAft>
                <a:spcPts val="0"/>
              </a:spcAft>
              <a:buSzPts val="1100"/>
              <a:buFont typeface="Verdana"/>
              <a:buChar char="●"/>
            </a:pPr>
            <a:r>
              <a:rPr lang="en" sz="1200">
                <a:solidFill>
                  <a:srgbClr val="273239"/>
                </a:solidFill>
                <a:highlight>
                  <a:srgbClr val="FFFFFF"/>
                </a:highlight>
                <a:latin typeface="Verdana"/>
                <a:ea typeface="Verdana"/>
                <a:cs typeface="Verdana"/>
                <a:sym typeface="Verdana"/>
              </a:rPr>
              <a:t>Python For loop is used for sequential traversal i.e.it is used for                                                   iterating over an iterable like String, Tuple, List, Set or Dictionary.</a:t>
            </a:r>
            <a:endParaRPr sz="1200">
              <a:solidFill>
                <a:srgbClr val="273239"/>
              </a:solidFill>
              <a:highlight>
                <a:srgbClr val="FFFFFF"/>
              </a:highlight>
              <a:latin typeface="Verdana"/>
              <a:ea typeface="Verdana"/>
              <a:cs typeface="Verdana"/>
              <a:sym typeface="Verdana"/>
            </a:endParaRPr>
          </a:p>
          <a:p>
            <a:pPr marL="457200" lvl="0" indent="-304800" algn="l" rtl="0">
              <a:lnSpc>
                <a:spcPct val="95000"/>
              </a:lnSpc>
              <a:spcBef>
                <a:spcPts val="0"/>
              </a:spcBef>
              <a:spcAft>
                <a:spcPts val="0"/>
              </a:spcAft>
              <a:buClr>
                <a:srgbClr val="273239"/>
              </a:buClr>
              <a:buSzPts val="1200"/>
              <a:buChar char="●"/>
            </a:pPr>
            <a:r>
              <a:rPr lang="en" sz="1200">
                <a:solidFill>
                  <a:srgbClr val="273239"/>
                </a:solidFill>
                <a:highlight>
                  <a:srgbClr val="FFFFFF"/>
                </a:highlight>
                <a:latin typeface="Verdana"/>
                <a:ea typeface="Verdana"/>
                <a:cs typeface="Verdana"/>
                <a:sym typeface="Verdana"/>
              </a:rPr>
              <a:t>In Python, there is no C style for loop, i.e., for (i=0; i&lt;n; i++).                                                  There is </a:t>
            </a:r>
            <a:r>
              <a:rPr lang="en" sz="1200" b="1">
                <a:solidFill>
                  <a:srgbClr val="273239"/>
                </a:solidFill>
                <a:highlight>
                  <a:srgbClr val="FFFFFF"/>
                </a:highlight>
                <a:latin typeface="Verdana"/>
                <a:ea typeface="Verdana"/>
                <a:cs typeface="Verdana"/>
                <a:sym typeface="Verdana"/>
              </a:rPr>
              <a:t>“for” loop</a:t>
            </a:r>
            <a:r>
              <a:rPr lang="en" sz="1200">
                <a:solidFill>
                  <a:srgbClr val="273239"/>
                </a:solidFill>
                <a:highlight>
                  <a:srgbClr val="FFFFFF"/>
                </a:highlight>
                <a:latin typeface="Verdana"/>
                <a:ea typeface="Verdana"/>
                <a:cs typeface="Verdana"/>
                <a:sym typeface="Verdana"/>
              </a:rPr>
              <a:t> which is similar to each loop in other languages.</a:t>
            </a:r>
            <a:endParaRPr sz="1200">
              <a:solidFill>
                <a:srgbClr val="273239"/>
              </a:solidFill>
              <a:highlight>
                <a:srgbClr val="FFFFFF"/>
              </a:highlight>
              <a:latin typeface="Verdana"/>
              <a:ea typeface="Verdana"/>
              <a:cs typeface="Verdana"/>
              <a:sym typeface="Verdana"/>
            </a:endParaRPr>
          </a:p>
          <a:p>
            <a:pPr marL="457200" lvl="0" indent="-304800" algn="l" rtl="0">
              <a:lnSpc>
                <a:spcPct val="95000"/>
              </a:lnSpc>
              <a:spcBef>
                <a:spcPts val="0"/>
              </a:spcBef>
              <a:spcAft>
                <a:spcPts val="0"/>
              </a:spcAft>
              <a:buClr>
                <a:srgbClr val="273239"/>
              </a:buClr>
              <a:buSzPts val="1200"/>
              <a:buFont typeface="Verdana"/>
              <a:buChar char="●"/>
            </a:pPr>
            <a:r>
              <a:rPr lang="en" sz="1200">
                <a:solidFill>
                  <a:srgbClr val="273239"/>
                </a:solidFill>
                <a:highlight>
                  <a:srgbClr val="FFFFFF"/>
                </a:highlight>
                <a:latin typeface="Verdana"/>
                <a:ea typeface="Verdana"/>
                <a:cs typeface="Verdana"/>
                <a:sym typeface="Verdana"/>
              </a:rPr>
              <a:t>Python For Loop Syntax :</a:t>
            </a:r>
            <a:endParaRPr sz="1200">
              <a:solidFill>
                <a:srgbClr val="273239"/>
              </a:solidFill>
              <a:highlight>
                <a:srgbClr val="FFFFFF"/>
              </a:highlight>
              <a:latin typeface="Verdana"/>
              <a:ea typeface="Verdana"/>
              <a:cs typeface="Verdana"/>
              <a:sym typeface="Verdana"/>
            </a:endParaRPr>
          </a:p>
          <a:p>
            <a:pPr marL="0" lvl="0" indent="0" algn="l" rtl="0">
              <a:lnSpc>
                <a:spcPct val="95000"/>
              </a:lnSpc>
              <a:spcBef>
                <a:spcPts val="1200"/>
              </a:spcBef>
              <a:spcAft>
                <a:spcPts val="0"/>
              </a:spcAft>
              <a:buNone/>
            </a:pPr>
            <a:endParaRPr sz="1200">
              <a:solidFill>
                <a:srgbClr val="273239"/>
              </a:solidFill>
              <a:highlight>
                <a:srgbClr val="FFFFFF"/>
              </a:highlight>
              <a:latin typeface="Verdana"/>
              <a:ea typeface="Verdana"/>
              <a:cs typeface="Verdana"/>
              <a:sym typeface="Verdana"/>
            </a:endParaRPr>
          </a:p>
          <a:p>
            <a:pPr marL="457200" lvl="0" indent="0" algn="l" rtl="0">
              <a:lnSpc>
                <a:spcPct val="95000"/>
              </a:lnSpc>
              <a:spcBef>
                <a:spcPts val="1200"/>
              </a:spcBef>
              <a:spcAft>
                <a:spcPts val="0"/>
              </a:spcAft>
              <a:buNone/>
            </a:pPr>
            <a:endParaRPr sz="1200">
              <a:solidFill>
                <a:srgbClr val="273239"/>
              </a:solidFill>
              <a:highlight>
                <a:srgbClr val="FFFFFF"/>
              </a:highlight>
              <a:latin typeface="Verdana"/>
              <a:ea typeface="Verdana"/>
              <a:cs typeface="Verdana"/>
              <a:sym typeface="Verdana"/>
            </a:endParaRPr>
          </a:p>
          <a:p>
            <a:pPr marL="457200" lvl="0" indent="0" algn="l" rtl="0">
              <a:lnSpc>
                <a:spcPct val="95000"/>
              </a:lnSpc>
              <a:spcBef>
                <a:spcPts val="1200"/>
              </a:spcBef>
              <a:spcAft>
                <a:spcPts val="1200"/>
              </a:spcAft>
              <a:buNone/>
            </a:pPr>
            <a:endParaRPr sz="1200">
              <a:solidFill>
                <a:srgbClr val="273239"/>
              </a:solidFill>
              <a:highlight>
                <a:srgbClr val="FFFFFF"/>
              </a:highlight>
              <a:latin typeface="Verdana"/>
              <a:ea typeface="Verdana"/>
              <a:cs typeface="Verdana"/>
              <a:sym typeface="Verdana"/>
            </a:endParaRPr>
          </a:p>
        </p:txBody>
      </p:sp>
      <p:pic>
        <p:nvPicPr>
          <p:cNvPr id="493" name="Google Shape;493;p57"/>
          <p:cNvPicPr preferRelativeResize="0"/>
          <p:nvPr/>
        </p:nvPicPr>
        <p:blipFill>
          <a:blip r:embed="rId3">
            <a:alphaModFix/>
          </a:blip>
          <a:stretch>
            <a:fillRect/>
          </a:stretch>
        </p:blipFill>
        <p:spPr>
          <a:xfrm>
            <a:off x="1855050" y="2012652"/>
            <a:ext cx="2159300" cy="629025"/>
          </a:xfrm>
          <a:prstGeom prst="rect">
            <a:avLst/>
          </a:prstGeom>
          <a:noFill/>
          <a:ln>
            <a:noFill/>
          </a:ln>
        </p:spPr>
      </p:pic>
      <p:pic>
        <p:nvPicPr>
          <p:cNvPr id="494" name="Google Shape;494;p57"/>
          <p:cNvPicPr preferRelativeResize="0"/>
          <p:nvPr/>
        </p:nvPicPr>
        <p:blipFill>
          <a:blip r:embed="rId4">
            <a:alphaModFix/>
          </a:blip>
          <a:stretch>
            <a:fillRect/>
          </a:stretch>
        </p:blipFill>
        <p:spPr>
          <a:xfrm>
            <a:off x="4572000" y="2012650"/>
            <a:ext cx="3601650" cy="2464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95" name="Google Shape;495;p57"/>
          <p:cNvSpPr txBox="1"/>
          <p:nvPr/>
        </p:nvSpPr>
        <p:spPr>
          <a:xfrm>
            <a:off x="5089100" y="4444225"/>
            <a:ext cx="1981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Verdana"/>
                <a:ea typeface="Verdana"/>
                <a:cs typeface="Verdana"/>
                <a:sym typeface="Verdana"/>
              </a:rPr>
              <a:t>Flow Chart</a:t>
            </a:r>
            <a:endParaRPr sz="1200">
              <a:latin typeface="Verdana"/>
              <a:ea typeface="Verdana"/>
              <a:cs typeface="Verdana"/>
              <a:sym typeface="Verdana"/>
            </a:endParaRPr>
          </a:p>
        </p:txBody>
      </p:sp>
      <p:pic>
        <p:nvPicPr>
          <p:cNvPr id="496" name="Google Shape;496;p57"/>
          <p:cNvPicPr preferRelativeResize="0"/>
          <p:nvPr/>
        </p:nvPicPr>
        <p:blipFill>
          <a:blip r:embed="rId5">
            <a:alphaModFix/>
          </a:blip>
          <a:stretch>
            <a:fillRect/>
          </a:stretch>
        </p:blipFill>
        <p:spPr>
          <a:xfrm>
            <a:off x="8419300" y="69900"/>
            <a:ext cx="612500" cy="612500"/>
          </a:xfrm>
          <a:prstGeom prst="rect">
            <a:avLst/>
          </a:prstGeom>
          <a:noFill/>
          <a:ln>
            <a:noFill/>
          </a:ln>
        </p:spPr>
      </p:pic>
      <p:sp>
        <p:nvSpPr>
          <p:cNvPr id="10"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For Loop</a:t>
            </a:r>
            <a:endParaRPr sz="2220">
              <a:latin typeface="Verdana"/>
              <a:ea typeface="Verdana"/>
              <a:cs typeface="Verdana"/>
              <a:sym typeface="Verdana"/>
            </a:endParaRPr>
          </a:p>
        </p:txBody>
      </p:sp>
      <p:sp>
        <p:nvSpPr>
          <p:cNvPr id="504" name="Google Shape;50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lnSpc>
                <a:spcPct val="95000"/>
              </a:lnSpc>
              <a:spcBef>
                <a:spcPts val="0"/>
              </a:spcBef>
              <a:spcAft>
                <a:spcPts val="0"/>
              </a:spcAft>
              <a:buClr>
                <a:srgbClr val="273239"/>
              </a:buClr>
              <a:buSzPts val="1200"/>
              <a:buChar char="●"/>
            </a:pPr>
            <a:r>
              <a:rPr lang="en" sz="1200">
                <a:solidFill>
                  <a:srgbClr val="273239"/>
                </a:solidFill>
                <a:highlight>
                  <a:srgbClr val="FFFFFF"/>
                </a:highlight>
                <a:latin typeface="Verdana"/>
                <a:ea typeface="Verdana"/>
                <a:cs typeface="Verdana"/>
                <a:sym typeface="Verdana"/>
              </a:rPr>
              <a:t>With the</a:t>
            </a:r>
            <a:r>
              <a:rPr lang="en" sz="1200" b="1">
                <a:solidFill>
                  <a:srgbClr val="273239"/>
                </a:solidFill>
                <a:highlight>
                  <a:srgbClr val="FFFFFF"/>
                </a:highlight>
                <a:latin typeface="Verdana"/>
                <a:ea typeface="Verdana"/>
                <a:cs typeface="Verdana"/>
                <a:sym typeface="Verdana"/>
              </a:rPr>
              <a:t> break</a:t>
            </a:r>
            <a:r>
              <a:rPr lang="en" sz="1200">
                <a:solidFill>
                  <a:srgbClr val="273239"/>
                </a:solidFill>
                <a:highlight>
                  <a:srgbClr val="FFFFFF"/>
                </a:highlight>
                <a:latin typeface="Verdana"/>
                <a:ea typeface="Verdana"/>
                <a:cs typeface="Verdana"/>
                <a:sym typeface="Verdana"/>
              </a:rPr>
              <a:t> statement we can stop the loop before it has looped                                        through all the items.</a:t>
            </a:r>
            <a:endParaRPr sz="1200">
              <a:solidFill>
                <a:srgbClr val="273239"/>
              </a:solidFill>
              <a:highlight>
                <a:srgbClr val="FFFFFF"/>
              </a:highlight>
              <a:latin typeface="Verdana"/>
              <a:ea typeface="Verdana"/>
              <a:cs typeface="Verdana"/>
              <a:sym typeface="Verdana"/>
            </a:endParaRPr>
          </a:p>
          <a:p>
            <a:pPr marL="457200" lvl="0" indent="-304800" algn="l" rtl="0">
              <a:lnSpc>
                <a:spcPct val="95000"/>
              </a:lnSpc>
              <a:spcBef>
                <a:spcPts val="0"/>
              </a:spcBef>
              <a:spcAft>
                <a:spcPts val="0"/>
              </a:spcAft>
              <a:buClr>
                <a:srgbClr val="273239"/>
              </a:buClr>
              <a:buSzPts val="1200"/>
              <a:buChar char="●"/>
            </a:pPr>
            <a:r>
              <a:rPr lang="en" sz="1200">
                <a:solidFill>
                  <a:srgbClr val="273239"/>
                </a:solidFill>
                <a:highlight>
                  <a:srgbClr val="FFFFFF"/>
                </a:highlight>
                <a:latin typeface="Verdana"/>
                <a:ea typeface="Verdana"/>
                <a:cs typeface="Verdana"/>
                <a:sym typeface="Verdana"/>
              </a:rPr>
              <a:t>With the </a:t>
            </a:r>
            <a:r>
              <a:rPr lang="en" sz="1200" b="1">
                <a:solidFill>
                  <a:srgbClr val="273239"/>
                </a:solidFill>
                <a:highlight>
                  <a:srgbClr val="FFFFFF"/>
                </a:highlight>
                <a:latin typeface="Verdana"/>
                <a:ea typeface="Verdana"/>
                <a:cs typeface="Verdana"/>
                <a:sym typeface="Verdana"/>
              </a:rPr>
              <a:t>continue</a:t>
            </a:r>
            <a:r>
              <a:rPr lang="en" sz="1200">
                <a:solidFill>
                  <a:srgbClr val="273239"/>
                </a:solidFill>
                <a:highlight>
                  <a:srgbClr val="FFFFFF"/>
                </a:highlight>
                <a:latin typeface="Verdana"/>
                <a:ea typeface="Verdana"/>
                <a:cs typeface="Verdana"/>
                <a:sym typeface="Verdana"/>
              </a:rPr>
              <a:t> statement we can stop the current iteration of                                                        the loop,and continue with the next.</a:t>
            </a:r>
            <a:endParaRPr sz="1200">
              <a:solidFill>
                <a:srgbClr val="273239"/>
              </a:solidFill>
              <a:highlight>
                <a:srgbClr val="FFFFFF"/>
              </a:highlight>
              <a:latin typeface="Verdana"/>
              <a:ea typeface="Verdana"/>
              <a:cs typeface="Verdana"/>
              <a:sym typeface="Verdana"/>
            </a:endParaRPr>
          </a:p>
          <a:p>
            <a:pPr marL="457200" lvl="0" indent="-304800" algn="l" rtl="0">
              <a:lnSpc>
                <a:spcPct val="95000"/>
              </a:lnSpc>
              <a:spcBef>
                <a:spcPts val="0"/>
              </a:spcBef>
              <a:spcAft>
                <a:spcPts val="0"/>
              </a:spcAft>
              <a:buClr>
                <a:srgbClr val="273239"/>
              </a:buClr>
              <a:buSzPts val="1200"/>
              <a:buChar char="●"/>
            </a:pPr>
            <a:r>
              <a:rPr lang="en" sz="1200">
                <a:solidFill>
                  <a:srgbClr val="273239"/>
                </a:solidFill>
                <a:highlight>
                  <a:srgbClr val="FFFFFF"/>
                </a:highlight>
                <a:latin typeface="Verdana"/>
                <a:ea typeface="Verdana"/>
                <a:cs typeface="Verdana"/>
                <a:sym typeface="Verdana"/>
              </a:rPr>
              <a:t>The </a:t>
            </a:r>
            <a:r>
              <a:rPr lang="en" sz="1200" b="1">
                <a:solidFill>
                  <a:srgbClr val="273239"/>
                </a:solidFill>
                <a:highlight>
                  <a:srgbClr val="FFFFFF"/>
                </a:highlight>
                <a:latin typeface="Verdana"/>
                <a:ea typeface="Verdana"/>
                <a:cs typeface="Verdana"/>
                <a:sym typeface="Verdana"/>
              </a:rPr>
              <a:t>range()</a:t>
            </a:r>
            <a:r>
              <a:rPr lang="en" sz="1200">
                <a:solidFill>
                  <a:srgbClr val="273239"/>
                </a:solidFill>
                <a:highlight>
                  <a:srgbClr val="FFFFFF"/>
                </a:highlight>
                <a:latin typeface="Verdana"/>
                <a:ea typeface="Verdana"/>
                <a:cs typeface="Verdana"/>
                <a:sym typeface="Verdana"/>
              </a:rPr>
              <a:t> function returns a sequence of numbers, starting from 0 by default, and increments by 1 (by default), and ends at a specified number.</a:t>
            </a:r>
            <a:endParaRPr sz="1200">
              <a:solidFill>
                <a:srgbClr val="273239"/>
              </a:solidFill>
              <a:highlight>
                <a:srgbClr val="FFFFFF"/>
              </a:highlight>
              <a:latin typeface="Verdana"/>
              <a:ea typeface="Verdana"/>
              <a:cs typeface="Verdana"/>
              <a:sym typeface="Verdana"/>
            </a:endParaRPr>
          </a:p>
          <a:p>
            <a:pPr marL="457200" lvl="0" indent="-304800" algn="l" rtl="0">
              <a:lnSpc>
                <a:spcPct val="95000"/>
              </a:lnSpc>
              <a:spcBef>
                <a:spcPts val="0"/>
              </a:spcBef>
              <a:spcAft>
                <a:spcPts val="0"/>
              </a:spcAft>
              <a:buClr>
                <a:srgbClr val="273239"/>
              </a:buClr>
              <a:buSzPts val="1200"/>
              <a:buFont typeface="Verdana"/>
              <a:buChar char="●"/>
            </a:pPr>
            <a:r>
              <a:rPr lang="en" sz="1200">
                <a:solidFill>
                  <a:srgbClr val="273239"/>
                </a:solidFill>
                <a:highlight>
                  <a:srgbClr val="FFFFFF"/>
                </a:highlight>
                <a:latin typeface="Verdana"/>
                <a:ea typeface="Verdana"/>
                <a:cs typeface="Verdana"/>
                <a:sym typeface="Verdana"/>
              </a:rPr>
              <a:t>The </a:t>
            </a:r>
            <a:r>
              <a:rPr lang="en" sz="1200" b="1">
                <a:solidFill>
                  <a:srgbClr val="273239"/>
                </a:solidFill>
                <a:highlight>
                  <a:srgbClr val="FFFFFF"/>
                </a:highlight>
                <a:latin typeface="Verdana"/>
                <a:ea typeface="Verdana"/>
                <a:cs typeface="Verdana"/>
                <a:sym typeface="Verdana"/>
              </a:rPr>
              <a:t>else</a:t>
            </a:r>
            <a:r>
              <a:rPr lang="en" sz="1200">
                <a:solidFill>
                  <a:srgbClr val="273239"/>
                </a:solidFill>
                <a:highlight>
                  <a:srgbClr val="FFFFFF"/>
                </a:highlight>
                <a:latin typeface="Verdana"/>
                <a:ea typeface="Verdana"/>
                <a:cs typeface="Verdana"/>
                <a:sym typeface="Verdana"/>
              </a:rPr>
              <a:t> keyword in a for loop specifies a block of code to be executed when the loop is finished.</a:t>
            </a:r>
            <a:endParaRPr sz="1200">
              <a:solidFill>
                <a:srgbClr val="273239"/>
              </a:solidFill>
              <a:highlight>
                <a:srgbClr val="FFFFFF"/>
              </a:highlight>
              <a:latin typeface="Verdana"/>
              <a:ea typeface="Verdana"/>
              <a:cs typeface="Verdana"/>
              <a:sym typeface="Verdana"/>
            </a:endParaRPr>
          </a:p>
          <a:p>
            <a:pPr marL="457200" lvl="0" indent="-304800" algn="l" rtl="0">
              <a:lnSpc>
                <a:spcPct val="95000"/>
              </a:lnSpc>
              <a:spcBef>
                <a:spcPts val="0"/>
              </a:spcBef>
              <a:spcAft>
                <a:spcPts val="0"/>
              </a:spcAft>
              <a:buClr>
                <a:srgbClr val="273239"/>
              </a:buClr>
              <a:buSzPts val="1200"/>
              <a:buFont typeface="Verdana"/>
              <a:buChar char="●"/>
            </a:pPr>
            <a:r>
              <a:rPr lang="en" sz="1200">
                <a:solidFill>
                  <a:srgbClr val="273239"/>
                </a:solidFill>
                <a:highlight>
                  <a:srgbClr val="FFFFFF"/>
                </a:highlight>
                <a:latin typeface="Verdana"/>
                <a:ea typeface="Verdana"/>
                <a:cs typeface="Verdana"/>
                <a:sym typeface="Verdana"/>
              </a:rPr>
              <a:t>For loops cannot be empty, but for some reason have a for loop with no content, put in the pass statement to avoid getting an error.</a:t>
            </a:r>
            <a:endParaRPr sz="1200">
              <a:solidFill>
                <a:srgbClr val="273239"/>
              </a:solidFill>
              <a:highlight>
                <a:srgbClr val="FFFFFF"/>
              </a:highlight>
              <a:latin typeface="Verdana"/>
              <a:ea typeface="Verdana"/>
              <a:cs typeface="Verdana"/>
              <a:sym typeface="Verdana"/>
            </a:endParaRPr>
          </a:p>
          <a:p>
            <a:pPr marL="0" lvl="0" indent="0" algn="l" rtl="0">
              <a:lnSpc>
                <a:spcPct val="95000"/>
              </a:lnSpc>
              <a:spcBef>
                <a:spcPts val="1200"/>
              </a:spcBef>
              <a:spcAft>
                <a:spcPts val="1200"/>
              </a:spcAft>
              <a:buNone/>
            </a:pPr>
            <a:endParaRPr sz="1200">
              <a:solidFill>
                <a:srgbClr val="273239"/>
              </a:solidFill>
              <a:highlight>
                <a:srgbClr val="FFFFFF"/>
              </a:highlight>
              <a:latin typeface="Verdana"/>
              <a:ea typeface="Verdana"/>
              <a:cs typeface="Verdana"/>
              <a:sym typeface="Verdana"/>
            </a:endParaRPr>
          </a:p>
        </p:txBody>
      </p:sp>
      <p:pic>
        <p:nvPicPr>
          <p:cNvPr id="505" name="Google Shape;505;p58"/>
          <p:cNvPicPr preferRelativeResize="0"/>
          <p:nvPr/>
        </p:nvPicPr>
        <p:blipFill>
          <a:blip r:embed="rId3">
            <a:alphaModFix/>
          </a:blip>
          <a:stretch>
            <a:fillRect/>
          </a:stretch>
        </p:blipFill>
        <p:spPr>
          <a:xfrm>
            <a:off x="942425" y="3456500"/>
            <a:ext cx="1847850" cy="600075"/>
          </a:xfrm>
          <a:prstGeom prst="rect">
            <a:avLst/>
          </a:prstGeom>
          <a:noFill/>
          <a:ln>
            <a:noFill/>
          </a:ln>
        </p:spPr>
      </p:pic>
      <p:pic>
        <p:nvPicPr>
          <p:cNvPr id="506" name="Google Shape;506;p58"/>
          <p:cNvPicPr preferRelativeResize="0"/>
          <p:nvPr/>
        </p:nvPicPr>
        <p:blipFill>
          <a:blip r:embed="rId4">
            <a:alphaModFix/>
          </a:blip>
          <a:stretch>
            <a:fillRect/>
          </a:stretch>
        </p:blipFill>
        <p:spPr>
          <a:xfrm>
            <a:off x="3365700" y="3470175"/>
            <a:ext cx="2018988" cy="572700"/>
          </a:xfrm>
          <a:prstGeom prst="rect">
            <a:avLst/>
          </a:prstGeom>
          <a:noFill/>
          <a:ln>
            <a:noFill/>
          </a:ln>
        </p:spPr>
      </p:pic>
      <p:pic>
        <p:nvPicPr>
          <p:cNvPr id="507" name="Google Shape;507;p58"/>
          <p:cNvPicPr preferRelativeResize="0"/>
          <p:nvPr/>
        </p:nvPicPr>
        <p:blipFill>
          <a:blip r:embed="rId5">
            <a:alphaModFix/>
          </a:blip>
          <a:stretch>
            <a:fillRect/>
          </a:stretch>
        </p:blipFill>
        <p:spPr>
          <a:xfrm>
            <a:off x="5960123" y="3466013"/>
            <a:ext cx="1974775" cy="581025"/>
          </a:xfrm>
          <a:prstGeom prst="rect">
            <a:avLst/>
          </a:prstGeom>
          <a:noFill/>
          <a:ln>
            <a:noFill/>
          </a:ln>
        </p:spPr>
      </p:pic>
      <p:pic>
        <p:nvPicPr>
          <p:cNvPr id="508" name="Google Shape;508;p58"/>
          <p:cNvPicPr preferRelativeResize="0"/>
          <p:nvPr/>
        </p:nvPicPr>
        <p:blipFill>
          <a:blip r:embed="rId6">
            <a:alphaModFix/>
          </a:blip>
          <a:stretch>
            <a:fillRect/>
          </a:stretch>
        </p:blipFill>
        <p:spPr>
          <a:xfrm>
            <a:off x="8419300" y="69900"/>
            <a:ext cx="612500" cy="612500"/>
          </a:xfrm>
          <a:prstGeom prst="rect">
            <a:avLst/>
          </a:prstGeom>
          <a:noFill/>
          <a:ln>
            <a:noFill/>
          </a:ln>
        </p:spPr>
      </p:pic>
      <p:sp>
        <p:nvSpPr>
          <p:cNvPr id="10"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4"/>
        <p:cNvGrpSpPr/>
        <p:nvPr/>
      </p:nvGrpSpPr>
      <p:grpSpPr>
        <a:xfrm>
          <a:off x="0" y="0"/>
          <a:ext cx="0" cy="0"/>
          <a:chOff x="0" y="0"/>
          <a:chExt cx="0" cy="0"/>
        </a:xfrm>
      </p:grpSpPr>
      <p:sp>
        <p:nvSpPr>
          <p:cNvPr id="515" name="Google Shape;51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While Loop</a:t>
            </a:r>
            <a:endParaRPr sz="2220">
              <a:latin typeface="Verdana"/>
              <a:ea typeface="Verdana"/>
              <a:cs typeface="Verdana"/>
              <a:sym typeface="Verdana"/>
            </a:endParaRPr>
          </a:p>
        </p:txBody>
      </p:sp>
      <p:sp>
        <p:nvSpPr>
          <p:cNvPr id="516" name="Google Shape;516;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Python While Loop is used to execute a block of statements repeatedly until a given condition is satisfied. And when the condition becomes false, the line immediately after the loop in the program is executed.</a:t>
            </a:r>
            <a:endParaRPr sz="1200">
              <a:solidFill>
                <a:schemeClr val="dk1"/>
              </a:solidFill>
              <a:latin typeface="Verdana"/>
              <a:ea typeface="Verdana"/>
              <a:cs typeface="Verdana"/>
              <a:sym typeface="Verdana"/>
            </a:endParaRPr>
          </a:p>
          <a:p>
            <a:pPr marL="457200" lvl="0" indent="-298450" algn="l" rtl="0">
              <a:spcBef>
                <a:spcPts val="0"/>
              </a:spcBef>
              <a:spcAft>
                <a:spcPts val="0"/>
              </a:spcAft>
              <a:buClr>
                <a:schemeClr val="dk1"/>
              </a:buClr>
              <a:buSzPts val="1100"/>
              <a:buFont typeface="Verdana"/>
              <a:buChar char="●"/>
            </a:pPr>
            <a:r>
              <a:rPr lang="en" sz="1200">
                <a:solidFill>
                  <a:srgbClr val="273239"/>
                </a:solidFill>
                <a:highlight>
                  <a:srgbClr val="FFFFFF"/>
                </a:highlight>
                <a:latin typeface="Verdana"/>
                <a:ea typeface="Verdana"/>
                <a:cs typeface="Verdana"/>
                <a:sym typeface="Verdana"/>
              </a:rPr>
              <a:t>While loop falls under the category of indefinite iteration. Indefinite iteration means that the number of times the loop is executed isn’t specified explicitly in advance. </a:t>
            </a:r>
            <a:endParaRPr sz="11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Python While Loop Syntax :</a:t>
            </a:r>
            <a:endParaRPr sz="1200">
              <a:solidFill>
                <a:schemeClr val="dk1"/>
              </a:solidFill>
              <a:latin typeface="Verdana"/>
              <a:ea typeface="Verdana"/>
              <a:cs typeface="Verdana"/>
              <a:sym typeface="Verdana"/>
            </a:endParaRPr>
          </a:p>
          <a:p>
            <a:pPr marL="457200" lvl="0" indent="0" algn="l" rtl="0">
              <a:spcBef>
                <a:spcPts val="1200"/>
              </a:spcBef>
              <a:spcAft>
                <a:spcPts val="1200"/>
              </a:spcAft>
              <a:buNone/>
            </a:pPr>
            <a:endParaRPr sz="1200">
              <a:solidFill>
                <a:schemeClr val="dk1"/>
              </a:solidFill>
              <a:latin typeface="Verdana"/>
              <a:ea typeface="Verdana"/>
              <a:cs typeface="Verdana"/>
              <a:sym typeface="Verdana"/>
            </a:endParaRPr>
          </a:p>
        </p:txBody>
      </p:sp>
      <p:pic>
        <p:nvPicPr>
          <p:cNvPr id="517" name="Google Shape;517;p59"/>
          <p:cNvPicPr preferRelativeResize="0"/>
          <p:nvPr/>
        </p:nvPicPr>
        <p:blipFill>
          <a:blip r:embed="rId3">
            <a:alphaModFix/>
          </a:blip>
          <a:stretch>
            <a:fillRect/>
          </a:stretch>
        </p:blipFill>
        <p:spPr>
          <a:xfrm>
            <a:off x="2063313" y="2606750"/>
            <a:ext cx="1971675" cy="647700"/>
          </a:xfrm>
          <a:prstGeom prst="rect">
            <a:avLst/>
          </a:prstGeom>
          <a:noFill/>
          <a:ln>
            <a:noFill/>
          </a:ln>
        </p:spPr>
      </p:pic>
      <p:pic>
        <p:nvPicPr>
          <p:cNvPr id="518" name="Google Shape;518;p59"/>
          <p:cNvPicPr preferRelativeResize="0"/>
          <p:nvPr/>
        </p:nvPicPr>
        <p:blipFill>
          <a:blip r:embed="rId4">
            <a:alphaModFix/>
          </a:blip>
          <a:stretch>
            <a:fillRect/>
          </a:stretch>
        </p:blipFill>
        <p:spPr>
          <a:xfrm>
            <a:off x="5331250" y="2330900"/>
            <a:ext cx="3083450" cy="2152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19" name="Google Shape;519;p59"/>
          <p:cNvSpPr txBox="1"/>
          <p:nvPr/>
        </p:nvSpPr>
        <p:spPr>
          <a:xfrm>
            <a:off x="6114700" y="4428700"/>
            <a:ext cx="1763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Verdana"/>
                <a:ea typeface="Verdana"/>
                <a:cs typeface="Verdana"/>
                <a:sym typeface="Verdana"/>
              </a:rPr>
              <a:t>Flow Chart</a:t>
            </a:r>
            <a:endParaRPr sz="1200">
              <a:latin typeface="Verdana"/>
              <a:ea typeface="Verdana"/>
              <a:cs typeface="Verdana"/>
              <a:sym typeface="Verdana"/>
            </a:endParaRPr>
          </a:p>
        </p:txBody>
      </p:sp>
      <p:pic>
        <p:nvPicPr>
          <p:cNvPr id="520" name="Google Shape;520;p59"/>
          <p:cNvPicPr preferRelativeResize="0"/>
          <p:nvPr/>
        </p:nvPicPr>
        <p:blipFill>
          <a:blip r:embed="rId5">
            <a:alphaModFix/>
          </a:blip>
          <a:stretch>
            <a:fillRect/>
          </a:stretch>
        </p:blipFill>
        <p:spPr>
          <a:xfrm>
            <a:off x="8419300" y="69900"/>
            <a:ext cx="612500" cy="612500"/>
          </a:xfrm>
          <a:prstGeom prst="rect">
            <a:avLst/>
          </a:prstGeom>
          <a:noFill/>
          <a:ln>
            <a:noFill/>
          </a:ln>
        </p:spPr>
      </p:pic>
      <p:sp>
        <p:nvSpPr>
          <p:cNvPr id="10"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6"/>
        <p:cNvGrpSpPr/>
        <p:nvPr/>
      </p:nvGrpSpPr>
      <p:grpSpPr>
        <a:xfrm>
          <a:off x="0" y="0"/>
          <a:ext cx="0" cy="0"/>
          <a:chOff x="0" y="0"/>
          <a:chExt cx="0" cy="0"/>
        </a:xfrm>
      </p:grpSpPr>
      <p:sp>
        <p:nvSpPr>
          <p:cNvPr id="527" name="Google Shape;527;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While Loop</a:t>
            </a:r>
            <a:endParaRPr sz="2220">
              <a:latin typeface="Verdana"/>
              <a:ea typeface="Verdana"/>
              <a:cs typeface="Verdana"/>
              <a:sym typeface="Verdana"/>
            </a:endParaRPr>
          </a:p>
        </p:txBody>
      </p:sp>
      <p:sp>
        <p:nvSpPr>
          <p:cNvPr id="528" name="Google Shape;528;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With the </a:t>
            </a:r>
            <a:r>
              <a:rPr lang="en" sz="1200" b="1">
                <a:solidFill>
                  <a:schemeClr val="dk1"/>
                </a:solidFill>
                <a:latin typeface="Verdana"/>
                <a:ea typeface="Verdana"/>
                <a:cs typeface="Verdana"/>
                <a:sym typeface="Verdana"/>
              </a:rPr>
              <a:t>break</a:t>
            </a:r>
            <a:r>
              <a:rPr lang="en" sz="1200">
                <a:solidFill>
                  <a:schemeClr val="dk1"/>
                </a:solidFill>
                <a:latin typeface="Verdana"/>
                <a:ea typeface="Verdana"/>
                <a:cs typeface="Verdana"/>
                <a:sym typeface="Verdana"/>
              </a:rPr>
              <a:t> statement we can stop the loop even if the while condition is true.</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With the </a:t>
            </a:r>
            <a:r>
              <a:rPr lang="en" sz="1200" b="1">
                <a:solidFill>
                  <a:schemeClr val="dk1"/>
                </a:solidFill>
                <a:latin typeface="Verdana"/>
                <a:ea typeface="Verdana"/>
                <a:cs typeface="Verdana"/>
                <a:sym typeface="Verdana"/>
              </a:rPr>
              <a:t>continue </a:t>
            </a:r>
            <a:r>
              <a:rPr lang="en" sz="1200">
                <a:solidFill>
                  <a:schemeClr val="dk1"/>
                </a:solidFill>
                <a:latin typeface="Verdana"/>
                <a:ea typeface="Verdana"/>
                <a:cs typeface="Verdana"/>
                <a:sym typeface="Verdana"/>
              </a:rPr>
              <a:t>statement we can stop the current iteration, and continue with the next.</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With the </a:t>
            </a:r>
            <a:r>
              <a:rPr lang="en" sz="1200" b="1">
                <a:solidFill>
                  <a:schemeClr val="dk1"/>
                </a:solidFill>
                <a:latin typeface="Verdana"/>
                <a:ea typeface="Verdana"/>
                <a:cs typeface="Verdana"/>
                <a:sym typeface="Verdana"/>
              </a:rPr>
              <a:t>else</a:t>
            </a:r>
            <a:r>
              <a:rPr lang="en" sz="1200">
                <a:solidFill>
                  <a:schemeClr val="dk1"/>
                </a:solidFill>
                <a:latin typeface="Verdana"/>
                <a:ea typeface="Verdana"/>
                <a:cs typeface="Verdana"/>
                <a:sym typeface="Verdana"/>
              </a:rPr>
              <a:t> statement we can run a block of code once when the condition no longer is true.</a:t>
            </a:r>
            <a:endParaRPr sz="1200">
              <a:solidFill>
                <a:schemeClr val="dk1"/>
              </a:solidFill>
              <a:latin typeface="Verdana"/>
              <a:ea typeface="Verdana"/>
              <a:cs typeface="Verdana"/>
              <a:sym typeface="Verdana"/>
            </a:endParaRPr>
          </a:p>
          <a:p>
            <a:pPr marL="457200" lvl="0" indent="0" algn="l" rtl="0">
              <a:spcBef>
                <a:spcPts val="1200"/>
              </a:spcBef>
              <a:spcAft>
                <a:spcPts val="1200"/>
              </a:spcAft>
              <a:buNone/>
            </a:pPr>
            <a:endParaRPr sz="1200">
              <a:solidFill>
                <a:schemeClr val="dk1"/>
              </a:solidFill>
              <a:latin typeface="Verdana"/>
              <a:ea typeface="Verdana"/>
              <a:cs typeface="Verdana"/>
              <a:sym typeface="Verdana"/>
            </a:endParaRPr>
          </a:p>
        </p:txBody>
      </p:sp>
      <p:pic>
        <p:nvPicPr>
          <p:cNvPr id="529" name="Google Shape;529;p60"/>
          <p:cNvPicPr preferRelativeResize="0"/>
          <p:nvPr/>
        </p:nvPicPr>
        <p:blipFill>
          <a:blip r:embed="rId3">
            <a:alphaModFix/>
          </a:blip>
          <a:stretch>
            <a:fillRect/>
          </a:stretch>
        </p:blipFill>
        <p:spPr>
          <a:xfrm>
            <a:off x="655225" y="2330900"/>
            <a:ext cx="2110775" cy="1242950"/>
          </a:xfrm>
          <a:prstGeom prst="rect">
            <a:avLst/>
          </a:prstGeom>
          <a:noFill/>
          <a:ln>
            <a:noFill/>
          </a:ln>
        </p:spPr>
      </p:pic>
      <p:pic>
        <p:nvPicPr>
          <p:cNvPr id="530" name="Google Shape;530;p60"/>
          <p:cNvPicPr preferRelativeResize="0"/>
          <p:nvPr/>
        </p:nvPicPr>
        <p:blipFill>
          <a:blip r:embed="rId4">
            <a:alphaModFix/>
          </a:blip>
          <a:stretch>
            <a:fillRect/>
          </a:stretch>
        </p:blipFill>
        <p:spPr>
          <a:xfrm>
            <a:off x="6399775" y="2330900"/>
            <a:ext cx="2061350" cy="1242950"/>
          </a:xfrm>
          <a:prstGeom prst="rect">
            <a:avLst/>
          </a:prstGeom>
          <a:noFill/>
          <a:ln>
            <a:noFill/>
          </a:ln>
        </p:spPr>
      </p:pic>
      <p:pic>
        <p:nvPicPr>
          <p:cNvPr id="531" name="Google Shape;531;p60"/>
          <p:cNvPicPr preferRelativeResize="0"/>
          <p:nvPr/>
        </p:nvPicPr>
        <p:blipFill>
          <a:blip r:embed="rId5">
            <a:alphaModFix/>
          </a:blip>
          <a:stretch>
            <a:fillRect/>
          </a:stretch>
        </p:blipFill>
        <p:spPr>
          <a:xfrm>
            <a:off x="3765175" y="2304863"/>
            <a:ext cx="1819275" cy="1295025"/>
          </a:xfrm>
          <a:prstGeom prst="rect">
            <a:avLst/>
          </a:prstGeom>
          <a:noFill/>
          <a:ln>
            <a:noFill/>
          </a:ln>
        </p:spPr>
      </p:pic>
      <p:pic>
        <p:nvPicPr>
          <p:cNvPr id="534" name="Google Shape;534;p60"/>
          <p:cNvPicPr preferRelativeResize="0"/>
          <p:nvPr/>
        </p:nvPicPr>
        <p:blipFill>
          <a:blip r:embed="rId6">
            <a:alphaModFix/>
          </a:blip>
          <a:stretch>
            <a:fillRect/>
          </a:stretch>
        </p:blipFill>
        <p:spPr>
          <a:xfrm>
            <a:off x="8419300" y="69900"/>
            <a:ext cx="612500" cy="612500"/>
          </a:xfrm>
          <a:prstGeom prst="rect">
            <a:avLst/>
          </a:prstGeom>
          <a:noFill/>
          <a:ln>
            <a:noFill/>
          </a:ln>
        </p:spPr>
      </p:pic>
      <p:sp>
        <p:nvSpPr>
          <p:cNvPr id="10"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8"/>
        <p:cNvGrpSpPr/>
        <p:nvPr/>
      </p:nvGrpSpPr>
      <p:grpSpPr>
        <a:xfrm>
          <a:off x="0" y="0"/>
          <a:ext cx="0" cy="0"/>
          <a:chOff x="0" y="0"/>
          <a:chExt cx="0" cy="0"/>
        </a:xfrm>
      </p:grpSpPr>
      <p:sp>
        <p:nvSpPr>
          <p:cNvPr id="539" name="Google Shape;53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IN" sz="2220" dirty="0" smtClean="0">
                <a:latin typeface="Verdana"/>
                <a:ea typeface="Verdana"/>
                <a:cs typeface="Verdana"/>
                <a:sym typeface="Verdana"/>
              </a:rPr>
              <a:t>Python</a:t>
            </a:r>
            <a:r>
              <a:rPr lang="en" sz="2220" dirty="0" smtClean="0">
                <a:latin typeface="Verdana"/>
                <a:ea typeface="Verdana"/>
                <a:cs typeface="Verdana"/>
                <a:sym typeface="Verdana"/>
              </a:rPr>
              <a:t> Break and Continue Statement</a:t>
            </a:r>
            <a:endParaRPr sz="2220" dirty="0">
              <a:latin typeface="Verdana"/>
              <a:ea typeface="Verdana"/>
              <a:cs typeface="Verdana"/>
              <a:sym typeface="Verdana"/>
            </a:endParaRPr>
          </a:p>
        </p:txBody>
      </p:sp>
      <p:sp>
        <p:nvSpPr>
          <p:cNvPr id="540" name="Google Shape;540;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71450" lvl="0" indent="-171450">
              <a:spcAft>
                <a:spcPts val="1200"/>
              </a:spcAft>
              <a:buFont typeface="Arial" panose="020B0604020202020204" pitchFamily="34" charset="0"/>
              <a:buChar char="•"/>
            </a:pPr>
            <a:r>
              <a:rPr lang="en-US" sz="1200" dirty="0"/>
              <a:t>The break is a keyword in python </a:t>
            </a:r>
            <a:r>
              <a:rPr lang="en-US" sz="1200" dirty="0" smtClean="0"/>
              <a:t>which </a:t>
            </a:r>
            <a:r>
              <a:rPr lang="en-US" sz="1200" dirty="0"/>
              <a:t>is used to bring the program control out of the loop</a:t>
            </a:r>
            <a:r>
              <a:rPr lang="en-US" sz="1200" dirty="0" smtClean="0"/>
              <a:t>.</a:t>
            </a:r>
          </a:p>
          <a:p>
            <a:pPr marL="171450" lvl="0" indent="-171450">
              <a:spcAft>
                <a:spcPts val="1200"/>
              </a:spcAft>
              <a:buFont typeface="Arial" panose="020B0604020202020204" pitchFamily="34" charset="0"/>
              <a:buChar char="•"/>
            </a:pPr>
            <a:endParaRPr lang="en-US" sz="1200" dirty="0" smtClean="0"/>
          </a:p>
          <a:p>
            <a:pPr marL="171450" lvl="0" indent="-171450">
              <a:spcAft>
                <a:spcPts val="1200"/>
              </a:spcAft>
              <a:buFont typeface="Arial" panose="020B0604020202020204" pitchFamily="34" charset="0"/>
              <a:buChar char="•"/>
            </a:pPr>
            <a:endParaRPr sz="1200" dirty="0">
              <a:latin typeface="Verdana"/>
              <a:ea typeface="Verdana"/>
              <a:cs typeface="Verdana"/>
              <a:sym typeface="Verdana"/>
            </a:endParaRPr>
          </a:p>
        </p:txBody>
      </p:sp>
      <p:pic>
        <p:nvPicPr>
          <p:cNvPr id="7" name="Google Shape;534;p60"/>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Language Features</a:t>
            </a:r>
            <a:endParaRPr sz="2220">
              <a:latin typeface="Verdana"/>
              <a:ea typeface="Verdana"/>
              <a:cs typeface="Verdana"/>
              <a:sym typeface="Verdana"/>
            </a:endParaRPr>
          </a:p>
        </p:txBody>
      </p:sp>
      <p:sp>
        <p:nvSpPr>
          <p:cNvPr id="93" name="Google Shape;9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70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Object-Oriented</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Dynamic</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Interpreted</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Functional</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Interactive</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Highly readable</a:t>
            </a:r>
            <a:endParaRPr sz="1200">
              <a:solidFill>
                <a:schemeClr val="dk1"/>
              </a:solidFill>
              <a:latin typeface="Verdana"/>
              <a:ea typeface="Verdana"/>
              <a:cs typeface="Verdana"/>
              <a:sym typeface="Verdana"/>
            </a:endParaRPr>
          </a:p>
          <a:p>
            <a:pPr marL="0" lvl="0" indent="0" algn="l" rtl="0">
              <a:spcBef>
                <a:spcPts val="70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700"/>
              </a:spcBef>
              <a:spcAft>
                <a:spcPts val="0"/>
              </a:spcAft>
              <a:buClr>
                <a:schemeClr val="dk1"/>
              </a:buClr>
              <a:buSzPts val="1100"/>
              <a:buFont typeface="Arial"/>
              <a:buNone/>
            </a:pPr>
            <a:endParaRPr sz="1200">
              <a:solidFill>
                <a:schemeClr val="dk1"/>
              </a:solidFill>
              <a:latin typeface="Verdana"/>
              <a:ea typeface="Verdana"/>
              <a:cs typeface="Verdana"/>
              <a:sym typeface="Verdana"/>
            </a:endParaRPr>
          </a:p>
          <a:p>
            <a:pPr marL="0" lvl="0" indent="0" algn="l" rtl="0">
              <a:spcBef>
                <a:spcPts val="0"/>
              </a:spcBef>
              <a:spcAft>
                <a:spcPts val="1200"/>
              </a:spcAft>
              <a:buNone/>
            </a:pPr>
            <a:endParaRPr sz="1200">
              <a:latin typeface="Verdana"/>
              <a:ea typeface="Verdana"/>
              <a:cs typeface="Verdana"/>
              <a:sym typeface="Verdana"/>
            </a:endParaRPr>
          </a:p>
        </p:txBody>
      </p:sp>
      <p:pic>
        <p:nvPicPr>
          <p:cNvPr id="94" name="Google Shape;94;p17"/>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55;p13"/>
          <p:cNvPicPr preferRelativeResize="0"/>
          <p:nvPr/>
        </p:nvPicPr>
        <p:blipFill>
          <a:blip r:embed="rId4">
            <a:alphaModFix/>
          </a:blip>
          <a:stretch>
            <a:fillRect/>
          </a:stretch>
        </p:blipFill>
        <p:spPr>
          <a:xfrm>
            <a:off x="7510000" y="1539437"/>
            <a:ext cx="1412975" cy="141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4"/>
        <p:cNvGrpSpPr/>
        <p:nvPr/>
      </p:nvGrpSpPr>
      <p:grpSpPr>
        <a:xfrm>
          <a:off x="0" y="0"/>
          <a:ext cx="0" cy="0"/>
          <a:chOff x="0" y="0"/>
          <a:chExt cx="0" cy="0"/>
        </a:xfrm>
      </p:grpSpPr>
      <p:sp>
        <p:nvSpPr>
          <p:cNvPr id="545" name="Google Shape;545;p62"/>
          <p:cNvSpPr txBox="1">
            <a:spLocks noGrp="1"/>
          </p:cNvSpPr>
          <p:nvPr>
            <p:ph type="title"/>
          </p:nvPr>
        </p:nvSpPr>
        <p:spPr>
          <a:xfrm>
            <a:off x="311700" y="445025"/>
            <a:ext cx="2381100" cy="361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smtClean="0"/>
              <a:t>Functions</a:t>
            </a:r>
            <a:endParaRPr sz="2000" dirty="0"/>
          </a:p>
        </p:txBody>
      </p:sp>
      <p:sp>
        <p:nvSpPr>
          <p:cNvPr id="546" name="Google Shape;546;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sz="1200" dirty="0">
                <a:solidFill>
                  <a:schemeClr val="tx1"/>
                </a:solidFill>
              </a:rPr>
              <a:t>A function is a block of code </a:t>
            </a:r>
            <a:r>
              <a:rPr lang="en-US" sz="1200" dirty="0" smtClean="0">
                <a:solidFill>
                  <a:schemeClr val="tx1"/>
                </a:solidFill>
              </a:rPr>
              <a:t>that </a:t>
            </a:r>
            <a:r>
              <a:rPr lang="en-US" sz="1200" dirty="0">
                <a:solidFill>
                  <a:schemeClr val="tx1"/>
                </a:solidFill>
              </a:rPr>
              <a:t>only runs when it is called.</a:t>
            </a:r>
          </a:p>
          <a:p>
            <a:r>
              <a:rPr lang="en-US" sz="1200" dirty="0">
                <a:solidFill>
                  <a:schemeClr val="tx1"/>
                </a:solidFill>
              </a:rPr>
              <a:t>P</a:t>
            </a:r>
            <a:r>
              <a:rPr lang="en-US" sz="1200" dirty="0" smtClean="0">
                <a:solidFill>
                  <a:schemeClr val="tx1"/>
                </a:solidFill>
              </a:rPr>
              <a:t>ass </a:t>
            </a:r>
            <a:r>
              <a:rPr lang="en-US" sz="1200" dirty="0">
                <a:solidFill>
                  <a:schemeClr val="tx1"/>
                </a:solidFill>
              </a:rPr>
              <a:t>data, known as parameters, into a function.</a:t>
            </a:r>
          </a:p>
          <a:p>
            <a:r>
              <a:rPr lang="en-US" sz="1200" dirty="0">
                <a:solidFill>
                  <a:schemeClr val="tx1"/>
                </a:solidFill>
              </a:rPr>
              <a:t>A function can return data as a result</a:t>
            </a:r>
            <a:r>
              <a:rPr lang="en-US" sz="1200" dirty="0" smtClean="0">
                <a:solidFill>
                  <a:schemeClr val="tx1"/>
                </a:solidFill>
              </a:rPr>
              <a:t>.</a:t>
            </a:r>
          </a:p>
          <a:p>
            <a:r>
              <a:rPr lang="en-US" sz="1200" dirty="0">
                <a:solidFill>
                  <a:schemeClr val="tx1"/>
                </a:solidFill>
              </a:rPr>
              <a:t>In Python a function is defined using the </a:t>
            </a:r>
            <a:r>
              <a:rPr lang="en-US" sz="1200" b="1" i="1" dirty="0" err="1">
                <a:solidFill>
                  <a:schemeClr val="tx1"/>
                </a:solidFill>
              </a:rPr>
              <a:t>def</a:t>
            </a:r>
            <a:r>
              <a:rPr lang="en-US" sz="1200" dirty="0">
                <a:solidFill>
                  <a:schemeClr val="tx1"/>
                </a:solidFill>
              </a:rPr>
              <a:t> </a:t>
            </a:r>
            <a:r>
              <a:rPr lang="en-US" sz="1200" dirty="0" smtClean="0">
                <a:solidFill>
                  <a:schemeClr val="tx1"/>
                </a:solidFill>
              </a:rPr>
              <a:t>keyword.</a:t>
            </a:r>
          </a:p>
          <a:p>
            <a:r>
              <a:rPr lang="en-US" sz="1200" dirty="0">
                <a:solidFill>
                  <a:schemeClr val="tx1"/>
                </a:solidFill>
              </a:rPr>
              <a:t>Information can be passed into functions as arguments</a:t>
            </a:r>
            <a:r>
              <a:rPr lang="en-US" sz="1200" dirty="0" smtClean="0">
                <a:solidFill>
                  <a:schemeClr val="tx1"/>
                </a:solidFill>
              </a:rPr>
              <a:t>. </a:t>
            </a:r>
            <a:r>
              <a:rPr lang="en-US" sz="1200" dirty="0">
                <a:solidFill>
                  <a:schemeClr val="tx1"/>
                </a:solidFill>
              </a:rPr>
              <a:t>Arguments are specified after the function name, inside the parentheses.</a:t>
            </a:r>
            <a:endParaRPr lang="en-US" sz="1200" dirty="0" smtClean="0">
              <a:solidFill>
                <a:schemeClr val="tx1"/>
              </a:solidFill>
            </a:endParaRPr>
          </a:p>
          <a:p>
            <a:endParaRPr lang="en-US" sz="1200" dirty="0">
              <a:solidFill>
                <a:schemeClr val="tx1"/>
              </a:solidFill>
            </a:endParaRPr>
          </a:p>
          <a:p>
            <a:pPr marL="171450" indent="-171450">
              <a:spcAft>
                <a:spcPts val="1200"/>
              </a:spcAft>
            </a:pPr>
            <a:endParaRPr sz="1200" dirty="0">
              <a:solidFill>
                <a:schemeClr val="tx1"/>
              </a:solidFill>
            </a:endParaRPr>
          </a:p>
        </p:txBody>
      </p:sp>
      <p:pic>
        <p:nvPicPr>
          <p:cNvPr id="6" name="Google Shape;534;p60"/>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0"/>
        <p:cNvGrpSpPr/>
        <p:nvPr/>
      </p:nvGrpSpPr>
      <p:grpSpPr>
        <a:xfrm>
          <a:off x="0" y="0"/>
          <a:ext cx="0" cy="0"/>
          <a:chOff x="0" y="0"/>
          <a:chExt cx="0" cy="0"/>
        </a:xfrm>
      </p:grpSpPr>
      <p:sp>
        <p:nvSpPr>
          <p:cNvPr id="551" name="Google Shape;551;p63"/>
          <p:cNvSpPr txBox="1">
            <a:spLocks noGrp="1"/>
          </p:cNvSpPr>
          <p:nvPr>
            <p:ph type="title"/>
          </p:nvPr>
        </p:nvSpPr>
        <p:spPr>
          <a:xfrm>
            <a:off x="311700" y="445025"/>
            <a:ext cx="2273100" cy="42617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2000" dirty="0" smtClean="0"/>
              <a:t>Python Lambda</a:t>
            </a:r>
            <a:endParaRPr sz="2000" dirty="0"/>
          </a:p>
        </p:txBody>
      </p:sp>
      <p:sp>
        <p:nvSpPr>
          <p:cNvPr id="552" name="Google Shape;552;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sz="1200" dirty="0"/>
              <a:t>A lambda function is a small anonymous function.</a:t>
            </a:r>
          </a:p>
          <a:p>
            <a:r>
              <a:rPr lang="en-US" sz="1200" dirty="0"/>
              <a:t>A lambda function can take any number of arguments, but can only have one expression</a:t>
            </a:r>
            <a:r>
              <a:rPr lang="en-US" sz="1200" dirty="0" smtClean="0"/>
              <a:t>.</a:t>
            </a:r>
          </a:p>
          <a:p>
            <a:r>
              <a:rPr lang="en-US" sz="1200" b="1" i="1" u="sng" dirty="0" smtClean="0"/>
              <a:t>Syntax :</a:t>
            </a:r>
            <a:r>
              <a:rPr lang="en-US" sz="1200" b="1" i="1" dirty="0" smtClean="0"/>
              <a:t>   </a:t>
            </a:r>
            <a:r>
              <a:rPr lang="en-IN" sz="1200" dirty="0"/>
              <a:t>lambda </a:t>
            </a:r>
            <a:r>
              <a:rPr lang="en-IN" sz="1200" i="1" dirty="0"/>
              <a:t>arguments </a:t>
            </a:r>
            <a:r>
              <a:rPr lang="en-IN" sz="1200" dirty="0"/>
              <a:t>: </a:t>
            </a:r>
            <a:r>
              <a:rPr lang="en-IN" sz="1200" i="1" dirty="0" smtClean="0"/>
              <a:t>expression .</a:t>
            </a:r>
          </a:p>
          <a:p>
            <a:endParaRPr lang="en-US" sz="1200" b="1" i="1" u="sng" dirty="0"/>
          </a:p>
          <a:p>
            <a:pPr marL="171450" indent="-171450">
              <a:spcAft>
                <a:spcPts val="1200"/>
              </a:spcAft>
            </a:pPr>
            <a:endParaRPr sz="1000" dirty="0"/>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3">
            <a:alphaModFix/>
          </a:blip>
          <a:stretch>
            <a:fillRect/>
          </a:stretch>
        </p:blipFill>
        <p:spPr>
          <a:xfrm>
            <a:off x="8419300" y="69900"/>
            <a:ext cx="612500" cy="612500"/>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1200" dirty="0">
                <a:solidFill>
                  <a:schemeClr val="tx1"/>
                </a:solidFill>
                <a:latin typeface="+mn-lt"/>
              </a:rPr>
              <a:t>File handling is an important part of any web application.</a:t>
            </a:r>
          </a:p>
          <a:p>
            <a:r>
              <a:rPr lang="en-US" sz="1200" dirty="0">
                <a:solidFill>
                  <a:schemeClr val="tx1"/>
                </a:solidFill>
                <a:latin typeface="+mn-lt"/>
              </a:rPr>
              <a:t>Python has several functions for creating, reading, updating, and deleting files.</a:t>
            </a:r>
          </a:p>
          <a:p>
            <a:r>
              <a:rPr lang="en-US" sz="1050" dirty="0">
                <a:solidFill>
                  <a:schemeClr val="tx1"/>
                </a:solidFill>
                <a:latin typeface="+mn-lt"/>
              </a:rPr>
              <a:t>The key function for working with files in Python is the open() function</a:t>
            </a:r>
            <a:r>
              <a:rPr lang="en-US" sz="1050" dirty="0" smtClean="0">
                <a:solidFill>
                  <a:schemeClr val="tx1"/>
                </a:solidFill>
                <a:latin typeface="+mn-lt"/>
              </a:rPr>
              <a:t>.</a:t>
            </a:r>
          </a:p>
          <a:p>
            <a:r>
              <a:rPr lang="en-US" sz="1050" dirty="0">
                <a:solidFill>
                  <a:schemeClr val="tx1"/>
                </a:solidFill>
                <a:latin typeface="+mn-lt"/>
              </a:rPr>
              <a:t>The open() function takes two parameters; filename, and mode</a:t>
            </a:r>
            <a:r>
              <a:rPr lang="en-US" sz="1050" dirty="0" smtClean="0">
                <a:solidFill>
                  <a:schemeClr val="tx1"/>
                </a:solidFill>
                <a:latin typeface="+mn-lt"/>
              </a:rPr>
              <a:t>.</a:t>
            </a:r>
          </a:p>
          <a:p>
            <a:r>
              <a:rPr lang="en-US" sz="1050" dirty="0">
                <a:solidFill>
                  <a:schemeClr val="tx1"/>
                </a:solidFill>
                <a:latin typeface="+mn-lt"/>
              </a:rPr>
              <a:t>There are four different methods (modes) for opening a file</a:t>
            </a:r>
            <a:r>
              <a:rPr lang="en-US" sz="1050" dirty="0" smtClean="0">
                <a:solidFill>
                  <a:schemeClr val="tx1"/>
                </a:solidFill>
                <a:latin typeface="+mn-lt"/>
              </a:rPr>
              <a:t>:</a:t>
            </a:r>
          </a:p>
          <a:p>
            <a:pPr marL="114300" indent="0">
              <a:buNone/>
            </a:pPr>
            <a:r>
              <a:rPr lang="en-US" sz="1050" dirty="0">
                <a:solidFill>
                  <a:schemeClr val="tx1"/>
                </a:solidFill>
                <a:latin typeface="+mn-lt"/>
              </a:rPr>
              <a:t>	"r" - Read - Default value. Opens a file for reading, error if the file does not </a:t>
            </a:r>
            <a:r>
              <a:rPr lang="en-US" sz="1050" dirty="0" smtClean="0">
                <a:solidFill>
                  <a:schemeClr val="tx1"/>
                </a:solidFill>
                <a:latin typeface="+mn-lt"/>
              </a:rPr>
              <a:t>exist.</a:t>
            </a:r>
          </a:p>
          <a:p>
            <a:pPr marL="114300" indent="0">
              <a:buNone/>
            </a:pPr>
            <a:r>
              <a:rPr lang="en-US" sz="1050" dirty="0">
                <a:solidFill>
                  <a:schemeClr val="tx1"/>
                </a:solidFill>
                <a:latin typeface="+mn-lt"/>
              </a:rPr>
              <a:t>	 "a" - Append - Opens a file for appending, </a:t>
            </a:r>
            <a:r>
              <a:rPr lang="en-US" sz="1050" dirty="0" smtClean="0">
                <a:solidFill>
                  <a:schemeClr val="tx1"/>
                </a:solidFill>
                <a:latin typeface="+mn-lt"/>
              </a:rPr>
              <a:t>and creates </a:t>
            </a:r>
            <a:r>
              <a:rPr lang="en-US" sz="1050" dirty="0">
                <a:solidFill>
                  <a:schemeClr val="tx1"/>
                </a:solidFill>
                <a:latin typeface="+mn-lt"/>
              </a:rPr>
              <a:t>the file if it does not </a:t>
            </a:r>
            <a:r>
              <a:rPr lang="en-US" sz="1050" dirty="0" smtClean="0">
                <a:solidFill>
                  <a:schemeClr val="tx1"/>
                </a:solidFill>
                <a:latin typeface="+mn-lt"/>
              </a:rPr>
              <a:t>exist.</a:t>
            </a:r>
          </a:p>
          <a:p>
            <a:pPr marL="114300" indent="0">
              <a:buNone/>
            </a:pPr>
            <a:r>
              <a:rPr lang="en-US" sz="1050" dirty="0">
                <a:solidFill>
                  <a:schemeClr val="tx1"/>
                </a:solidFill>
                <a:latin typeface="+mn-lt"/>
              </a:rPr>
              <a:t>	 "w" - Write - Opens a file for writing, </a:t>
            </a:r>
            <a:r>
              <a:rPr lang="en-US" sz="1050" dirty="0" smtClean="0">
                <a:solidFill>
                  <a:schemeClr val="tx1"/>
                </a:solidFill>
                <a:latin typeface="+mn-lt"/>
              </a:rPr>
              <a:t>and creates </a:t>
            </a:r>
            <a:r>
              <a:rPr lang="en-US" sz="1050" dirty="0">
                <a:solidFill>
                  <a:schemeClr val="tx1"/>
                </a:solidFill>
                <a:latin typeface="+mn-lt"/>
              </a:rPr>
              <a:t>the file if it does not </a:t>
            </a:r>
            <a:r>
              <a:rPr lang="en-US" sz="1050" dirty="0" smtClean="0">
                <a:solidFill>
                  <a:schemeClr val="tx1"/>
                </a:solidFill>
                <a:latin typeface="+mn-lt"/>
              </a:rPr>
              <a:t>exist.</a:t>
            </a:r>
          </a:p>
          <a:p>
            <a:pPr marL="114300" indent="0">
              <a:buNone/>
            </a:pPr>
            <a:r>
              <a:rPr lang="en-US" sz="1050" dirty="0">
                <a:solidFill>
                  <a:schemeClr val="tx1"/>
                </a:solidFill>
                <a:latin typeface="+mn-lt"/>
              </a:rPr>
              <a:t>	 "x" - Create - Creates the specified file, </a:t>
            </a:r>
            <a:r>
              <a:rPr lang="en-US" sz="1050" dirty="0" smtClean="0">
                <a:solidFill>
                  <a:schemeClr val="tx1"/>
                </a:solidFill>
                <a:latin typeface="+mn-lt"/>
              </a:rPr>
              <a:t>and returns </a:t>
            </a:r>
            <a:r>
              <a:rPr lang="en-US" sz="1050" dirty="0">
                <a:solidFill>
                  <a:schemeClr val="tx1"/>
                </a:solidFill>
                <a:latin typeface="+mn-lt"/>
              </a:rPr>
              <a:t>an error if the file </a:t>
            </a:r>
            <a:r>
              <a:rPr lang="en-US" sz="1050" dirty="0" smtClean="0">
                <a:solidFill>
                  <a:schemeClr val="tx1"/>
                </a:solidFill>
                <a:latin typeface="+mn-lt"/>
              </a:rPr>
              <a:t>exist.</a:t>
            </a:r>
            <a:endParaRPr lang="en-IN" sz="1050" dirty="0">
              <a:solidFill>
                <a:schemeClr val="tx1"/>
              </a:solidFill>
              <a:latin typeface="+mn-lt"/>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Google Shape;551;p63"/>
          <p:cNvSpPr txBox="1">
            <a:spLocks noGrp="1"/>
          </p:cNvSpPr>
          <p:nvPr>
            <p:ph type="title"/>
          </p:nvPr>
        </p:nvSpPr>
        <p:spPr>
          <a:xfrm>
            <a:off x="311700" y="445025"/>
            <a:ext cx="22587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000" dirty="0" smtClean="0"/>
              <a:t>File Handling</a:t>
            </a:r>
            <a:endParaRPr sz="2000" dirty="0"/>
          </a:p>
        </p:txBody>
      </p:sp>
    </p:spTree>
    <p:extLst>
      <p:ext uri="{BB962C8B-B14F-4D97-AF65-F5344CB8AC3E}">
        <p14:creationId xmlns:p14="http://schemas.microsoft.com/office/powerpoint/2010/main" val="29137729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1200" dirty="0">
                <a:solidFill>
                  <a:schemeClr val="tx1"/>
                </a:solidFill>
              </a:rPr>
              <a:t>Python is an </a:t>
            </a:r>
            <a:r>
              <a:rPr lang="en-US" sz="1200" dirty="0" smtClean="0">
                <a:solidFill>
                  <a:schemeClr val="tx1"/>
                </a:solidFill>
              </a:rPr>
              <a:t>object-oriented </a:t>
            </a:r>
            <a:r>
              <a:rPr lang="en-US" sz="1200" dirty="0">
                <a:solidFill>
                  <a:schemeClr val="tx1"/>
                </a:solidFill>
              </a:rPr>
              <a:t>programming language</a:t>
            </a:r>
            <a:r>
              <a:rPr lang="en-US" sz="1200" dirty="0" smtClean="0">
                <a:solidFill>
                  <a:schemeClr val="tx1"/>
                </a:solidFill>
              </a:rPr>
              <a:t>.</a:t>
            </a:r>
          </a:p>
          <a:p>
            <a:r>
              <a:rPr lang="en-US" sz="1200" dirty="0">
                <a:solidFill>
                  <a:schemeClr val="tx1"/>
                </a:solidFill>
              </a:rPr>
              <a:t>Almost everything in Python is an object, with its properties and methods</a:t>
            </a:r>
            <a:r>
              <a:rPr lang="en-US" sz="1200" dirty="0" smtClean="0">
                <a:solidFill>
                  <a:schemeClr val="tx1"/>
                </a:solidFill>
              </a:rPr>
              <a:t>.</a:t>
            </a:r>
          </a:p>
          <a:p>
            <a:r>
              <a:rPr lang="en-US" sz="1200" dirty="0">
                <a:solidFill>
                  <a:schemeClr val="tx1"/>
                </a:solidFill>
              </a:rPr>
              <a:t>A Class is like an object </a:t>
            </a:r>
            <a:r>
              <a:rPr lang="en-US" sz="1200" dirty="0" smtClean="0">
                <a:solidFill>
                  <a:schemeClr val="tx1"/>
                </a:solidFill>
              </a:rPr>
              <a:t>constructor </a:t>
            </a:r>
            <a:r>
              <a:rPr lang="en-US" sz="1200" dirty="0">
                <a:solidFill>
                  <a:schemeClr val="tx1"/>
                </a:solidFill>
              </a:rPr>
              <a:t>or a "blueprint" for creating objects</a:t>
            </a:r>
            <a:r>
              <a:rPr lang="en-US" sz="1200" dirty="0" smtClean="0">
                <a:solidFill>
                  <a:schemeClr val="tx1"/>
                </a:solidFill>
              </a:rPr>
              <a:t>.</a:t>
            </a:r>
          </a:p>
          <a:p>
            <a:r>
              <a:rPr lang="en-US" sz="1200" dirty="0">
                <a:solidFill>
                  <a:schemeClr val="tx1"/>
                </a:solidFill>
              </a:rPr>
              <a:t>To create a class, use the keyword </a:t>
            </a:r>
            <a:r>
              <a:rPr lang="en-US" sz="1200" dirty="0" smtClean="0">
                <a:solidFill>
                  <a:schemeClr val="tx1"/>
                </a:solidFill>
              </a:rPr>
              <a:t>class.</a:t>
            </a:r>
          </a:p>
          <a:p>
            <a:endParaRPr lang="en-US" sz="1200" dirty="0">
              <a:solidFill>
                <a:schemeClr val="tx1"/>
              </a:solidFill>
            </a:endParaRPr>
          </a:p>
          <a:p>
            <a:endParaRPr lang="en-US" sz="1200"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8" name="Google Shape;551;p63"/>
          <p:cNvSpPr txBox="1">
            <a:spLocks noGrp="1"/>
          </p:cNvSpPr>
          <p:nvPr>
            <p:ph type="title"/>
          </p:nvPr>
        </p:nvSpPr>
        <p:spPr>
          <a:xfrm>
            <a:off x="311700" y="445025"/>
            <a:ext cx="252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2000" dirty="0" smtClean="0"/>
              <a:t>Python Class/Objects</a:t>
            </a:r>
            <a:endParaRPr sz="2000" dirty="0"/>
          </a:p>
        </p:txBody>
      </p:sp>
      <p:pic>
        <p:nvPicPr>
          <p:cNvPr id="1026" name="Picture 2" descr="Exploring Classes &amp; Objects in Python – Coding Ninjas Blog"/>
          <p:cNvPicPr>
            <a:picLocks noChangeAspect="1" noChangeArrowheads="1"/>
          </p:cNvPicPr>
          <p:nvPr/>
        </p:nvPicPr>
        <p:blipFill rotWithShape="1">
          <a:blip r:embed="rId3">
            <a:extLst>
              <a:ext uri="{28A0092B-C50C-407E-A947-70E740481C1C}">
                <a14:useLocalDpi xmlns:a14="http://schemas.microsoft.com/office/drawing/2010/main" val="0"/>
              </a:ext>
            </a:extLst>
          </a:blip>
          <a:srcRect l="4033" t="21683" r="8156"/>
          <a:stretch/>
        </p:blipFill>
        <p:spPr bwMode="auto">
          <a:xfrm>
            <a:off x="3854500" y="2332800"/>
            <a:ext cx="4564800" cy="21431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496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1200" dirty="0">
                <a:solidFill>
                  <a:schemeClr val="tx1"/>
                </a:solidFill>
              </a:rPr>
              <a:t>Inheritance allows us to define a class that inherits all the methods and properties from another class</a:t>
            </a:r>
            <a:r>
              <a:rPr lang="en-US" sz="1200" dirty="0" smtClean="0">
                <a:solidFill>
                  <a:schemeClr val="tx1"/>
                </a:solidFill>
              </a:rPr>
              <a:t>.</a:t>
            </a:r>
          </a:p>
          <a:p>
            <a:r>
              <a:rPr lang="en-US" sz="1200" b="1" i="1" dirty="0">
                <a:solidFill>
                  <a:schemeClr val="tx1"/>
                </a:solidFill>
              </a:rPr>
              <a:t>Parent class </a:t>
            </a:r>
            <a:r>
              <a:rPr lang="en-US" sz="1200" dirty="0">
                <a:solidFill>
                  <a:schemeClr val="tx1"/>
                </a:solidFill>
              </a:rPr>
              <a:t>is the class being inherited from, also called base class</a:t>
            </a:r>
            <a:r>
              <a:rPr lang="en-US" sz="1200" dirty="0" smtClean="0">
                <a:solidFill>
                  <a:schemeClr val="tx1"/>
                </a:solidFill>
              </a:rPr>
              <a:t>.</a:t>
            </a:r>
          </a:p>
          <a:p>
            <a:r>
              <a:rPr lang="en-US" sz="1200" b="1" i="1" dirty="0">
                <a:solidFill>
                  <a:schemeClr val="tx1"/>
                </a:solidFill>
              </a:rPr>
              <a:t>Child class </a:t>
            </a:r>
            <a:r>
              <a:rPr lang="en-US" sz="1200" dirty="0">
                <a:solidFill>
                  <a:schemeClr val="tx1"/>
                </a:solidFill>
              </a:rPr>
              <a:t>is the class that inherits from another class, also called derived class</a:t>
            </a:r>
            <a:r>
              <a:rPr lang="en-US" sz="1200" dirty="0" smtClean="0">
                <a:solidFill>
                  <a:schemeClr val="tx1"/>
                </a:solidFill>
              </a:rPr>
              <a:t>.</a:t>
            </a:r>
          </a:p>
          <a:p>
            <a:endParaRPr lang="en-US" sz="1200" dirty="0" smtClean="0">
              <a:solidFill>
                <a:schemeClr val="tx1"/>
              </a:solidFill>
            </a:endParaRPr>
          </a:p>
          <a:p>
            <a:endParaRPr lang="en-IN" sz="1200"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Google Shape;551;p63"/>
          <p:cNvSpPr txBox="1">
            <a:spLocks noGrp="1"/>
          </p:cNvSpPr>
          <p:nvPr>
            <p:ph type="title"/>
          </p:nvPr>
        </p:nvSpPr>
        <p:spPr>
          <a:xfrm>
            <a:off x="311700" y="445025"/>
            <a:ext cx="25251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2000" dirty="0" smtClean="0"/>
              <a:t>Python Inheritance</a:t>
            </a:r>
            <a:endParaRPr sz="2000" dirty="0"/>
          </a:p>
        </p:txBody>
      </p:sp>
      <p:pic>
        <p:nvPicPr>
          <p:cNvPr id="2" name="Picture 1"/>
          <p:cNvPicPr>
            <a:picLocks noChangeAspect="1"/>
          </p:cNvPicPr>
          <p:nvPr/>
        </p:nvPicPr>
        <p:blipFill>
          <a:blip r:embed="rId3"/>
          <a:stretch>
            <a:fillRect/>
          </a:stretch>
        </p:blipFill>
        <p:spPr>
          <a:xfrm>
            <a:off x="5009327" y="2353870"/>
            <a:ext cx="3409973" cy="197869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1596910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1100" dirty="0"/>
              <a:t>Class functions that begin with double underscore __ are called special functions in Python</a:t>
            </a:r>
            <a:r>
              <a:rPr lang="en-US" sz="1100" dirty="0" smtClean="0"/>
              <a:t>.</a:t>
            </a:r>
          </a:p>
          <a:p>
            <a:r>
              <a:rPr lang="en-US" sz="1100" dirty="0"/>
              <a:t>The special functions are defined by the Python interpreter and used to implement certain features or behaviors</a:t>
            </a:r>
            <a:r>
              <a:rPr lang="en-US" sz="1100" dirty="0" smtClean="0"/>
              <a:t>.</a:t>
            </a:r>
          </a:p>
          <a:p>
            <a:r>
              <a:rPr lang="en-US" sz="1100" dirty="0"/>
              <a:t>They are called "double underscore" functions because they have a double underscore prefix and suffix, such as __</a:t>
            </a:r>
            <a:r>
              <a:rPr lang="en-US" sz="1100" dirty="0" err="1"/>
              <a:t>init</a:t>
            </a:r>
            <a:r>
              <a:rPr lang="en-US" sz="1100" dirty="0"/>
              <a:t>__() or __add</a:t>
            </a:r>
            <a:r>
              <a:rPr lang="en-US" sz="1100" dirty="0" smtClean="0"/>
              <a:t>__().</a:t>
            </a:r>
          </a:p>
          <a:p>
            <a:endParaRPr lang="en-IN" sz="1100" dirty="0"/>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Google Shape;551;p63"/>
          <p:cNvSpPr txBox="1">
            <a:spLocks noGrp="1"/>
          </p:cNvSpPr>
          <p:nvPr>
            <p:ph type="title"/>
          </p:nvPr>
        </p:nvSpPr>
        <p:spPr>
          <a:xfrm>
            <a:off x="311700" y="445025"/>
            <a:ext cx="252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000" dirty="0" smtClean="0"/>
              <a:t>Operator Overloading</a:t>
            </a:r>
            <a:endParaRPr sz="2000" dirty="0"/>
          </a:p>
        </p:txBody>
      </p:sp>
      <p:pic>
        <p:nvPicPr>
          <p:cNvPr id="2" name="Picture 1"/>
          <p:cNvPicPr>
            <a:picLocks noChangeAspect="1"/>
          </p:cNvPicPr>
          <p:nvPr/>
        </p:nvPicPr>
        <p:blipFill>
          <a:blip r:embed="rId3"/>
          <a:stretch>
            <a:fillRect/>
          </a:stretch>
        </p:blipFill>
        <p:spPr>
          <a:xfrm>
            <a:off x="1248271" y="2155048"/>
            <a:ext cx="6981329" cy="2572940"/>
          </a:xfrm>
          <a:prstGeom prst="rect">
            <a:avLst/>
          </a:prstGeom>
        </p:spPr>
      </p:pic>
    </p:spTree>
    <p:extLst>
      <p:ext uri="{BB962C8B-B14F-4D97-AF65-F5344CB8AC3E}">
        <p14:creationId xmlns:p14="http://schemas.microsoft.com/office/powerpoint/2010/main" val="4567818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Google Shape;551;p63"/>
          <p:cNvSpPr txBox="1">
            <a:spLocks/>
          </p:cNvSpPr>
          <p:nvPr/>
        </p:nvSpPr>
        <p:spPr>
          <a:xfrm>
            <a:off x="311700" y="445025"/>
            <a:ext cx="2525100" cy="572700"/>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Operator Overloading</a:t>
            </a:r>
            <a:endParaRPr lang="en-US" sz="2000" dirty="0"/>
          </a:p>
        </p:txBody>
      </p:sp>
      <p:pic>
        <p:nvPicPr>
          <p:cNvPr id="8" name="Picture 7"/>
          <p:cNvPicPr>
            <a:picLocks noChangeAspect="1"/>
          </p:cNvPicPr>
          <p:nvPr/>
        </p:nvPicPr>
        <p:blipFill>
          <a:blip r:embed="rId3"/>
          <a:stretch>
            <a:fillRect/>
          </a:stretch>
        </p:blipFill>
        <p:spPr>
          <a:xfrm>
            <a:off x="2059200" y="862350"/>
            <a:ext cx="5551200" cy="384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43371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Google Shape;551;p63"/>
          <p:cNvSpPr txBox="1">
            <a:spLocks/>
          </p:cNvSpPr>
          <p:nvPr/>
        </p:nvSpPr>
        <p:spPr>
          <a:xfrm>
            <a:off x="311700" y="445025"/>
            <a:ext cx="2525100" cy="572700"/>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Operator Overloading</a:t>
            </a:r>
            <a:endParaRPr lang="en-US" sz="2000" dirty="0"/>
          </a:p>
        </p:txBody>
      </p:sp>
      <p:pic>
        <p:nvPicPr>
          <p:cNvPr id="8" name="Picture 7"/>
          <p:cNvPicPr>
            <a:picLocks noChangeAspect="1"/>
          </p:cNvPicPr>
          <p:nvPr/>
        </p:nvPicPr>
        <p:blipFill>
          <a:blip r:embed="rId3"/>
          <a:stretch>
            <a:fillRect/>
          </a:stretch>
        </p:blipFill>
        <p:spPr>
          <a:xfrm>
            <a:off x="1495050" y="1173599"/>
            <a:ext cx="5964914" cy="2728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47309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4987500" cy="3416400"/>
          </a:xfrm>
        </p:spPr>
        <p:txBody>
          <a:bodyPr>
            <a:normAutofit/>
          </a:bodyPr>
          <a:lstStyle/>
          <a:p>
            <a:pPr marL="114300" indent="0">
              <a:buNone/>
            </a:pPr>
            <a:r>
              <a:rPr lang="en-US" sz="1400" dirty="0" smtClean="0">
                <a:solidFill>
                  <a:schemeClr val="tx1"/>
                </a:solidFill>
              </a:rPr>
              <a:t>Advantage of Operator Overloading-</a:t>
            </a:r>
          </a:p>
          <a:p>
            <a:pPr marL="114300" indent="0">
              <a:buNone/>
            </a:pPr>
            <a:endParaRPr lang="en-US" sz="1400" dirty="0" smtClean="0">
              <a:solidFill>
                <a:schemeClr val="tx1"/>
              </a:solidFill>
            </a:endParaRPr>
          </a:p>
          <a:p>
            <a:r>
              <a:rPr lang="en-US" sz="1200" dirty="0">
                <a:solidFill>
                  <a:schemeClr val="tx1"/>
                </a:solidFill>
              </a:rPr>
              <a:t>Improves code readability by allowing the use of familiar operators.</a:t>
            </a:r>
          </a:p>
          <a:p>
            <a:r>
              <a:rPr lang="en-US" sz="1200" dirty="0">
                <a:solidFill>
                  <a:schemeClr val="tx1"/>
                </a:solidFill>
              </a:rPr>
              <a:t>Ensures that objects of a class behave consistently with built-in types and other user-defined types.</a:t>
            </a:r>
          </a:p>
          <a:p>
            <a:r>
              <a:rPr lang="en-US" sz="1200" dirty="0">
                <a:solidFill>
                  <a:schemeClr val="tx1"/>
                </a:solidFill>
              </a:rPr>
              <a:t>Makes it simpler to write code, especially for complex data types.</a:t>
            </a:r>
          </a:p>
          <a:p>
            <a:r>
              <a:rPr lang="en-US" sz="1200" dirty="0">
                <a:solidFill>
                  <a:schemeClr val="tx1"/>
                </a:solidFill>
              </a:rPr>
              <a:t>Allows for code reuse by implementing one operator method and using it for other operators.</a:t>
            </a:r>
          </a:p>
          <a:p>
            <a:pPr marL="114300" indent="0">
              <a:buNone/>
            </a:pPr>
            <a:endParaRPr lang="en-IN" sz="1200" dirty="0"/>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Google Shape;551;p63"/>
          <p:cNvSpPr txBox="1">
            <a:spLocks/>
          </p:cNvSpPr>
          <p:nvPr/>
        </p:nvSpPr>
        <p:spPr>
          <a:xfrm>
            <a:off x="311700" y="445025"/>
            <a:ext cx="2525100" cy="572700"/>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Operator Overloading</a:t>
            </a:r>
            <a:endParaRPr lang="en-US" sz="2000" dirty="0"/>
          </a:p>
        </p:txBody>
      </p:sp>
    </p:spTree>
    <p:extLst>
      <p:ext uri="{BB962C8B-B14F-4D97-AF65-F5344CB8AC3E}">
        <p14:creationId xmlns:p14="http://schemas.microsoft.com/office/powerpoint/2010/main" val="22969702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1200" dirty="0"/>
              <a:t>A date in Python is not a data type of its own, but we can import a module named </a:t>
            </a:r>
            <a:r>
              <a:rPr lang="en-US" sz="1200" dirty="0" err="1"/>
              <a:t>datetime</a:t>
            </a:r>
            <a:r>
              <a:rPr lang="en-US" sz="1200" dirty="0"/>
              <a:t> to work with dates as date objects.</a:t>
            </a:r>
            <a:endParaRPr lang="en-IN" sz="1200" dirty="0"/>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Google Shape;551;p63"/>
          <p:cNvSpPr txBox="1">
            <a:spLocks/>
          </p:cNvSpPr>
          <p:nvPr/>
        </p:nvSpPr>
        <p:spPr>
          <a:xfrm>
            <a:off x="311700" y="445025"/>
            <a:ext cx="25251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Python Dates</a:t>
            </a:r>
            <a:endParaRPr lang="en-US" sz="2000" dirty="0"/>
          </a:p>
        </p:txBody>
      </p:sp>
      <p:pic>
        <p:nvPicPr>
          <p:cNvPr id="8" name="Picture 7"/>
          <p:cNvPicPr>
            <a:picLocks noChangeAspect="1"/>
          </p:cNvPicPr>
          <p:nvPr/>
        </p:nvPicPr>
        <p:blipFill>
          <a:blip r:embed="rId3"/>
          <a:stretch>
            <a:fillRect/>
          </a:stretch>
        </p:blipFill>
        <p:spPr>
          <a:xfrm>
            <a:off x="530975" y="1763705"/>
            <a:ext cx="3529825" cy="2984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5219924" y="1763705"/>
            <a:ext cx="3505626" cy="2984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7442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3806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Installing Python</a:t>
            </a:r>
            <a:endParaRPr sz="2220">
              <a:latin typeface="Verdana"/>
              <a:ea typeface="Verdana"/>
              <a:cs typeface="Verdana"/>
              <a:sym typeface="Verdana"/>
            </a:endParaRPr>
          </a:p>
        </p:txBody>
      </p:sp>
      <p:sp>
        <p:nvSpPr>
          <p:cNvPr id="102" name="Google Shape;102;p18"/>
          <p:cNvSpPr txBox="1">
            <a:spLocks noGrp="1"/>
          </p:cNvSpPr>
          <p:nvPr>
            <p:ph type="body" idx="1"/>
          </p:nvPr>
        </p:nvSpPr>
        <p:spPr>
          <a:xfrm>
            <a:off x="311700" y="953350"/>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Verdana"/>
              <a:buChar char="●"/>
            </a:pPr>
            <a:r>
              <a:rPr lang="en" sz="1200" b="1" u="sng">
                <a:latin typeface="Verdana"/>
                <a:ea typeface="Verdana"/>
                <a:cs typeface="Verdana"/>
                <a:sym typeface="Verdana"/>
              </a:rPr>
              <a:t>Windows : </a:t>
            </a:r>
            <a:endParaRPr sz="1200" b="1" u="sng">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Download Python from </a:t>
            </a:r>
            <a:r>
              <a:rPr lang="en" sz="1200" u="sng">
                <a:solidFill>
                  <a:schemeClr val="dk1"/>
                </a:solidFill>
                <a:latin typeface="Verdana"/>
                <a:ea typeface="Verdana"/>
                <a:cs typeface="Verdana"/>
                <a:sym typeface="Verdana"/>
              </a:rPr>
              <a:t>http://www.python.org</a:t>
            </a:r>
            <a:endParaRPr sz="1200" u="sng">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Install Python.</a:t>
            </a:r>
            <a:endParaRPr sz="1200">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Char char="❏"/>
            </a:pPr>
            <a:r>
              <a:rPr lang="en" sz="1200">
                <a:solidFill>
                  <a:schemeClr val="dk1"/>
                </a:solidFill>
                <a:latin typeface="Verdana"/>
                <a:ea typeface="Verdana"/>
                <a:cs typeface="Verdana"/>
                <a:sym typeface="Verdana"/>
              </a:rPr>
              <a:t>Run </a:t>
            </a:r>
            <a:r>
              <a:rPr lang="en" sz="1200" b="1">
                <a:solidFill>
                  <a:schemeClr val="dk1"/>
                </a:solidFill>
                <a:latin typeface="Verdana"/>
                <a:ea typeface="Verdana"/>
                <a:cs typeface="Verdana"/>
                <a:sym typeface="Verdana"/>
              </a:rPr>
              <a:t>Idle</a:t>
            </a:r>
            <a:r>
              <a:rPr lang="en" sz="1200">
                <a:solidFill>
                  <a:schemeClr val="dk1"/>
                </a:solidFill>
                <a:latin typeface="Verdana"/>
                <a:ea typeface="Verdana"/>
                <a:cs typeface="Verdana"/>
                <a:sym typeface="Verdana"/>
              </a:rPr>
              <a:t> from the Start Menu.</a:t>
            </a:r>
            <a:endParaRPr sz="1200">
              <a:solidFill>
                <a:schemeClr val="dk1"/>
              </a:solidFill>
              <a:latin typeface="Verdana"/>
              <a:ea typeface="Verdana"/>
              <a:cs typeface="Verdana"/>
              <a:sym typeface="Verdana"/>
            </a:endParaRPr>
          </a:p>
          <a:p>
            <a:pPr marL="457200" lvl="0" indent="0" algn="l" rtl="0">
              <a:spcBef>
                <a:spcPts val="0"/>
              </a:spcBef>
              <a:spcAft>
                <a:spcPts val="1200"/>
              </a:spcAft>
              <a:buNone/>
            </a:pPr>
            <a:endParaRPr sz="1200" b="1" u="sng">
              <a:latin typeface="Verdana"/>
              <a:ea typeface="Verdana"/>
              <a:cs typeface="Verdana"/>
              <a:sym typeface="Verdana"/>
            </a:endParaRPr>
          </a:p>
        </p:txBody>
      </p:sp>
      <p:pic>
        <p:nvPicPr>
          <p:cNvPr id="103" name="Google Shape;103;p18"/>
          <p:cNvPicPr preferRelativeResize="0"/>
          <p:nvPr/>
        </p:nvPicPr>
        <p:blipFill>
          <a:blip r:embed="rId3">
            <a:alphaModFix/>
          </a:blip>
          <a:stretch>
            <a:fillRect/>
          </a:stretch>
        </p:blipFill>
        <p:spPr>
          <a:xfrm>
            <a:off x="3809375" y="1874275"/>
            <a:ext cx="5090501" cy="2940149"/>
          </a:xfrm>
          <a:prstGeom prst="rect">
            <a:avLst/>
          </a:prstGeom>
          <a:noFill/>
          <a:ln>
            <a:noFill/>
          </a:ln>
        </p:spPr>
      </p:pic>
      <p:pic>
        <p:nvPicPr>
          <p:cNvPr id="104" name="Google Shape;104;p18"/>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pic>
        <p:nvPicPr>
          <p:cNvPr id="7" name="Picture 6"/>
          <p:cNvPicPr>
            <a:picLocks noChangeAspect="1"/>
          </p:cNvPicPr>
          <p:nvPr/>
        </p:nvPicPr>
        <p:blipFill>
          <a:blip r:embed="rId3"/>
          <a:stretch>
            <a:fillRect/>
          </a:stretch>
        </p:blipFill>
        <p:spPr>
          <a:xfrm>
            <a:off x="302400" y="1277455"/>
            <a:ext cx="4284000" cy="3388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4941254" y="1524102"/>
            <a:ext cx="3911062" cy="264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551;p63"/>
          <p:cNvSpPr txBox="1">
            <a:spLocks/>
          </p:cNvSpPr>
          <p:nvPr/>
        </p:nvSpPr>
        <p:spPr>
          <a:xfrm>
            <a:off x="311700" y="445025"/>
            <a:ext cx="25251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Python Dates</a:t>
            </a:r>
            <a:endParaRPr lang="en-US" sz="2000" dirty="0"/>
          </a:p>
        </p:txBody>
      </p:sp>
    </p:spTree>
    <p:extLst>
      <p:ext uri="{BB962C8B-B14F-4D97-AF65-F5344CB8AC3E}">
        <p14:creationId xmlns:p14="http://schemas.microsoft.com/office/powerpoint/2010/main" val="31974179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r>
              <a:rPr lang="en-US" sz="1200" dirty="0">
                <a:solidFill>
                  <a:schemeClr val="tx1"/>
                </a:solidFill>
              </a:rPr>
              <a:t>Python has a set of built-in math functions, including an extensive math module, that allows </a:t>
            </a:r>
            <a:r>
              <a:rPr lang="en-US" sz="1200" dirty="0" smtClean="0">
                <a:solidFill>
                  <a:schemeClr val="tx1"/>
                </a:solidFill>
              </a:rPr>
              <a:t>to </a:t>
            </a:r>
            <a:r>
              <a:rPr lang="en-US" sz="1200" dirty="0">
                <a:solidFill>
                  <a:schemeClr val="tx1"/>
                </a:solidFill>
              </a:rPr>
              <a:t>perform mathematical tasks on numbers</a:t>
            </a:r>
            <a:r>
              <a:rPr lang="en-US" sz="1200" dirty="0" smtClean="0">
                <a:solidFill>
                  <a:schemeClr val="tx1"/>
                </a:solidFill>
              </a:rPr>
              <a:t>.</a:t>
            </a:r>
          </a:p>
          <a:p>
            <a:r>
              <a:rPr lang="en-US" sz="1000" dirty="0">
                <a:solidFill>
                  <a:schemeClr val="tx1"/>
                </a:solidFill>
              </a:rPr>
              <a:t>The min() and max() functions can be used to find the lowest or highest value in an </a:t>
            </a:r>
            <a:r>
              <a:rPr lang="en-US" sz="1000" dirty="0" err="1" smtClean="0">
                <a:solidFill>
                  <a:schemeClr val="tx1"/>
                </a:solidFill>
              </a:rPr>
              <a:t>iterable</a:t>
            </a:r>
            <a:r>
              <a:rPr lang="en-US" sz="1000" dirty="0" smtClean="0">
                <a:solidFill>
                  <a:schemeClr val="tx1"/>
                </a:solidFill>
              </a:rPr>
              <a:t>.</a:t>
            </a:r>
          </a:p>
          <a:p>
            <a:r>
              <a:rPr lang="en-US" sz="1000" dirty="0">
                <a:solidFill>
                  <a:schemeClr val="tx1"/>
                </a:solidFill>
              </a:rPr>
              <a:t>The abs() function returns the absolute (positive) value of the specified number</a:t>
            </a:r>
            <a:r>
              <a:rPr lang="en-US" sz="1000" dirty="0" smtClean="0">
                <a:solidFill>
                  <a:schemeClr val="tx1"/>
                </a:solidFill>
              </a:rPr>
              <a:t>.</a:t>
            </a:r>
          </a:p>
          <a:p>
            <a:r>
              <a:rPr lang="en-US" sz="1200" dirty="0"/>
              <a:t>The pow(x, y) function returns the value of x to the power of y (</a:t>
            </a:r>
            <a:r>
              <a:rPr lang="en-US" sz="1200" dirty="0" err="1"/>
              <a:t>xy</a:t>
            </a:r>
            <a:r>
              <a:rPr lang="en-US" sz="1200" dirty="0" smtClean="0"/>
              <a:t>).</a:t>
            </a:r>
          </a:p>
          <a:p>
            <a:endParaRPr lang="en-US" sz="1200" dirty="0"/>
          </a:p>
          <a:p>
            <a:endParaRPr lang="en-US" sz="1000" dirty="0" smtClean="0">
              <a:solidFill>
                <a:schemeClr val="tx1"/>
              </a:solidFill>
            </a:endParaRPr>
          </a:p>
          <a:p>
            <a:endParaRPr lang="en-IN" sz="1000"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Google Shape;551;p63"/>
          <p:cNvSpPr txBox="1">
            <a:spLocks/>
          </p:cNvSpPr>
          <p:nvPr/>
        </p:nvSpPr>
        <p:spPr>
          <a:xfrm>
            <a:off x="311700" y="445025"/>
            <a:ext cx="25251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Python Math</a:t>
            </a:r>
          </a:p>
          <a:p>
            <a:endParaRPr lang="en-US" sz="2000" dirty="0"/>
          </a:p>
        </p:txBody>
      </p:sp>
      <p:pic>
        <p:nvPicPr>
          <p:cNvPr id="9" name="Picture 8"/>
          <p:cNvPicPr>
            <a:picLocks noChangeAspect="1"/>
          </p:cNvPicPr>
          <p:nvPr/>
        </p:nvPicPr>
        <p:blipFill>
          <a:blip r:embed="rId3"/>
          <a:stretch>
            <a:fillRect/>
          </a:stretch>
        </p:blipFill>
        <p:spPr>
          <a:xfrm>
            <a:off x="4242858" y="2334297"/>
            <a:ext cx="4112104" cy="215346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324918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3389100" cy="949925"/>
          </a:xfrm>
        </p:spPr>
        <p:txBody>
          <a:bodyPr>
            <a:normAutofit/>
          </a:bodyPr>
          <a:lstStyle/>
          <a:p>
            <a:r>
              <a:rPr lang="en-US" sz="1200" dirty="0"/>
              <a:t>Python has also a built-in module called math, which extends the list of mathematical functions</a:t>
            </a:r>
            <a:r>
              <a:rPr lang="en-US" sz="1200" dirty="0" smtClean="0"/>
              <a:t>.</a:t>
            </a:r>
          </a:p>
          <a:p>
            <a:endParaRPr lang="en-IN" sz="1200" dirty="0"/>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Rectangle 6"/>
          <p:cNvSpPr/>
          <p:nvPr/>
        </p:nvSpPr>
        <p:spPr>
          <a:xfrm>
            <a:off x="369925" y="455772"/>
            <a:ext cx="2452475" cy="369332"/>
          </a:xfrm>
          <a:prstGeom prst="rect">
            <a:avLst/>
          </a:prstGeom>
        </p:spPr>
        <p:txBody>
          <a:bodyPr wrap="square">
            <a:spAutoFit/>
          </a:bodyPr>
          <a:lstStyle/>
          <a:p>
            <a:r>
              <a:rPr lang="en-US" sz="1800" dirty="0"/>
              <a:t>Python </a:t>
            </a:r>
            <a:r>
              <a:rPr lang="en-US" sz="1800" dirty="0" smtClean="0"/>
              <a:t>Math Module</a:t>
            </a:r>
            <a:endParaRPr lang="en-US" sz="1800" dirty="0"/>
          </a:p>
        </p:txBody>
      </p:sp>
      <p:pic>
        <p:nvPicPr>
          <p:cNvPr id="8" name="Picture 7"/>
          <p:cNvPicPr>
            <a:picLocks noChangeAspect="1"/>
          </p:cNvPicPr>
          <p:nvPr/>
        </p:nvPicPr>
        <p:blipFill>
          <a:blip r:embed="rId3"/>
          <a:stretch>
            <a:fillRect/>
          </a:stretch>
        </p:blipFill>
        <p:spPr>
          <a:xfrm>
            <a:off x="3988068" y="682400"/>
            <a:ext cx="4090296" cy="2737600"/>
          </a:xfrm>
          <a:prstGeom prst="rect">
            <a:avLst/>
          </a:prstGeom>
        </p:spPr>
      </p:pic>
    </p:spTree>
    <p:extLst>
      <p:ext uri="{BB962C8B-B14F-4D97-AF65-F5344CB8AC3E}">
        <p14:creationId xmlns:p14="http://schemas.microsoft.com/office/powerpoint/2010/main" val="17067671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Rectangle 6"/>
          <p:cNvSpPr/>
          <p:nvPr/>
        </p:nvSpPr>
        <p:spPr>
          <a:xfrm>
            <a:off x="369925" y="455772"/>
            <a:ext cx="2459675" cy="369332"/>
          </a:xfrm>
          <a:prstGeom prst="rect">
            <a:avLst/>
          </a:prstGeom>
        </p:spPr>
        <p:txBody>
          <a:bodyPr wrap="square">
            <a:spAutoFit/>
          </a:bodyPr>
          <a:lstStyle/>
          <a:p>
            <a:r>
              <a:rPr lang="en-US" sz="1800" dirty="0"/>
              <a:t>Python </a:t>
            </a:r>
            <a:r>
              <a:rPr lang="en-US" sz="1800" dirty="0" smtClean="0"/>
              <a:t>Math Module</a:t>
            </a:r>
            <a:endParaRPr lang="en-US" sz="1800" dirty="0"/>
          </a:p>
        </p:txBody>
      </p:sp>
      <p:pic>
        <p:nvPicPr>
          <p:cNvPr id="8" name="Picture 7"/>
          <p:cNvPicPr>
            <a:picLocks noChangeAspect="1"/>
          </p:cNvPicPr>
          <p:nvPr/>
        </p:nvPicPr>
        <p:blipFill>
          <a:blip r:embed="rId3"/>
          <a:stretch>
            <a:fillRect/>
          </a:stretch>
        </p:blipFill>
        <p:spPr>
          <a:xfrm>
            <a:off x="445955" y="1064313"/>
            <a:ext cx="3982045" cy="2888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4662907" y="995772"/>
            <a:ext cx="4084243" cy="2957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00416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68800" y="988291"/>
            <a:ext cx="3657600" cy="2431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3">
            <a:alphaModFix/>
          </a:blip>
          <a:stretch>
            <a:fillRect/>
          </a:stretch>
        </p:blipFill>
        <p:spPr>
          <a:xfrm>
            <a:off x="8419300" y="69900"/>
            <a:ext cx="612500" cy="612500"/>
          </a:xfrm>
          <a:prstGeom prst="rect">
            <a:avLst/>
          </a:prstGeom>
          <a:noFill/>
          <a:ln>
            <a:noFill/>
          </a:ln>
        </p:spPr>
      </p:pic>
      <p:pic>
        <p:nvPicPr>
          <p:cNvPr id="8" name="Picture 7"/>
          <p:cNvPicPr>
            <a:picLocks noChangeAspect="1"/>
          </p:cNvPicPr>
          <p:nvPr/>
        </p:nvPicPr>
        <p:blipFill>
          <a:blip r:embed="rId4"/>
          <a:stretch>
            <a:fillRect/>
          </a:stretch>
        </p:blipFill>
        <p:spPr>
          <a:xfrm>
            <a:off x="568800" y="3622246"/>
            <a:ext cx="3599910" cy="1062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5"/>
          <a:stretch>
            <a:fillRect/>
          </a:stretch>
        </p:blipFill>
        <p:spPr>
          <a:xfrm>
            <a:off x="4389511" y="1159200"/>
            <a:ext cx="4548689" cy="2827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369925" y="455772"/>
            <a:ext cx="2452475" cy="369332"/>
          </a:xfrm>
          <a:prstGeom prst="rect">
            <a:avLst/>
          </a:prstGeom>
        </p:spPr>
        <p:txBody>
          <a:bodyPr wrap="square">
            <a:spAutoFit/>
          </a:bodyPr>
          <a:lstStyle/>
          <a:p>
            <a:r>
              <a:rPr lang="en-US" sz="1800" dirty="0"/>
              <a:t>Python </a:t>
            </a:r>
            <a:r>
              <a:rPr lang="en-US" sz="1800" dirty="0" smtClean="0"/>
              <a:t>Math Module</a:t>
            </a:r>
            <a:endParaRPr lang="en-US" sz="1800" dirty="0"/>
          </a:p>
        </p:txBody>
      </p:sp>
    </p:spTree>
    <p:extLst>
      <p:ext uri="{BB962C8B-B14F-4D97-AF65-F5344CB8AC3E}">
        <p14:creationId xmlns:p14="http://schemas.microsoft.com/office/powerpoint/2010/main" val="31632525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8520600" cy="3196325"/>
          </a:xfrm>
        </p:spPr>
        <p:txBody>
          <a:bodyPr>
            <a:normAutofit/>
          </a:bodyPr>
          <a:lstStyle/>
          <a:p>
            <a:pPr algn="just"/>
            <a:r>
              <a:rPr lang="en-US" sz="1200" dirty="0">
                <a:solidFill>
                  <a:schemeClr val="tx1"/>
                </a:solidFill>
              </a:rPr>
              <a:t>Error in Python can be of two types i.e. Syntax errors and Exceptions. Errors are the problems in a program due to which the program will stop the execution. On the other hand, exceptions are raised when some internal events occur which changes the normal flow of the program</a:t>
            </a:r>
            <a:r>
              <a:rPr lang="en-US" sz="1200" dirty="0" smtClean="0">
                <a:solidFill>
                  <a:schemeClr val="tx1"/>
                </a:solidFill>
              </a:rPr>
              <a:t>.</a:t>
            </a:r>
          </a:p>
          <a:p>
            <a:pPr marL="114300" indent="0" algn="just">
              <a:buNone/>
            </a:pPr>
            <a:r>
              <a:rPr lang="en-US" sz="1050" dirty="0">
                <a:solidFill>
                  <a:schemeClr val="tx1"/>
                </a:solidFill>
              </a:rPr>
              <a:t> </a:t>
            </a:r>
            <a:r>
              <a:rPr lang="en-US" sz="1050" dirty="0" smtClean="0">
                <a:solidFill>
                  <a:schemeClr val="tx1"/>
                </a:solidFill>
              </a:rPr>
              <a:t>                                                    </a:t>
            </a:r>
            <a:r>
              <a:rPr lang="en-US" sz="1400" i="1" dirty="0">
                <a:solidFill>
                  <a:schemeClr val="tx1"/>
                </a:solidFill>
              </a:rPr>
              <a:t>Some of the common Exception Errors </a:t>
            </a:r>
            <a:r>
              <a:rPr lang="en-US" sz="1400" i="1" dirty="0" smtClean="0">
                <a:solidFill>
                  <a:schemeClr val="tx1"/>
                </a:solidFill>
              </a:rPr>
              <a:t>are –</a:t>
            </a:r>
          </a:p>
          <a:p>
            <a:pPr marL="1073150" indent="179388" fontAlgn="base"/>
            <a:r>
              <a:rPr lang="en-US" sz="1200" b="1" dirty="0" err="1" smtClean="0">
                <a:solidFill>
                  <a:schemeClr val="tx1"/>
                </a:solidFill>
              </a:rPr>
              <a:t>IOError</a:t>
            </a:r>
            <a:r>
              <a:rPr lang="en-US" sz="1200" b="1" dirty="0">
                <a:solidFill>
                  <a:schemeClr val="tx1"/>
                </a:solidFill>
              </a:rPr>
              <a:t>: </a:t>
            </a:r>
            <a:r>
              <a:rPr lang="en-US" sz="1200" dirty="0">
                <a:solidFill>
                  <a:schemeClr val="tx1"/>
                </a:solidFill>
              </a:rPr>
              <a:t>if the file can’t be opened</a:t>
            </a:r>
          </a:p>
          <a:p>
            <a:pPr marL="1073150" indent="82550" fontAlgn="base">
              <a:tabLst>
                <a:tab pos="985838" algn="l"/>
              </a:tabLst>
            </a:pPr>
            <a:r>
              <a:rPr lang="en-US" sz="1200" b="1" dirty="0" err="1">
                <a:solidFill>
                  <a:schemeClr val="tx1"/>
                </a:solidFill>
              </a:rPr>
              <a:t>KeyboardInterrupt</a:t>
            </a:r>
            <a:r>
              <a:rPr lang="en-US" sz="1200" b="1" dirty="0">
                <a:solidFill>
                  <a:schemeClr val="tx1"/>
                </a:solidFill>
              </a:rPr>
              <a:t>: </a:t>
            </a:r>
            <a:r>
              <a:rPr lang="en-US" sz="1200" dirty="0">
                <a:solidFill>
                  <a:schemeClr val="tx1"/>
                </a:solidFill>
              </a:rPr>
              <a:t>when an unrequired key is pressed by the user</a:t>
            </a:r>
          </a:p>
          <a:p>
            <a:pPr marL="1073150" indent="169863" fontAlgn="base"/>
            <a:r>
              <a:rPr lang="en-US" sz="1200" b="1" dirty="0" err="1">
                <a:solidFill>
                  <a:schemeClr val="tx1"/>
                </a:solidFill>
              </a:rPr>
              <a:t>ValueError</a:t>
            </a:r>
            <a:r>
              <a:rPr lang="en-US" sz="1200" b="1" dirty="0">
                <a:solidFill>
                  <a:schemeClr val="tx1"/>
                </a:solidFill>
              </a:rPr>
              <a:t>: </a:t>
            </a:r>
            <a:r>
              <a:rPr lang="en-US" sz="1200" dirty="0">
                <a:solidFill>
                  <a:schemeClr val="tx1"/>
                </a:solidFill>
              </a:rPr>
              <a:t>when the built-in function receives a wrong argument</a:t>
            </a:r>
          </a:p>
          <a:p>
            <a:pPr marL="1073150" indent="179388" fontAlgn="base"/>
            <a:r>
              <a:rPr lang="en-US" sz="1200" b="1" dirty="0" err="1">
                <a:solidFill>
                  <a:schemeClr val="tx1"/>
                </a:solidFill>
              </a:rPr>
              <a:t>EOFError</a:t>
            </a:r>
            <a:r>
              <a:rPr lang="en-US" sz="1200" b="1" dirty="0">
                <a:solidFill>
                  <a:schemeClr val="tx1"/>
                </a:solidFill>
              </a:rPr>
              <a:t>: </a:t>
            </a:r>
            <a:r>
              <a:rPr lang="en-US" sz="1200" dirty="0">
                <a:solidFill>
                  <a:schemeClr val="tx1"/>
                </a:solidFill>
              </a:rPr>
              <a:t>if End-Of-File is hit without reading any data</a:t>
            </a:r>
          </a:p>
          <a:p>
            <a:pPr marL="1073150" indent="179388" fontAlgn="base"/>
            <a:r>
              <a:rPr lang="en-US" sz="1200" b="1" dirty="0" err="1">
                <a:solidFill>
                  <a:schemeClr val="tx1"/>
                </a:solidFill>
              </a:rPr>
              <a:t>ImportError</a:t>
            </a:r>
            <a:r>
              <a:rPr lang="en-US" sz="1200" b="1" dirty="0">
                <a:solidFill>
                  <a:schemeClr val="tx1"/>
                </a:solidFill>
              </a:rPr>
              <a:t>: </a:t>
            </a:r>
            <a:r>
              <a:rPr lang="en-US" sz="1200" dirty="0">
                <a:solidFill>
                  <a:schemeClr val="tx1"/>
                </a:solidFill>
              </a:rPr>
              <a:t>if it is unable to find the </a:t>
            </a:r>
            <a:r>
              <a:rPr lang="en-US" sz="1200" dirty="0" smtClean="0">
                <a:solidFill>
                  <a:schemeClr val="tx1"/>
                </a:solidFill>
              </a:rPr>
              <a:t>module</a:t>
            </a:r>
          </a:p>
          <a:p>
            <a:pPr marL="1073150" indent="0" fontAlgn="base">
              <a:buNone/>
            </a:pPr>
            <a:r>
              <a:rPr lang="en-US" sz="1100" i="1" dirty="0" smtClean="0">
                <a:solidFill>
                  <a:schemeClr val="tx1"/>
                </a:solidFill>
              </a:rPr>
              <a:t>- </a:t>
            </a:r>
            <a:r>
              <a:rPr lang="en-US" sz="1600" i="1" dirty="0">
                <a:solidFill>
                  <a:schemeClr val="tx1"/>
                </a:solidFill>
              </a:rPr>
              <a:t>Try and Except statement is used to handle these </a:t>
            </a:r>
            <a:r>
              <a:rPr lang="en-US" sz="1600" i="1" dirty="0" smtClean="0">
                <a:solidFill>
                  <a:schemeClr val="tx1"/>
                </a:solidFill>
              </a:rPr>
              <a:t>errors.</a:t>
            </a:r>
            <a:endParaRPr lang="en-US" sz="1100" i="1" dirty="0">
              <a:solidFill>
                <a:schemeClr val="tx1"/>
              </a:solidFill>
            </a:endParaRPr>
          </a:p>
          <a:p>
            <a:pPr marL="114300" indent="0" algn="just">
              <a:buNone/>
            </a:pPr>
            <a:endParaRPr lang="en-IN" sz="1100" i="1"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Rectangle 6"/>
          <p:cNvSpPr/>
          <p:nvPr/>
        </p:nvSpPr>
        <p:spPr>
          <a:xfrm>
            <a:off x="369925" y="455772"/>
            <a:ext cx="3158075" cy="369332"/>
          </a:xfrm>
          <a:prstGeom prst="rect">
            <a:avLst/>
          </a:prstGeom>
        </p:spPr>
        <p:txBody>
          <a:bodyPr wrap="square">
            <a:spAutoFit/>
          </a:bodyPr>
          <a:lstStyle/>
          <a:p>
            <a:r>
              <a:rPr lang="en-US" sz="1800" dirty="0"/>
              <a:t>Python </a:t>
            </a:r>
            <a:r>
              <a:rPr lang="en-US" sz="1800" dirty="0" smtClean="0"/>
              <a:t>Exception Handling</a:t>
            </a:r>
            <a:endParaRPr lang="en-US" sz="1800" dirty="0"/>
          </a:p>
        </p:txBody>
      </p:sp>
    </p:spTree>
    <p:extLst>
      <p:ext uri="{BB962C8B-B14F-4D97-AF65-F5344CB8AC3E}">
        <p14:creationId xmlns:p14="http://schemas.microsoft.com/office/powerpoint/2010/main" val="17319069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4317900" cy="3416400"/>
          </a:xfrm>
        </p:spPr>
        <p:txBody>
          <a:bodyPr>
            <a:normAutofit/>
          </a:bodyPr>
          <a:lstStyle/>
          <a:p>
            <a:pPr algn="just"/>
            <a:r>
              <a:rPr lang="en-US" sz="1200" dirty="0"/>
              <a:t>The try block lets you test a block of code for errors</a:t>
            </a:r>
            <a:r>
              <a:rPr lang="en-US" sz="1200" dirty="0" smtClean="0"/>
              <a:t>.</a:t>
            </a:r>
            <a:endParaRPr lang="en-US" sz="1200" dirty="0"/>
          </a:p>
          <a:p>
            <a:pPr algn="just"/>
            <a:r>
              <a:rPr lang="en-US" sz="1200" dirty="0"/>
              <a:t>The except block lets you handle the error</a:t>
            </a:r>
            <a:r>
              <a:rPr lang="en-US" sz="1200" dirty="0" smtClean="0"/>
              <a:t>.</a:t>
            </a:r>
            <a:endParaRPr lang="en-US" sz="1200" dirty="0"/>
          </a:p>
          <a:p>
            <a:pPr algn="just"/>
            <a:r>
              <a:rPr lang="en-US" sz="1200" dirty="0"/>
              <a:t>The else block lets you execute code when there is no error</a:t>
            </a:r>
            <a:r>
              <a:rPr lang="en-US" sz="1200" dirty="0" smtClean="0"/>
              <a:t>.</a:t>
            </a:r>
            <a:endParaRPr lang="en-US" sz="1200" dirty="0"/>
          </a:p>
          <a:p>
            <a:pPr algn="just"/>
            <a:r>
              <a:rPr lang="en-US" sz="1200" dirty="0"/>
              <a:t>The finally block lets you execute code, regardless of the result of the try- and except blocks.</a:t>
            </a:r>
            <a:endParaRPr lang="en-IN" sz="1200" dirty="0"/>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Rectangle 6"/>
          <p:cNvSpPr/>
          <p:nvPr/>
        </p:nvSpPr>
        <p:spPr>
          <a:xfrm>
            <a:off x="369925" y="455772"/>
            <a:ext cx="5354075" cy="369332"/>
          </a:xfrm>
          <a:prstGeom prst="rect">
            <a:avLst/>
          </a:prstGeom>
        </p:spPr>
        <p:txBody>
          <a:bodyPr wrap="square">
            <a:spAutoFit/>
          </a:bodyPr>
          <a:lstStyle/>
          <a:p>
            <a:r>
              <a:rPr lang="en-US" sz="1800" dirty="0"/>
              <a:t>Python </a:t>
            </a:r>
            <a:r>
              <a:rPr lang="en-US" sz="1800" dirty="0" smtClean="0"/>
              <a:t>Exception Handling ( </a:t>
            </a:r>
            <a:r>
              <a:rPr lang="en-US" sz="1800" dirty="0" err="1" smtClean="0"/>
              <a:t>Try..Except</a:t>
            </a:r>
            <a:r>
              <a:rPr lang="en-US" sz="1800" dirty="0" smtClean="0"/>
              <a:t> Block)</a:t>
            </a:r>
            <a:endParaRPr lang="en-US" sz="1800" dirty="0"/>
          </a:p>
        </p:txBody>
      </p:sp>
      <p:pic>
        <p:nvPicPr>
          <p:cNvPr id="8" name="Picture 7"/>
          <p:cNvPicPr>
            <a:picLocks noChangeAspect="1"/>
          </p:cNvPicPr>
          <p:nvPr/>
        </p:nvPicPr>
        <p:blipFill>
          <a:blip r:embed="rId3"/>
          <a:stretch>
            <a:fillRect/>
          </a:stretch>
        </p:blipFill>
        <p:spPr>
          <a:xfrm>
            <a:off x="4629600" y="2613600"/>
            <a:ext cx="4155114" cy="1209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7844210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4238700" cy="1029125"/>
          </a:xfrm>
        </p:spPr>
        <p:txBody>
          <a:bodyPr>
            <a:normAutofit/>
          </a:bodyPr>
          <a:lstStyle/>
          <a:p>
            <a:r>
              <a:rPr lang="en-US" sz="1200" dirty="0"/>
              <a:t>JSON is a syntax for storing and exchanging data</a:t>
            </a:r>
            <a:r>
              <a:rPr lang="en-US" sz="1200" dirty="0" smtClean="0"/>
              <a:t>.</a:t>
            </a:r>
            <a:endParaRPr lang="en-US" sz="1200" dirty="0"/>
          </a:p>
          <a:p>
            <a:r>
              <a:rPr lang="en-US" sz="1200" dirty="0"/>
              <a:t>JSON is text, written with JavaScript object notation</a:t>
            </a:r>
            <a:r>
              <a:rPr lang="en-US" sz="1200" dirty="0" smtClean="0"/>
              <a:t>.</a:t>
            </a: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Rectangle 6"/>
          <p:cNvSpPr/>
          <p:nvPr/>
        </p:nvSpPr>
        <p:spPr>
          <a:xfrm>
            <a:off x="369925" y="455772"/>
            <a:ext cx="1761275" cy="369332"/>
          </a:xfrm>
          <a:prstGeom prst="rect">
            <a:avLst/>
          </a:prstGeom>
        </p:spPr>
        <p:txBody>
          <a:bodyPr wrap="square">
            <a:spAutoFit/>
          </a:bodyPr>
          <a:lstStyle/>
          <a:p>
            <a:r>
              <a:rPr lang="en-US" sz="1800" dirty="0" smtClean="0"/>
              <a:t>Python </a:t>
            </a:r>
            <a:r>
              <a:rPr lang="en-US" sz="1800" dirty="0" err="1" smtClean="0"/>
              <a:t>Json</a:t>
            </a:r>
            <a:endParaRPr lang="en-US" sz="1800" dirty="0"/>
          </a:p>
        </p:txBody>
      </p:sp>
      <p:sp>
        <p:nvSpPr>
          <p:cNvPr id="8" name="AutoShape 2" descr="How to Parse JSON in Python - Geekfl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How to Parse JSON in Python - Geekflare"/>
          <p:cNvSpPr>
            <a:spLocks noChangeAspect="1" noChangeArrowheads="1"/>
          </p:cNvSpPr>
          <p:nvPr/>
        </p:nvSpPr>
        <p:spPr bwMode="auto">
          <a:xfrm>
            <a:off x="4685574" y="3017537"/>
            <a:ext cx="3234425" cy="8776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Handling JSON files with ease in Python : r/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30" y="1807200"/>
            <a:ext cx="4196570" cy="22031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58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5563500" cy="3416400"/>
          </a:xfrm>
        </p:spPr>
        <p:txBody>
          <a:bodyPr>
            <a:normAutofit/>
          </a:bodyPr>
          <a:lstStyle/>
          <a:p>
            <a:pPr algn="just"/>
            <a:r>
              <a:rPr lang="en-US" sz="1200" dirty="0" err="1">
                <a:solidFill>
                  <a:schemeClr val="tx1"/>
                </a:solidFill>
              </a:rPr>
              <a:t>NumPy</a:t>
            </a:r>
            <a:r>
              <a:rPr lang="en-US" sz="1200" dirty="0">
                <a:solidFill>
                  <a:schemeClr val="tx1"/>
                </a:solidFill>
              </a:rPr>
              <a:t> is a Python library.</a:t>
            </a:r>
          </a:p>
          <a:p>
            <a:pPr algn="just"/>
            <a:r>
              <a:rPr lang="en-US" sz="1200" dirty="0" err="1">
                <a:solidFill>
                  <a:schemeClr val="tx1"/>
                </a:solidFill>
              </a:rPr>
              <a:t>NumPy</a:t>
            </a:r>
            <a:r>
              <a:rPr lang="en-US" sz="1200" dirty="0">
                <a:solidFill>
                  <a:schemeClr val="tx1"/>
                </a:solidFill>
              </a:rPr>
              <a:t> is used for working with arrays.</a:t>
            </a:r>
          </a:p>
          <a:p>
            <a:pPr algn="just"/>
            <a:r>
              <a:rPr lang="en-US" sz="1200" dirty="0" err="1">
                <a:solidFill>
                  <a:schemeClr val="tx1"/>
                </a:solidFill>
              </a:rPr>
              <a:t>NumPy</a:t>
            </a:r>
            <a:r>
              <a:rPr lang="en-US" sz="1200" dirty="0">
                <a:solidFill>
                  <a:schemeClr val="tx1"/>
                </a:solidFill>
              </a:rPr>
              <a:t> is short for "Numerical Python".</a:t>
            </a:r>
          </a:p>
          <a:p>
            <a:pPr algn="just"/>
            <a:r>
              <a:rPr lang="en-US" sz="1200" dirty="0" err="1">
                <a:solidFill>
                  <a:schemeClr val="tx1"/>
                </a:solidFill>
              </a:rPr>
              <a:t>NumPy</a:t>
            </a:r>
            <a:r>
              <a:rPr lang="en-US" sz="1200" dirty="0">
                <a:solidFill>
                  <a:schemeClr val="tx1"/>
                </a:solidFill>
              </a:rPr>
              <a:t> stands for numeric python which is a python package for the computation and processing of the multidimensional and single dimensional array elements.</a:t>
            </a:r>
          </a:p>
          <a:p>
            <a:pPr algn="just"/>
            <a:r>
              <a:rPr lang="en-US" sz="1200" dirty="0">
                <a:solidFill>
                  <a:schemeClr val="tx1"/>
                </a:solidFill>
              </a:rPr>
              <a:t>It is an extension module of Python which is mostly written in C. </a:t>
            </a:r>
          </a:p>
          <a:p>
            <a:pPr algn="just"/>
            <a:r>
              <a:rPr lang="en-US" sz="1200" dirty="0">
                <a:solidFill>
                  <a:schemeClr val="tx1"/>
                </a:solidFill>
              </a:rPr>
              <a:t>It provides various functions which are capable of performing the numeric computations with a high speed</a:t>
            </a:r>
            <a:r>
              <a:rPr lang="en-US" sz="1200" dirty="0" smtClean="0">
                <a:solidFill>
                  <a:schemeClr val="tx1"/>
                </a:solidFill>
              </a:rPr>
              <a:t>.</a:t>
            </a:r>
          </a:p>
          <a:p>
            <a:pPr algn="just"/>
            <a:endParaRPr lang="en-US" sz="1200" dirty="0">
              <a:solidFill>
                <a:schemeClr val="tx1"/>
              </a:solidFill>
            </a:endParaRPr>
          </a:p>
          <a:p>
            <a:pPr marL="114300" indent="0" algn="just">
              <a:buNone/>
            </a:pPr>
            <a:r>
              <a:rPr lang="en-US" sz="1400" b="1" i="1" u="sng" dirty="0" smtClean="0">
                <a:solidFill>
                  <a:schemeClr val="tx1"/>
                </a:solidFill>
              </a:rPr>
              <a:t> Installation of </a:t>
            </a:r>
            <a:r>
              <a:rPr lang="en-US" sz="1400" b="1" i="1" u="sng" dirty="0" err="1" smtClean="0">
                <a:solidFill>
                  <a:schemeClr val="tx1"/>
                </a:solidFill>
              </a:rPr>
              <a:t>Numpy</a:t>
            </a:r>
            <a:r>
              <a:rPr lang="en-US" sz="1400" b="1" i="1" u="sng" dirty="0" smtClean="0">
                <a:solidFill>
                  <a:schemeClr val="tx1"/>
                </a:solidFill>
              </a:rPr>
              <a:t> - </a:t>
            </a:r>
            <a:endParaRPr lang="en-US" sz="1400" b="1" i="1" u="sng" dirty="0">
              <a:solidFill>
                <a:schemeClr val="tx1"/>
              </a:solidFill>
            </a:endParaRPr>
          </a:p>
          <a:p>
            <a:pPr algn="just"/>
            <a:endParaRPr lang="en-IN" sz="1200" dirty="0"/>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Rectangle 6"/>
          <p:cNvSpPr/>
          <p:nvPr/>
        </p:nvSpPr>
        <p:spPr>
          <a:xfrm>
            <a:off x="369925" y="455772"/>
            <a:ext cx="1761275" cy="369332"/>
          </a:xfrm>
          <a:prstGeom prst="rect">
            <a:avLst/>
          </a:prstGeom>
        </p:spPr>
        <p:txBody>
          <a:bodyPr wrap="square">
            <a:spAutoFit/>
          </a:bodyPr>
          <a:lstStyle/>
          <a:p>
            <a:r>
              <a:rPr lang="en-US" sz="1800" dirty="0" err="1" smtClean="0"/>
              <a:t>Numpy</a:t>
            </a:r>
            <a:endParaRPr lang="en-US" sz="1800" dirty="0"/>
          </a:p>
        </p:txBody>
      </p:sp>
      <p:pic>
        <p:nvPicPr>
          <p:cNvPr id="8" name="Picture 7"/>
          <p:cNvPicPr>
            <a:picLocks noChangeAspect="1"/>
          </p:cNvPicPr>
          <p:nvPr/>
        </p:nvPicPr>
        <p:blipFill>
          <a:blip r:embed="rId3"/>
          <a:stretch>
            <a:fillRect/>
          </a:stretch>
        </p:blipFill>
        <p:spPr>
          <a:xfrm>
            <a:off x="2131200" y="3728212"/>
            <a:ext cx="2902585" cy="418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descr="NumPy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0688" y="1703505"/>
            <a:ext cx="2902435" cy="1306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isometricOffAxis2Left"/>
            <a:lightRig rig="threePt" dir="t"/>
          </a:scene3d>
          <a:extLst/>
        </p:spPr>
      </p:pic>
    </p:spTree>
    <p:extLst>
      <p:ext uri="{BB962C8B-B14F-4D97-AF65-F5344CB8AC3E}">
        <p14:creationId xmlns:p14="http://schemas.microsoft.com/office/powerpoint/2010/main" val="27343305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Numpy in Python - Introduction to NumPy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000" y="1172295"/>
            <a:ext cx="2948487" cy="2948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311700" y="1152475"/>
            <a:ext cx="5217900" cy="3275525"/>
          </a:xfrm>
        </p:spPr>
        <p:txBody>
          <a:bodyPr>
            <a:normAutofit/>
          </a:bodyPr>
          <a:lstStyle/>
          <a:p>
            <a:r>
              <a:rPr lang="en-US" sz="1200" dirty="0" err="1" smtClean="0">
                <a:solidFill>
                  <a:schemeClr val="tx1"/>
                </a:solidFill>
              </a:rPr>
              <a:t>NumPy</a:t>
            </a:r>
            <a:r>
              <a:rPr lang="en-US" sz="1200" dirty="0" smtClean="0">
                <a:solidFill>
                  <a:schemeClr val="tx1"/>
                </a:solidFill>
              </a:rPr>
              <a:t> </a:t>
            </a:r>
            <a:r>
              <a:rPr lang="en-US" sz="1200" dirty="0">
                <a:solidFill>
                  <a:schemeClr val="tx1"/>
                </a:solidFill>
              </a:rPr>
              <a:t>provides a convenient and efficient way to handle the vast amount of data</a:t>
            </a:r>
            <a:r>
              <a:rPr lang="en-US" sz="1200" dirty="0" smtClean="0">
                <a:solidFill>
                  <a:schemeClr val="tx1"/>
                </a:solidFill>
              </a:rPr>
              <a:t>.</a:t>
            </a:r>
          </a:p>
          <a:p>
            <a:r>
              <a:rPr lang="en-US" sz="1200" dirty="0" err="1">
                <a:solidFill>
                  <a:schemeClr val="tx1"/>
                </a:solidFill>
              </a:rPr>
              <a:t>NumPy</a:t>
            </a:r>
            <a:r>
              <a:rPr lang="en-US" sz="1200" dirty="0">
                <a:solidFill>
                  <a:schemeClr val="tx1"/>
                </a:solidFill>
              </a:rPr>
              <a:t> is also very convenient with Matrix multiplication and data reshaping</a:t>
            </a:r>
            <a:r>
              <a:rPr lang="en-US" sz="1200" dirty="0" smtClean="0">
                <a:solidFill>
                  <a:schemeClr val="tx1"/>
                </a:solidFill>
              </a:rPr>
              <a:t>.</a:t>
            </a:r>
          </a:p>
          <a:p>
            <a:r>
              <a:rPr lang="en-US" sz="1200" dirty="0" err="1">
                <a:solidFill>
                  <a:schemeClr val="tx1"/>
                </a:solidFill>
              </a:rPr>
              <a:t>NumPy</a:t>
            </a:r>
            <a:r>
              <a:rPr lang="en-US" sz="1200" dirty="0">
                <a:solidFill>
                  <a:schemeClr val="tx1"/>
                </a:solidFill>
              </a:rPr>
              <a:t> is fast which makes it reasonable to work with a large set of data</a:t>
            </a:r>
            <a:r>
              <a:rPr lang="en-US" sz="1200" dirty="0" smtClean="0">
                <a:solidFill>
                  <a:schemeClr val="tx1"/>
                </a:solidFill>
              </a:rPr>
              <a:t>.</a:t>
            </a:r>
          </a:p>
          <a:p>
            <a:pPr marL="114300" indent="0">
              <a:buNone/>
            </a:pPr>
            <a:r>
              <a:rPr lang="en-US" sz="1400" b="1" i="1" u="sng" dirty="0" smtClean="0">
                <a:solidFill>
                  <a:schemeClr val="tx1"/>
                </a:solidFill>
              </a:rPr>
              <a:t> Slicing array - </a:t>
            </a:r>
          </a:p>
          <a:p>
            <a:r>
              <a:rPr lang="en-US" sz="1200" dirty="0">
                <a:solidFill>
                  <a:schemeClr val="tx1"/>
                </a:solidFill>
              </a:rPr>
              <a:t>We pass slice instead of index like this: </a:t>
            </a:r>
            <a:r>
              <a:rPr lang="en-US" sz="1200" dirty="0">
                <a:solidFill>
                  <a:srgbClr val="FF0000"/>
                </a:solidFill>
              </a:rPr>
              <a:t>[</a:t>
            </a:r>
            <a:r>
              <a:rPr lang="en-US" sz="1200" dirty="0" err="1">
                <a:solidFill>
                  <a:srgbClr val="FF0000"/>
                </a:solidFill>
              </a:rPr>
              <a:t>start:end</a:t>
            </a:r>
            <a:r>
              <a:rPr lang="en-US" sz="1200" dirty="0">
                <a:solidFill>
                  <a:srgbClr val="FF0000"/>
                </a:solidFill>
              </a:rPr>
              <a:t>]</a:t>
            </a:r>
            <a:r>
              <a:rPr lang="en-US" sz="1200" dirty="0">
                <a:solidFill>
                  <a:schemeClr val="tx1"/>
                </a:solidFill>
              </a:rPr>
              <a:t>.</a:t>
            </a:r>
          </a:p>
          <a:p>
            <a:r>
              <a:rPr lang="en-US" sz="1200" dirty="0">
                <a:solidFill>
                  <a:schemeClr val="tx1"/>
                </a:solidFill>
              </a:rPr>
              <a:t>We can also define the step, like this: </a:t>
            </a:r>
            <a:r>
              <a:rPr lang="en-US" sz="1200" dirty="0">
                <a:solidFill>
                  <a:srgbClr val="FF0000"/>
                </a:solidFill>
              </a:rPr>
              <a:t>[</a:t>
            </a:r>
            <a:r>
              <a:rPr lang="en-US" sz="1200" dirty="0" err="1">
                <a:solidFill>
                  <a:srgbClr val="FF0000"/>
                </a:solidFill>
              </a:rPr>
              <a:t>start:end:step</a:t>
            </a:r>
            <a:r>
              <a:rPr lang="en-US" sz="1200" dirty="0">
                <a:solidFill>
                  <a:srgbClr val="FF0000"/>
                </a:solidFill>
              </a:rPr>
              <a:t>].</a:t>
            </a:r>
          </a:p>
          <a:p>
            <a:r>
              <a:rPr lang="en-US" sz="1200" dirty="0">
                <a:solidFill>
                  <a:schemeClr val="tx1"/>
                </a:solidFill>
              </a:rPr>
              <a:t>If we don't pass start its considered 0</a:t>
            </a:r>
          </a:p>
          <a:p>
            <a:r>
              <a:rPr lang="en-US" sz="1200" dirty="0">
                <a:solidFill>
                  <a:schemeClr val="tx1"/>
                </a:solidFill>
              </a:rPr>
              <a:t>If we don't pass end its considered length of array in that dimension</a:t>
            </a:r>
          </a:p>
          <a:p>
            <a:r>
              <a:rPr lang="en-US" sz="1200" dirty="0">
                <a:solidFill>
                  <a:schemeClr val="tx1"/>
                </a:solidFill>
              </a:rPr>
              <a:t>If we don't pass step its considered </a:t>
            </a:r>
            <a:r>
              <a:rPr lang="en-US" sz="1200" dirty="0" smtClean="0">
                <a:solidFill>
                  <a:schemeClr val="tx1"/>
                </a:solidFill>
              </a:rPr>
              <a:t>1 .  </a:t>
            </a:r>
          </a:p>
          <a:p>
            <a:endParaRPr lang="en-IN" sz="100"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Rectangle 6"/>
          <p:cNvSpPr/>
          <p:nvPr/>
        </p:nvSpPr>
        <p:spPr>
          <a:xfrm>
            <a:off x="369925" y="455772"/>
            <a:ext cx="1761275" cy="369332"/>
          </a:xfrm>
          <a:prstGeom prst="rect">
            <a:avLst/>
          </a:prstGeom>
        </p:spPr>
        <p:txBody>
          <a:bodyPr wrap="square">
            <a:spAutoFit/>
          </a:bodyPr>
          <a:lstStyle/>
          <a:p>
            <a:r>
              <a:rPr lang="en-US" sz="1800" dirty="0" err="1" smtClean="0"/>
              <a:t>Numpy</a:t>
            </a:r>
            <a:endParaRPr lang="en-US" sz="1800" dirty="0"/>
          </a:p>
        </p:txBody>
      </p:sp>
    </p:spTree>
    <p:extLst>
      <p:ext uri="{BB962C8B-B14F-4D97-AF65-F5344CB8AC3E}">
        <p14:creationId xmlns:p14="http://schemas.microsoft.com/office/powerpoint/2010/main" val="3241330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220">
                <a:latin typeface="Verdana"/>
                <a:ea typeface="Verdana"/>
                <a:cs typeface="Verdana"/>
                <a:sym typeface="Verdana"/>
              </a:rPr>
              <a:t>Installing Python</a:t>
            </a:r>
            <a:endParaRPr sz="2220">
              <a:latin typeface="Verdana"/>
              <a:ea typeface="Verdana"/>
              <a:cs typeface="Verdana"/>
              <a:sym typeface="Verdana"/>
            </a:endParaRPr>
          </a:p>
          <a:p>
            <a:pPr marL="0" lvl="0" indent="0" algn="l" rtl="0">
              <a:spcBef>
                <a:spcPts val="0"/>
              </a:spcBef>
              <a:spcAft>
                <a:spcPts val="0"/>
              </a:spcAft>
              <a:buSzPts val="990"/>
              <a:buNone/>
            </a:pPr>
            <a:endParaRPr sz="2220">
              <a:latin typeface="Verdana"/>
              <a:ea typeface="Verdana"/>
              <a:cs typeface="Verdana"/>
              <a:sym typeface="Verdana"/>
            </a:endParaRPr>
          </a:p>
        </p:txBody>
      </p:sp>
      <p:sp>
        <p:nvSpPr>
          <p:cNvPr id="112" name="Google Shape;11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u="sng">
                <a:solidFill>
                  <a:schemeClr val="dk1"/>
                </a:solidFill>
              </a:rPr>
              <a:t>Linux : </a:t>
            </a:r>
            <a:endParaRPr b="1" u="sng">
              <a:solidFill>
                <a:schemeClr val="dk1"/>
              </a:solidFill>
            </a:endParaRPr>
          </a:p>
          <a:p>
            <a:pPr marL="0" lvl="0" indent="0" algn="l" rtl="0">
              <a:spcBef>
                <a:spcPts val="1200"/>
              </a:spcBef>
              <a:spcAft>
                <a:spcPts val="0"/>
              </a:spcAft>
              <a:buNone/>
            </a:pPr>
            <a:r>
              <a:rPr lang="en" sz="1200">
                <a:solidFill>
                  <a:schemeClr val="dk1"/>
                </a:solidFill>
                <a:latin typeface="Verdana"/>
                <a:ea typeface="Verdana"/>
                <a:cs typeface="Verdana"/>
                <a:sym typeface="Verdana"/>
              </a:rPr>
              <a:t>•Chances are you already have Python installed.  To check, run python from the terminal.</a:t>
            </a:r>
            <a:endParaRPr sz="1200">
              <a:solidFill>
                <a:schemeClr val="dk1"/>
              </a:solidFill>
              <a:latin typeface="Verdana"/>
              <a:ea typeface="Verdana"/>
              <a:cs typeface="Verdana"/>
              <a:sym typeface="Verdana"/>
            </a:endParaRPr>
          </a:p>
          <a:p>
            <a:pPr marL="0" lvl="0" indent="0" algn="l" rtl="0">
              <a:spcBef>
                <a:spcPts val="500"/>
              </a:spcBef>
              <a:spcAft>
                <a:spcPts val="0"/>
              </a:spcAft>
              <a:buNone/>
            </a:pPr>
            <a:r>
              <a:rPr lang="en" sz="1200">
                <a:solidFill>
                  <a:schemeClr val="dk1"/>
                </a:solidFill>
                <a:latin typeface="Verdana"/>
                <a:ea typeface="Verdana"/>
                <a:cs typeface="Verdana"/>
                <a:sym typeface="Verdana"/>
              </a:rPr>
              <a:t>•If not, install from your distribution's package system.</a:t>
            </a:r>
            <a:endParaRPr sz="1200">
              <a:solidFill>
                <a:schemeClr val="dk1"/>
              </a:solidFill>
              <a:latin typeface="Verdana"/>
              <a:ea typeface="Verdana"/>
              <a:cs typeface="Verdana"/>
              <a:sym typeface="Verdana"/>
            </a:endParaRPr>
          </a:p>
          <a:p>
            <a:pPr marL="0" lvl="0" indent="0" algn="l" rtl="0">
              <a:spcBef>
                <a:spcPts val="500"/>
              </a:spcBef>
              <a:spcAft>
                <a:spcPts val="0"/>
              </a:spcAft>
              <a:buNone/>
            </a:pPr>
            <a:endParaRPr sz="1400">
              <a:solidFill>
                <a:schemeClr val="dk1"/>
              </a:solidFill>
            </a:endParaRPr>
          </a:p>
          <a:p>
            <a:pPr marL="457200" lvl="0" indent="-342900" algn="l" rtl="0">
              <a:spcBef>
                <a:spcPts val="0"/>
              </a:spcBef>
              <a:spcAft>
                <a:spcPts val="0"/>
              </a:spcAft>
              <a:buClr>
                <a:schemeClr val="dk1"/>
              </a:buClr>
              <a:buSzPts val="1800"/>
              <a:buChar char="●"/>
            </a:pPr>
            <a:r>
              <a:rPr lang="en" b="1" u="sng">
                <a:solidFill>
                  <a:schemeClr val="dk1"/>
                </a:solidFill>
              </a:rPr>
              <a:t>MacOS : </a:t>
            </a:r>
            <a:endParaRPr b="1" u="sng">
              <a:solidFill>
                <a:schemeClr val="dk1"/>
              </a:solidFill>
            </a:endParaRPr>
          </a:p>
          <a:p>
            <a:pPr marL="0" lvl="0" indent="0" algn="l" rtl="0">
              <a:spcBef>
                <a:spcPts val="1200"/>
              </a:spcBef>
              <a:spcAft>
                <a:spcPts val="0"/>
              </a:spcAft>
              <a:buNone/>
            </a:pPr>
            <a:r>
              <a:rPr lang="en" sz="1200">
                <a:solidFill>
                  <a:schemeClr val="dk1"/>
                </a:solidFill>
                <a:latin typeface="Verdana"/>
                <a:ea typeface="Verdana"/>
                <a:cs typeface="Verdana"/>
                <a:sym typeface="Verdana"/>
              </a:rPr>
              <a:t>•Python is already installed.</a:t>
            </a:r>
            <a:endParaRPr sz="1200">
              <a:solidFill>
                <a:schemeClr val="dk1"/>
              </a:solidFill>
              <a:latin typeface="Verdana"/>
              <a:ea typeface="Verdana"/>
              <a:cs typeface="Verdana"/>
              <a:sym typeface="Verdana"/>
            </a:endParaRPr>
          </a:p>
          <a:p>
            <a:pPr marL="0" lvl="0" indent="0" algn="l" rtl="0">
              <a:spcBef>
                <a:spcPts val="500"/>
              </a:spcBef>
              <a:spcAft>
                <a:spcPts val="0"/>
              </a:spcAft>
              <a:buNone/>
            </a:pPr>
            <a:r>
              <a:rPr lang="en" sz="1200">
                <a:solidFill>
                  <a:schemeClr val="dk1"/>
                </a:solidFill>
                <a:latin typeface="Verdana"/>
                <a:ea typeface="Verdana"/>
                <a:cs typeface="Verdana"/>
                <a:sym typeface="Verdana"/>
              </a:rPr>
              <a:t>•Open a terminal and run python or run Idle from Finder.</a:t>
            </a:r>
            <a:endParaRPr sz="1200">
              <a:solidFill>
                <a:schemeClr val="dk1"/>
              </a:solidFill>
              <a:latin typeface="Verdana"/>
              <a:ea typeface="Verdana"/>
              <a:cs typeface="Verdana"/>
              <a:sym typeface="Verdana"/>
            </a:endParaRPr>
          </a:p>
          <a:p>
            <a:pPr marL="457200" lvl="0" indent="0" algn="l" rtl="0">
              <a:spcBef>
                <a:spcPts val="0"/>
              </a:spcBef>
              <a:spcAft>
                <a:spcPts val="1200"/>
              </a:spcAft>
              <a:buNone/>
            </a:pPr>
            <a:endParaRPr b="1" u="sng">
              <a:solidFill>
                <a:schemeClr val="dk1"/>
              </a:solidFill>
            </a:endParaRPr>
          </a:p>
        </p:txBody>
      </p:sp>
      <p:pic>
        <p:nvPicPr>
          <p:cNvPr id="113" name="Google Shape;113;p19"/>
          <p:cNvPicPr preferRelativeResize="0"/>
          <p:nvPr/>
        </p:nvPicPr>
        <p:blipFill>
          <a:blip r:embed="rId3">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5390700" cy="3416400"/>
          </a:xfrm>
        </p:spPr>
        <p:txBody>
          <a:bodyPr>
            <a:normAutofit/>
          </a:bodyPr>
          <a:lstStyle/>
          <a:p>
            <a:r>
              <a:rPr lang="en-US" sz="1200" dirty="0">
                <a:solidFill>
                  <a:schemeClr val="tx1"/>
                </a:solidFill>
              </a:rPr>
              <a:t>Random number does NOT mean a different number every time. Random means something that can not be predicted logically</a:t>
            </a:r>
            <a:r>
              <a:rPr lang="en-US" sz="1200" dirty="0" smtClean="0">
                <a:solidFill>
                  <a:schemeClr val="tx1"/>
                </a:solidFill>
              </a:rPr>
              <a:t>.</a:t>
            </a:r>
          </a:p>
          <a:p>
            <a:r>
              <a:rPr lang="en-US" sz="1050" dirty="0">
                <a:solidFill>
                  <a:schemeClr val="tx1"/>
                </a:solidFill>
              </a:rPr>
              <a:t>The random module's rand() method returns a random float between 0 and 1.</a:t>
            </a:r>
          </a:p>
          <a:p>
            <a:r>
              <a:rPr lang="en-US" sz="1050" dirty="0">
                <a:solidFill>
                  <a:schemeClr val="tx1"/>
                </a:solidFill>
              </a:rPr>
              <a:t>The </a:t>
            </a:r>
            <a:r>
              <a:rPr lang="en-US" sz="1050" dirty="0" err="1">
                <a:solidFill>
                  <a:schemeClr val="tx1"/>
                </a:solidFill>
              </a:rPr>
              <a:t>randint</a:t>
            </a:r>
            <a:r>
              <a:rPr lang="en-US" sz="1050" dirty="0">
                <a:solidFill>
                  <a:schemeClr val="tx1"/>
                </a:solidFill>
              </a:rPr>
              <a:t>() method takes a size parameter where you can specify the shape of an array</a:t>
            </a:r>
            <a:r>
              <a:rPr lang="en-US" sz="1050" dirty="0" smtClean="0">
                <a:solidFill>
                  <a:schemeClr val="tx1"/>
                </a:solidFill>
              </a:rPr>
              <a:t>.</a:t>
            </a:r>
          </a:p>
          <a:p>
            <a:r>
              <a:rPr lang="en-US" sz="1050" dirty="0">
                <a:solidFill>
                  <a:schemeClr val="tx1"/>
                </a:solidFill>
              </a:rPr>
              <a:t>The rand() method also allows you to specify the shape of the array</a:t>
            </a:r>
            <a:r>
              <a:rPr lang="en-US" sz="1050" dirty="0" smtClean="0">
                <a:solidFill>
                  <a:schemeClr val="tx1"/>
                </a:solidFill>
              </a:rPr>
              <a:t>.</a:t>
            </a:r>
          </a:p>
          <a:p>
            <a:r>
              <a:rPr lang="en-US" sz="1050" dirty="0">
                <a:solidFill>
                  <a:schemeClr val="tx1"/>
                </a:solidFill>
              </a:rPr>
              <a:t>The choice() method allows you to generate a random value based on an array of values.</a:t>
            </a:r>
          </a:p>
          <a:p>
            <a:r>
              <a:rPr lang="en-US" sz="1050" dirty="0">
                <a:solidFill>
                  <a:schemeClr val="tx1"/>
                </a:solidFill>
              </a:rPr>
              <a:t>The choice() method takes an array as a parameter and randomly returns one of the values</a:t>
            </a:r>
            <a:r>
              <a:rPr lang="en-US" sz="1050" dirty="0" smtClean="0">
                <a:solidFill>
                  <a:schemeClr val="tx1"/>
                </a:solidFill>
              </a:rPr>
              <a:t>.</a:t>
            </a:r>
          </a:p>
          <a:p>
            <a:r>
              <a:rPr lang="en-US" sz="1050" dirty="0" smtClean="0">
                <a:solidFill>
                  <a:schemeClr val="tx1"/>
                </a:solidFill>
              </a:rPr>
              <a:t>LCM and GCD .</a:t>
            </a:r>
          </a:p>
          <a:p>
            <a:r>
              <a:rPr lang="en-US" sz="1050" dirty="0" err="1">
                <a:solidFill>
                  <a:schemeClr val="tx1"/>
                </a:solidFill>
              </a:rPr>
              <a:t>NumPy's</a:t>
            </a:r>
            <a:r>
              <a:rPr lang="en-US" sz="1050" dirty="0">
                <a:solidFill>
                  <a:schemeClr val="tx1"/>
                </a:solidFill>
              </a:rPr>
              <a:t> unique() method to find unique elements from any array</a:t>
            </a:r>
            <a:r>
              <a:rPr lang="en-US" sz="1050" dirty="0" smtClean="0">
                <a:solidFill>
                  <a:schemeClr val="tx1"/>
                </a:solidFill>
              </a:rPr>
              <a:t>.</a:t>
            </a:r>
          </a:p>
          <a:p>
            <a:r>
              <a:rPr lang="en-US" sz="1050" dirty="0" err="1" smtClean="0">
                <a:solidFill>
                  <a:schemeClr val="tx1"/>
                </a:solidFill>
              </a:rPr>
              <a:t>NumPy</a:t>
            </a:r>
            <a:r>
              <a:rPr lang="en-US" sz="1050" dirty="0" smtClean="0">
                <a:solidFill>
                  <a:schemeClr val="tx1"/>
                </a:solidFill>
              </a:rPr>
              <a:t> </a:t>
            </a:r>
            <a:r>
              <a:rPr lang="en-US" sz="1050" dirty="0">
                <a:solidFill>
                  <a:schemeClr val="tx1"/>
                </a:solidFill>
              </a:rPr>
              <a:t>provides the </a:t>
            </a:r>
            <a:r>
              <a:rPr lang="en-US" sz="1050" dirty="0" err="1">
                <a:solidFill>
                  <a:schemeClr val="tx1"/>
                </a:solidFill>
              </a:rPr>
              <a:t>ufuncs</a:t>
            </a:r>
            <a:r>
              <a:rPr lang="en-US" sz="1050" dirty="0">
                <a:solidFill>
                  <a:schemeClr val="tx1"/>
                </a:solidFill>
              </a:rPr>
              <a:t> sin(), cos() </a:t>
            </a:r>
            <a:r>
              <a:rPr lang="en-US" sz="1050" dirty="0" smtClean="0">
                <a:solidFill>
                  <a:schemeClr val="tx1"/>
                </a:solidFill>
              </a:rPr>
              <a:t> and </a:t>
            </a:r>
            <a:r>
              <a:rPr lang="en-US" sz="1050" dirty="0">
                <a:solidFill>
                  <a:schemeClr val="tx1"/>
                </a:solidFill>
              </a:rPr>
              <a:t>tan() that take values in radians and produce the corresponding sin, cos and tan values</a:t>
            </a:r>
            <a:r>
              <a:rPr lang="en-US" sz="1050" dirty="0" smtClean="0">
                <a:solidFill>
                  <a:schemeClr val="tx1"/>
                </a:solidFill>
              </a:rPr>
              <a:t>.</a:t>
            </a:r>
          </a:p>
          <a:p>
            <a:endParaRPr lang="en-IN" sz="1050"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Rectangle 6"/>
          <p:cNvSpPr/>
          <p:nvPr/>
        </p:nvSpPr>
        <p:spPr>
          <a:xfrm>
            <a:off x="369925" y="455772"/>
            <a:ext cx="3726875" cy="369332"/>
          </a:xfrm>
          <a:prstGeom prst="rect">
            <a:avLst/>
          </a:prstGeom>
        </p:spPr>
        <p:txBody>
          <a:bodyPr wrap="square">
            <a:spAutoFit/>
          </a:bodyPr>
          <a:lstStyle/>
          <a:p>
            <a:r>
              <a:rPr lang="en-US" sz="1800" dirty="0" err="1" smtClean="0"/>
              <a:t>Numpy</a:t>
            </a:r>
            <a:r>
              <a:rPr lang="en-US" sz="1800" dirty="0"/>
              <a:t> </a:t>
            </a:r>
            <a:r>
              <a:rPr lang="en-US" sz="1800" dirty="0" smtClean="0"/>
              <a:t>( Random Number)</a:t>
            </a:r>
            <a:endParaRPr lang="en-US" sz="1800" dirty="0"/>
          </a:p>
        </p:txBody>
      </p:sp>
    </p:spTree>
    <p:extLst>
      <p:ext uri="{BB962C8B-B14F-4D97-AF65-F5344CB8AC3E}">
        <p14:creationId xmlns:p14="http://schemas.microsoft.com/office/powerpoint/2010/main" val="23224289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4980300" cy="3416400"/>
          </a:xfrm>
        </p:spPr>
        <p:txBody>
          <a:bodyPr>
            <a:normAutofit/>
          </a:bodyPr>
          <a:lstStyle/>
          <a:p>
            <a:r>
              <a:rPr lang="en-US" sz="1200" dirty="0">
                <a:solidFill>
                  <a:schemeClr val="tx1"/>
                </a:solidFill>
                <a:latin typeface="Cambria" panose="02040503050406030204" pitchFamily="18" charset="0"/>
                <a:ea typeface="Cambria" panose="02040503050406030204" pitchFamily="18" charset="0"/>
              </a:rPr>
              <a:t>Pandas is a Python library used for working with data sets.</a:t>
            </a:r>
          </a:p>
          <a:p>
            <a:r>
              <a:rPr lang="en-US" sz="1200" dirty="0">
                <a:solidFill>
                  <a:schemeClr val="tx1"/>
                </a:solidFill>
                <a:latin typeface="Cambria" panose="02040503050406030204" pitchFamily="18" charset="0"/>
                <a:ea typeface="Cambria" panose="02040503050406030204" pitchFamily="18" charset="0"/>
              </a:rPr>
              <a:t>It has functions for analyzing, cleaning, exploring, and manipulating data.</a:t>
            </a:r>
          </a:p>
          <a:p>
            <a:r>
              <a:rPr lang="en-US" sz="1200" dirty="0">
                <a:solidFill>
                  <a:schemeClr val="tx1"/>
                </a:solidFill>
                <a:latin typeface="Cambria" panose="02040503050406030204" pitchFamily="18" charset="0"/>
                <a:ea typeface="Cambria" panose="02040503050406030204" pitchFamily="18" charset="0"/>
              </a:rPr>
              <a:t>Pandas allows us to analyze big data and make conclusions based on statistical theories.</a:t>
            </a:r>
          </a:p>
          <a:p>
            <a:r>
              <a:rPr lang="en-US" sz="1200" dirty="0">
                <a:solidFill>
                  <a:schemeClr val="tx1"/>
                </a:solidFill>
                <a:latin typeface="Cambria" panose="02040503050406030204" pitchFamily="18" charset="0"/>
                <a:ea typeface="Cambria" panose="02040503050406030204" pitchFamily="18" charset="0"/>
              </a:rPr>
              <a:t>Pandas can clean messy data sets, and make them readable and relevant.</a:t>
            </a:r>
          </a:p>
          <a:p>
            <a:r>
              <a:rPr lang="en-US" sz="1200" dirty="0">
                <a:solidFill>
                  <a:schemeClr val="tx1"/>
                </a:solidFill>
                <a:latin typeface="Cambria" panose="02040503050406030204" pitchFamily="18" charset="0"/>
                <a:ea typeface="Cambria" panose="02040503050406030204" pitchFamily="18" charset="0"/>
              </a:rPr>
              <a:t>Relevant data is very important in data science.</a:t>
            </a:r>
          </a:p>
          <a:p>
            <a:r>
              <a:rPr lang="en-US" sz="1200" dirty="0">
                <a:solidFill>
                  <a:schemeClr val="tx1"/>
                </a:solidFill>
                <a:latin typeface="Cambria" panose="02040503050406030204" pitchFamily="18" charset="0"/>
                <a:ea typeface="Cambria" panose="02040503050406030204" pitchFamily="18" charset="0"/>
              </a:rPr>
              <a:t>A Pandas </a:t>
            </a:r>
            <a:r>
              <a:rPr lang="en-US" sz="1200" dirty="0" err="1">
                <a:solidFill>
                  <a:schemeClr val="tx1"/>
                </a:solidFill>
                <a:latin typeface="Cambria" panose="02040503050406030204" pitchFamily="18" charset="0"/>
                <a:ea typeface="Cambria" panose="02040503050406030204" pitchFamily="18" charset="0"/>
              </a:rPr>
              <a:t>DataFrame</a:t>
            </a:r>
            <a:r>
              <a:rPr lang="en-US" sz="1200" dirty="0">
                <a:solidFill>
                  <a:schemeClr val="tx1"/>
                </a:solidFill>
                <a:latin typeface="Cambria" panose="02040503050406030204" pitchFamily="18" charset="0"/>
                <a:ea typeface="Cambria" panose="02040503050406030204" pitchFamily="18" charset="0"/>
              </a:rPr>
              <a:t> is a </a:t>
            </a:r>
            <a:r>
              <a:rPr lang="en-US" sz="1200" dirty="0" smtClean="0">
                <a:solidFill>
                  <a:schemeClr val="tx1"/>
                </a:solidFill>
                <a:latin typeface="Cambria" panose="02040503050406030204" pitchFamily="18" charset="0"/>
                <a:ea typeface="Cambria" panose="02040503050406030204" pitchFamily="18" charset="0"/>
              </a:rPr>
              <a:t>2-dimensional </a:t>
            </a:r>
            <a:r>
              <a:rPr lang="en-US" sz="1200" dirty="0">
                <a:solidFill>
                  <a:schemeClr val="tx1"/>
                </a:solidFill>
                <a:latin typeface="Cambria" panose="02040503050406030204" pitchFamily="18" charset="0"/>
                <a:ea typeface="Cambria" panose="02040503050406030204" pitchFamily="18" charset="0"/>
              </a:rPr>
              <a:t>data structure, like a </a:t>
            </a:r>
            <a:r>
              <a:rPr lang="en-US" sz="1200" dirty="0" smtClean="0">
                <a:solidFill>
                  <a:schemeClr val="tx1"/>
                </a:solidFill>
                <a:latin typeface="Cambria" panose="02040503050406030204" pitchFamily="18" charset="0"/>
                <a:ea typeface="Cambria" panose="02040503050406030204" pitchFamily="18" charset="0"/>
              </a:rPr>
              <a:t>2-dimensional </a:t>
            </a:r>
            <a:r>
              <a:rPr lang="en-US" sz="1200" dirty="0">
                <a:solidFill>
                  <a:schemeClr val="tx1"/>
                </a:solidFill>
                <a:latin typeface="Cambria" panose="02040503050406030204" pitchFamily="18" charset="0"/>
                <a:ea typeface="Cambria" panose="02040503050406030204" pitchFamily="18" charset="0"/>
              </a:rPr>
              <a:t>array, or a table with rows and columns.</a:t>
            </a:r>
          </a:p>
          <a:p>
            <a:endParaRPr lang="en-IN" sz="1200"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Title 1"/>
          <p:cNvSpPr txBox="1">
            <a:spLocks/>
          </p:cNvSpPr>
          <p:nvPr/>
        </p:nvSpPr>
        <p:spPr>
          <a:xfrm>
            <a:off x="838200" y="365126"/>
            <a:ext cx="1851212" cy="567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Pandas</a:t>
            </a:r>
            <a:endParaRPr lang="en-IN" sz="2000" dirty="0"/>
          </a:p>
        </p:txBody>
      </p:sp>
      <p:pic>
        <p:nvPicPr>
          <p:cNvPr id="1026" name="Picture 2" descr="Download Python Logo Clipart Easy - Pandas Python Logo - Png Download  (#3678882) - PinClipart | Logo clipart, Python logo,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520" y="1315901"/>
            <a:ext cx="3141613" cy="1996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2937498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5508075" cy="3416400"/>
          </a:xfrm>
        </p:spPr>
        <p:txBody>
          <a:bodyPr>
            <a:normAutofit/>
          </a:bodyPr>
          <a:lstStyle/>
          <a:p>
            <a:r>
              <a:rPr lang="en-US" sz="1200" dirty="0">
                <a:solidFill>
                  <a:schemeClr val="tx1"/>
                </a:solidFill>
              </a:rPr>
              <a:t>It has a fast and efficient </a:t>
            </a:r>
            <a:r>
              <a:rPr lang="en-US" sz="1200" dirty="0" err="1">
                <a:solidFill>
                  <a:schemeClr val="tx1"/>
                </a:solidFill>
              </a:rPr>
              <a:t>DataFrame</a:t>
            </a:r>
            <a:r>
              <a:rPr lang="en-US" sz="1200" dirty="0">
                <a:solidFill>
                  <a:schemeClr val="tx1"/>
                </a:solidFill>
              </a:rPr>
              <a:t> object with the default and customized indexing.</a:t>
            </a:r>
          </a:p>
          <a:p>
            <a:r>
              <a:rPr lang="en-US" sz="1200" dirty="0">
                <a:solidFill>
                  <a:schemeClr val="tx1"/>
                </a:solidFill>
              </a:rPr>
              <a:t>Used for reshaping and pivoting of the data sets.</a:t>
            </a:r>
          </a:p>
          <a:p>
            <a:r>
              <a:rPr lang="en-US" sz="1200" dirty="0">
                <a:solidFill>
                  <a:schemeClr val="tx1"/>
                </a:solidFill>
              </a:rPr>
              <a:t>Group by data for aggregations and transformations.</a:t>
            </a:r>
          </a:p>
          <a:p>
            <a:r>
              <a:rPr lang="en-US" sz="1200" dirty="0">
                <a:solidFill>
                  <a:schemeClr val="tx1"/>
                </a:solidFill>
              </a:rPr>
              <a:t>It is used for data alignment and integration of the missing data.</a:t>
            </a:r>
          </a:p>
          <a:p>
            <a:r>
              <a:rPr lang="en-US" sz="1200" dirty="0">
                <a:solidFill>
                  <a:schemeClr val="tx1"/>
                </a:solidFill>
              </a:rPr>
              <a:t>Provide the functionality of Time Series.</a:t>
            </a:r>
          </a:p>
          <a:p>
            <a:r>
              <a:rPr lang="en-US" sz="1200" dirty="0">
                <a:solidFill>
                  <a:schemeClr val="tx1"/>
                </a:solidFill>
              </a:rPr>
              <a:t>Process a variety of data sets in different formats like matrix data, tabular heterogeneous, time series.</a:t>
            </a:r>
          </a:p>
          <a:p>
            <a:r>
              <a:rPr lang="en-US" sz="1200" dirty="0">
                <a:solidFill>
                  <a:schemeClr val="tx1"/>
                </a:solidFill>
              </a:rPr>
              <a:t>Handle multiple operations of the data sets such as </a:t>
            </a:r>
            <a:r>
              <a:rPr lang="en-US" sz="1200" dirty="0" err="1">
                <a:solidFill>
                  <a:schemeClr val="tx1"/>
                </a:solidFill>
              </a:rPr>
              <a:t>subsetting</a:t>
            </a:r>
            <a:r>
              <a:rPr lang="en-US" sz="1200" dirty="0">
                <a:solidFill>
                  <a:schemeClr val="tx1"/>
                </a:solidFill>
              </a:rPr>
              <a:t>, slicing, filtering, </a:t>
            </a:r>
            <a:r>
              <a:rPr lang="en-US" sz="1200" dirty="0" err="1">
                <a:solidFill>
                  <a:schemeClr val="tx1"/>
                </a:solidFill>
              </a:rPr>
              <a:t>groupBy</a:t>
            </a:r>
            <a:r>
              <a:rPr lang="en-US" sz="1200" dirty="0">
                <a:solidFill>
                  <a:schemeClr val="tx1"/>
                </a:solidFill>
              </a:rPr>
              <a:t>, re-ordering, and re-shaping.</a:t>
            </a:r>
          </a:p>
          <a:p>
            <a:r>
              <a:rPr lang="en-US" sz="1200" dirty="0">
                <a:solidFill>
                  <a:schemeClr val="tx1"/>
                </a:solidFill>
              </a:rPr>
              <a:t>It integrates with the other libraries such as </a:t>
            </a:r>
            <a:r>
              <a:rPr lang="en-US" sz="1200" dirty="0" err="1">
                <a:solidFill>
                  <a:schemeClr val="tx1"/>
                </a:solidFill>
              </a:rPr>
              <a:t>SciPy</a:t>
            </a:r>
            <a:r>
              <a:rPr lang="en-US" sz="1200" dirty="0">
                <a:solidFill>
                  <a:schemeClr val="tx1"/>
                </a:solidFill>
              </a:rPr>
              <a:t>, and </a:t>
            </a:r>
            <a:r>
              <a:rPr lang="en-US" sz="1200" dirty="0" err="1">
                <a:solidFill>
                  <a:schemeClr val="tx1"/>
                </a:solidFill>
              </a:rPr>
              <a:t>scikit</a:t>
            </a:r>
            <a:r>
              <a:rPr lang="en-US" sz="1200" dirty="0">
                <a:solidFill>
                  <a:schemeClr val="tx1"/>
                </a:solidFill>
              </a:rPr>
              <a:t>-learn.</a:t>
            </a:r>
          </a:p>
          <a:p>
            <a:r>
              <a:rPr lang="en-US" sz="1200" dirty="0">
                <a:solidFill>
                  <a:schemeClr val="tx1"/>
                </a:solidFill>
              </a:rPr>
              <a:t>Provides fast performance, and If you want to speed it, even more, you can use the </a:t>
            </a:r>
            <a:r>
              <a:rPr lang="en-US" sz="1200" b="1" dirty="0" err="1">
                <a:solidFill>
                  <a:schemeClr val="tx1"/>
                </a:solidFill>
              </a:rPr>
              <a:t>Cython</a:t>
            </a:r>
            <a:r>
              <a:rPr lang="en-US" sz="1200" dirty="0">
                <a:solidFill>
                  <a:schemeClr val="tx1"/>
                </a:solidFill>
              </a:rPr>
              <a:t>.</a:t>
            </a:r>
          </a:p>
          <a:p>
            <a:endParaRPr lang="en-IN" sz="1200"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Title 1"/>
          <p:cNvSpPr txBox="1">
            <a:spLocks/>
          </p:cNvSpPr>
          <p:nvPr/>
        </p:nvSpPr>
        <p:spPr>
          <a:xfrm>
            <a:off x="492600" y="543775"/>
            <a:ext cx="3366600" cy="567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Key Features of Pandas</a:t>
            </a:r>
            <a:endParaRPr lang="en-IN" sz="2000" dirty="0"/>
          </a:p>
        </p:txBody>
      </p:sp>
      <p:pic>
        <p:nvPicPr>
          <p:cNvPr id="2050" name="Picture 2" descr="pandas-tutorial · GitHub Topics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050" y="1657511"/>
            <a:ext cx="3493654" cy="19619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Tree>
    <p:extLst>
      <p:ext uri="{BB962C8B-B14F-4D97-AF65-F5344CB8AC3E}">
        <p14:creationId xmlns:p14="http://schemas.microsoft.com/office/powerpoint/2010/main" val="11877553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152475"/>
            <a:ext cx="4857900" cy="3416400"/>
          </a:xfrm>
        </p:spPr>
        <p:txBody>
          <a:bodyPr>
            <a:normAutofit/>
          </a:bodyPr>
          <a:lstStyle/>
          <a:p>
            <a:pPr marL="0" indent="0">
              <a:buNone/>
            </a:pPr>
            <a:r>
              <a:rPr lang="en-US" sz="1200" dirty="0">
                <a:solidFill>
                  <a:schemeClr val="tx1"/>
                </a:solidFill>
                <a:latin typeface="Cambria" panose="02040503050406030204" pitchFamily="18" charset="0"/>
                <a:ea typeface="Cambria" panose="02040503050406030204" pitchFamily="18" charset="0"/>
              </a:rPr>
              <a:t>Data cleaning means fixing bad data in your data set.</a:t>
            </a:r>
          </a:p>
          <a:p>
            <a:pPr lvl="1"/>
            <a:r>
              <a:rPr lang="en-US" sz="1200" dirty="0">
                <a:solidFill>
                  <a:schemeClr val="tx1"/>
                </a:solidFill>
                <a:latin typeface="Cambria" panose="02040503050406030204" pitchFamily="18" charset="0"/>
                <a:ea typeface="Cambria" panose="02040503050406030204" pitchFamily="18" charset="0"/>
              </a:rPr>
              <a:t>Empty cells</a:t>
            </a:r>
          </a:p>
          <a:p>
            <a:pPr lvl="1"/>
            <a:r>
              <a:rPr lang="en-US" sz="1200" dirty="0">
                <a:solidFill>
                  <a:schemeClr val="tx1"/>
                </a:solidFill>
                <a:latin typeface="Cambria" panose="02040503050406030204" pitchFamily="18" charset="0"/>
                <a:ea typeface="Cambria" panose="02040503050406030204" pitchFamily="18" charset="0"/>
              </a:rPr>
              <a:t>Data in wrong format</a:t>
            </a:r>
          </a:p>
          <a:p>
            <a:pPr lvl="1"/>
            <a:r>
              <a:rPr lang="en-US" sz="1200" dirty="0">
                <a:solidFill>
                  <a:schemeClr val="tx1"/>
                </a:solidFill>
                <a:latin typeface="Cambria" panose="02040503050406030204" pitchFamily="18" charset="0"/>
                <a:ea typeface="Cambria" panose="02040503050406030204" pitchFamily="18" charset="0"/>
              </a:rPr>
              <a:t>Wrong data</a:t>
            </a:r>
          </a:p>
          <a:p>
            <a:pPr lvl="1"/>
            <a:r>
              <a:rPr lang="en-US" sz="1200" dirty="0">
                <a:solidFill>
                  <a:schemeClr val="tx1"/>
                </a:solidFill>
                <a:latin typeface="Cambria" panose="02040503050406030204" pitchFamily="18" charset="0"/>
                <a:ea typeface="Cambria" panose="02040503050406030204" pitchFamily="18" charset="0"/>
              </a:rPr>
              <a:t>Duplicates</a:t>
            </a:r>
          </a:p>
          <a:p>
            <a:pPr marL="0" indent="0">
              <a:buNone/>
            </a:pPr>
            <a:r>
              <a:rPr lang="en-US" sz="1200" dirty="0">
                <a:solidFill>
                  <a:schemeClr val="tx1"/>
                </a:solidFill>
                <a:latin typeface="Cambria" panose="02040503050406030204" pitchFamily="18" charset="0"/>
                <a:ea typeface="Cambria" panose="02040503050406030204" pitchFamily="18" charset="0"/>
              </a:rPr>
              <a:t>Empty cells can potentially give you a wrong result when you analyze data.</a:t>
            </a:r>
          </a:p>
          <a:p>
            <a:pPr marL="114300" indent="0">
              <a:buNone/>
            </a:pPr>
            <a:endParaRPr lang="en-IN" sz="1400" dirty="0">
              <a:solidFill>
                <a:schemeClr val="tx1"/>
              </a:solidFill>
            </a:endParaRPr>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Title 1"/>
          <p:cNvSpPr txBox="1">
            <a:spLocks/>
          </p:cNvSpPr>
          <p:nvPr/>
        </p:nvSpPr>
        <p:spPr>
          <a:xfrm>
            <a:off x="302400" y="403280"/>
            <a:ext cx="3249706" cy="5582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dirty="0" smtClean="0"/>
              <a:t>Pandas Data Cleaning</a:t>
            </a:r>
            <a:endParaRPr lang="en-IN" sz="2000" dirty="0"/>
          </a:p>
        </p:txBody>
      </p:sp>
      <p:pic>
        <p:nvPicPr>
          <p:cNvPr id="1026" name="Picture 2" descr="How to Import Pandas as pd in Python - StrataScra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399" y="1291393"/>
            <a:ext cx="2815201" cy="18777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9234252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Title 1"/>
          <p:cNvSpPr txBox="1">
            <a:spLocks/>
          </p:cNvSpPr>
          <p:nvPr/>
        </p:nvSpPr>
        <p:spPr>
          <a:xfrm>
            <a:off x="838200" y="365125"/>
            <a:ext cx="2801471" cy="504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smtClean="0"/>
              <a:t>Matplotlib</a:t>
            </a:r>
            <a:endParaRPr lang="en-IN" sz="2400" dirty="0"/>
          </a:p>
        </p:txBody>
      </p:sp>
      <p:sp>
        <p:nvSpPr>
          <p:cNvPr id="8" name="Content Placeholder 2"/>
          <p:cNvSpPr txBox="1">
            <a:spLocks/>
          </p:cNvSpPr>
          <p:nvPr/>
        </p:nvSpPr>
        <p:spPr>
          <a:xfrm>
            <a:off x="557824" y="1005683"/>
            <a:ext cx="7398176" cy="374279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200" dirty="0" smtClean="0">
                <a:solidFill>
                  <a:schemeClr val="tx1"/>
                </a:solidFill>
                <a:latin typeface="Cambria" panose="02040503050406030204" pitchFamily="18" charset="0"/>
                <a:ea typeface="Cambria" panose="02040503050406030204" pitchFamily="18" charset="0"/>
              </a:rPr>
              <a:t>Matplotlib is a low level graph plotting library in python that serves as a visualization utility.</a:t>
            </a:r>
          </a:p>
          <a:p>
            <a:r>
              <a:rPr lang="en-US" sz="1200" dirty="0" smtClean="0">
                <a:solidFill>
                  <a:schemeClr val="tx1"/>
                </a:solidFill>
                <a:latin typeface="Cambria" panose="02040503050406030204" pitchFamily="18" charset="0"/>
                <a:ea typeface="Cambria" panose="02040503050406030204" pitchFamily="18" charset="0"/>
              </a:rPr>
              <a:t>Matplotlib was created by John D. Hunter.</a:t>
            </a:r>
          </a:p>
          <a:p>
            <a:r>
              <a:rPr lang="en-US" sz="1200" dirty="0" smtClean="0">
                <a:solidFill>
                  <a:schemeClr val="tx1"/>
                </a:solidFill>
                <a:latin typeface="Cambria" panose="02040503050406030204" pitchFamily="18" charset="0"/>
                <a:ea typeface="Cambria" panose="02040503050406030204" pitchFamily="18" charset="0"/>
              </a:rPr>
              <a:t>Matplotlib is open source and we can use it freely.</a:t>
            </a:r>
          </a:p>
          <a:p>
            <a:r>
              <a:rPr lang="en-US" sz="1200" dirty="0" smtClean="0">
                <a:solidFill>
                  <a:schemeClr val="tx1"/>
                </a:solidFill>
                <a:latin typeface="Cambria" panose="02040503050406030204" pitchFamily="18" charset="0"/>
                <a:ea typeface="Cambria" panose="02040503050406030204" pitchFamily="18" charset="0"/>
              </a:rPr>
              <a:t>The plot() function is used to draw points (markers) in a diagram.</a:t>
            </a:r>
          </a:p>
          <a:p>
            <a:r>
              <a:rPr lang="en-US" sz="1200" dirty="0" smtClean="0">
                <a:solidFill>
                  <a:schemeClr val="tx1"/>
                </a:solidFill>
                <a:latin typeface="Cambria" panose="02040503050406030204" pitchFamily="18" charset="0"/>
                <a:ea typeface="Cambria" panose="02040503050406030204" pitchFamily="18" charset="0"/>
              </a:rPr>
              <a:t>The </a:t>
            </a:r>
            <a:r>
              <a:rPr lang="en-US" sz="1200" dirty="0" err="1" smtClean="0">
                <a:solidFill>
                  <a:schemeClr val="tx1"/>
                </a:solidFill>
                <a:latin typeface="Cambria" panose="02040503050406030204" pitchFamily="18" charset="0"/>
                <a:ea typeface="Cambria" panose="02040503050406030204" pitchFamily="18" charset="0"/>
              </a:rPr>
              <a:t>xlabel</a:t>
            </a:r>
            <a:r>
              <a:rPr lang="en-US" sz="1200" dirty="0" smtClean="0">
                <a:solidFill>
                  <a:schemeClr val="tx1"/>
                </a:solidFill>
                <a:latin typeface="Cambria" panose="02040503050406030204" pitchFamily="18" charset="0"/>
                <a:ea typeface="Cambria" panose="02040503050406030204" pitchFamily="18" charset="0"/>
              </a:rPr>
              <a:t>() and </a:t>
            </a:r>
            <a:r>
              <a:rPr lang="en-US" sz="1200" dirty="0" err="1" smtClean="0">
                <a:solidFill>
                  <a:schemeClr val="tx1"/>
                </a:solidFill>
                <a:latin typeface="Cambria" panose="02040503050406030204" pitchFamily="18" charset="0"/>
                <a:ea typeface="Cambria" panose="02040503050406030204" pitchFamily="18" charset="0"/>
              </a:rPr>
              <a:t>ylabel</a:t>
            </a:r>
            <a:r>
              <a:rPr lang="en-US" sz="1200" dirty="0" smtClean="0">
                <a:solidFill>
                  <a:schemeClr val="tx1"/>
                </a:solidFill>
                <a:latin typeface="Cambria" panose="02040503050406030204" pitchFamily="18" charset="0"/>
                <a:ea typeface="Cambria" panose="02040503050406030204" pitchFamily="18" charset="0"/>
              </a:rPr>
              <a:t>() functions to set a label for the x- and y-axis.</a:t>
            </a:r>
          </a:p>
          <a:p>
            <a:r>
              <a:rPr lang="en-US" sz="1200" dirty="0" smtClean="0">
                <a:solidFill>
                  <a:schemeClr val="tx1"/>
                </a:solidFill>
                <a:latin typeface="Cambria" panose="02040503050406030204" pitchFamily="18" charset="0"/>
                <a:ea typeface="Cambria" panose="02040503050406030204" pitchFamily="18" charset="0"/>
              </a:rPr>
              <a:t>The scatter() function to draw a scatter plot.</a:t>
            </a:r>
          </a:p>
          <a:p>
            <a:r>
              <a:rPr lang="en-US" sz="1200" dirty="0" smtClean="0">
                <a:solidFill>
                  <a:schemeClr val="tx1"/>
                </a:solidFill>
                <a:latin typeface="Cambria" panose="02040503050406030204" pitchFamily="18" charset="0"/>
                <a:ea typeface="Cambria" panose="02040503050406030204" pitchFamily="18" charset="0"/>
              </a:rPr>
              <a:t>The bar() function to draw bar graphs.</a:t>
            </a:r>
          </a:p>
          <a:p>
            <a:r>
              <a:rPr lang="en-US" sz="1200" dirty="0" smtClean="0">
                <a:solidFill>
                  <a:schemeClr val="tx1"/>
                </a:solidFill>
                <a:latin typeface="Cambria" panose="02040503050406030204" pitchFamily="18" charset="0"/>
                <a:ea typeface="Cambria" panose="02040503050406030204" pitchFamily="18" charset="0"/>
              </a:rPr>
              <a:t>A histogram is a graph showing </a:t>
            </a:r>
            <a:r>
              <a:rPr lang="en-US" sz="1200" i="1" dirty="0" smtClean="0">
                <a:solidFill>
                  <a:schemeClr val="tx1"/>
                </a:solidFill>
                <a:latin typeface="Cambria" panose="02040503050406030204" pitchFamily="18" charset="0"/>
                <a:ea typeface="Cambria" panose="02040503050406030204" pitchFamily="18" charset="0"/>
              </a:rPr>
              <a:t>frequency</a:t>
            </a:r>
            <a:r>
              <a:rPr lang="en-US" sz="1200" dirty="0" smtClean="0">
                <a:solidFill>
                  <a:schemeClr val="tx1"/>
                </a:solidFill>
                <a:latin typeface="Cambria" panose="02040503050406030204" pitchFamily="18" charset="0"/>
                <a:ea typeface="Cambria" panose="02040503050406030204" pitchFamily="18" charset="0"/>
              </a:rPr>
              <a:t> distributions.</a:t>
            </a:r>
          </a:p>
          <a:p>
            <a:r>
              <a:rPr lang="en-US" sz="1200" dirty="0" smtClean="0">
                <a:solidFill>
                  <a:schemeClr val="tx1"/>
                </a:solidFill>
                <a:latin typeface="Cambria" panose="02040503050406030204" pitchFamily="18" charset="0"/>
                <a:ea typeface="Cambria" panose="02040503050406030204" pitchFamily="18" charset="0"/>
              </a:rPr>
              <a:t>The </a:t>
            </a:r>
            <a:r>
              <a:rPr lang="en-US" sz="1200" dirty="0" err="1" smtClean="0">
                <a:solidFill>
                  <a:schemeClr val="tx1"/>
                </a:solidFill>
                <a:latin typeface="Cambria" panose="02040503050406030204" pitchFamily="18" charset="0"/>
                <a:ea typeface="Cambria" panose="02040503050406030204" pitchFamily="18" charset="0"/>
              </a:rPr>
              <a:t>hist</a:t>
            </a:r>
            <a:r>
              <a:rPr lang="en-US" sz="1200" dirty="0" smtClean="0">
                <a:solidFill>
                  <a:schemeClr val="tx1"/>
                </a:solidFill>
                <a:latin typeface="Cambria" panose="02040503050406030204" pitchFamily="18" charset="0"/>
                <a:ea typeface="Cambria" panose="02040503050406030204" pitchFamily="18" charset="0"/>
              </a:rPr>
              <a:t>() function will read the array and produce a histogram .</a:t>
            </a:r>
          </a:p>
          <a:p>
            <a:r>
              <a:rPr lang="en-US" sz="1200" dirty="0" smtClean="0">
                <a:solidFill>
                  <a:schemeClr val="tx1"/>
                </a:solidFill>
                <a:latin typeface="Cambria" panose="02040503050406030204" pitchFamily="18" charset="0"/>
                <a:ea typeface="Cambria" panose="02040503050406030204" pitchFamily="18" charset="0"/>
              </a:rPr>
              <a:t>The pie() function to draw pie charts.</a:t>
            </a:r>
            <a:endParaRPr lang="en-IN" sz="1200" dirty="0">
              <a:solidFill>
                <a:schemeClr val="tx1"/>
              </a:solidFill>
              <a:latin typeface="Cambria" panose="02040503050406030204" pitchFamily="18" charset="0"/>
              <a:ea typeface="Cambria" panose="02040503050406030204" pitchFamily="18" charset="0"/>
            </a:endParaRPr>
          </a:p>
        </p:txBody>
      </p:sp>
      <p:pic>
        <p:nvPicPr>
          <p:cNvPr id="2050" name="Picture 2" descr="Working with Python pack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098" y="3265213"/>
            <a:ext cx="5329142" cy="103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726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Content Placeholder 2"/>
          <p:cNvSpPr txBox="1">
            <a:spLocks/>
          </p:cNvSpPr>
          <p:nvPr/>
        </p:nvSpPr>
        <p:spPr>
          <a:xfrm>
            <a:off x="439994" y="940051"/>
            <a:ext cx="5694148" cy="322497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200" dirty="0" smtClean="0">
                <a:solidFill>
                  <a:schemeClr val="tx1"/>
                </a:solidFill>
                <a:latin typeface="Cambria" panose="02040503050406030204" pitchFamily="18" charset="0"/>
                <a:ea typeface="Cambria" panose="02040503050406030204" pitchFamily="18" charset="0"/>
              </a:rPr>
              <a:t>A box plot which is also known as a whisker plot displays a summary of a set of data containing the minimum, first quartile, median, third quartile, and maximum. In a box plot, we draw a box from the first quartile to the third quartile. A vertical line goes through the box at the median. The whiskers go from each quartile to the minimum or maximum.</a:t>
            </a:r>
          </a:p>
          <a:p>
            <a:endParaRPr lang="en-IN" sz="800" dirty="0">
              <a:solidFill>
                <a:schemeClr val="tx1"/>
              </a:solidFill>
              <a:latin typeface="Cambria" panose="02040503050406030204" pitchFamily="18" charset="0"/>
              <a:ea typeface="Cambria" panose="02040503050406030204" pitchFamily="18" charset="0"/>
            </a:endParaRPr>
          </a:p>
        </p:txBody>
      </p:sp>
      <p:pic>
        <p:nvPicPr>
          <p:cNvPr id="8" name="Picture 7"/>
          <p:cNvPicPr>
            <a:picLocks noChangeAspect="1"/>
          </p:cNvPicPr>
          <p:nvPr/>
        </p:nvPicPr>
        <p:blipFill>
          <a:blip r:embed="rId3"/>
          <a:stretch>
            <a:fillRect/>
          </a:stretch>
        </p:blipFill>
        <p:spPr>
          <a:xfrm>
            <a:off x="5604386" y="2136959"/>
            <a:ext cx="3121163" cy="1182391"/>
          </a:xfrm>
          <a:prstGeom prst="rect">
            <a:avLst/>
          </a:prstGeom>
        </p:spPr>
      </p:pic>
      <p:sp>
        <p:nvSpPr>
          <p:cNvPr id="9" name="Title 1"/>
          <p:cNvSpPr>
            <a:spLocks noGrp="1"/>
          </p:cNvSpPr>
          <p:nvPr>
            <p:ph type="title"/>
          </p:nvPr>
        </p:nvSpPr>
        <p:spPr>
          <a:xfrm>
            <a:off x="838200" y="365125"/>
            <a:ext cx="2801471" cy="504451"/>
          </a:xfrm>
        </p:spPr>
        <p:txBody>
          <a:bodyPr>
            <a:noAutofit/>
          </a:bodyPr>
          <a:lstStyle/>
          <a:p>
            <a:r>
              <a:rPr lang="en-US" sz="2000" dirty="0" smtClean="0"/>
              <a:t>Matplotlib Box Plot</a:t>
            </a:r>
            <a:endParaRPr lang="en-IN" sz="2000" dirty="0"/>
          </a:p>
        </p:txBody>
      </p:sp>
    </p:spTree>
    <p:extLst>
      <p:ext uri="{BB962C8B-B14F-4D97-AF65-F5344CB8AC3E}">
        <p14:creationId xmlns:p14="http://schemas.microsoft.com/office/powerpoint/2010/main" val="31394297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Content Placeholder 2"/>
          <p:cNvSpPr txBox="1">
            <a:spLocks/>
          </p:cNvSpPr>
          <p:nvPr/>
        </p:nvSpPr>
        <p:spPr>
          <a:xfrm>
            <a:off x="181897" y="1217463"/>
            <a:ext cx="5326626" cy="190182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200" i="1" dirty="0" smtClean="0">
                <a:solidFill>
                  <a:schemeClr val="tx1"/>
                </a:solidFill>
              </a:rPr>
              <a:t>Violin plots are a combination of box plot and histograms</a:t>
            </a:r>
            <a:r>
              <a:rPr lang="en-US" sz="1200" dirty="0" smtClean="0">
                <a:solidFill>
                  <a:schemeClr val="tx1"/>
                </a:solidFill>
              </a:rPr>
              <a:t>. It portrays the distribution, median, interquartile range of data. So we see that </a:t>
            </a:r>
            <a:r>
              <a:rPr lang="en-US" sz="1200" dirty="0" err="1" smtClean="0">
                <a:solidFill>
                  <a:schemeClr val="tx1"/>
                </a:solidFill>
              </a:rPr>
              <a:t>iqr</a:t>
            </a:r>
            <a:r>
              <a:rPr lang="en-US" sz="1200" dirty="0" smtClean="0">
                <a:solidFill>
                  <a:schemeClr val="tx1"/>
                </a:solidFill>
              </a:rPr>
              <a:t> and median are the statistical information provided by box plot whereas distribution is being provided by the histogram.</a:t>
            </a:r>
            <a:endParaRPr lang="en-IN" sz="900" dirty="0">
              <a:solidFill>
                <a:schemeClr val="tx1"/>
              </a:solidFill>
            </a:endParaRPr>
          </a:p>
        </p:txBody>
      </p:sp>
      <p:sp>
        <p:nvSpPr>
          <p:cNvPr id="8" name="Title 1"/>
          <p:cNvSpPr>
            <a:spLocks noGrp="1"/>
          </p:cNvSpPr>
          <p:nvPr>
            <p:ph type="title"/>
          </p:nvPr>
        </p:nvSpPr>
        <p:spPr>
          <a:xfrm>
            <a:off x="838200" y="365125"/>
            <a:ext cx="2801471" cy="504451"/>
          </a:xfrm>
        </p:spPr>
        <p:txBody>
          <a:bodyPr>
            <a:noAutofit/>
          </a:bodyPr>
          <a:lstStyle/>
          <a:p>
            <a:r>
              <a:rPr lang="en-US" sz="2000" dirty="0" smtClean="0"/>
              <a:t>Matplotlib violin Plot</a:t>
            </a:r>
            <a:endParaRPr lang="en-IN" sz="2000" dirty="0"/>
          </a:p>
        </p:txBody>
      </p:sp>
      <p:pic>
        <p:nvPicPr>
          <p:cNvPr id="9" name="Picture 8"/>
          <p:cNvPicPr>
            <a:picLocks noChangeAspect="1"/>
          </p:cNvPicPr>
          <p:nvPr/>
        </p:nvPicPr>
        <p:blipFill>
          <a:blip r:embed="rId3"/>
          <a:stretch>
            <a:fillRect/>
          </a:stretch>
        </p:blipFill>
        <p:spPr>
          <a:xfrm>
            <a:off x="5585878" y="1221325"/>
            <a:ext cx="3082642" cy="2457782"/>
          </a:xfrm>
          <a:prstGeom prst="rect">
            <a:avLst/>
          </a:prstGeom>
        </p:spPr>
      </p:pic>
    </p:spTree>
    <p:extLst>
      <p:ext uri="{BB962C8B-B14F-4D97-AF65-F5344CB8AC3E}">
        <p14:creationId xmlns:p14="http://schemas.microsoft.com/office/powerpoint/2010/main" val="166427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Title 1"/>
          <p:cNvSpPr>
            <a:spLocks noGrp="1"/>
          </p:cNvSpPr>
          <p:nvPr>
            <p:ph type="title"/>
          </p:nvPr>
        </p:nvSpPr>
        <p:spPr>
          <a:xfrm>
            <a:off x="442200" y="376150"/>
            <a:ext cx="2801471" cy="504451"/>
          </a:xfrm>
        </p:spPr>
        <p:txBody>
          <a:bodyPr>
            <a:noAutofit/>
          </a:bodyPr>
          <a:lstStyle/>
          <a:p>
            <a:r>
              <a:rPr lang="en-US" sz="2000" dirty="0" smtClean="0"/>
              <a:t>Python </a:t>
            </a:r>
            <a:r>
              <a:rPr lang="en-US" sz="2000" dirty="0" err="1" smtClean="0"/>
              <a:t>Tkinter</a:t>
            </a:r>
            <a:endParaRPr lang="en-IN" sz="2000" dirty="0"/>
          </a:p>
        </p:txBody>
      </p:sp>
      <p:sp>
        <p:nvSpPr>
          <p:cNvPr id="8" name="Content Placeholder 2"/>
          <p:cNvSpPr txBox="1">
            <a:spLocks/>
          </p:cNvSpPr>
          <p:nvPr/>
        </p:nvSpPr>
        <p:spPr>
          <a:xfrm>
            <a:off x="181897" y="1195863"/>
            <a:ext cx="6370103" cy="291533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100" dirty="0" err="1">
                <a:solidFill>
                  <a:schemeClr val="tx1"/>
                </a:solidFill>
              </a:rPr>
              <a:t>Tkinter</a:t>
            </a:r>
            <a:r>
              <a:rPr lang="en-US" sz="1100" dirty="0">
                <a:solidFill>
                  <a:schemeClr val="tx1"/>
                </a:solidFill>
              </a:rPr>
              <a:t> is the most commonly used library for developing GUI (Graphical User Interface) in Python. It is a standard Python interface to the </a:t>
            </a:r>
            <a:r>
              <a:rPr lang="en-US" sz="1100" dirty="0" err="1">
                <a:solidFill>
                  <a:schemeClr val="tx1"/>
                </a:solidFill>
              </a:rPr>
              <a:t>Tk</a:t>
            </a:r>
            <a:r>
              <a:rPr lang="en-US" sz="1100" dirty="0">
                <a:solidFill>
                  <a:schemeClr val="tx1"/>
                </a:solidFill>
              </a:rPr>
              <a:t> GUI toolkit shipped with Python. As </a:t>
            </a:r>
            <a:r>
              <a:rPr lang="en-US" sz="1100" dirty="0" err="1">
                <a:solidFill>
                  <a:schemeClr val="tx1"/>
                </a:solidFill>
              </a:rPr>
              <a:t>Tk</a:t>
            </a:r>
            <a:r>
              <a:rPr lang="en-US" sz="1100" dirty="0">
                <a:solidFill>
                  <a:schemeClr val="tx1"/>
                </a:solidFill>
              </a:rPr>
              <a:t> and </a:t>
            </a:r>
            <a:r>
              <a:rPr lang="en-US" sz="1100" dirty="0" err="1">
                <a:solidFill>
                  <a:schemeClr val="tx1"/>
                </a:solidFill>
              </a:rPr>
              <a:t>Tkinter</a:t>
            </a:r>
            <a:r>
              <a:rPr lang="en-US" sz="1100" dirty="0">
                <a:solidFill>
                  <a:schemeClr val="tx1"/>
                </a:solidFill>
              </a:rPr>
              <a:t> are available on most of the Unix platforms as well as on the Windows system, developing GUI applications with </a:t>
            </a:r>
            <a:r>
              <a:rPr lang="en-US" sz="1100" dirty="0" err="1">
                <a:solidFill>
                  <a:schemeClr val="tx1"/>
                </a:solidFill>
              </a:rPr>
              <a:t>Tkinter</a:t>
            </a:r>
            <a:r>
              <a:rPr lang="en-US" sz="1100" dirty="0">
                <a:solidFill>
                  <a:schemeClr val="tx1"/>
                </a:solidFill>
              </a:rPr>
              <a:t> becomes the fastest and easiest</a:t>
            </a:r>
            <a:r>
              <a:rPr lang="en-US" sz="1100" dirty="0" smtClean="0">
                <a:solidFill>
                  <a:schemeClr val="tx1"/>
                </a:solidFill>
              </a:rPr>
              <a:t>.</a:t>
            </a:r>
          </a:p>
          <a:p>
            <a:pPr marL="114300" indent="0">
              <a:buNone/>
            </a:pPr>
            <a:endParaRPr lang="en-US" sz="1100" i="1" dirty="0" smtClean="0">
              <a:solidFill>
                <a:schemeClr val="tx1"/>
              </a:solidFill>
            </a:endParaRPr>
          </a:p>
          <a:p>
            <a:pPr marL="114300" indent="0">
              <a:buNone/>
            </a:pPr>
            <a:r>
              <a:rPr lang="en-US" sz="1100" b="1" i="1" dirty="0">
                <a:solidFill>
                  <a:schemeClr val="tx1"/>
                </a:solidFill>
              </a:rPr>
              <a:t>Developing desktop based applications with python </a:t>
            </a:r>
            <a:r>
              <a:rPr lang="en-US" sz="1100" b="1" i="1" dirty="0" err="1">
                <a:solidFill>
                  <a:schemeClr val="tx1"/>
                </a:solidFill>
              </a:rPr>
              <a:t>Tkinter</a:t>
            </a:r>
            <a:r>
              <a:rPr lang="en-US" sz="1100" b="1" i="1" dirty="0">
                <a:solidFill>
                  <a:schemeClr val="tx1"/>
                </a:solidFill>
              </a:rPr>
              <a:t> is not a complex task. An empty </a:t>
            </a:r>
            <a:r>
              <a:rPr lang="en-US" sz="1100" b="1" i="1" dirty="0" err="1">
                <a:solidFill>
                  <a:schemeClr val="tx1"/>
                </a:solidFill>
              </a:rPr>
              <a:t>Tkinter</a:t>
            </a:r>
            <a:r>
              <a:rPr lang="en-US" sz="1100" b="1" i="1" dirty="0">
                <a:solidFill>
                  <a:schemeClr val="tx1"/>
                </a:solidFill>
              </a:rPr>
              <a:t> top-level window can be created by using the following </a:t>
            </a:r>
            <a:r>
              <a:rPr lang="en-US" sz="1100" b="1" i="1" dirty="0" smtClean="0">
                <a:solidFill>
                  <a:schemeClr val="tx1"/>
                </a:solidFill>
              </a:rPr>
              <a:t>steps - </a:t>
            </a:r>
            <a:endParaRPr lang="en-US" sz="1100" b="1" i="1" dirty="0">
              <a:solidFill>
                <a:schemeClr val="tx1"/>
              </a:solidFill>
            </a:endParaRPr>
          </a:p>
          <a:p>
            <a:pPr marL="114300" indent="0">
              <a:buNone/>
            </a:pPr>
            <a:endParaRPr lang="en-US" sz="1100" dirty="0">
              <a:solidFill>
                <a:schemeClr val="tx1"/>
              </a:solidFill>
            </a:endParaRPr>
          </a:p>
          <a:p>
            <a:pPr marL="806450" indent="-228600">
              <a:buFont typeface="+mj-lt"/>
              <a:buAutoNum type="arabicPeriod"/>
            </a:pPr>
            <a:r>
              <a:rPr lang="en-US" sz="1200" dirty="0">
                <a:solidFill>
                  <a:schemeClr val="tx1"/>
                </a:solidFill>
              </a:rPr>
              <a:t>import the </a:t>
            </a:r>
            <a:r>
              <a:rPr lang="en-US" sz="1200" dirty="0" err="1">
                <a:solidFill>
                  <a:schemeClr val="tx1"/>
                </a:solidFill>
              </a:rPr>
              <a:t>Tkinter</a:t>
            </a:r>
            <a:r>
              <a:rPr lang="en-US" sz="1200" dirty="0">
                <a:solidFill>
                  <a:schemeClr val="tx1"/>
                </a:solidFill>
              </a:rPr>
              <a:t> module.</a:t>
            </a:r>
          </a:p>
          <a:p>
            <a:pPr marL="806450" indent="-228600">
              <a:buFont typeface="+mj-lt"/>
              <a:buAutoNum type="arabicPeriod"/>
            </a:pPr>
            <a:r>
              <a:rPr lang="en-US" sz="1200" dirty="0">
                <a:solidFill>
                  <a:schemeClr val="tx1"/>
                </a:solidFill>
              </a:rPr>
              <a:t>Create the main application window.</a:t>
            </a:r>
          </a:p>
          <a:p>
            <a:pPr marL="806450" indent="-228600">
              <a:buFont typeface="+mj-lt"/>
              <a:buAutoNum type="arabicPeriod"/>
            </a:pPr>
            <a:r>
              <a:rPr lang="en-US" sz="1200" dirty="0">
                <a:solidFill>
                  <a:schemeClr val="tx1"/>
                </a:solidFill>
              </a:rPr>
              <a:t>Add the widgets like labels, buttons, frames, etc. to the window.</a:t>
            </a:r>
          </a:p>
          <a:p>
            <a:pPr marL="806450" indent="-228600">
              <a:buFont typeface="+mj-lt"/>
              <a:buAutoNum type="arabicPeriod"/>
            </a:pPr>
            <a:r>
              <a:rPr lang="en-US" sz="1200" dirty="0">
                <a:solidFill>
                  <a:schemeClr val="tx1"/>
                </a:solidFill>
              </a:rPr>
              <a:t>Call the main event loop so that the actions can take place on the user's computer screen.</a:t>
            </a:r>
            <a:endParaRPr lang="en-IN" sz="1200" dirty="0">
              <a:solidFill>
                <a:schemeClr val="tx1"/>
              </a:solidFill>
            </a:endParaRPr>
          </a:p>
        </p:txBody>
      </p:sp>
      <p:pic>
        <p:nvPicPr>
          <p:cNvPr id="2" name="Picture 1"/>
          <p:cNvPicPr>
            <a:picLocks noChangeAspect="1"/>
          </p:cNvPicPr>
          <p:nvPr/>
        </p:nvPicPr>
        <p:blipFill>
          <a:blip r:embed="rId3"/>
          <a:stretch>
            <a:fillRect/>
          </a:stretch>
        </p:blipFill>
        <p:spPr>
          <a:xfrm>
            <a:off x="6213118" y="1948512"/>
            <a:ext cx="2512432" cy="1410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38179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7" name="Title 1"/>
          <p:cNvSpPr>
            <a:spLocks noGrp="1"/>
          </p:cNvSpPr>
          <p:nvPr>
            <p:ph type="title"/>
          </p:nvPr>
        </p:nvSpPr>
        <p:spPr>
          <a:xfrm>
            <a:off x="442200" y="376150"/>
            <a:ext cx="2949000" cy="504451"/>
          </a:xfrm>
        </p:spPr>
        <p:txBody>
          <a:bodyPr>
            <a:noAutofit/>
          </a:bodyPr>
          <a:lstStyle/>
          <a:p>
            <a:r>
              <a:rPr lang="en-US" sz="2000" dirty="0" smtClean="0"/>
              <a:t>Python </a:t>
            </a:r>
            <a:r>
              <a:rPr lang="en-US" sz="2000" dirty="0" err="1" smtClean="0"/>
              <a:t>Tkinter</a:t>
            </a:r>
            <a:r>
              <a:rPr lang="en-US" sz="2000" dirty="0" smtClean="0"/>
              <a:t> Install</a:t>
            </a:r>
            <a:endParaRPr lang="en-IN" sz="2000" dirty="0"/>
          </a:p>
        </p:txBody>
      </p:sp>
      <p:sp>
        <p:nvSpPr>
          <p:cNvPr id="9" name="Content Placeholder 2"/>
          <p:cNvSpPr txBox="1">
            <a:spLocks/>
          </p:cNvSpPr>
          <p:nvPr/>
        </p:nvSpPr>
        <p:spPr>
          <a:xfrm>
            <a:off x="370297" y="1327082"/>
            <a:ext cx="7896504" cy="291533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lang="en-IN" sz="1200" dirty="0">
              <a:solidFill>
                <a:schemeClr val="tx1"/>
              </a:solidFill>
            </a:endParaRPr>
          </a:p>
        </p:txBody>
      </p:sp>
      <p:pic>
        <p:nvPicPr>
          <p:cNvPr id="2" name="Picture 1"/>
          <p:cNvPicPr>
            <a:picLocks noChangeAspect="1"/>
          </p:cNvPicPr>
          <p:nvPr/>
        </p:nvPicPr>
        <p:blipFill>
          <a:blip r:embed="rId3"/>
          <a:stretch>
            <a:fillRect/>
          </a:stretch>
        </p:blipFill>
        <p:spPr>
          <a:xfrm>
            <a:off x="4394612" y="1642767"/>
            <a:ext cx="3925677" cy="715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08629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8" name="Title 1"/>
          <p:cNvSpPr>
            <a:spLocks noGrp="1"/>
          </p:cNvSpPr>
          <p:nvPr>
            <p:ph type="title"/>
          </p:nvPr>
        </p:nvSpPr>
        <p:spPr>
          <a:xfrm>
            <a:off x="442200" y="376150"/>
            <a:ext cx="2949000" cy="504451"/>
          </a:xfrm>
        </p:spPr>
        <p:txBody>
          <a:bodyPr>
            <a:noAutofit/>
          </a:bodyPr>
          <a:lstStyle/>
          <a:p>
            <a:r>
              <a:rPr lang="en-US" sz="2000" dirty="0" smtClean="0"/>
              <a:t>Python </a:t>
            </a:r>
            <a:r>
              <a:rPr lang="en-US" sz="2000" dirty="0" err="1" smtClean="0"/>
              <a:t>Tkinter</a:t>
            </a:r>
            <a:r>
              <a:rPr lang="en-US" sz="2000" dirty="0" smtClean="0"/>
              <a:t> Widgets</a:t>
            </a:r>
            <a:endParaRPr lang="en-IN" sz="2000" dirty="0"/>
          </a:p>
        </p:txBody>
      </p:sp>
      <p:pic>
        <p:nvPicPr>
          <p:cNvPr id="2" name="Picture 1"/>
          <p:cNvPicPr>
            <a:picLocks noChangeAspect="1"/>
          </p:cNvPicPr>
          <p:nvPr/>
        </p:nvPicPr>
        <p:blipFill>
          <a:blip r:embed="rId3"/>
          <a:stretch>
            <a:fillRect/>
          </a:stretch>
        </p:blipFill>
        <p:spPr>
          <a:xfrm>
            <a:off x="1796920" y="794201"/>
            <a:ext cx="5799080" cy="3998800"/>
          </a:xfrm>
          <a:prstGeom prst="rect">
            <a:avLst/>
          </a:prstGeom>
        </p:spPr>
      </p:pic>
    </p:spTree>
    <p:extLst>
      <p:ext uri="{BB962C8B-B14F-4D97-AF65-F5344CB8AC3E}">
        <p14:creationId xmlns:p14="http://schemas.microsoft.com/office/powerpoint/2010/main" val="3533135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Verdana"/>
                <a:ea typeface="Verdana"/>
                <a:cs typeface="Verdana"/>
                <a:sym typeface="Verdana"/>
              </a:rPr>
              <a:t>Installing </a:t>
            </a:r>
            <a:r>
              <a:rPr lang="en" sz="2200">
                <a:highlight>
                  <a:srgbClr val="FFFFFF"/>
                </a:highlight>
                <a:latin typeface="Verdana"/>
                <a:ea typeface="Verdana"/>
                <a:cs typeface="Verdana"/>
                <a:sym typeface="Verdana"/>
              </a:rPr>
              <a:t>Visual Studio Code</a:t>
            </a:r>
            <a:endParaRPr sz="2200">
              <a:highlight>
                <a:srgbClr val="FFFFFF"/>
              </a:highlight>
              <a:latin typeface="Verdana"/>
              <a:ea typeface="Verdana"/>
              <a:cs typeface="Verdana"/>
              <a:sym typeface="Verdana"/>
            </a:endParaRPr>
          </a:p>
          <a:p>
            <a:pPr marL="0" lvl="0" indent="0" algn="l" rtl="0">
              <a:spcBef>
                <a:spcPts val="0"/>
              </a:spcBef>
              <a:spcAft>
                <a:spcPts val="0"/>
              </a:spcAft>
              <a:buNone/>
            </a:pPr>
            <a:endParaRPr sz="2200">
              <a:latin typeface="Verdana"/>
              <a:ea typeface="Verdana"/>
              <a:cs typeface="Verdana"/>
              <a:sym typeface="Verdana"/>
            </a:endParaRPr>
          </a:p>
        </p:txBody>
      </p:sp>
      <p:sp>
        <p:nvSpPr>
          <p:cNvPr id="121" name="Google Shape;12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Download VsCode from </a:t>
            </a:r>
            <a:r>
              <a:rPr lang="en" sz="1200" u="sng">
                <a:solidFill>
                  <a:schemeClr val="dk1"/>
                </a:solidFill>
                <a:latin typeface="Verdana"/>
                <a:ea typeface="Verdana"/>
                <a:cs typeface="Verdana"/>
                <a:sym typeface="Verdana"/>
              </a:rPr>
              <a:t>https://code.visualstudio.com/download</a:t>
            </a:r>
            <a:endParaRPr sz="1200" u="sng">
              <a:solidFill>
                <a:schemeClr val="dk1"/>
              </a:solidFill>
              <a:latin typeface="Verdana"/>
              <a:ea typeface="Verdana"/>
              <a:cs typeface="Verdana"/>
              <a:sym typeface="Verdana"/>
            </a:endParaRPr>
          </a:p>
          <a:p>
            <a:pPr marL="457200" lvl="0" indent="-304800" algn="l" rtl="0">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Install </a:t>
            </a:r>
            <a:r>
              <a:rPr lang="en" sz="1200">
                <a:solidFill>
                  <a:srgbClr val="444444"/>
                </a:solidFill>
                <a:highlight>
                  <a:srgbClr val="FFFFFF"/>
                </a:highlight>
                <a:latin typeface="Verdana"/>
                <a:ea typeface="Verdana"/>
                <a:cs typeface="Verdana"/>
                <a:sym typeface="Verdana"/>
              </a:rPr>
              <a:t>Visual Studio Code </a:t>
            </a:r>
            <a:r>
              <a:rPr lang="en" sz="1200">
                <a:solidFill>
                  <a:schemeClr val="dk1"/>
                </a:solidFill>
                <a:latin typeface="Verdana"/>
                <a:ea typeface="Verdana"/>
                <a:cs typeface="Verdana"/>
                <a:sym typeface="Verdana"/>
              </a:rPr>
              <a:t>.</a:t>
            </a:r>
            <a:endParaRPr sz="1200">
              <a:latin typeface="Verdana"/>
              <a:ea typeface="Verdana"/>
              <a:cs typeface="Verdana"/>
              <a:sym typeface="Verdana"/>
            </a:endParaRPr>
          </a:p>
        </p:txBody>
      </p:sp>
      <p:pic>
        <p:nvPicPr>
          <p:cNvPr id="122" name="Google Shape;122;p20"/>
          <p:cNvPicPr preferRelativeResize="0"/>
          <p:nvPr/>
        </p:nvPicPr>
        <p:blipFill>
          <a:blip r:embed="rId3">
            <a:alphaModFix/>
          </a:blip>
          <a:stretch>
            <a:fillRect/>
          </a:stretch>
        </p:blipFill>
        <p:spPr>
          <a:xfrm>
            <a:off x="4195400" y="1569451"/>
            <a:ext cx="4764202" cy="2679850"/>
          </a:xfrm>
          <a:prstGeom prst="rect">
            <a:avLst/>
          </a:prstGeom>
          <a:noFill/>
          <a:ln>
            <a:noFill/>
          </a:ln>
        </p:spPr>
      </p:pic>
      <p:pic>
        <p:nvPicPr>
          <p:cNvPr id="123" name="Google Shape;123;p20"/>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8"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
        <p:nvSpPr>
          <p:cNvPr id="8" name="Title 1"/>
          <p:cNvSpPr txBox="1">
            <a:spLocks/>
          </p:cNvSpPr>
          <p:nvPr/>
        </p:nvSpPr>
        <p:spPr>
          <a:xfrm>
            <a:off x="442200" y="376150"/>
            <a:ext cx="2949000" cy="5044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smtClean="0"/>
              <a:t>Python Tkinter Widgets</a:t>
            </a:r>
            <a:endParaRPr lang="en-IN" sz="2000" dirty="0"/>
          </a:p>
        </p:txBody>
      </p:sp>
      <p:pic>
        <p:nvPicPr>
          <p:cNvPr id="9" name="Picture 8"/>
          <p:cNvPicPr>
            <a:picLocks noChangeAspect="1"/>
          </p:cNvPicPr>
          <p:nvPr/>
        </p:nvPicPr>
        <p:blipFill>
          <a:blip r:embed="rId3"/>
          <a:stretch>
            <a:fillRect/>
          </a:stretch>
        </p:blipFill>
        <p:spPr>
          <a:xfrm>
            <a:off x="1204800" y="1081782"/>
            <a:ext cx="7379376" cy="3267311"/>
          </a:xfrm>
          <a:prstGeom prst="rect">
            <a:avLst/>
          </a:prstGeom>
        </p:spPr>
      </p:pic>
    </p:spTree>
    <p:extLst>
      <p:ext uri="{BB962C8B-B14F-4D97-AF65-F5344CB8AC3E}">
        <p14:creationId xmlns:p14="http://schemas.microsoft.com/office/powerpoint/2010/main" val="32568974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Tree>
    <p:extLst>
      <p:ext uri="{BB962C8B-B14F-4D97-AF65-F5344CB8AC3E}">
        <p14:creationId xmlns:p14="http://schemas.microsoft.com/office/powerpoint/2010/main" val="29762193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Tree>
    <p:extLst>
      <p:ext uri="{BB962C8B-B14F-4D97-AF65-F5344CB8AC3E}">
        <p14:creationId xmlns:p14="http://schemas.microsoft.com/office/powerpoint/2010/main" val="7947549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Tree>
    <p:extLst>
      <p:ext uri="{BB962C8B-B14F-4D97-AF65-F5344CB8AC3E}">
        <p14:creationId xmlns:p14="http://schemas.microsoft.com/office/powerpoint/2010/main" val="32020406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Tree>
    <p:extLst>
      <p:ext uri="{BB962C8B-B14F-4D97-AF65-F5344CB8AC3E}">
        <p14:creationId xmlns:p14="http://schemas.microsoft.com/office/powerpoint/2010/main" val="3990193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p:txBody>
          <a:bodyPr/>
          <a:lstStyle/>
          <a:p>
            <a:endParaRPr lang="en-IN"/>
          </a:p>
        </p:txBody>
      </p:sp>
      <p:sp>
        <p:nvSpPr>
          <p:cNvPr id="4"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534;p60"/>
          <p:cNvPicPr preferRelativeResize="0"/>
          <p:nvPr/>
        </p:nvPicPr>
        <p:blipFill>
          <a:blip r:embed="rId2">
            <a:alphaModFix/>
          </a:blip>
          <a:stretch>
            <a:fillRect/>
          </a:stretch>
        </p:blipFill>
        <p:spPr>
          <a:xfrm>
            <a:off x="8419300" y="69900"/>
            <a:ext cx="612500" cy="612500"/>
          </a:xfrm>
          <a:prstGeom prst="rect">
            <a:avLst/>
          </a:prstGeom>
          <a:noFill/>
          <a:ln>
            <a:noFill/>
          </a:ln>
        </p:spPr>
      </p:pic>
    </p:spTree>
    <p:extLst>
      <p:ext uri="{BB962C8B-B14F-4D97-AF65-F5344CB8AC3E}">
        <p14:creationId xmlns:p14="http://schemas.microsoft.com/office/powerpoint/2010/main" val="90686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Verdana"/>
                <a:ea typeface="Verdana"/>
                <a:cs typeface="Verdana"/>
                <a:sym typeface="Verdana"/>
              </a:rPr>
              <a:t>Python Syntax</a:t>
            </a:r>
            <a:endParaRPr sz="2220">
              <a:latin typeface="Verdana"/>
              <a:ea typeface="Verdana"/>
              <a:cs typeface="Verdana"/>
              <a:sym typeface="Verdana"/>
            </a:endParaRPr>
          </a:p>
        </p:txBody>
      </p:sp>
      <p:pic>
        <p:nvPicPr>
          <p:cNvPr id="131" name="Google Shape;131;p21"/>
          <p:cNvPicPr preferRelativeResize="0"/>
          <p:nvPr/>
        </p:nvPicPr>
        <p:blipFill>
          <a:blip r:embed="rId3">
            <a:alphaModFix/>
          </a:blip>
          <a:stretch>
            <a:fillRect/>
          </a:stretch>
        </p:blipFill>
        <p:spPr>
          <a:xfrm>
            <a:off x="2976550" y="1642325"/>
            <a:ext cx="3190875" cy="800100"/>
          </a:xfrm>
          <a:prstGeom prst="rect">
            <a:avLst/>
          </a:prstGeom>
          <a:noFill/>
          <a:ln>
            <a:noFill/>
          </a:ln>
        </p:spPr>
      </p:pic>
      <p:pic>
        <p:nvPicPr>
          <p:cNvPr id="132" name="Google Shape;132;p21"/>
          <p:cNvPicPr preferRelativeResize="0"/>
          <p:nvPr/>
        </p:nvPicPr>
        <p:blipFill>
          <a:blip r:embed="rId4">
            <a:alphaModFix/>
          </a:blip>
          <a:stretch>
            <a:fillRect/>
          </a:stretch>
        </p:blipFill>
        <p:spPr>
          <a:xfrm>
            <a:off x="8419300" y="69900"/>
            <a:ext cx="612500" cy="612500"/>
          </a:xfrm>
          <a:prstGeom prst="rect">
            <a:avLst/>
          </a:prstGeom>
          <a:noFill/>
          <a:ln>
            <a:noFill/>
          </a:ln>
        </p:spPr>
      </p:pic>
      <p:sp>
        <p:nvSpPr>
          <p:cNvPr id="7" name="Google Shape;532;p60"/>
          <p:cNvSpPr/>
          <p:nvPr/>
        </p:nvSpPr>
        <p:spPr>
          <a:xfrm>
            <a:off x="0" y="4887100"/>
            <a:ext cx="9144000" cy="256500"/>
          </a:xfrm>
          <a:prstGeom prst="rect">
            <a:avLst/>
          </a:prstGeom>
          <a:pattFill prst="pct70">
            <a:fgClr>
              <a:srgbClr val="3C78D8"/>
            </a:fgClr>
            <a:bgClr>
              <a:schemeClr val="bg1"/>
            </a:bgClr>
          </a:patt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3;p60"/>
          <p:cNvSpPr/>
          <p:nvPr/>
        </p:nvSpPr>
        <p:spPr>
          <a:xfrm rot="5400000">
            <a:off x="7200" y="-85025"/>
            <a:ext cx="590400" cy="667200"/>
          </a:xfrm>
          <a:prstGeom prst="rtTriangle">
            <a:avLst/>
          </a:prstGeom>
          <a:gradFill flip="none" rotWithShape="1">
            <a:gsLst>
              <a:gs pos="0">
                <a:srgbClr val="3C78D8">
                  <a:shade val="30000"/>
                  <a:satMod val="115000"/>
                </a:srgbClr>
              </a:gs>
              <a:gs pos="50000">
                <a:srgbClr val="3C78D8">
                  <a:shade val="67500"/>
                  <a:satMod val="115000"/>
                </a:srgbClr>
              </a:gs>
              <a:gs pos="100000">
                <a:srgbClr val="3C78D8">
                  <a:shade val="100000"/>
                  <a:satMod val="115000"/>
                </a:srgbClr>
              </a:gs>
            </a:gsLst>
            <a:lin ang="0" scaled="1"/>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2105</TotalTime>
  <Words>4538</Words>
  <Application>Microsoft Office PowerPoint</Application>
  <PresentationFormat>On-screen Show (16:9)</PresentationFormat>
  <Paragraphs>598</Paragraphs>
  <Slides>85</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Cambria</vt:lpstr>
      <vt:lpstr>Courier New</vt:lpstr>
      <vt:lpstr>Roboto</vt:lpstr>
      <vt:lpstr>Verdana</vt:lpstr>
      <vt:lpstr>Simple Light</vt:lpstr>
      <vt:lpstr>PYTHON PROGRAMMING</vt:lpstr>
      <vt:lpstr>History of Pythons</vt:lpstr>
      <vt:lpstr>Python overview</vt:lpstr>
      <vt:lpstr>Use of Python</vt:lpstr>
      <vt:lpstr>Language Features</vt:lpstr>
      <vt:lpstr>Installing Python</vt:lpstr>
      <vt:lpstr>Installing Python </vt:lpstr>
      <vt:lpstr>Installing Visual Studio Code </vt:lpstr>
      <vt:lpstr>Python Syntax</vt:lpstr>
      <vt:lpstr>Python Comments</vt:lpstr>
      <vt:lpstr>Python Variables</vt:lpstr>
      <vt:lpstr>Python Data Types</vt:lpstr>
      <vt:lpstr>Data Types Example</vt:lpstr>
      <vt:lpstr>Python Numbers</vt:lpstr>
      <vt:lpstr>Python Reserved Keyword</vt:lpstr>
      <vt:lpstr>Python Reserved Keyword </vt:lpstr>
      <vt:lpstr>Python Reserved Keyword  </vt:lpstr>
      <vt:lpstr>Python Reserved Keyword   </vt:lpstr>
      <vt:lpstr>Type Casting </vt:lpstr>
      <vt:lpstr>Type Conversion</vt:lpstr>
      <vt:lpstr>Python Operators</vt:lpstr>
      <vt:lpstr>Arithmetic Operators</vt:lpstr>
      <vt:lpstr>Assignment Operators</vt:lpstr>
      <vt:lpstr> Comparison Operators </vt:lpstr>
      <vt:lpstr>Logical Operators </vt:lpstr>
      <vt:lpstr>Bitwise Operators </vt:lpstr>
      <vt:lpstr>Identity Operators </vt:lpstr>
      <vt:lpstr>Membership Operators </vt:lpstr>
      <vt:lpstr>Tuple</vt:lpstr>
      <vt:lpstr>Tuple Join and Method</vt:lpstr>
      <vt:lpstr>List</vt:lpstr>
      <vt:lpstr>List</vt:lpstr>
      <vt:lpstr>Special Cases of List</vt:lpstr>
      <vt:lpstr>List Methods</vt:lpstr>
      <vt:lpstr>Set</vt:lpstr>
      <vt:lpstr>Set</vt:lpstr>
      <vt:lpstr>Set Methods</vt:lpstr>
      <vt:lpstr>Dictionary</vt:lpstr>
      <vt:lpstr>Dictionary</vt:lpstr>
      <vt:lpstr>Dictionary Method</vt:lpstr>
      <vt:lpstr>Array</vt:lpstr>
      <vt:lpstr>Python If Else Statement</vt:lpstr>
      <vt:lpstr>If Else Statement Condition </vt:lpstr>
      <vt:lpstr>Python Loops</vt:lpstr>
      <vt:lpstr>For Loop</vt:lpstr>
      <vt:lpstr>For Loop</vt:lpstr>
      <vt:lpstr>While Loop</vt:lpstr>
      <vt:lpstr>While Loop</vt:lpstr>
      <vt:lpstr>Python Break and Continue Statement</vt:lpstr>
      <vt:lpstr>Functions</vt:lpstr>
      <vt:lpstr>Python Lambda</vt:lpstr>
      <vt:lpstr>File Handling</vt:lpstr>
      <vt:lpstr>Python Class/Objects</vt:lpstr>
      <vt:lpstr>Python Inheritance</vt:lpstr>
      <vt:lpstr>Operator Overloading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Matplotlib Box Plot</vt:lpstr>
      <vt:lpstr>Matplotlib violin Plot</vt:lpstr>
      <vt:lpstr>Python Tkinter</vt:lpstr>
      <vt:lpstr>Python Tkinter Install</vt:lpstr>
      <vt:lpstr>Python Tkinter Widgets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cp:lastModifiedBy>dell</cp:lastModifiedBy>
  <cp:revision>74</cp:revision>
  <dcterms:modified xsi:type="dcterms:W3CDTF">2023-05-16T04:35:13Z</dcterms:modified>
</cp:coreProperties>
</file>