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Gill Sans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QgTySUzOrerH/urZpsw+sq5uR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2C274C-600F-4039-BF31-147216AD5B59}">
  <a:tblStyle styleId="{CC2C274C-600F-4039-BF31-147216AD5B59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illSans-bold.fntdata"/><Relationship Id="rId12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9291bb07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9291bb07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9291bb07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e9291bb07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e9291bb07f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subtítulo">
  <p:cSld name="Título + sub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ctrTitle"/>
          </p:nvPr>
        </p:nvSpPr>
        <p:spPr>
          <a:xfrm>
            <a:off x="1524000" y="1143000"/>
            <a:ext cx="9144000" cy="2585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Gill Sans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subTitle"/>
          </p:nvPr>
        </p:nvSpPr>
        <p:spPr>
          <a:xfrm>
            <a:off x="1524000" y="3799840"/>
            <a:ext cx="9144000" cy="205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1656"/>
              <a:buNone/>
              <a:defRPr sz="1800"/>
            </a:lvl1pPr>
            <a:lvl2pPr lvl="1" algn="ctr">
              <a:spcBef>
                <a:spcPts val="600"/>
              </a:spcBef>
              <a:spcAft>
                <a:spcPts val="0"/>
              </a:spcAft>
              <a:buSzPts val="1840"/>
              <a:buNone/>
              <a:defRPr sz="2000"/>
            </a:lvl2pPr>
            <a:lvl3pPr lvl="2" algn="ctr"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3pPr>
            <a:lvl4pPr lvl="3" algn="ctr"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4pPr>
            <a:lvl5pPr lvl="4" algn="ctr"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5pPr>
            <a:lvl6pPr lvl="5" algn="ctr"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6pPr>
            <a:lvl7pPr lvl="6" algn="ctr"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7pPr>
            <a:lvl8pPr lvl="7" algn="ctr"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8pPr>
            <a:lvl9pPr lvl="8" algn="ctr">
              <a:spcBef>
                <a:spcPts val="600"/>
              </a:spcBef>
              <a:spcAft>
                <a:spcPts val="600"/>
              </a:spcAft>
              <a:buSzPts val="1472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contenidos 2">
  <p:cSld name="Dos contenidos 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/>
          <p:nvPr>
            <p:ph type="title"/>
          </p:nvPr>
        </p:nvSpPr>
        <p:spPr>
          <a:xfrm>
            <a:off x="457200" y="690880"/>
            <a:ext cx="1126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457200" y="2318490"/>
            <a:ext cx="7371083" cy="3633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2" type="body"/>
          </p:nvPr>
        </p:nvSpPr>
        <p:spPr>
          <a:xfrm>
            <a:off x="7993378" y="2318490"/>
            <a:ext cx="373126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Font typeface="Gill Sans"/>
              <a:buAutoNum type="arabicPeriod"/>
              <a:defRPr sz="1800"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Font typeface="Gill Sans"/>
              <a:buAutoNum type="alphaLcPeriod"/>
              <a:defRPr sz="1800"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Font typeface="Gill Sans"/>
              <a:buAutoNum type="arabicPeriod"/>
              <a:defRPr sz="1800"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Font typeface="Gill Sans"/>
              <a:buAutoNum type="alphaLcParenR"/>
              <a:defRPr sz="1800"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Font typeface="Gill Sans"/>
              <a:buAutoNum type="romanLcPeriod"/>
              <a:defRPr sz="1800"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1" type="ftr"/>
          </p:nvPr>
        </p:nvSpPr>
        <p:spPr>
          <a:xfrm>
            <a:off x="457200" y="6423914"/>
            <a:ext cx="70412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10558300" y="6423914"/>
            <a:ext cx="11663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a">
  <p:cSld name="Tabla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type="title"/>
          </p:nvPr>
        </p:nvSpPr>
        <p:spPr>
          <a:xfrm>
            <a:off x="457199" y="705124"/>
            <a:ext cx="11272649" cy="10627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1" type="ftr"/>
          </p:nvPr>
        </p:nvSpPr>
        <p:spPr>
          <a:xfrm>
            <a:off x="457200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2" type="sldNum"/>
          </p:nvPr>
        </p:nvSpPr>
        <p:spPr>
          <a:xfrm>
            <a:off x="10558300" y="6423914"/>
            <a:ext cx="117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Cierr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 txBox="1"/>
          <p:nvPr>
            <p:ph type="title"/>
          </p:nvPr>
        </p:nvSpPr>
        <p:spPr>
          <a:xfrm>
            <a:off x="462151" y="666984"/>
            <a:ext cx="3672970" cy="21259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" type="body"/>
          </p:nvPr>
        </p:nvSpPr>
        <p:spPr>
          <a:xfrm>
            <a:off x="462151" y="2862479"/>
            <a:ext cx="3672970" cy="3491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4" name="Google Shape;84;p26"/>
          <p:cNvSpPr/>
          <p:nvPr>
            <p:ph idx="2" type="pic"/>
          </p:nvPr>
        </p:nvSpPr>
        <p:spPr>
          <a:xfrm>
            <a:off x="4231970" y="666985"/>
            <a:ext cx="7497880" cy="5687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5" name="Google Shape;85;p2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1" type="ftr"/>
          </p:nvPr>
        </p:nvSpPr>
        <p:spPr>
          <a:xfrm>
            <a:off x="457200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2" type="sldNum"/>
          </p:nvPr>
        </p:nvSpPr>
        <p:spPr>
          <a:xfrm>
            <a:off x="1067734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1" type="ftr"/>
          </p:nvPr>
        </p:nvSpPr>
        <p:spPr>
          <a:xfrm>
            <a:off x="457200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9291bb07f_1_5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2e9291bb07f_1_5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rtl="0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rtl="0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rtl="0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298704" lvl="5" marL="2743200" rtl="0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6pPr>
            <a:lvl7pPr indent="-298704" lvl="6" marL="3200400" rtl="0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7pPr>
            <a:lvl8pPr indent="-298703" lvl="7" marL="3657600" rtl="0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8pPr>
            <a:lvl9pPr indent="-298703" lvl="8" marL="4114800" rtl="0">
              <a:spcBef>
                <a:spcPts val="600"/>
              </a:spcBef>
              <a:spcAft>
                <a:spcPts val="600"/>
              </a:spcAft>
              <a:buSzPts val="1104"/>
              <a:buChar char="◼"/>
              <a:defRPr/>
            </a:lvl9pPr>
          </a:lstStyle>
          <a:p/>
        </p:txBody>
      </p:sp>
      <p:sp>
        <p:nvSpPr>
          <p:cNvPr id="95" name="Google Shape;95;g2e9291bb07f_1_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contenidos 1">
  <p:cSld name="Dos contenidos 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457200" y="690880"/>
            <a:ext cx="1126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457200" y="2187362"/>
            <a:ext cx="365760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Font typeface="Gill Sans"/>
              <a:buAutoNum type="arabicPeriod"/>
              <a:defRPr sz="1800"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Font typeface="Gill Sans"/>
              <a:buAutoNum type="alphaLcPeriod"/>
              <a:defRPr sz="1800"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Font typeface="Gill Sans"/>
              <a:buAutoNum type="arabicPeriod"/>
              <a:defRPr sz="1800"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Font typeface="Gill Sans"/>
              <a:buAutoNum type="alphaLcParenR"/>
              <a:defRPr sz="1800"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Font typeface="Gill Sans"/>
              <a:buAutoNum type="romanLcPeriod"/>
              <a:defRPr sz="1800"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2" type="body"/>
          </p:nvPr>
        </p:nvSpPr>
        <p:spPr>
          <a:xfrm>
            <a:off x="4282437" y="2187361"/>
            <a:ext cx="7442203" cy="3633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457200" y="6423914"/>
            <a:ext cx="70412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10558300" y="6423914"/>
            <a:ext cx="11663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Títul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ctrTitle"/>
          </p:nvPr>
        </p:nvSpPr>
        <p:spPr>
          <a:xfrm>
            <a:off x="457200" y="1070901"/>
            <a:ext cx="11265407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/>
          <p:nvPr>
            <p:ph idx="2" type="pic"/>
          </p:nvPr>
        </p:nvSpPr>
        <p:spPr>
          <a:xfrm>
            <a:off x="448055" y="3103684"/>
            <a:ext cx="11274551" cy="32879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57200" y="640079"/>
            <a:ext cx="3657600" cy="2100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457201" y="2862470"/>
            <a:ext cx="3657600" cy="351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5" name="Google Shape;35;p18"/>
          <p:cNvSpPr/>
          <p:nvPr>
            <p:ph idx="2" type="pic"/>
          </p:nvPr>
        </p:nvSpPr>
        <p:spPr>
          <a:xfrm>
            <a:off x="4242815" y="640080"/>
            <a:ext cx="7491984" cy="5751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36" name="Google Shape;36;p1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457200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10682289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lto de sección">
  <p:cSld name="Salto de secció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type="ctrTitle"/>
          </p:nvPr>
        </p:nvSpPr>
        <p:spPr>
          <a:xfrm>
            <a:off x="449580" y="4423702"/>
            <a:ext cx="11292839" cy="15503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/>
          <p:nvPr>
            <p:ph idx="2" type="pic"/>
          </p:nvPr>
        </p:nvSpPr>
        <p:spPr>
          <a:xfrm>
            <a:off x="449580" y="705104"/>
            <a:ext cx="11292840" cy="36433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subtítulo + imagen 1">
  <p:cSld name="Título + subtítulo + imagen 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ctrTitle"/>
          </p:nvPr>
        </p:nvSpPr>
        <p:spPr>
          <a:xfrm>
            <a:off x="436882" y="629920"/>
            <a:ext cx="3606800" cy="2809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" type="subTitle"/>
          </p:nvPr>
        </p:nvSpPr>
        <p:spPr>
          <a:xfrm>
            <a:off x="436881" y="3698240"/>
            <a:ext cx="3606800" cy="227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/>
            </a:lvl1pPr>
            <a:lvl2pPr lvl="1" algn="ctr">
              <a:spcBef>
                <a:spcPts val="600"/>
              </a:spcBef>
              <a:spcAft>
                <a:spcPts val="0"/>
              </a:spcAft>
              <a:buSzPts val="1840"/>
              <a:buNone/>
              <a:defRPr sz="2000"/>
            </a:lvl2pPr>
            <a:lvl3pPr lvl="2" algn="ctr"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3pPr>
            <a:lvl4pPr lvl="3" algn="ctr"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4pPr>
            <a:lvl5pPr lvl="4" algn="ctr"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5pPr>
            <a:lvl6pPr lvl="5" algn="ctr"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6pPr>
            <a:lvl7pPr lvl="6" algn="ctr"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7pPr>
            <a:lvl8pPr lvl="7" algn="ctr"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8pPr>
            <a:lvl9pPr lvl="8" algn="ctr">
              <a:spcBef>
                <a:spcPts val="600"/>
              </a:spcBef>
              <a:spcAft>
                <a:spcPts val="600"/>
              </a:spcAft>
              <a:buSzPts val="1472"/>
              <a:buNone/>
              <a:defRPr sz="1600"/>
            </a:lvl9pPr>
          </a:lstStyle>
          <a:p/>
        </p:txBody>
      </p:sp>
      <p:sp>
        <p:nvSpPr>
          <p:cNvPr id="45" name="Google Shape;45;p2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1" type="ftr"/>
          </p:nvPr>
        </p:nvSpPr>
        <p:spPr>
          <a:xfrm>
            <a:off x="457200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10702608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8" name="Google Shape;48;p20"/>
          <p:cNvSpPr/>
          <p:nvPr>
            <p:ph idx="2" type="pic"/>
          </p:nvPr>
        </p:nvSpPr>
        <p:spPr>
          <a:xfrm>
            <a:off x="4236720" y="650240"/>
            <a:ext cx="7518398" cy="571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ción inferior">
  <p:cSld name="Introducción inferio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878091"/>
            <a:ext cx="3729789" cy="3440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91425" spcFirstLastPara="1" rIns="91425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/>
          <p:nvPr>
            <p:ph idx="2" type="pic"/>
          </p:nvPr>
        </p:nvSpPr>
        <p:spPr>
          <a:xfrm>
            <a:off x="457200" y="670560"/>
            <a:ext cx="11267440" cy="2139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4305827" y="2878091"/>
            <a:ext cx="7418813" cy="3440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Font typeface="Arial"/>
              <a:buChar char="•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Font typeface="Arial"/>
              <a:buChar char="•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Font typeface="Arial"/>
              <a:buChar char="•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Font typeface="Arial"/>
              <a:buChar char="•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Font typeface="Arial"/>
              <a:buChar char="•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457200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1067213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subtítulo + imagen 2">
  <p:cSld name="Título + subtítulo + imagen 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ctrTitle"/>
          </p:nvPr>
        </p:nvSpPr>
        <p:spPr>
          <a:xfrm>
            <a:off x="6108219" y="741363"/>
            <a:ext cx="5626579" cy="1286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/>
          <p:nvPr>
            <p:ph idx="2" type="pic"/>
          </p:nvPr>
        </p:nvSpPr>
        <p:spPr>
          <a:xfrm>
            <a:off x="457200" y="761684"/>
            <a:ext cx="5171440" cy="5662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59" name="Google Shape;59;p22"/>
          <p:cNvSpPr txBox="1"/>
          <p:nvPr>
            <p:ph idx="1" type="body"/>
          </p:nvPr>
        </p:nvSpPr>
        <p:spPr>
          <a:xfrm>
            <a:off x="6106160" y="2235200"/>
            <a:ext cx="5628639" cy="418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>
            <a:off x="457200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10682289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+ tabla">
  <p:cSld name="Contenido + tabla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type="title"/>
          </p:nvPr>
        </p:nvSpPr>
        <p:spPr>
          <a:xfrm>
            <a:off x="447040" y="725444"/>
            <a:ext cx="11277600" cy="10442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" type="body"/>
          </p:nvPr>
        </p:nvSpPr>
        <p:spPr>
          <a:xfrm>
            <a:off x="457200" y="2245360"/>
            <a:ext cx="3342640" cy="399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72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8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04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04"/>
              <a:buNone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1" type="ftr"/>
          </p:nvPr>
        </p:nvSpPr>
        <p:spPr>
          <a:xfrm>
            <a:off x="457200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2" type="sldNum"/>
          </p:nvPr>
        </p:nvSpPr>
        <p:spPr>
          <a:xfrm>
            <a:off x="1068229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57200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5" name="Google Shape;15;p14"/>
          <p:cNvGrpSpPr/>
          <p:nvPr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16" name="Google Shape;16;p14"/>
            <p:cNvSpPr/>
            <p:nvPr/>
          </p:nvSpPr>
          <p:spPr>
            <a:xfrm flipH="1" rot="10800000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" name="Google Shape;17;p14"/>
            <p:cNvSpPr/>
            <p:nvPr/>
          </p:nvSpPr>
          <p:spPr>
            <a:xfrm flipH="1" rot="10800000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" name="Google Shape;18;p14"/>
            <p:cNvSpPr/>
            <p:nvPr/>
          </p:nvSpPr>
          <p:spPr>
            <a:xfrm flipH="1" rot="10800000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410775" y="625075"/>
            <a:ext cx="11519400" cy="19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Gill Sans"/>
              <a:buNone/>
            </a:pPr>
            <a:r>
              <a:rPr b="1" i="0" lang="es-ES" sz="4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PROYECTO: APLICAR EL APRENDIZAJE DE MACHINE LEARNING</a:t>
            </a:r>
            <a:endParaRPr b="0" i="0" sz="4000" u="none" cap="none" strike="noStrike"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4928644" y="2716387"/>
            <a:ext cx="33453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Grupo 6</a:t>
            </a:r>
            <a:endParaRPr sz="2600"/>
          </a:p>
        </p:txBody>
      </p:sp>
      <p:sp>
        <p:nvSpPr>
          <p:cNvPr id="103" name="Google Shape;103;p1"/>
          <p:cNvSpPr txBox="1"/>
          <p:nvPr/>
        </p:nvSpPr>
        <p:spPr>
          <a:xfrm>
            <a:off x="3779650" y="3428625"/>
            <a:ext cx="5643300" cy="24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5"/>
              <a:buFont typeface="Noto Sans Symbols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</a:rPr>
              <a:t>Integrantes:</a:t>
            </a:r>
            <a:endParaRPr b="1"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5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0" lang="es-ES" sz="1800" u="none" cap="none" strike="noStrike">
                <a:solidFill>
                  <a:schemeClr val="dk1"/>
                </a:solidFill>
              </a:rPr>
              <a:t>Tello Carlos, Juan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0" lang="es-ES" sz="1800" u="none" cap="none" strike="noStrike">
                <a:solidFill>
                  <a:schemeClr val="dk1"/>
                </a:solidFill>
              </a:rPr>
              <a:t>Tinco Curi, Elizabeth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0" lang="es-ES" sz="1800" u="none" cap="none" strike="noStrike">
                <a:solidFill>
                  <a:schemeClr val="dk1"/>
                </a:solidFill>
              </a:rPr>
              <a:t>Uceda Hernández, Erwin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0" lang="es-ES" sz="1800" u="none" cap="none" strike="noStrike">
                <a:solidFill>
                  <a:schemeClr val="dk1"/>
                </a:solidFill>
              </a:rPr>
              <a:t>Varillas López, Manuel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0" lang="es-ES" sz="1800" u="none" cap="none" strike="noStrike">
                <a:solidFill>
                  <a:schemeClr val="dk1"/>
                </a:solidFill>
              </a:rPr>
              <a:t>Vásquez Quezada, Luis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9291bb07f_1_6"/>
          <p:cNvSpPr txBox="1"/>
          <p:nvPr>
            <p:ph type="title"/>
          </p:nvPr>
        </p:nvSpPr>
        <p:spPr>
          <a:xfrm>
            <a:off x="478525" y="603742"/>
            <a:ext cx="11360700" cy="7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571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romanUcPeriod"/>
            </a:pPr>
            <a:r>
              <a:rPr b="1" lang="es-ES">
                <a:latin typeface="Arial"/>
                <a:ea typeface="Arial"/>
                <a:cs typeface="Arial"/>
                <a:sym typeface="Arial"/>
              </a:rPr>
              <a:t>Elección del Problema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e9291bb07f_1_6"/>
          <p:cNvSpPr txBox="1"/>
          <p:nvPr>
            <p:ph idx="1" type="body"/>
          </p:nvPr>
        </p:nvSpPr>
        <p:spPr>
          <a:xfrm>
            <a:off x="478525" y="1536652"/>
            <a:ext cx="11360700" cy="339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596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-ES">
                <a:latin typeface="Arial"/>
                <a:ea typeface="Arial"/>
                <a:cs typeface="Arial"/>
                <a:sym typeface="Arial"/>
              </a:rPr>
              <a:t>Aplicación Relevante para la Industria.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965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s-ES">
                <a:latin typeface="Arial"/>
                <a:ea typeface="Arial"/>
                <a:cs typeface="Arial"/>
                <a:sym typeface="Arial"/>
              </a:rPr>
              <a:t>- Industria: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 Salud.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65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s-ES">
                <a:latin typeface="Arial"/>
                <a:ea typeface="Arial"/>
                <a:cs typeface="Arial"/>
                <a:sym typeface="Arial"/>
              </a:rPr>
              <a:t>- Aplicación Relevante: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 Análisis predictivo para la detección temprana de la diabetes.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65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596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-ES">
                <a:latin typeface="Arial"/>
                <a:ea typeface="Arial"/>
                <a:cs typeface="Arial"/>
                <a:sym typeface="Arial"/>
              </a:rPr>
              <a:t>Categoría y Caso de Uso Correspondiente.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965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s-ES">
                <a:latin typeface="Arial"/>
                <a:ea typeface="Arial"/>
                <a:cs typeface="Arial"/>
                <a:sym typeface="Arial"/>
              </a:rPr>
              <a:t>- Categoría: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 Productos basados en ML.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65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s-ES">
                <a:latin typeface="Arial"/>
                <a:ea typeface="Arial"/>
                <a:cs typeface="Arial"/>
                <a:sym typeface="Arial"/>
              </a:rPr>
              <a:t>- Caso de Uso: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 Sistema de recomendación para intervenciones preventivas en pacientes con alto riesgo de diabetes.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2e9291bb07f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625" y="4282825"/>
            <a:ext cx="3848450" cy="17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idx="2" type="body"/>
          </p:nvPr>
        </p:nvSpPr>
        <p:spPr>
          <a:xfrm>
            <a:off x="541275" y="1600950"/>
            <a:ext cx="10118700" cy="4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b="1" i="0" lang="es-ES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Decisión</a:t>
            </a:r>
            <a:r>
              <a:rPr i="0" lang="es-ES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Aplicar o no el tratamiento preventivo de acuerdo a la clasificación de nivel de riesgo del paciente</a:t>
            </a:r>
            <a:endParaRPr i="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b="1" i="0" lang="es-ES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Métricas: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3756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56"/>
              <a:buFont typeface="Arial"/>
              <a:buChar char="-"/>
            </a:pPr>
            <a:r>
              <a:rPr i="0" lang="es-ES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Número de nuevos casos de diabetes.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3756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56"/>
              <a:buFont typeface="Arial"/>
              <a:buChar char="-"/>
            </a:pPr>
            <a:r>
              <a:rPr i="0" lang="es-ES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Disminución de factores de riesgos. </a:t>
            </a:r>
            <a:endParaRPr i="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b="1" i="0" lang="es-ES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Palancas relevantes</a:t>
            </a:r>
            <a:r>
              <a:rPr i="0" lang="es-ES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3756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56"/>
              <a:buFont typeface="Arial"/>
              <a:buChar char="-"/>
            </a:pPr>
            <a:r>
              <a:rPr i="0" lang="es-ES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Plan dietético personalizado.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3756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56"/>
              <a:buFont typeface="Arial"/>
              <a:buChar char="-"/>
            </a:pPr>
            <a:r>
              <a:rPr i="0" lang="es-ES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Disminución de factores de riesgos.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3756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56"/>
              <a:buFont typeface="Arial"/>
              <a:buChar char="-"/>
            </a:pPr>
            <a:r>
              <a:rPr i="0" lang="es-ES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Plan de ejercicio personalizado.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408"/>
              <a:buFont typeface="Noto Sans Symbols"/>
              <a:buNone/>
            </a:pPr>
            <a:r>
              <a:t/>
            </a:r>
            <a:endParaRPr i="0" sz="153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541264" y="8588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</a:pPr>
            <a:r>
              <a:rPr b="1" lang="es-ES" sz="2500">
                <a:solidFill>
                  <a:srgbClr val="3F3F3F"/>
                </a:solidFill>
              </a:rPr>
              <a:t>II. Decisiones clave, métricas y palancas relevantes</a:t>
            </a:r>
            <a:endParaRPr b="1" sz="2500"/>
          </a:p>
        </p:txBody>
      </p:sp>
      <p:pic>
        <p:nvPicPr>
          <p:cNvPr id="118" name="Google Shape;11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275" y="2573425"/>
            <a:ext cx="5365226" cy="21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535250" y="645675"/>
            <a:ext cx="5964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</a:pPr>
            <a:r>
              <a:rPr b="1" lang="es-ES" sz="2500">
                <a:latin typeface="Arial"/>
                <a:ea typeface="Arial"/>
                <a:cs typeface="Arial"/>
                <a:sym typeface="Arial"/>
              </a:rPr>
              <a:t>III. Solución de Machine Learning</a:t>
            </a:r>
            <a:r>
              <a:rPr lang="es-ES" sz="2500">
                <a:latin typeface="Arial"/>
                <a:ea typeface="Arial"/>
                <a:cs typeface="Arial"/>
                <a:sym typeface="Arial"/>
              </a:rPr>
              <a:t> 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624475" y="1665851"/>
            <a:ext cx="10787100" cy="1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-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plantea elaborar un modelo de Machine Learning que </a:t>
            </a:r>
            <a:r>
              <a:rPr b="1" lang="es-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clasifique </a:t>
            </a:r>
            <a:r>
              <a:rPr lang="es-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las personas según su riesgo de padecer diabetes tipo II.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-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Este modelo </a:t>
            </a:r>
            <a:r>
              <a:rPr lang="es-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permitirá</a:t>
            </a:r>
            <a:r>
              <a:rPr lang="es-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recomendar </a:t>
            </a:r>
            <a:r>
              <a:rPr lang="es-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tratamientos preventivos de acuerdo a la clasificación hecha, lo que ayudará a reducir la carga económica y emocional que conlleva  la enfermedad para los individuos y la sociedad.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14"/>
              <a:buFont typeface="Noto Sans Symbols"/>
              <a:buNone/>
            </a:pPr>
            <a:r>
              <a:t/>
            </a:r>
            <a:endParaRPr sz="18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414"/>
              <a:buFont typeface="Noto Sans Symbols"/>
              <a:buNone/>
            </a:pPr>
            <a:r>
              <a:t/>
            </a:r>
            <a:endParaRPr sz="4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414"/>
              <a:buFont typeface="Noto Sans Symbols"/>
              <a:buNone/>
            </a:pPr>
            <a:r>
              <a:t/>
            </a:r>
            <a:endParaRPr sz="4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922000" y="4298000"/>
            <a:ext cx="10400400" cy="20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ES" sz="1800">
                <a:solidFill>
                  <a:schemeClr val="dk2"/>
                </a:solidFill>
              </a:rPr>
              <a:t>¿</a:t>
            </a:r>
            <a:r>
              <a:rPr lang="es-ES" sz="1800">
                <a:solidFill>
                  <a:schemeClr val="dk2"/>
                </a:solidFill>
              </a:rPr>
              <a:t>Que observamos en los últimos años?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ES" sz="1800">
                <a:solidFill>
                  <a:schemeClr val="dk2"/>
                </a:solidFill>
              </a:rPr>
              <a:t>¿Y entonces qué? ¿Por qué es importante nuestro proyecto de ML?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ES" sz="1800">
                <a:solidFill>
                  <a:schemeClr val="dk2"/>
                </a:solidFill>
              </a:rPr>
              <a:t>¿Y ahora qué? </a:t>
            </a:r>
            <a:r>
              <a:rPr lang="es-ES" sz="1800">
                <a:solidFill>
                  <a:schemeClr val="dk2"/>
                </a:solidFill>
              </a:rPr>
              <a:t>Cómo</a:t>
            </a:r>
            <a:r>
              <a:rPr lang="es-ES" sz="1800">
                <a:solidFill>
                  <a:schemeClr val="dk2"/>
                </a:solidFill>
              </a:rPr>
              <a:t> lo hacemos posible?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624475" y="3635356"/>
            <a:ext cx="42984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3F3F3F"/>
                </a:solidFill>
              </a:rPr>
              <a:t>Preguntas Clave:</a:t>
            </a:r>
            <a:endParaRPr b="1" sz="22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g2e9291bb07f_0_14"/>
          <p:cNvGraphicFramePr/>
          <p:nvPr/>
        </p:nvGraphicFramePr>
        <p:xfrm>
          <a:off x="1808163" y="8129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{CC2C274C-600F-4039-BF31-147216AD5B59}</a:tableStyleId>
              </a:tblPr>
              <a:tblGrid>
                <a:gridCol w="6582650"/>
                <a:gridCol w="1310975"/>
              </a:tblGrid>
              <a:tr h="385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700">
                          <a:latin typeface="Arial"/>
                          <a:ea typeface="Arial"/>
                          <a:cs typeface="Arial"/>
                          <a:sym typeface="Arial"/>
                        </a:rPr>
                        <a:t>Suposiciones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700">
                          <a:latin typeface="Arial"/>
                          <a:ea typeface="Arial"/>
                          <a:cs typeface="Arial"/>
                          <a:sym typeface="Arial"/>
                        </a:rPr>
                        <a:t>Valor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7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Edad del diagnóstico</a:t>
                      </a:r>
                      <a:endParaRPr sz="16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5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7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Costo anual por tratamiento</a:t>
                      </a:r>
                      <a:endParaRPr sz="16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1392</a:t>
                      </a:r>
                      <a:endParaRPr sz="12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410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Esperanza de vida</a:t>
                      </a:r>
                      <a:endParaRPr sz="16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79</a:t>
                      </a:r>
                      <a:endParaRPr sz="12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43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Tiempo que la persona </a:t>
                      </a:r>
                      <a:r>
                        <a:rPr lang="es-ES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viviría</a:t>
                      </a:r>
                      <a:r>
                        <a:rPr lang="es-ES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con el </a:t>
                      </a:r>
                      <a:r>
                        <a:rPr lang="es-ES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diagnóstico</a:t>
                      </a:r>
                      <a:r>
                        <a:rPr lang="es-ES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Diabetes</a:t>
                      </a:r>
                      <a:endParaRPr sz="16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</a:t>
                      </a:r>
                      <a:endParaRPr sz="12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Tarifa por acceder a los servicios que brinda el programa preventivo</a:t>
                      </a:r>
                      <a:endParaRPr sz="16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sz="12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34" name="Google Shape;134;g2e9291bb07f_0_14"/>
          <p:cNvSpPr txBox="1"/>
          <p:nvPr>
            <p:ph idx="1" type="body"/>
          </p:nvPr>
        </p:nvSpPr>
        <p:spPr>
          <a:xfrm>
            <a:off x="1686538" y="3298450"/>
            <a:ext cx="81369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-ES" sz="18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Métrica: </a:t>
            </a:r>
            <a:r>
              <a:rPr lang="es-ES" sz="18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factores de riesgo = f(</a:t>
            </a:r>
            <a:r>
              <a:rPr i="1" lang="es-ES" sz="17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IMC ,glucosa, presión arterial, triglicéridos, etc</a:t>
            </a:r>
            <a:r>
              <a:rPr lang="es-ES" sz="18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14"/>
              <a:buFont typeface="Noto Sans Symbols"/>
              <a:buNone/>
            </a:pPr>
            <a:r>
              <a:t/>
            </a:r>
            <a:endParaRPr sz="1850"/>
          </a:p>
          <a:p>
            <a:pPr indent="0" lvl="0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414"/>
              <a:buFont typeface="Noto Sans Symbols"/>
              <a:buNone/>
            </a:pPr>
            <a:r>
              <a:t/>
            </a:r>
            <a:endParaRPr sz="450"/>
          </a:p>
        </p:txBody>
      </p:sp>
      <p:graphicFrame>
        <p:nvGraphicFramePr>
          <p:cNvPr id="135" name="Google Shape;135;g2e9291bb07f_0_14"/>
          <p:cNvGraphicFramePr/>
          <p:nvPr/>
        </p:nvGraphicFramePr>
        <p:xfrm>
          <a:off x="1808163" y="40014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{CC2C274C-600F-4039-BF31-147216AD5B59}</a:tableStyleId>
              </a:tblPr>
              <a:tblGrid>
                <a:gridCol w="6582650"/>
                <a:gridCol w="1310975"/>
              </a:tblGrid>
              <a:tr h="17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700">
                          <a:latin typeface="Arial"/>
                          <a:ea typeface="Arial"/>
                          <a:cs typeface="Arial"/>
                          <a:sym typeface="Arial"/>
                        </a:rPr>
                        <a:t>Estimación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700">
                          <a:latin typeface="Arial"/>
                          <a:ea typeface="Arial"/>
                          <a:cs typeface="Arial"/>
                          <a:sym typeface="Arial"/>
                        </a:rPr>
                        <a:t>Valor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7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Valor presente del gasto en el que hubiese incurrido el paciente diagnosticado con diabetes</a:t>
                      </a:r>
                      <a:endParaRPr sz="17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75168</a:t>
                      </a:r>
                      <a:endParaRPr sz="20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7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 costo en el que incurre el paciente usando el modelo de machine learning</a:t>
                      </a:r>
                      <a:endParaRPr sz="17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sz="12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7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Valor incremental (ahorro en costos)</a:t>
                      </a:r>
                      <a:endParaRPr sz="16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74168</a:t>
                      </a:r>
                      <a:endParaRPr sz="21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36" name="Google Shape;136;g2e9291bb07f_0_14"/>
          <p:cNvSpPr txBox="1"/>
          <p:nvPr>
            <p:ph idx="1" type="body"/>
          </p:nvPr>
        </p:nvSpPr>
        <p:spPr>
          <a:xfrm>
            <a:off x="1931050" y="6034700"/>
            <a:ext cx="76479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-ES" sz="18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Acción: </a:t>
            </a:r>
            <a:r>
              <a:rPr lang="es-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Implementar un programa preventivo personalizado</a:t>
            </a:r>
            <a:endParaRPr sz="25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14"/>
              <a:buFont typeface="Noto Sans Symbols"/>
              <a:buNone/>
            </a:pPr>
            <a:r>
              <a:t/>
            </a:r>
            <a:endParaRPr sz="1850"/>
          </a:p>
          <a:p>
            <a:pPr indent="0" lvl="0" marL="0" marR="0" rtl="0" algn="ctr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414"/>
              <a:buFont typeface="Noto Sans Symbols"/>
              <a:buNone/>
            </a:pPr>
            <a:r>
              <a:t/>
            </a:r>
            <a:endParaRPr sz="450"/>
          </a:p>
        </p:txBody>
      </p:sp>
      <p:sp>
        <p:nvSpPr>
          <p:cNvPr id="137" name="Google Shape;137;g2e9291bb07f_0_14"/>
          <p:cNvSpPr txBox="1"/>
          <p:nvPr>
            <p:ph type="title"/>
          </p:nvPr>
        </p:nvSpPr>
        <p:spPr>
          <a:xfrm>
            <a:off x="535250" y="645675"/>
            <a:ext cx="6666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</a:pPr>
            <a:r>
              <a:rPr b="1" lang="es-ES" sz="2500">
                <a:latin typeface="Arial"/>
                <a:ea typeface="Arial"/>
                <a:cs typeface="Arial"/>
                <a:sym typeface="Arial"/>
              </a:rPr>
              <a:t>III.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4267200" y="2378554"/>
            <a:ext cx="36576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</a:pPr>
            <a:r>
              <a:rPr lang="es-ES" sz="7200"/>
              <a:t>Gracias</a:t>
            </a:r>
            <a:r>
              <a:rPr b="0" i="0" lang="es-ES" sz="72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Custom 10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2023-12-10T17:10:56Z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