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11" r:id="rId3"/>
    <p:sldId id="257" r:id="rId4"/>
    <p:sldId id="258" r:id="rId5"/>
    <p:sldId id="259" r:id="rId6"/>
    <p:sldId id="306" r:id="rId7"/>
    <p:sldId id="307" r:id="rId8"/>
    <p:sldId id="260" r:id="rId9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302" r:id="rId19"/>
    <p:sldId id="269" r:id="rId20"/>
    <p:sldId id="303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52" r:id="rId29"/>
    <p:sldId id="277" r:id="rId30"/>
    <p:sldId id="278" r:id="rId31"/>
    <p:sldId id="279" r:id="rId32"/>
    <p:sldId id="280" r:id="rId33"/>
    <p:sldId id="281" r:id="rId34"/>
    <p:sldId id="282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99"/>
    <a:srgbClr val="000066"/>
    <a:srgbClr val="0000FF"/>
    <a:srgbClr val="0000CC"/>
    <a:srgbClr val="F5F5F5"/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1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emf"/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2" Type="http://schemas.openxmlformats.org/officeDocument/2006/relationships/image" Target="../media/image81.wmf"/><Relationship Id="rId11" Type="http://schemas.openxmlformats.org/officeDocument/2006/relationships/image" Target="../media/image27.wmf"/><Relationship Id="rId10" Type="http://schemas.openxmlformats.org/officeDocument/2006/relationships/image" Target="../media/image80.png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0" Type="http://schemas.openxmlformats.org/officeDocument/2006/relationships/image" Target="../media/image101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2" Type="http://schemas.openxmlformats.org/officeDocument/2006/relationships/image" Target="../media/image10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wmf"/><Relationship Id="rId8" Type="http://schemas.openxmlformats.org/officeDocument/2006/relationships/image" Target="../media/image62.png"/><Relationship Id="rId7" Type="http://schemas.openxmlformats.org/officeDocument/2006/relationships/image" Target="../media/image117.emf"/><Relationship Id="rId6" Type="http://schemas.openxmlformats.org/officeDocument/2006/relationships/image" Target="../media/image116.wmf"/><Relationship Id="rId5" Type="http://schemas.openxmlformats.org/officeDocument/2006/relationships/image" Target="../media/image115.emf"/><Relationship Id="rId4" Type="http://schemas.openxmlformats.org/officeDocument/2006/relationships/image" Target="../media/image114.wmf"/><Relationship Id="rId3" Type="http://schemas.openxmlformats.org/officeDocument/2006/relationships/image" Target="../media/image113.emf"/><Relationship Id="rId2" Type="http://schemas.openxmlformats.org/officeDocument/2006/relationships/image" Target="../media/image112.wmf"/><Relationship Id="rId10" Type="http://schemas.openxmlformats.org/officeDocument/2006/relationships/image" Target="../media/image119.emf"/><Relationship Id="rId1" Type="http://schemas.openxmlformats.org/officeDocument/2006/relationships/image" Target="../media/image111.png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image" Target="../media/image127.wmf"/><Relationship Id="rId7" Type="http://schemas.openxmlformats.org/officeDocument/2006/relationships/image" Target="../media/image126.w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png"/><Relationship Id="rId6" Type="http://schemas.openxmlformats.org/officeDocument/2006/relationships/image" Target="../media/image133.png"/><Relationship Id="rId5" Type="http://schemas.openxmlformats.org/officeDocument/2006/relationships/image" Target="../media/image145.emf"/><Relationship Id="rId4" Type="http://schemas.openxmlformats.org/officeDocument/2006/relationships/image" Target="../media/image144.wmf"/><Relationship Id="rId3" Type="http://schemas.openxmlformats.org/officeDocument/2006/relationships/image" Target="../media/image143.png"/><Relationship Id="rId2" Type="http://schemas.openxmlformats.org/officeDocument/2006/relationships/image" Target="../media/image142.emf"/><Relationship Id="rId1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Relationship Id="rId3" Type="http://schemas.openxmlformats.org/officeDocument/2006/relationships/image" Target="../media/image148.emf"/><Relationship Id="rId2" Type="http://schemas.openxmlformats.org/officeDocument/2006/relationships/image" Target="../media/image147.png"/><Relationship Id="rId1" Type="http://schemas.openxmlformats.org/officeDocument/2006/relationships/image" Target="../media/image146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image" Target="../media/image159.wmf"/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png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4" Type="http://schemas.openxmlformats.org/officeDocument/2006/relationships/image" Target="../media/image165.emf"/><Relationship Id="rId13" Type="http://schemas.openxmlformats.org/officeDocument/2006/relationships/image" Target="../media/image164.wmf"/><Relationship Id="rId12" Type="http://schemas.openxmlformats.org/officeDocument/2006/relationships/image" Target="../media/image163.wmf"/><Relationship Id="rId11" Type="http://schemas.openxmlformats.org/officeDocument/2006/relationships/image" Target="../media/image162.wmf"/><Relationship Id="rId10" Type="http://schemas.openxmlformats.org/officeDocument/2006/relationships/image" Target="../media/image161.wmf"/><Relationship Id="rId1" Type="http://schemas.openxmlformats.org/officeDocument/2006/relationships/image" Target="../media/image15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emf"/><Relationship Id="rId8" Type="http://schemas.openxmlformats.org/officeDocument/2006/relationships/image" Target="../media/image173.png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1" Type="http://schemas.openxmlformats.org/officeDocument/2006/relationships/image" Target="../media/image176.wmf"/><Relationship Id="rId10" Type="http://schemas.openxmlformats.org/officeDocument/2006/relationships/image" Target="../media/image175.wmf"/><Relationship Id="rId1" Type="http://schemas.openxmlformats.org/officeDocument/2006/relationships/image" Target="../media/image166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image" Target="../media/image147.png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1" Type="http://schemas.openxmlformats.org/officeDocument/2006/relationships/image" Target="../media/image186.wmf"/><Relationship Id="rId10" Type="http://schemas.openxmlformats.org/officeDocument/2006/relationships/image" Target="../media/image185.emf"/><Relationship Id="rId1" Type="http://schemas.openxmlformats.org/officeDocument/2006/relationships/image" Target="../media/image177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png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emf"/><Relationship Id="rId1" Type="http://schemas.openxmlformats.org/officeDocument/2006/relationships/image" Target="../media/image18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wmf"/><Relationship Id="rId6" Type="http://schemas.openxmlformats.org/officeDocument/2006/relationships/image" Target="../media/image35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emf"/><Relationship Id="rId8" Type="http://schemas.openxmlformats.org/officeDocument/2006/relationships/image" Target="../media/image44.emf"/><Relationship Id="rId7" Type="http://schemas.openxmlformats.org/officeDocument/2006/relationships/image" Target="../media/image43.w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w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2" Type="http://schemas.openxmlformats.org/officeDocument/2006/relationships/image" Target="../media/image48.emf"/><Relationship Id="rId11" Type="http://schemas.openxmlformats.org/officeDocument/2006/relationships/image" Target="../media/image47.wmf"/><Relationship Id="rId10" Type="http://schemas.openxmlformats.org/officeDocument/2006/relationships/image" Target="../media/image46.e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emf"/><Relationship Id="rId8" Type="http://schemas.openxmlformats.org/officeDocument/2006/relationships/image" Target="../media/image56.emf"/><Relationship Id="rId7" Type="http://schemas.openxmlformats.org/officeDocument/2006/relationships/image" Target="../media/image55.wmf"/><Relationship Id="rId6" Type="http://schemas.openxmlformats.org/officeDocument/2006/relationships/image" Target="../media/image54.e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2" Type="http://schemas.openxmlformats.org/officeDocument/2006/relationships/image" Target="../media/image60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png"/><Relationship Id="rId4" Type="http://schemas.openxmlformats.org/officeDocument/2006/relationships/image" Target="../media/image64.wmf"/><Relationship Id="rId3" Type="http://schemas.openxmlformats.org/officeDocument/2006/relationships/image" Target="../media/image63.emf"/><Relationship Id="rId2" Type="http://schemas.openxmlformats.org/officeDocument/2006/relationships/image" Target="../media/image62.png"/><Relationship Id="rId10" Type="http://schemas.openxmlformats.org/officeDocument/2006/relationships/image" Target="../media/image70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DF399C-650F-4991-A7F2-DCB4CA9CD3B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>
                <a:alpha val="100000"/>
              </a:srgbClr>
            </a:gs>
            <a:gs pos="48500">
              <a:srgbClr val="0000FF">
                <a:alpha val="100000"/>
              </a:srgbClr>
            </a:gs>
            <a:gs pos="100000">
              <a:srgbClr val="000066">
                <a:alpha val="100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FFFF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0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5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2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8.emf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41.bin"/><Relationship Id="rId20" Type="http://schemas.openxmlformats.org/officeDocument/2006/relationships/image" Target="../media/image46.e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45.e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44.e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42.e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4.bin"/><Relationship Id="rId26" Type="http://schemas.openxmlformats.org/officeDocument/2006/relationships/vmlDrawing" Target="../drawings/vmlDrawing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0.w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8.wmf"/><Relationship Id="rId2" Type="http://schemas.openxmlformats.org/officeDocument/2006/relationships/image" Target="../media/image49.e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7.e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6.e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png"/><Relationship Id="rId3" Type="http://schemas.openxmlformats.org/officeDocument/2006/relationships/oleObject" Target="../embeddings/oleObject56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0.wmf"/><Relationship Id="rId2" Type="http://schemas.openxmlformats.org/officeDocument/2006/relationships/image" Target="../media/image61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5.png"/><Relationship Id="rId1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4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6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1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27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80.png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7.e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5.emf"/><Relationship Id="rId1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5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78.bin"/><Relationship Id="rId21" Type="http://schemas.openxmlformats.org/officeDocument/2006/relationships/vmlDrawing" Target="../drawings/vmlDrawing1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82.wmf"/><Relationship Id="rId19" Type="http://schemas.openxmlformats.org/officeDocument/2006/relationships/image" Target="../media/image91.emf"/><Relationship Id="rId18" Type="http://schemas.openxmlformats.org/officeDocument/2006/relationships/oleObject" Target="../embeddings/oleObject85.bin"/><Relationship Id="rId17" Type="http://schemas.openxmlformats.org/officeDocument/2006/relationships/image" Target="../media/image90.png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6.emf"/><Relationship Id="rId1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87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1.wmf"/><Relationship Id="rId2" Type="http://schemas.openxmlformats.org/officeDocument/2006/relationships/image" Target="../media/image92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5.e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97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1.wmf"/><Relationship Id="rId23" Type="http://schemas.openxmlformats.org/officeDocument/2006/relationships/oleObject" Target="../embeddings/oleObject107.bin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106.bin"/><Relationship Id="rId20" Type="http://schemas.openxmlformats.org/officeDocument/2006/relationships/image" Target="../media/image99.wmf"/><Relationship Id="rId2" Type="http://schemas.openxmlformats.org/officeDocument/2006/relationships/image" Target="../media/image102.w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6.emf"/><Relationship Id="rId1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9.emf"/><Relationship Id="rId1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1" Type="http://schemas.openxmlformats.org/officeDocument/2006/relationships/oleObject" Target="../embeddings/oleObject10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1.bin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9.emf"/><Relationship Id="rId2" Type="http://schemas.openxmlformats.org/officeDocument/2006/relationships/image" Target="../media/image111.png"/><Relationship Id="rId19" Type="http://schemas.openxmlformats.org/officeDocument/2006/relationships/oleObject" Target="../embeddings/oleObject119.bin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62.png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17.e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5.emf"/><Relationship Id="rId1" Type="http://schemas.openxmlformats.org/officeDocument/2006/relationships/oleObject" Target="../embeddings/oleObject11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1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12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8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25.e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24.emf"/><Relationship Id="rId1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9.png"/><Relationship Id="rId1" Type="http://schemas.openxmlformats.org/officeDocument/2006/relationships/oleObject" Target="../embeddings/oleObject12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2.png"/><Relationship Id="rId1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4.png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3.png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3.png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2.e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41.wmf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34.png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33.png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45.emf"/><Relationship Id="rId1" Type="http://schemas.openxmlformats.org/officeDocument/2006/relationships/oleObject" Target="../embeddings/oleObject13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9.e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7.png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46.e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1.e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50.emf"/><Relationship Id="rId1" Type="http://schemas.openxmlformats.org/officeDocument/2006/relationships/oleObject" Target="../embeddings/oleObject14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55.png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3.wmf"/><Relationship Id="rId30" Type="http://schemas.openxmlformats.org/officeDocument/2006/relationships/vmlDrawing" Target="../drawings/vmlDrawing23.vml"/><Relationship Id="rId3" Type="http://schemas.openxmlformats.org/officeDocument/2006/relationships/oleObject" Target="../embeddings/oleObject15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65.emf"/><Relationship Id="rId27" Type="http://schemas.openxmlformats.org/officeDocument/2006/relationships/oleObject" Target="../embeddings/oleObject163.bin"/><Relationship Id="rId26" Type="http://schemas.openxmlformats.org/officeDocument/2006/relationships/image" Target="../media/image164.wmf"/><Relationship Id="rId25" Type="http://schemas.openxmlformats.org/officeDocument/2006/relationships/oleObject" Target="../embeddings/oleObject162.bin"/><Relationship Id="rId24" Type="http://schemas.openxmlformats.org/officeDocument/2006/relationships/image" Target="../media/image163.wmf"/><Relationship Id="rId23" Type="http://schemas.openxmlformats.org/officeDocument/2006/relationships/oleObject" Target="../embeddings/oleObject161.bin"/><Relationship Id="rId22" Type="http://schemas.openxmlformats.org/officeDocument/2006/relationships/image" Target="../media/image162.w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61.wmf"/><Relationship Id="rId2" Type="http://schemas.openxmlformats.org/officeDocument/2006/relationships/image" Target="../media/image152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60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59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58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5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5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6.wmf"/><Relationship Id="rId21" Type="http://schemas.openxmlformats.org/officeDocument/2006/relationships/oleObject" Target="../embeddings/oleObject174.bin"/><Relationship Id="rId20" Type="http://schemas.openxmlformats.org/officeDocument/2006/relationships/image" Target="../media/image175.wmf"/><Relationship Id="rId2" Type="http://schemas.openxmlformats.org/officeDocument/2006/relationships/image" Target="../media/image166.wmf"/><Relationship Id="rId19" Type="http://schemas.openxmlformats.org/officeDocument/2006/relationships/oleObject" Target="../embeddings/oleObject173.bin"/><Relationship Id="rId18" Type="http://schemas.openxmlformats.org/officeDocument/2006/relationships/image" Target="../media/image174.emf"/><Relationship Id="rId17" Type="http://schemas.openxmlformats.org/officeDocument/2006/relationships/oleObject" Target="../embeddings/oleObject172.bin"/><Relationship Id="rId16" Type="http://schemas.openxmlformats.org/officeDocument/2006/relationships/image" Target="../media/image173.png"/><Relationship Id="rId15" Type="http://schemas.openxmlformats.org/officeDocument/2006/relationships/oleObject" Target="../embeddings/oleObject171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6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76.bin"/><Relationship Id="rId25" Type="http://schemas.openxmlformats.org/officeDocument/2006/relationships/vmlDrawing" Target="../drawings/vmlDrawing25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87.png"/><Relationship Id="rId22" Type="http://schemas.openxmlformats.org/officeDocument/2006/relationships/image" Target="../media/image186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85.emf"/><Relationship Id="rId2" Type="http://schemas.openxmlformats.org/officeDocument/2006/relationships/image" Target="../media/image177.wmf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84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47.png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7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87.bin"/><Relationship Id="rId28" Type="http://schemas.openxmlformats.org/officeDocument/2006/relationships/vmlDrawing" Target="../drawings/vmlDrawing2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00.wmf"/><Relationship Id="rId25" Type="http://schemas.openxmlformats.org/officeDocument/2006/relationships/oleObject" Target="../embeddings/oleObject198.bin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97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96.bin"/><Relationship Id="rId20" Type="http://schemas.openxmlformats.org/officeDocument/2006/relationships/image" Target="../media/image197.e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5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94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93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92.bin"/><Relationship Id="rId12" Type="http://schemas.openxmlformats.org/officeDocument/2006/relationships/image" Target="../media/image193.png"/><Relationship Id="rId11" Type="http://schemas.openxmlformats.org/officeDocument/2006/relationships/oleObject" Target="../embeddings/oleObject191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2" descr="晶体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2700338" y="0"/>
            <a:ext cx="6443662" cy="6858000"/>
          </a:xfrm>
          <a:ln/>
        </p:spPr>
      </p:pic>
      <p:sp>
        <p:nvSpPr>
          <p:cNvPr id="59395" name="Rectangle 3"/>
          <p:cNvSpPr/>
          <p:nvPr/>
        </p:nvSpPr>
        <p:spPr>
          <a:xfrm>
            <a:off x="1057275" y="354013"/>
            <a:ext cx="6954838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80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第五篇</a:t>
            </a:r>
            <a:endParaRPr lang="zh-CN" altLang="en-US" sz="8000" b="1" dirty="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9396" name="Rectangle 4"/>
          <p:cNvSpPr/>
          <p:nvPr/>
        </p:nvSpPr>
        <p:spPr>
          <a:xfrm>
            <a:off x="304800" y="2193925"/>
            <a:ext cx="5805488" cy="118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72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波动光学</a:t>
            </a:r>
            <a:endParaRPr lang="zh-CN" altLang="en-US" sz="72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708025" y="4184650"/>
            <a:ext cx="394493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光波的衍射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8" name="WordArt 7"/>
          <p:cNvSpPr>
            <a:spLocks noTextEdit="1"/>
          </p:cNvSpPr>
          <p:nvPr/>
        </p:nvSpPr>
        <p:spPr>
          <a:xfrm>
            <a:off x="6153150" y="1920875"/>
            <a:ext cx="1885950" cy="457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  <a:normAutofit/>
          </a:bodyPr>
          <a:p>
            <a:pPr algn="ctr"/>
            <a:r>
              <a:rPr lang="zh-CN" altLang="en-US" sz="3600">
                <a:ln w="12700" cap="flat" cmpd="sng">
                  <a:solidFill>
                    <a:srgbClr val="B2B2B2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FFCC00"/>
                    </a:gs>
                    <a:gs pos="100000">
                      <a:srgbClr val="FF66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sy="50000" rotWithShape="0">
                    <a:srgbClr val="875B0D">
                      <a:alpha val="7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Diffraction</a:t>
            </a:r>
            <a:endParaRPr lang="zh-CN" altLang="en-US" sz="3600">
              <a:ln w="12700" cap="flat" cmpd="sng">
                <a:solidFill>
                  <a:srgbClr val="B2B2B2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FFCC00"/>
                  </a:gs>
                  <a:gs pos="100000">
                    <a:srgbClr val="FF6600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sy="50000" rotWithShape="0">
                  <a:srgbClr val="875B0D">
                    <a:alpha val="7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/>
      <p:bldP spid="593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Oval 2"/>
          <p:cNvSpPr/>
          <p:nvPr/>
        </p:nvSpPr>
        <p:spPr>
          <a:xfrm>
            <a:off x="3756025" y="2046288"/>
            <a:ext cx="228600" cy="3505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220" name="Line 4"/>
          <p:cNvSpPr/>
          <p:nvPr/>
        </p:nvSpPr>
        <p:spPr>
          <a:xfrm>
            <a:off x="2411413" y="4713288"/>
            <a:ext cx="0" cy="609600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Oval 5"/>
          <p:cNvSpPr/>
          <p:nvPr/>
        </p:nvSpPr>
        <p:spPr>
          <a:xfrm>
            <a:off x="2384425" y="38750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222" name="Oval 6"/>
          <p:cNvSpPr/>
          <p:nvPr/>
        </p:nvSpPr>
        <p:spPr>
          <a:xfrm>
            <a:off x="2384425" y="31892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223" name="Oval 7"/>
          <p:cNvSpPr/>
          <p:nvPr/>
        </p:nvSpPr>
        <p:spPr>
          <a:xfrm>
            <a:off x="2384425" y="46370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224" name="Line 8"/>
          <p:cNvSpPr/>
          <p:nvPr/>
        </p:nvSpPr>
        <p:spPr>
          <a:xfrm>
            <a:off x="2484438" y="3284538"/>
            <a:ext cx="457200" cy="1066800"/>
          </a:xfrm>
          <a:prstGeom prst="line">
            <a:avLst/>
          </a:prstGeom>
          <a:ln w="57150" cap="rnd" cmpd="sng">
            <a:solidFill>
              <a:srgbClr val="CCFF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 flipV="1">
            <a:off x="2484438" y="3213100"/>
            <a:ext cx="1219200" cy="0"/>
          </a:xfrm>
          <a:prstGeom prst="line">
            <a:avLst/>
          </a:prstGeom>
          <a:ln w="28575" cap="flat" cmpd="sng">
            <a:solidFill>
              <a:srgbClr val="CCFFCC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" name="Group 10"/>
          <p:cNvGrpSpPr/>
          <p:nvPr/>
        </p:nvGrpSpPr>
        <p:grpSpPr>
          <a:xfrm>
            <a:off x="2105025" y="2854325"/>
            <a:ext cx="246063" cy="2193925"/>
            <a:chOff x="928" y="2045"/>
            <a:chExt cx="155" cy="1382"/>
          </a:xfrm>
        </p:grpSpPr>
        <p:sp>
          <p:nvSpPr>
            <p:cNvPr id="13359" name="Rectangle 11"/>
            <p:cNvSpPr/>
            <p:nvPr/>
          </p:nvSpPr>
          <p:spPr>
            <a:xfrm>
              <a:off x="928" y="3197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360" name="Rectangle 12"/>
            <p:cNvSpPr/>
            <p:nvPr/>
          </p:nvSpPr>
          <p:spPr>
            <a:xfrm>
              <a:off x="934" y="2621"/>
              <a:ext cx="14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361" name="Rectangle 13"/>
            <p:cNvSpPr/>
            <p:nvPr/>
          </p:nvSpPr>
          <p:spPr>
            <a:xfrm>
              <a:off x="934" y="2045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30" name="Rectangle 14"/>
          <p:cNvSpPr/>
          <p:nvPr/>
        </p:nvSpPr>
        <p:spPr>
          <a:xfrm>
            <a:off x="2628900" y="4437063"/>
            <a:ext cx="43021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Symbol" panose="05050102010706020507" pitchFamily="18" charset="2"/>
              </a:rPr>
              <a:t>l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9231" name="Rectangle 15"/>
          <p:cNvSpPr/>
          <p:nvPr/>
        </p:nvSpPr>
        <p:spPr>
          <a:xfrm>
            <a:off x="3090863" y="2819400"/>
            <a:ext cx="4730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Symbol" panose="05050102010706020507" pitchFamily="18" charset="2"/>
              </a:rPr>
              <a:t>q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9232" name="Rectangle 16"/>
          <p:cNvSpPr/>
          <p:nvPr/>
        </p:nvSpPr>
        <p:spPr>
          <a:xfrm>
            <a:off x="2924175" y="4302125"/>
            <a:ext cx="4953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233" name="Rectangle 17"/>
          <p:cNvSpPr/>
          <p:nvPr/>
        </p:nvSpPr>
        <p:spPr>
          <a:xfrm>
            <a:off x="6551613" y="2133600"/>
            <a:ext cx="209550" cy="4111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700" b="1" i="1" dirty="0">
                <a:latin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234" name="Rectangle 18"/>
          <p:cNvSpPr/>
          <p:nvPr/>
        </p:nvSpPr>
        <p:spPr>
          <a:xfrm>
            <a:off x="101600" y="122238"/>
            <a:ext cx="21542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明暗条件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5" name="Rectangle 19"/>
          <p:cNvSpPr/>
          <p:nvPr/>
        </p:nvSpPr>
        <p:spPr>
          <a:xfrm>
            <a:off x="592138" y="1322388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先考虑一束特殊的光线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236" name="Rectangle 20"/>
          <p:cNvSpPr/>
          <p:nvPr/>
        </p:nvSpPr>
        <p:spPr>
          <a:xfrm>
            <a:off x="1666875" y="6149975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可以判断：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处为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245" name="Arc 29"/>
          <p:cNvSpPr/>
          <p:nvPr/>
        </p:nvSpPr>
        <p:spPr>
          <a:xfrm>
            <a:off x="2155825" y="2947988"/>
            <a:ext cx="914400" cy="271462"/>
          </a:xfrm>
          <a:custGeom>
            <a:avLst/>
            <a:gdLst>
              <a:gd name="txL" fmla="*/ 0 w 21600"/>
              <a:gd name="txT" fmla="*/ 0 h 6403"/>
              <a:gd name="txR" fmla="*/ 21600 w 21600"/>
              <a:gd name="txB" fmla="*/ 6403 h 6403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6403" fill="none">
                <a:moveTo>
                  <a:pt x="20629" y="-1"/>
                </a:moveTo>
                <a:cubicBezTo>
                  <a:pt x="21272" y="2073"/>
                  <a:pt x="21600" y="4231"/>
                  <a:pt x="21600" y="6403"/>
                </a:cubicBezTo>
              </a:path>
              <a:path w="21600" h="6403" stroke="0">
                <a:moveTo>
                  <a:pt x="20629" y="-1"/>
                </a:moveTo>
                <a:cubicBezTo>
                  <a:pt x="21272" y="2073"/>
                  <a:pt x="21600" y="4231"/>
                  <a:pt x="21600" y="6403"/>
                </a:cubicBezTo>
                <a:lnTo>
                  <a:pt x="0" y="6403"/>
                </a:lnTo>
                <a:lnTo>
                  <a:pt x="20629" y="-1"/>
                </a:lnTo>
                <a:close/>
              </a:path>
            </a:pathLst>
          </a:custGeom>
          <a:noFill/>
          <a:ln w="38100" cap="flat" cmpd="sng">
            <a:solidFill>
              <a:srgbClr val="FF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46" name="Line 30"/>
          <p:cNvSpPr/>
          <p:nvPr/>
        </p:nvSpPr>
        <p:spPr>
          <a:xfrm>
            <a:off x="1317625" y="3265488"/>
            <a:ext cx="0" cy="1371600"/>
          </a:xfrm>
          <a:prstGeom prst="line">
            <a:avLst/>
          </a:prstGeom>
          <a:ln w="19050" cap="flat" cmpd="sng">
            <a:solidFill>
              <a:srgbClr val="CCFFCC"/>
            </a:solidFill>
            <a:prstDash val="solid"/>
            <a:headEnd type="triangle" w="med" len="med"/>
            <a:tailEnd type="triangle" w="med" len="med"/>
          </a:ln>
        </p:spPr>
      </p:sp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1187450" y="3789363"/>
          <a:ext cx="273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03200" imgH="215900" progId="Equation.3">
                  <p:embed/>
                </p:oleObj>
              </mc:Choice>
              <mc:Fallback>
                <p:oleObj name="" r:id="rId1" imgW="2032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789363"/>
                        <a:ext cx="273050" cy="290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CCFF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/>
          <p:nvPr/>
        </p:nvGrpSpPr>
        <p:grpSpPr>
          <a:xfrm rot="229207">
            <a:off x="2457450" y="2492375"/>
            <a:ext cx="1390650" cy="2157413"/>
            <a:chOff x="1152" y="1776"/>
            <a:chExt cx="864" cy="1392"/>
          </a:xfrm>
        </p:grpSpPr>
        <p:sp>
          <p:nvSpPr>
            <p:cNvPr id="13356" name="Line 33"/>
            <p:cNvSpPr/>
            <p:nvPr/>
          </p:nvSpPr>
          <p:spPr>
            <a:xfrm flipV="1">
              <a:off x="1152" y="1776"/>
              <a:ext cx="864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57" name="Line 34"/>
            <p:cNvSpPr/>
            <p:nvPr/>
          </p:nvSpPr>
          <p:spPr>
            <a:xfrm flipV="1">
              <a:off x="1152" y="2688"/>
              <a:ext cx="816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58" name="Line 35"/>
            <p:cNvSpPr/>
            <p:nvPr/>
          </p:nvSpPr>
          <p:spPr>
            <a:xfrm flipV="1">
              <a:off x="1152" y="2256"/>
              <a:ext cx="816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36"/>
          <p:cNvGrpSpPr/>
          <p:nvPr/>
        </p:nvGrpSpPr>
        <p:grpSpPr>
          <a:xfrm>
            <a:off x="3984625" y="2638425"/>
            <a:ext cx="2819400" cy="1295400"/>
            <a:chOff x="2112" y="1824"/>
            <a:chExt cx="1776" cy="816"/>
          </a:xfrm>
        </p:grpSpPr>
        <p:sp>
          <p:nvSpPr>
            <p:cNvPr id="13350" name="Line 37"/>
            <p:cNvSpPr/>
            <p:nvPr/>
          </p:nvSpPr>
          <p:spPr>
            <a:xfrm flipV="1">
              <a:off x="2112" y="2016"/>
              <a:ext cx="1008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51" name="Line 38"/>
            <p:cNvSpPr/>
            <p:nvPr/>
          </p:nvSpPr>
          <p:spPr>
            <a:xfrm flipV="1">
              <a:off x="3120" y="1824"/>
              <a:ext cx="768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2" name="Line 39"/>
            <p:cNvSpPr/>
            <p:nvPr/>
          </p:nvSpPr>
          <p:spPr>
            <a:xfrm flipV="1">
              <a:off x="2112" y="1824"/>
              <a:ext cx="10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53" name="Line 40"/>
            <p:cNvSpPr/>
            <p:nvPr/>
          </p:nvSpPr>
          <p:spPr>
            <a:xfrm flipV="1">
              <a:off x="2112" y="2160"/>
              <a:ext cx="1056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54" name="Line 41"/>
            <p:cNvSpPr/>
            <p:nvPr/>
          </p:nvSpPr>
          <p:spPr>
            <a:xfrm flipV="1">
              <a:off x="3072" y="1824"/>
              <a:ext cx="81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5" name="Line 42"/>
            <p:cNvSpPr/>
            <p:nvPr/>
          </p:nvSpPr>
          <p:spPr>
            <a:xfrm flipV="1">
              <a:off x="3072" y="1824"/>
              <a:ext cx="816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59" name="Line 43"/>
          <p:cNvSpPr/>
          <p:nvPr/>
        </p:nvSpPr>
        <p:spPr>
          <a:xfrm flipV="1">
            <a:off x="2411413" y="3789363"/>
            <a:ext cx="288925" cy="144462"/>
          </a:xfrm>
          <a:prstGeom prst="line">
            <a:avLst/>
          </a:prstGeom>
          <a:ln w="5715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60" name="Line 44"/>
          <p:cNvSpPr/>
          <p:nvPr/>
        </p:nvSpPr>
        <p:spPr>
          <a:xfrm flipV="1">
            <a:off x="2411413" y="4365625"/>
            <a:ext cx="506412" cy="249238"/>
          </a:xfrm>
          <a:prstGeom prst="line">
            <a:avLst/>
          </a:prstGeom>
          <a:ln w="5715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61" name="Line 45"/>
          <p:cNvSpPr/>
          <p:nvPr/>
        </p:nvSpPr>
        <p:spPr>
          <a:xfrm>
            <a:off x="1012825" y="3265488"/>
            <a:ext cx="1371600" cy="0"/>
          </a:xfrm>
          <a:prstGeom prst="line">
            <a:avLst/>
          </a:prstGeom>
          <a:ln w="28575" cap="flat" cmpd="sng">
            <a:solidFill>
              <a:srgbClr val="CCFFCC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62" name="Line 46"/>
          <p:cNvSpPr/>
          <p:nvPr/>
        </p:nvSpPr>
        <p:spPr>
          <a:xfrm>
            <a:off x="1089025" y="4637088"/>
            <a:ext cx="1371600" cy="0"/>
          </a:xfrm>
          <a:prstGeom prst="line">
            <a:avLst/>
          </a:prstGeom>
          <a:ln w="28575" cap="flat" cmpd="sng">
            <a:solidFill>
              <a:srgbClr val="CCFFCC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63" name="Rectangle 47"/>
          <p:cNvSpPr/>
          <p:nvPr/>
        </p:nvSpPr>
        <p:spPr>
          <a:xfrm>
            <a:off x="4529138" y="6157913"/>
            <a:ext cx="23288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一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暗纹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6913109" y="959077"/>
            <a:ext cx="457200" cy="5334000"/>
            <a:chOff x="3888" y="672"/>
            <a:chExt cx="288" cy="3168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5158" name="Rectangle 49"/>
            <p:cNvSpPr>
              <a:spLocks noChangeArrowheads="1"/>
            </p:cNvSpPr>
            <p:nvPr/>
          </p:nvSpPr>
          <p:spPr bwMode="auto">
            <a:xfrm>
              <a:off x="3888" y="1576"/>
              <a:ext cx="288" cy="145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134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9" name="Rectangle 50"/>
            <p:cNvSpPr>
              <a:spLocks noChangeArrowheads="1"/>
            </p:cNvSpPr>
            <p:nvPr/>
          </p:nvSpPr>
          <p:spPr bwMode="auto">
            <a:xfrm>
              <a:off x="3888" y="672"/>
              <a:ext cx="288" cy="1007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0" name="Rectangle 51"/>
            <p:cNvSpPr>
              <a:spLocks noChangeArrowheads="1"/>
            </p:cNvSpPr>
            <p:nvPr/>
          </p:nvSpPr>
          <p:spPr bwMode="auto">
            <a:xfrm>
              <a:off x="3888" y="2932"/>
              <a:ext cx="288" cy="90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68" name="Line 52"/>
          <p:cNvSpPr/>
          <p:nvPr/>
        </p:nvSpPr>
        <p:spPr>
          <a:xfrm>
            <a:off x="6840538" y="944563"/>
            <a:ext cx="0" cy="53340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" name="Group 53"/>
          <p:cNvGrpSpPr/>
          <p:nvPr/>
        </p:nvGrpSpPr>
        <p:grpSpPr>
          <a:xfrm>
            <a:off x="1317625" y="3265488"/>
            <a:ext cx="838200" cy="1371600"/>
            <a:chOff x="384" y="2304"/>
            <a:chExt cx="528" cy="864"/>
          </a:xfrm>
        </p:grpSpPr>
        <p:sp>
          <p:nvSpPr>
            <p:cNvPr id="13347" name="Line 54"/>
            <p:cNvSpPr/>
            <p:nvPr/>
          </p:nvSpPr>
          <p:spPr>
            <a:xfrm>
              <a:off x="432" y="2304"/>
              <a:ext cx="48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48" name="Line 55"/>
            <p:cNvSpPr/>
            <p:nvPr/>
          </p:nvSpPr>
          <p:spPr>
            <a:xfrm>
              <a:off x="384" y="3168"/>
              <a:ext cx="52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49" name="Line 56"/>
            <p:cNvSpPr/>
            <p:nvPr/>
          </p:nvSpPr>
          <p:spPr>
            <a:xfrm>
              <a:off x="528" y="2736"/>
              <a:ext cx="38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273" name="Rectangle 57"/>
          <p:cNvSpPr/>
          <p:nvPr/>
        </p:nvSpPr>
        <p:spPr>
          <a:xfrm>
            <a:off x="576263" y="660400"/>
            <a:ext cx="57150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菲涅耳波带法（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菲涅耳半波带法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74" name="Object 58"/>
          <p:cNvGraphicFramePr>
            <a:graphicFrameLocks noChangeAspect="1"/>
          </p:cNvGraphicFramePr>
          <p:nvPr/>
        </p:nvGraphicFramePr>
        <p:xfrm>
          <a:off x="2484438" y="3851275"/>
          <a:ext cx="2555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75590" imgH="648970" progId="Equation.DSMT4">
                  <p:embed/>
                </p:oleObj>
              </mc:Choice>
              <mc:Fallback>
                <p:oleObj name="" r:id="rId3" imgW="275590" imgH="64897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3851275"/>
                        <a:ext cx="25558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6" name="Object 60"/>
          <p:cNvGraphicFramePr>
            <a:graphicFrameLocks noChangeAspect="1"/>
          </p:cNvGraphicFramePr>
          <p:nvPr/>
        </p:nvGraphicFramePr>
        <p:xfrm>
          <a:off x="2411413" y="5634038"/>
          <a:ext cx="28813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2389505" imgH="275590" progId="Equation.DSMT4">
                  <p:embed/>
                </p:oleObj>
              </mc:Choice>
              <mc:Fallback>
                <p:oleObj name="" r:id="rId5" imgW="2389505" imgH="27559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5634038"/>
                        <a:ext cx="2881312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" name="Line 61"/>
          <p:cNvSpPr/>
          <p:nvPr/>
        </p:nvSpPr>
        <p:spPr>
          <a:xfrm>
            <a:off x="2411413" y="2565400"/>
            <a:ext cx="0" cy="609600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46" name="Text Box 62"/>
          <p:cNvSpPr txBox="1"/>
          <p:nvPr/>
        </p:nvSpPr>
        <p:spPr>
          <a:xfrm>
            <a:off x="8802688" y="63928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8</a:t>
            </a:r>
            <a:endParaRPr lang="en-US" altLang="zh-CN" sz="18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25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25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75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21" grpId="0" animBg="1"/>
      <p:bldP spid="9222" grpId="0" animBg="1"/>
      <p:bldP spid="9223" grpId="0" animBg="1"/>
      <p:bldP spid="9230" grpId="0"/>
      <p:bldP spid="9231" grpId="0"/>
      <p:bldP spid="9232" grpId="0"/>
      <p:bldP spid="9233" grpId="0"/>
      <p:bldP spid="9234" grpId="0"/>
      <p:bldP spid="9235" grpId="0"/>
      <p:bldP spid="9236" grpId="0"/>
      <p:bldP spid="9263" grpId="0"/>
      <p:bldP spid="92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684213" y="404813"/>
            <a:ext cx="4248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再考虑另一束光线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52" name="Rectangle 12"/>
          <p:cNvSpPr/>
          <p:nvPr/>
        </p:nvSpPr>
        <p:spPr>
          <a:xfrm>
            <a:off x="5573713" y="155733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可以判断：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800" b="1" dirty="0">
                <a:latin typeface="Times New Roman" panose="02020603050405020304" pitchFamily="18" charset="0"/>
              </a:rPr>
              <a:t>处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253" name="Text Box 13"/>
          <p:cNvSpPr txBox="1"/>
          <p:nvPr/>
        </p:nvSpPr>
        <p:spPr>
          <a:xfrm>
            <a:off x="5651500" y="2708275"/>
            <a:ext cx="2592388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以此类推，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级暗纹：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0258" name="Text Box 18"/>
          <p:cNvSpPr txBox="1"/>
          <p:nvPr/>
        </p:nvSpPr>
        <p:spPr>
          <a:xfrm>
            <a:off x="5467350" y="5719763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中央明纹 ！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259" name="Oval 19"/>
          <p:cNvSpPr/>
          <p:nvPr/>
        </p:nvSpPr>
        <p:spPr>
          <a:xfrm>
            <a:off x="2468563" y="1398588"/>
            <a:ext cx="228600" cy="41910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60" name="Line 20"/>
          <p:cNvSpPr/>
          <p:nvPr/>
        </p:nvSpPr>
        <p:spPr>
          <a:xfrm>
            <a:off x="5364163" y="865188"/>
            <a:ext cx="0" cy="4343400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Line 21"/>
          <p:cNvSpPr/>
          <p:nvPr/>
        </p:nvSpPr>
        <p:spPr>
          <a:xfrm>
            <a:off x="1096963" y="3074988"/>
            <a:ext cx="685800" cy="685800"/>
          </a:xfrm>
          <a:prstGeom prst="line">
            <a:avLst/>
          </a:prstGeom>
          <a:ln w="38100" cap="flat" cmpd="sng">
            <a:solidFill>
              <a:srgbClr val="CCFF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62" name="Line 22"/>
          <p:cNvSpPr/>
          <p:nvPr/>
        </p:nvSpPr>
        <p:spPr>
          <a:xfrm flipV="1">
            <a:off x="1173163" y="3074988"/>
            <a:ext cx="1219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" name="Group 23"/>
          <p:cNvGrpSpPr/>
          <p:nvPr/>
        </p:nvGrpSpPr>
        <p:grpSpPr>
          <a:xfrm>
            <a:off x="1096963" y="3379788"/>
            <a:ext cx="76200" cy="762000"/>
            <a:chOff x="2304" y="3168"/>
            <a:chExt cx="48" cy="480"/>
          </a:xfrm>
        </p:grpSpPr>
        <p:sp>
          <p:nvSpPr>
            <p:cNvPr id="14398" name="Oval 24"/>
            <p:cNvSpPr/>
            <p:nvPr/>
          </p:nvSpPr>
          <p:spPr>
            <a:xfrm>
              <a:off x="2304" y="3168"/>
              <a:ext cx="48" cy="48"/>
            </a:xfrm>
            <a:prstGeom prst="ellipse">
              <a:avLst/>
            </a:prstGeom>
            <a:solidFill>
              <a:srgbClr val="9966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399" name="Oval 25"/>
            <p:cNvSpPr/>
            <p:nvPr/>
          </p:nvSpPr>
          <p:spPr>
            <a:xfrm>
              <a:off x="2304" y="3600"/>
              <a:ext cx="48" cy="48"/>
            </a:xfrm>
            <a:prstGeom prst="ellipse">
              <a:avLst/>
            </a:prstGeom>
            <a:solidFill>
              <a:srgbClr val="9966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66" name="Rectangle 26"/>
          <p:cNvSpPr/>
          <p:nvPr/>
        </p:nvSpPr>
        <p:spPr>
          <a:xfrm>
            <a:off x="1401763" y="3455988"/>
            <a:ext cx="16827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Symbol" panose="05050102010706020507" pitchFamily="18" charset="2"/>
              </a:rPr>
              <a:t>l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4348" name="Rectangle 28"/>
          <p:cNvSpPr/>
          <p:nvPr/>
        </p:nvSpPr>
        <p:spPr>
          <a:xfrm>
            <a:off x="1628775" y="4724400"/>
            <a:ext cx="1588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0269" name="Rectangle 29"/>
          <p:cNvSpPr/>
          <p:nvPr/>
        </p:nvSpPr>
        <p:spPr>
          <a:xfrm>
            <a:off x="1547813" y="4005263"/>
            <a:ext cx="792162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10270" name="Rectangle 30"/>
          <p:cNvSpPr/>
          <p:nvPr/>
        </p:nvSpPr>
        <p:spPr>
          <a:xfrm>
            <a:off x="1630363" y="2617788"/>
            <a:ext cx="49212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Symbol" panose="05050102010706020507" pitchFamily="18" charset="2"/>
              </a:rPr>
              <a:t>q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0271" name="Rectangle 31"/>
          <p:cNvSpPr/>
          <p:nvPr/>
        </p:nvSpPr>
        <p:spPr>
          <a:xfrm>
            <a:off x="1865313" y="3730625"/>
            <a:ext cx="5461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5018088" y="1216025"/>
            <a:ext cx="284162" cy="365125"/>
            <a:chOff x="2854" y="509"/>
            <a:chExt cx="179" cy="230"/>
          </a:xfrm>
        </p:grpSpPr>
        <p:sp>
          <p:nvSpPr>
            <p:cNvPr id="14396" name="Rectangle 33"/>
            <p:cNvSpPr/>
            <p:nvPr/>
          </p:nvSpPr>
          <p:spPr>
            <a:xfrm>
              <a:off x="2980" y="509"/>
              <a:ext cx="5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'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97" name="Rectangle 34"/>
            <p:cNvSpPr/>
            <p:nvPr/>
          </p:nvSpPr>
          <p:spPr>
            <a:xfrm>
              <a:off x="2854" y="509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5" name="Arc 35"/>
          <p:cNvSpPr/>
          <p:nvPr/>
        </p:nvSpPr>
        <p:spPr>
          <a:xfrm>
            <a:off x="728663" y="2697163"/>
            <a:ext cx="909637" cy="449262"/>
          </a:xfrm>
          <a:custGeom>
            <a:avLst/>
            <a:gdLst>
              <a:gd name="txL" fmla="*/ 0 w 21493"/>
              <a:gd name="txT" fmla="*/ 0 h 10597"/>
              <a:gd name="txR" fmla="*/ 21493 w 21493"/>
              <a:gd name="txB" fmla="*/ 10597 h 1059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493" h="10597" fill="none">
                <a:moveTo>
                  <a:pt x="18821" y="0"/>
                </a:moveTo>
                <a:cubicBezTo>
                  <a:pt x="20286" y="2601"/>
                  <a:pt x="21196" y="5479"/>
                  <a:pt x="21493" y="8449"/>
                </a:cubicBezTo>
              </a:path>
              <a:path w="21493" h="10597" stroke="0">
                <a:moveTo>
                  <a:pt x="18821" y="0"/>
                </a:moveTo>
                <a:cubicBezTo>
                  <a:pt x="20286" y="2601"/>
                  <a:pt x="21196" y="5479"/>
                  <a:pt x="21493" y="8449"/>
                </a:cubicBezTo>
                <a:lnTo>
                  <a:pt x="0" y="10597"/>
                </a:lnTo>
                <a:lnTo>
                  <a:pt x="18821" y="0"/>
                </a:lnTo>
                <a:close/>
              </a:path>
            </a:pathLst>
          </a:custGeom>
          <a:noFill/>
          <a:ln w="38100" cap="flat" cmpd="sng">
            <a:solidFill>
              <a:srgbClr val="FF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36"/>
          <p:cNvGrpSpPr/>
          <p:nvPr/>
        </p:nvGrpSpPr>
        <p:grpSpPr>
          <a:xfrm>
            <a:off x="1173163" y="1703388"/>
            <a:ext cx="1371600" cy="2743200"/>
            <a:chOff x="432" y="816"/>
            <a:chExt cx="864" cy="1728"/>
          </a:xfrm>
        </p:grpSpPr>
        <p:sp>
          <p:nvSpPr>
            <p:cNvPr id="14393" name="Line 37"/>
            <p:cNvSpPr/>
            <p:nvPr/>
          </p:nvSpPr>
          <p:spPr>
            <a:xfrm flipV="1">
              <a:off x="432" y="816"/>
              <a:ext cx="864" cy="864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94" name="Line 38"/>
            <p:cNvSpPr/>
            <p:nvPr/>
          </p:nvSpPr>
          <p:spPr>
            <a:xfrm flipV="1">
              <a:off x="432" y="1728"/>
              <a:ext cx="816" cy="816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95" name="Line 39"/>
            <p:cNvSpPr/>
            <p:nvPr/>
          </p:nvSpPr>
          <p:spPr>
            <a:xfrm flipV="1">
              <a:off x="432" y="1296"/>
              <a:ext cx="816" cy="816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280" name="Line 40"/>
          <p:cNvSpPr/>
          <p:nvPr/>
        </p:nvSpPr>
        <p:spPr>
          <a:xfrm flipV="1">
            <a:off x="1173163" y="3455988"/>
            <a:ext cx="304800" cy="304800"/>
          </a:xfrm>
          <a:prstGeom prst="line">
            <a:avLst/>
          </a:prstGeom>
          <a:ln w="5715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81" name="Line 41"/>
          <p:cNvSpPr/>
          <p:nvPr/>
        </p:nvSpPr>
        <p:spPr>
          <a:xfrm flipV="1">
            <a:off x="1173163" y="3760788"/>
            <a:ext cx="685800" cy="685800"/>
          </a:xfrm>
          <a:prstGeom prst="line">
            <a:avLst/>
          </a:prstGeom>
          <a:ln w="5715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" name="Group 83"/>
          <p:cNvGrpSpPr/>
          <p:nvPr/>
        </p:nvGrpSpPr>
        <p:grpSpPr>
          <a:xfrm>
            <a:off x="2620963" y="1690688"/>
            <a:ext cx="2743200" cy="1308100"/>
            <a:chOff x="1651" y="1065"/>
            <a:chExt cx="1728" cy="824"/>
          </a:xfrm>
        </p:grpSpPr>
        <p:sp>
          <p:nvSpPr>
            <p:cNvPr id="14387" name="Line 43"/>
            <p:cNvSpPr/>
            <p:nvPr/>
          </p:nvSpPr>
          <p:spPr>
            <a:xfrm flipV="1">
              <a:off x="1699" y="1217"/>
              <a:ext cx="1008" cy="288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8" name="Line 44"/>
            <p:cNvSpPr/>
            <p:nvPr/>
          </p:nvSpPr>
          <p:spPr>
            <a:xfrm flipV="1">
              <a:off x="2619" y="1073"/>
              <a:ext cx="760" cy="359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9" name="Line 45"/>
            <p:cNvSpPr/>
            <p:nvPr/>
          </p:nvSpPr>
          <p:spPr>
            <a:xfrm flipV="1">
              <a:off x="1651" y="1073"/>
              <a:ext cx="1104" cy="0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90" name="Line 46"/>
            <p:cNvSpPr/>
            <p:nvPr/>
          </p:nvSpPr>
          <p:spPr>
            <a:xfrm flipV="1">
              <a:off x="1699" y="1409"/>
              <a:ext cx="960" cy="480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91" name="Line 47"/>
            <p:cNvSpPr/>
            <p:nvPr/>
          </p:nvSpPr>
          <p:spPr>
            <a:xfrm>
              <a:off x="2730" y="1065"/>
              <a:ext cx="649" cy="8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92" name="Line 48"/>
            <p:cNvSpPr/>
            <p:nvPr/>
          </p:nvSpPr>
          <p:spPr>
            <a:xfrm flipV="1">
              <a:off x="2659" y="1073"/>
              <a:ext cx="720" cy="153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89" name="Rectangle 49"/>
          <p:cNvSpPr/>
          <p:nvPr/>
        </p:nvSpPr>
        <p:spPr>
          <a:xfrm>
            <a:off x="5867400" y="2060575"/>
            <a:ext cx="2952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也是暗纹！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91" name="Line 51"/>
          <p:cNvSpPr/>
          <p:nvPr/>
        </p:nvSpPr>
        <p:spPr>
          <a:xfrm flipV="1">
            <a:off x="1171575" y="3074988"/>
            <a:ext cx="11985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6" name="Group 84"/>
          <p:cNvGrpSpPr/>
          <p:nvPr/>
        </p:nvGrpSpPr>
        <p:grpSpPr>
          <a:xfrm>
            <a:off x="1096963" y="3076575"/>
            <a:ext cx="4267200" cy="1371600"/>
            <a:chOff x="691" y="1937"/>
            <a:chExt cx="2688" cy="864"/>
          </a:xfrm>
        </p:grpSpPr>
        <p:sp>
          <p:nvSpPr>
            <p:cNvPr id="14381" name="Line 52"/>
            <p:cNvSpPr/>
            <p:nvPr/>
          </p:nvSpPr>
          <p:spPr>
            <a:xfrm flipV="1">
              <a:off x="691" y="1937"/>
              <a:ext cx="87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2" name="Line 53"/>
            <p:cNvSpPr/>
            <p:nvPr/>
          </p:nvSpPr>
          <p:spPr>
            <a:xfrm flipV="1">
              <a:off x="691" y="2387"/>
              <a:ext cx="866" cy="1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3" name="Line 54"/>
            <p:cNvSpPr/>
            <p:nvPr/>
          </p:nvSpPr>
          <p:spPr>
            <a:xfrm flipV="1">
              <a:off x="691" y="2801"/>
              <a:ext cx="85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4" name="Line 55"/>
            <p:cNvSpPr/>
            <p:nvPr/>
          </p:nvSpPr>
          <p:spPr>
            <a:xfrm>
              <a:off x="1696" y="2387"/>
              <a:ext cx="168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5" name="Line 56"/>
            <p:cNvSpPr/>
            <p:nvPr/>
          </p:nvSpPr>
          <p:spPr>
            <a:xfrm>
              <a:off x="1704" y="1963"/>
              <a:ext cx="1581" cy="42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6" name="Line 57"/>
            <p:cNvSpPr/>
            <p:nvPr/>
          </p:nvSpPr>
          <p:spPr>
            <a:xfrm flipV="1">
              <a:off x="1688" y="2387"/>
              <a:ext cx="1597" cy="3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0303" name="Object 63"/>
          <p:cNvGraphicFramePr>
            <a:graphicFrameLocks noChangeAspect="1"/>
          </p:cNvGraphicFramePr>
          <p:nvPr/>
        </p:nvGraphicFramePr>
        <p:xfrm>
          <a:off x="5940425" y="3789363"/>
          <a:ext cx="2520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25700" imgH="393700" progId="Equation.DSMT4">
                  <p:embed/>
                </p:oleObj>
              </mc:Choice>
              <mc:Fallback>
                <p:oleObj name="" r:id="rId1" imgW="2425700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0425" y="3789363"/>
                        <a:ext cx="25209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4" name="Object 64"/>
          <p:cNvGraphicFramePr>
            <a:graphicFrameLocks noChangeAspect="1"/>
          </p:cNvGraphicFramePr>
          <p:nvPr/>
        </p:nvGraphicFramePr>
        <p:xfrm>
          <a:off x="6486525" y="4289425"/>
          <a:ext cx="17383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308100" imgH="279400" progId="Equation.DSMT4">
                  <p:embed/>
                </p:oleObj>
              </mc:Choice>
              <mc:Fallback>
                <p:oleObj name="" r:id="rId3" imgW="1308100" imgH="279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6525" y="4289425"/>
                        <a:ext cx="173831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5" name="Line 65"/>
          <p:cNvSpPr/>
          <p:nvPr/>
        </p:nvSpPr>
        <p:spPr>
          <a:xfrm>
            <a:off x="1096963" y="2160588"/>
            <a:ext cx="0" cy="838200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6" name="Line 66"/>
          <p:cNvSpPr/>
          <p:nvPr/>
        </p:nvSpPr>
        <p:spPr>
          <a:xfrm>
            <a:off x="1096963" y="4522788"/>
            <a:ext cx="0" cy="609600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" name="Group 67"/>
          <p:cNvGrpSpPr/>
          <p:nvPr/>
        </p:nvGrpSpPr>
        <p:grpSpPr>
          <a:xfrm>
            <a:off x="817563" y="2663825"/>
            <a:ext cx="246062" cy="2193925"/>
            <a:chOff x="208" y="2045"/>
            <a:chExt cx="155" cy="1382"/>
          </a:xfrm>
        </p:grpSpPr>
        <p:sp>
          <p:nvSpPr>
            <p:cNvPr id="14378" name="Rectangle 68"/>
            <p:cNvSpPr/>
            <p:nvPr/>
          </p:nvSpPr>
          <p:spPr>
            <a:xfrm>
              <a:off x="208" y="3197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79" name="Rectangle 69"/>
            <p:cNvSpPr/>
            <p:nvPr/>
          </p:nvSpPr>
          <p:spPr>
            <a:xfrm>
              <a:off x="214" y="2621"/>
              <a:ext cx="14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80" name="Rectangle 70"/>
            <p:cNvSpPr/>
            <p:nvPr/>
          </p:nvSpPr>
          <p:spPr>
            <a:xfrm>
              <a:off x="214" y="2045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71"/>
          <p:cNvGrpSpPr/>
          <p:nvPr/>
        </p:nvGrpSpPr>
        <p:grpSpPr>
          <a:xfrm>
            <a:off x="1096963" y="2998788"/>
            <a:ext cx="76200" cy="1524000"/>
            <a:chOff x="384" y="2256"/>
            <a:chExt cx="48" cy="960"/>
          </a:xfrm>
        </p:grpSpPr>
        <p:sp>
          <p:nvSpPr>
            <p:cNvPr id="14375" name="Oval 72"/>
            <p:cNvSpPr/>
            <p:nvPr/>
          </p:nvSpPr>
          <p:spPr>
            <a:xfrm>
              <a:off x="384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376" name="Oval 73"/>
            <p:cNvSpPr/>
            <p:nvPr/>
          </p:nvSpPr>
          <p:spPr>
            <a:xfrm>
              <a:off x="384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377" name="Oval 74"/>
            <p:cNvSpPr/>
            <p:nvPr/>
          </p:nvSpPr>
          <p:spPr>
            <a:xfrm>
              <a:off x="384" y="31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315" name="Object 75"/>
          <p:cNvGraphicFramePr>
            <a:graphicFrameLocks noChangeAspect="1"/>
          </p:cNvGraphicFramePr>
          <p:nvPr/>
        </p:nvGraphicFramePr>
        <p:xfrm>
          <a:off x="3709988" y="5821363"/>
          <a:ext cx="1657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052195" imgH="196850" progId="Equation.3">
                  <p:embed/>
                </p:oleObj>
              </mc:Choice>
              <mc:Fallback>
                <p:oleObj name="" r:id="rId5" imgW="1052195" imgH="19685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9988" y="5821363"/>
                        <a:ext cx="16573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6" name="Text Box 76"/>
          <p:cNvSpPr txBox="1"/>
          <p:nvPr/>
        </p:nvSpPr>
        <p:spPr>
          <a:xfrm>
            <a:off x="755650" y="57340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17" name="Object 77"/>
          <p:cNvGraphicFramePr>
            <a:graphicFrameLocks noChangeAspect="1"/>
          </p:cNvGraphicFramePr>
          <p:nvPr/>
        </p:nvGraphicFramePr>
        <p:xfrm>
          <a:off x="2195513" y="5878513"/>
          <a:ext cx="7191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571500" imgH="241300" progId="Equation.DSMT4">
                  <p:embed/>
                </p:oleObj>
              </mc:Choice>
              <mc:Fallback>
                <p:oleObj name="" r:id="rId7" imgW="571500" imgH="241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513" y="5878513"/>
                        <a:ext cx="719137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8" name="Object 78"/>
          <p:cNvGraphicFramePr>
            <a:graphicFrameLocks noChangeAspect="1"/>
          </p:cNvGraphicFramePr>
          <p:nvPr/>
        </p:nvGraphicFramePr>
        <p:xfrm>
          <a:off x="1292225" y="5867400"/>
          <a:ext cx="747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571500" imgH="241300" progId="Equation.DSMT4">
                  <p:embed/>
                </p:oleObj>
              </mc:Choice>
              <mc:Fallback>
                <p:oleObj name="" r:id="rId9" imgW="571500" imgH="241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2225" y="5867400"/>
                        <a:ext cx="74771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9" name="Text Box 79"/>
          <p:cNvSpPr txBox="1"/>
          <p:nvPr/>
        </p:nvSpPr>
        <p:spPr>
          <a:xfrm>
            <a:off x="2916238" y="5734050"/>
            <a:ext cx="844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处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21" name="Object 81"/>
          <p:cNvGraphicFramePr>
            <a:graphicFrameLocks noChangeAspect="1"/>
          </p:cNvGraphicFramePr>
          <p:nvPr/>
        </p:nvGraphicFramePr>
        <p:xfrm>
          <a:off x="5651500" y="1052513"/>
          <a:ext cx="259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2261235" imgH="353695" progId="Equation.DSMT4">
                  <p:embed/>
                </p:oleObj>
              </mc:Choice>
              <mc:Fallback>
                <p:oleObj name="" r:id="rId11" imgW="2261235" imgH="35369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1052513"/>
                        <a:ext cx="25923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2" name="Object 82"/>
          <p:cNvGraphicFramePr>
            <a:graphicFrameLocks noChangeAspect="1"/>
          </p:cNvGraphicFramePr>
          <p:nvPr/>
        </p:nvGraphicFramePr>
        <p:xfrm>
          <a:off x="6299200" y="4730750"/>
          <a:ext cx="8651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774065" imgH="317500" progId="Equation.DSMT4">
                  <p:embed/>
                </p:oleObj>
              </mc:Choice>
              <mc:Fallback>
                <p:oleObj name="" r:id="rId13" imgW="774065" imgH="317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99200" y="4730750"/>
                        <a:ext cx="865188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Text Box 85"/>
          <p:cNvSpPr txBox="1"/>
          <p:nvPr/>
        </p:nvSpPr>
        <p:spPr>
          <a:xfrm>
            <a:off x="8788400" y="6376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9</a:t>
            </a:r>
            <a:endParaRPr lang="en-US" altLang="zh-CN" sz="18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75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75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52" grpId="0"/>
      <p:bldP spid="10253" grpId="0"/>
      <p:bldP spid="10258" grpId="0"/>
      <p:bldP spid="10259" grpId="0" animBg="1"/>
      <p:bldP spid="10266" grpId="0"/>
      <p:bldP spid="10269" grpId="0"/>
      <p:bldP spid="10270" grpId="0"/>
      <p:bldP spid="10271" grpId="0"/>
      <p:bldP spid="10289" grpId="0"/>
      <p:bldP spid="10316" grpId="0"/>
      <p:bldP spid="103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Text Box 3"/>
          <p:cNvSpPr txBox="1"/>
          <p:nvPr/>
        </p:nvSpPr>
        <p:spPr>
          <a:xfrm>
            <a:off x="468313" y="404813"/>
            <a:ext cx="8588375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其它明纹的位置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近似</a:t>
            </a:r>
            <a:r>
              <a:rPr lang="zh-CN" altLang="en-US" sz="2800" b="1" dirty="0">
                <a:latin typeface="Times New Roman" panose="02020603050405020304" pitchFamily="18" charset="0"/>
              </a:rPr>
              <a:t>认为：</a:t>
            </a:r>
            <a:r>
              <a:rPr lang="zh-CN" altLang="en-US" sz="2400" dirty="0">
                <a:latin typeface="Times New Roman" panose="02020603050405020304" pitchFamily="18" charset="0"/>
              </a:rPr>
              <a:t>                                                                         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级明纹在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级暗纹和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级暗纹之间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268" name="Rectangle 4"/>
          <p:cNvSpPr/>
          <p:nvPr/>
        </p:nvSpPr>
        <p:spPr>
          <a:xfrm>
            <a:off x="1187450" y="1443038"/>
            <a:ext cx="28082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级暗纹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971550" y="20335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级暗纹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150938" y="2565400"/>
          <a:ext cx="12684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155700" imgH="749300" progId="Equation.DSMT4">
                  <p:embed/>
                </p:oleObj>
              </mc:Choice>
              <mc:Fallback>
                <p:oleObj name="" r:id="rId1" imgW="1155700" imgH="749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0938" y="2565400"/>
                        <a:ext cx="1268412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/>
          <p:nvPr/>
        </p:nvSpPr>
        <p:spPr>
          <a:xfrm>
            <a:off x="2519363" y="2744788"/>
            <a:ext cx="32400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级明纹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272" name="AutoShape 8"/>
          <p:cNvSpPr/>
          <p:nvPr/>
        </p:nvSpPr>
        <p:spPr>
          <a:xfrm>
            <a:off x="1387475" y="4797425"/>
            <a:ext cx="360363" cy="792163"/>
          </a:xfrm>
          <a:prstGeom prst="leftBrace">
            <a:avLst>
              <a:gd name="adj1" fmla="val 18318"/>
              <a:gd name="adj2" fmla="val 50000"/>
            </a:avLst>
          </a:pr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849438" y="4437063"/>
          <a:ext cx="41719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3618230" imgH="648970" progId="Equation.DSMT4">
                  <p:embed/>
                </p:oleObj>
              </mc:Choice>
              <mc:Fallback>
                <p:oleObj name="" r:id="rId3" imgW="3618230" imgH="64897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9438" y="4437063"/>
                        <a:ext cx="4171950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865313" y="5300663"/>
          <a:ext cx="33131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929890" imgH="275590" progId="Equation.DSMT4">
                  <p:embed/>
                </p:oleObj>
              </mc:Choice>
              <mc:Fallback>
                <p:oleObj name="" r:id="rId5" imgW="2929890" imgH="27559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5313" y="5300663"/>
                        <a:ext cx="3313112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318250" y="5040313"/>
          <a:ext cx="2028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308100" imgH="279400" progId="Equation.DSMT4">
                  <p:embed/>
                </p:oleObj>
              </mc:Choice>
              <mc:Fallback>
                <p:oleObj name="" r:id="rId7" imgW="1308100" imgH="279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8250" y="5040313"/>
                        <a:ext cx="20288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820863" y="5954713"/>
          <a:ext cx="20161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1238885" imgH="196850" progId="Equation.3">
                  <p:embed/>
                </p:oleObj>
              </mc:Choice>
              <mc:Fallback>
                <p:oleObj name="" r:id="rId9" imgW="1238885" imgH="19685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0863" y="5954713"/>
                        <a:ext cx="2016125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/>
          <p:nvPr/>
        </p:nvSpPr>
        <p:spPr>
          <a:xfrm>
            <a:off x="5351463" y="590708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中央明纹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279" name="Text Box 15"/>
          <p:cNvSpPr txBox="1"/>
          <p:nvPr/>
        </p:nvSpPr>
        <p:spPr>
          <a:xfrm>
            <a:off x="646113" y="3968750"/>
            <a:ext cx="32781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明暗位置：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754313" y="1477963"/>
          <a:ext cx="1979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1396365" imgH="216535" progId="Equation.DSMT4">
                  <p:embed/>
                </p:oleObj>
              </mc:Choice>
              <mc:Fallback>
                <p:oleObj name="" r:id="rId11" imgW="1396365" imgH="21653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4313" y="1477963"/>
                        <a:ext cx="1979612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771775" y="2095500"/>
          <a:ext cx="26146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2476500" imgH="393700" progId="Equation.DSMT4">
                  <p:embed/>
                </p:oleObj>
              </mc:Choice>
              <mc:Fallback>
                <p:oleObj name="" r:id="rId13" imgW="2476500" imgH="3937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1775" y="2095500"/>
                        <a:ext cx="2614613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1816100" y="3289300"/>
          <a:ext cx="27828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2615565" imgH="648970" progId="Equation.DSMT4">
                  <p:embed/>
                </p:oleObj>
              </mc:Choice>
              <mc:Fallback>
                <p:oleObj name="" r:id="rId15" imgW="2615565" imgH="64897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16100" y="3289300"/>
                        <a:ext cx="2782888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054475" y="5999163"/>
          <a:ext cx="11430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1081405" imgH="373380" progId="Equation.3">
                  <p:embed/>
                </p:oleObj>
              </mc:Choice>
              <mc:Fallback>
                <p:oleObj name="" r:id="rId17" imgW="1081405" imgH="37338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4475" y="5999163"/>
                        <a:ext cx="114300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860925" y="1530350"/>
          <a:ext cx="3311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9" imgW="3136265" imgH="353695" progId="Equation.DSMT4">
                  <p:embed/>
                </p:oleObj>
              </mc:Choice>
              <mc:Fallback>
                <p:oleObj name="" r:id="rId19" imgW="3136265" imgH="35369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0925" y="1530350"/>
                        <a:ext cx="33115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5003800" y="2106613"/>
          <a:ext cx="3168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3111500" imgH="393700" progId="Equation.DSMT4">
                  <p:embed/>
                </p:oleObj>
              </mc:Choice>
              <mc:Fallback>
                <p:oleObj name="" r:id="rId21" imgW="311150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03800" y="2106613"/>
                        <a:ext cx="316865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4635500" y="3502025"/>
          <a:ext cx="3438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3" imgW="3107055" imgH="353695" progId="Equation.DSMT4">
                  <p:embed/>
                </p:oleObj>
              </mc:Choice>
              <mc:Fallback>
                <p:oleObj name="" r:id="rId23" imgW="3107055" imgH="35369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35500" y="3502025"/>
                        <a:ext cx="34385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 Box 25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endParaRPr lang="en-US" altLang="zh-CN" sz="18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75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75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1" grpId="0"/>
      <p:bldP spid="11272" grpId="0" animBg="1"/>
      <p:bldP spid="11278" grpId="0"/>
      <p:bldP spid="112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/>
          <p:nvPr/>
        </p:nvSpPr>
        <p:spPr>
          <a:xfrm>
            <a:off x="58738" y="50800"/>
            <a:ext cx="77644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单缝夫琅和费衍射的强度分布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971550" y="904875"/>
            <a:ext cx="20812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可以证明：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954338" y="706438"/>
          <a:ext cx="2438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681480" imgH="589915" progId="Equation.DSMT4">
                  <p:embed/>
                </p:oleObj>
              </mc:Choice>
              <mc:Fallback>
                <p:oleObj name="" r:id="rId1" imgW="1681480" imgH="58991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54338" y="706438"/>
                        <a:ext cx="2438400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064250" y="1773238"/>
          <a:ext cx="1930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1563370" imgH="648970" progId="Equation.DSMT4">
                  <p:embed/>
                </p:oleObj>
              </mc:Choice>
              <mc:Fallback>
                <p:oleObj name="" r:id="rId3" imgW="1563370" imgH="64897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64250" y="1773238"/>
                        <a:ext cx="193040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/>
          <p:nvPr/>
        </p:nvSpPr>
        <p:spPr>
          <a:xfrm>
            <a:off x="755650" y="3213100"/>
            <a:ext cx="532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</a:rPr>
              <a:t> 一定时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的函数。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2916238" y="1700213"/>
          <a:ext cx="21605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1917065" imgH="855345" progId="Equation.DSMT4">
                  <p:embed/>
                </p:oleObj>
              </mc:Choice>
              <mc:Fallback>
                <p:oleObj name="" r:id="rId5" imgW="1917065" imgH="85534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1700213"/>
                        <a:ext cx="2160587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459038" y="2020888"/>
          <a:ext cx="5524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92100" imgH="203200" progId="Equation.DSMT4">
                  <p:embed/>
                </p:oleObj>
              </mc:Choice>
              <mc:Fallback>
                <p:oleObj name="" r:id="rId7" imgW="292100" imgH="2032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9038" y="2020888"/>
                        <a:ext cx="5524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26"/>
          <p:cNvSpPr txBox="1"/>
          <p:nvPr/>
        </p:nvSpPr>
        <p:spPr>
          <a:xfrm>
            <a:off x="5076825" y="1916113"/>
            <a:ext cx="18462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463550" y="2433638"/>
            <a:ext cx="2251075" cy="792162"/>
            <a:chOff x="521" y="1706"/>
            <a:chExt cx="1418" cy="499"/>
          </a:xfrm>
        </p:grpSpPr>
        <p:sp>
          <p:nvSpPr>
            <p:cNvPr id="17435" name="AutoShape 30"/>
            <p:cNvSpPr/>
            <p:nvPr/>
          </p:nvSpPr>
          <p:spPr>
            <a:xfrm>
              <a:off x="521" y="1706"/>
              <a:ext cx="862" cy="499"/>
            </a:xfrm>
            <a:prstGeom prst="irregularSeal1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436" name="Text Box 29"/>
            <p:cNvSpPr txBox="1"/>
            <p:nvPr/>
          </p:nvSpPr>
          <p:spPr>
            <a:xfrm>
              <a:off x="657" y="1788"/>
              <a:ext cx="12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讨论</a:t>
              </a:r>
              <a:endParaRPr lang="zh-CN" altLang="en-US" sz="2800" b="1" dirty="0">
                <a:solidFill>
                  <a:schemeClr val="tx1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12320" name="Text Box 32"/>
          <p:cNvSpPr txBox="1"/>
          <p:nvPr/>
        </p:nvSpPr>
        <p:spPr>
          <a:xfrm>
            <a:off x="719138" y="378936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2º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一级明纹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2843213" y="3716338"/>
          <a:ext cx="24225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25700" imgH="673100" progId="Equation.DSMT4">
                  <p:embed/>
                </p:oleObj>
              </mc:Choice>
              <mc:Fallback>
                <p:oleObj name="" r:id="rId9" imgW="2425700" imgH="673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213" y="3716338"/>
                        <a:ext cx="2422525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6534150" y="3411538"/>
          <a:ext cx="14351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1524000" imgH="973455" progId="Equation.DSMT4">
                  <p:embed/>
                </p:oleObj>
              </mc:Choice>
              <mc:Fallback>
                <p:oleObj name="" r:id="rId11" imgW="1524000" imgH="97345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34150" y="3411538"/>
                        <a:ext cx="14351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Line 35"/>
          <p:cNvSpPr/>
          <p:nvPr/>
        </p:nvSpPr>
        <p:spPr>
          <a:xfrm>
            <a:off x="7740650" y="3465513"/>
            <a:ext cx="163513" cy="2809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24" name="Line 36"/>
          <p:cNvSpPr/>
          <p:nvPr/>
        </p:nvSpPr>
        <p:spPr>
          <a:xfrm>
            <a:off x="7451725" y="4149725"/>
            <a:ext cx="163513" cy="2809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325" name="Object 37"/>
          <p:cNvGraphicFramePr>
            <a:graphicFrameLocks noChangeAspect="1"/>
          </p:cNvGraphicFramePr>
          <p:nvPr/>
        </p:nvGraphicFramePr>
        <p:xfrm>
          <a:off x="5332413" y="3716338"/>
          <a:ext cx="8953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723900" imgH="673100" progId="Equation.DSMT4">
                  <p:embed/>
                </p:oleObj>
              </mc:Choice>
              <mc:Fallback>
                <p:oleObj name="" r:id="rId13" imgW="723900" imgH="673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2413" y="3716338"/>
                        <a:ext cx="895350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2054225" y="4524375"/>
          <a:ext cx="9112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668655" imgH="855345" progId="Equation.DSMT4">
                  <p:embed/>
                </p:oleObj>
              </mc:Choice>
              <mc:Fallback>
                <p:oleObj name="" r:id="rId15" imgW="668655" imgH="85534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4225" y="4524375"/>
                        <a:ext cx="9112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/>
        </p:nvGraphicFramePr>
        <p:xfrm>
          <a:off x="5797550" y="4811713"/>
          <a:ext cx="11509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1101090" imgH="275590" progId="Equation.DSMT4">
                  <p:embed/>
                </p:oleObj>
              </mc:Choice>
              <mc:Fallback>
                <p:oleObj name="" r:id="rId17" imgW="1101090" imgH="27559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7550" y="4811713"/>
                        <a:ext cx="1150938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3030538" y="4322763"/>
          <a:ext cx="26543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9" imgW="2463800" imgH="1308100" progId="Equation.DSMT4">
                  <p:embed/>
                </p:oleObj>
              </mc:Choice>
              <mc:Fallback>
                <p:oleObj name="" r:id="rId19" imgW="2463800" imgH="1308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30538" y="4322763"/>
                        <a:ext cx="2654300" cy="1366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Rectangle 41"/>
          <p:cNvSpPr/>
          <p:nvPr/>
        </p:nvSpPr>
        <p:spPr>
          <a:xfrm>
            <a:off x="1114425" y="5805488"/>
            <a:ext cx="29924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二级明纹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2916238" y="5680075"/>
          <a:ext cx="15128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1" imgW="1548765" imgH="774065" progId="Equation.DSMT4">
                  <p:embed/>
                </p:oleObj>
              </mc:Choice>
              <mc:Fallback>
                <p:oleObj name="" r:id="rId21" imgW="1548765" imgH="77406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16238" y="5680075"/>
                        <a:ext cx="1512887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Line 43"/>
          <p:cNvSpPr/>
          <p:nvPr/>
        </p:nvSpPr>
        <p:spPr>
          <a:xfrm>
            <a:off x="3636963" y="6310313"/>
            <a:ext cx="8382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32" name="Rectangle 44"/>
          <p:cNvSpPr/>
          <p:nvPr/>
        </p:nvSpPr>
        <p:spPr>
          <a:xfrm>
            <a:off x="4757738" y="5819775"/>
            <a:ext cx="353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三级明纹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33" name="Object 45"/>
          <p:cNvGraphicFramePr>
            <a:graphicFrameLocks noChangeAspect="1"/>
          </p:cNvGraphicFramePr>
          <p:nvPr/>
        </p:nvGraphicFramePr>
        <p:xfrm>
          <a:off x="6594475" y="5694363"/>
          <a:ext cx="15716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3" imgW="1675765" imgH="774065" progId="Equation.DSMT4">
                  <p:embed/>
                </p:oleObj>
              </mc:Choice>
              <mc:Fallback>
                <p:oleObj name="" r:id="rId23" imgW="1675765" imgH="77406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94475" y="5694363"/>
                        <a:ext cx="1571625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4" name="Line 46"/>
          <p:cNvSpPr/>
          <p:nvPr/>
        </p:nvSpPr>
        <p:spPr>
          <a:xfrm>
            <a:off x="7129463" y="6308725"/>
            <a:ext cx="10795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4" name="Text Box 47"/>
          <p:cNvSpPr txBox="1"/>
          <p:nvPr/>
        </p:nvSpPr>
        <p:spPr>
          <a:xfrm>
            <a:off x="868521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11</a:t>
            </a:r>
            <a:endParaRPr lang="en-US" altLang="zh-CN" sz="18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75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75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75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75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4" grpId="0"/>
      <p:bldP spid="12314" grpId="0"/>
      <p:bldP spid="12320" grpId="0"/>
      <p:bldP spid="12329" grpId="0"/>
      <p:bldP spid="123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1125538" y="5734050"/>
            <a:ext cx="6119812" cy="914400"/>
            <a:chOff x="960" y="3744"/>
            <a:chExt cx="3744" cy="576"/>
          </a:xfrm>
        </p:grpSpPr>
        <p:sp>
          <p:nvSpPr>
            <p:cNvPr id="18460" name="Rectangle 4"/>
            <p:cNvSpPr/>
            <p:nvPr/>
          </p:nvSpPr>
          <p:spPr>
            <a:xfrm>
              <a:off x="2400" y="3744"/>
              <a:ext cx="1008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461" name="Rectangle 5"/>
            <p:cNvSpPr/>
            <p:nvPr/>
          </p:nvSpPr>
          <p:spPr>
            <a:xfrm>
              <a:off x="192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462" name="Rectangle 6"/>
            <p:cNvSpPr/>
            <p:nvPr/>
          </p:nvSpPr>
          <p:spPr>
            <a:xfrm>
              <a:off x="336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463" name="Rectangle 7"/>
            <p:cNvSpPr/>
            <p:nvPr/>
          </p:nvSpPr>
          <p:spPr>
            <a:xfrm>
              <a:off x="144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464" name="Rectangle 8"/>
            <p:cNvSpPr/>
            <p:nvPr/>
          </p:nvSpPr>
          <p:spPr>
            <a:xfrm>
              <a:off x="3792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465" name="Rectangle 9"/>
            <p:cNvSpPr/>
            <p:nvPr/>
          </p:nvSpPr>
          <p:spPr>
            <a:xfrm>
              <a:off x="4224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300"/>
                </a:gs>
                <a:gs pos="100000">
                  <a:srgbClr val="0000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466" name="Rectangle 10"/>
            <p:cNvSpPr/>
            <p:nvPr/>
          </p:nvSpPr>
          <p:spPr>
            <a:xfrm>
              <a:off x="96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300"/>
                </a:gs>
                <a:gs pos="100000">
                  <a:srgbClr val="0000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5457825" y="2200275"/>
          <a:ext cx="161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625600" imgH="673100" progId="Equation.DSMT4">
                  <p:embed/>
                </p:oleObj>
              </mc:Choice>
              <mc:Fallback>
                <p:oleObj name="" r:id="rId1" imgW="1625600" imgH="673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7825" y="2200275"/>
                        <a:ext cx="1612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0"/>
          <p:cNvGrpSpPr/>
          <p:nvPr/>
        </p:nvGrpSpPr>
        <p:grpSpPr>
          <a:xfrm>
            <a:off x="5348288" y="1147763"/>
            <a:ext cx="3062287" cy="841375"/>
            <a:chOff x="3473" y="391"/>
            <a:chExt cx="1929" cy="530"/>
          </a:xfrm>
        </p:grpSpPr>
        <p:graphicFrame>
          <p:nvGraphicFramePr>
            <p:cNvPr id="18458" name="Object 19"/>
            <p:cNvGraphicFramePr>
              <a:graphicFrameLocks noChangeAspect="1"/>
            </p:cNvGraphicFramePr>
            <p:nvPr/>
          </p:nvGraphicFramePr>
          <p:xfrm>
            <a:off x="4830" y="391"/>
            <a:ext cx="572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" imgW="904875" imgH="838200" progId="PBrush">
                    <p:embed/>
                  </p:oleObj>
                </mc:Choice>
                <mc:Fallback>
                  <p:oleObj name="" r:id="rId3" imgW="904875" imgH="838200" progId="PBrush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30" y="391"/>
                          <a:ext cx="572" cy="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20"/>
            <p:cNvGraphicFramePr>
              <a:graphicFrameLocks noChangeAspect="1"/>
            </p:cNvGraphicFramePr>
            <p:nvPr/>
          </p:nvGraphicFramePr>
          <p:xfrm>
            <a:off x="3473" y="391"/>
            <a:ext cx="136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5" imgW="1612265" imgH="589915" progId="Equation.DSMT4">
                    <p:embed/>
                  </p:oleObj>
                </mc:Choice>
                <mc:Fallback>
                  <p:oleObj name="" r:id="rId5" imgW="1612265" imgH="589915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73" y="391"/>
                          <a:ext cx="1369" cy="528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chemeClr val="hlink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5486400" y="3044825"/>
          <a:ext cx="16573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1816100" imgH="1054100" progId="Equation.DSMT4">
                  <p:embed/>
                </p:oleObj>
              </mc:Choice>
              <mc:Fallback>
                <p:oleObj name="" r:id="rId7" imgW="1816100" imgH="10541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6400" y="3044825"/>
                        <a:ext cx="165735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Rectangle 22"/>
          <p:cNvSpPr/>
          <p:nvPr/>
        </p:nvSpPr>
        <p:spPr>
          <a:xfrm>
            <a:off x="714375" y="404813"/>
            <a:ext cx="6305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单缝夫琅和费衍射的强度分布图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8439" name="Group 43"/>
          <p:cNvGrpSpPr/>
          <p:nvPr/>
        </p:nvGrpSpPr>
        <p:grpSpPr>
          <a:xfrm>
            <a:off x="579438" y="1484313"/>
            <a:ext cx="7848600" cy="4152900"/>
            <a:chOff x="340" y="935"/>
            <a:chExt cx="4944" cy="2616"/>
          </a:xfrm>
        </p:grpSpPr>
        <p:graphicFrame>
          <p:nvGraphicFramePr>
            <p:cNvPr id="18448" name="Object 2"/>
            <p:cNvGraphicFramePr>
              <a:graphicFrameLocks noChangeAspect="1"/>
            </p:cNvGraphicFramePr>
            <p:nvPr/>
          </p:nvGraphicFramePr>
          <p:xfrm>
            <a:off x="340" y="935"/>
            <a:ext cx="4944" cy="2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9" imgW="6086475" imgH="4333875" progId="PBrush">
                    <p:embed/>
                  </p:oleObj>
                </mc:Choice>
                <mc:Fallback>
                  <p:oleObj name="" r:id="rId9" imgW="6086475" imgH="4333875" progId="PBrush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" y="935"/>
                          <a:ext cx="4944" cy="2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9" name="Group 25"/>
            <p:cNvGrpSpPr/>
            <p:nvPr/>
          </p:nvGrpSpPr>
          <p:grpSpPr>
            <a:xfrm>
              <a:off x="1066" y="3116"/>
              <a:ext cx="2976" cy="133"/>
              <a:chOff x="1344" y="2976"/>
              <a:chExt cx="2976" cy="144"/>
            </a:xfrm>
          </p:grpSpPr>
          <p:sp>
            <p:nvSpPr>
              <p:cNvPr id="18452" name="Line 26"/>
              <p:cNvSpPr/>
              <p:nvPr/>
            </p:nvSpPr>
            <p:spPr>
              <a:xfrm>
                <a:off x="2352" y="2976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3" name="Line 27"/>
              <p:cNvSpPr/>
              <p:nvPr/>
            </p:nvSpPr>
            <p:spPr>
              <a:xfrm>
                <a:off x="3360" y="2976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4" name="Line 28"/>
              <p:cNvSpPr/>
              <p:nvPr/>
            </p:nvSpPr>
            <p:spPr>
              <a:xfrm>
                <a:off x="3840" y="2976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5" name="Line 29"/>
              <p:cNvSpPr/>
              <p:nvPr/>
            </p:nvSpPr>
            <p:spPr>
              <a:xfrm>
                <a:off x="1872" y="2976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6" name="Line 30"/>
              <p:cNvSpPr/>
              <p:nvPr/>
            </p:nvSpPr>
            <p:spPr>
              <a:xfrm>
                <a:off x="4320" y="3024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7" name="Line 31"/>
              <p:cNvSpPr/>
              <p:nvPr/>
            </p:nvSpPr>
            <p:spPr>
              <a:xfrm>
                <a:off x="1344" y="2976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50" name="Rectangle 33"/>
            <p:cNvSpPr/>
            <p:nvPr/>
          </p:nvSpPr>
          <p:spPr>
            <a:xfrm>
              <a:off x="1973" y="935"/>
              <a:ext cx="454" cy="4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8451" name="Object 34"/>
            <p:cNvGraphicFramePr>
              <a:graphicFrameLocks noChangeAspect="1"/>
            </p:cNvGraphicFramePr>
            <p:nvPr/>
          </p:nvGraphicFramePr>
          <p:xfrm>
            <a:off x="2061" y="935"/>
            <a:ext cx="26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419100" imgH="774065" progId="Equation.DSMT4">
                    <p:embed/>
                  </p:oleObj>
                </mc:Choice>
                <mc:Fallback>
                  <p:oleObj name="" r:id="rId11" imgW="419100" imgH="774065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61" y="935"/>
                          <a:ext cx="264" cy="4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0" name="Rectangle 23"/>
          <p:cNvSpPr/>
          <p:nvPr/>
        </p:nvSpPr>
        <p:spPr>
          <a:xfrm>
            <a:off x="1403350" y="5229225"/>
            <a:ext cx="5616575" cy="504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4727575" y="5099050"/>
          <a:ext cx="33496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3" imgW="317500" imgH="673100" progId="Equation.DSMT4">
                  <p:embed/>
                </p:oleObj>
              </mc:Choice>
              <mc:Fallback>
                <p:oleObj name="" r:id="rId13" imgW="317500" imgH="6731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7575" y="5099050"/>
                        <a:ext cx="334963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2938463" y="5099050"/>
          <a:ext cx="5603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5" imgW="533400" imgH="673100" progId="Equation.DSMT4">
                  <p:embed/>
                </p:oleObj>
              </mc:Choice>
              <mc:Fallback>
                <p:oleObj name="" r:id="rId15" imgW="533400" imgH="6731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38463" y="5099050"/>
                        <a:ext cx="560387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5434013" y="5099050"/>
          <a:ext cx="5064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482600" imgH="673100" progId="Equation.DSMT4">
                  <p:embed/>
                </p:oleObj>
              </mc:Choice>
              <mc:Fallback>
                <p:oleObj name="" r:id="rId17" imgW="482600" imgH="673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34013" y="5099050"/>
                        <a:ext cx="506412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0" name="Object 38"/>
          <p:cNvGraphicFramePr>
            <a:graphicFrameLocks noChangeAspect="1"/>
          </p:cNvGraphicFramePr>
          <p:nvPr/>
        </p:nvGraphicFramePr>
        <p:xfrm>
          <a:off x="2014538" y="5099050"/>
          <a:ext cx="733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9" imgW="698500" imgH="673100" progId="Equation.DSMT4">
                  <p:embed/>
                </p:oleObj>
              </mc:Choice>
              <mc:Fallback>
                <p:oleObj name="" r:id="rId19" imgW="698500" imgH="6731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14538" y="5099050"/>
                        <a:ext cx="733425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42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12</a:t>
            </a:r>
            <a:endParaRPr lang="en-US" altLang="zh-CN" sz="1800" dirty="0"/>
          </a:p>
        </p:txBody>
      </p:sp>
      <p:sp>
        <p:nvSpPr>
          <p:cNvPr id="18446" name="Line 44"/>
          <p:cNvSpPr/>
          <p:nvPr/>
        </p:nvSpPr>
        <p:spPr>
          <a:xfrm>
            <a:off x="736600" y="5111750"/>
            <a:ext cx="7443788" cy="11113"/>
          </a:xfrm>
          <a:prstGeom prst="line">
            <a:avLst/>
          </a:prstGeom>
          <a:ln w="57150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7" name="Line 45"/>
          <p:cNvSpPr/>
          <p:nvPr/>
        </p:nvSpPr>
        <p:spPr>
          <a:xfrm flipV="1">
            <a:off x="4114800" y="1558925"/>
            <a:ext cx="34925" cy="3517900"/>
          </a:xfrm>
          <a:prstGeom prst="line">
            <a:avLst/>
          </a:prstGeom>
          <a:ln w="57150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6" name="AutoShape 46"/>
          <p:cNvSpPr/>
          <p:nvPr/>
        </p:nvSpPr>
        <p:spPr>
          <a:xfrm>
            <a:off x="3482975" y="3208338"/>
            <a:ext cx="5008563" cy="29892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166938" y="1641475"/>
          <a:ext cx="1784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180465" imgH="330200" progId="Equation.DSMT4">
                  <p:embed/>
                </p:oleObj>
              </mc:Choice>
              <mc:Fallback>
                <p:oleObj name="" r:id="rId1" imgW="1180465" imgH="330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6938" y="1641475"/>
                        <a:ext cx="178435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5214938" y="2627313"/>
          <a:ext cx="7508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457200" imgH="330200" progId="Equation.DSMT4">
                  <p:embed/>
                </p:oleObj>
              </mc:Choice>
              <mc:Fallback>
                <p:oleObj name="" r:id="rId3" imgW="457200" imgH="3302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4938" y="2627313"/>
                        <a:ext cx="750887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754188" y="4941888"/>
          <a:ext cx="10683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812165" imgH="622300" progId="Equation.DSMT4">
                  <p:embed/>
                </p:oleObj>
              </mc:Choice>
              <mc:Fallback>
                <p:oleObj name="" r:id="rId5" imgW="812165" imgH="6223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4188" y="4941888"/>
                        <a:ext cx="1068387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1735138" y="5794375"/>
          <a:ext cx="982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747395" imgH="471805" progId="Equation.3">
                  <p:embed/>
                </p:oleObj>
              </mc:Choice>
              <mc:Fallback>
                <p:oleObj name="" r:id="rId7" imgW="747395" imgH="47180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5138" y="5794375"/>
                        <a:ext cx="982662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Rectangle 22"/>
          <p:cNvSpPr/>
          <p:nvPr/>
        </p:nvSpPr>
        <p:spPr>
          <a:xfrm>
            <a:off x="98425" y="3197225"/>
            <a:ext cx="50403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4º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中央明纹的线宽度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1204913" y="3890963"/>
          <a:ext cx="7842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767080" imgH="295275" progId="Equation.3">
                  <p:embed/>
                </p:oleObj>
              </mc:Choice>
              <mc:Fallback>
                <p:oleObj name="" r:id="rId9" imgW="767080" imgH="29527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4913" y="3890963"/>
                        <a:ext cx="784225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Text Box 32"/>
          <p:cNvSpPr txBox="1"/>
          <p:nvPr/>
        </p:nvSpPr>
        <p:spPr>
          <a:xfrm>
            <a:off x="161925" y="1109663"/>
            <a:ext cx="746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3º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中央明纹的半角宽度、角宽度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2382838" y="2032000"/>
          <a:ext cx="1589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1066800" imgH="622300" progId="Equation.DSMT4">
                  <p:embed/>
                </p:oleObj>
              </mc:Choice>
              <mc:Fallback>
                <p:oleObj name="" r:id="rId11" imgW="1066800" imgH="6223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2838" y="2032000"/>
                        <a:ext cx="15890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5754688" y="1916113"/>
          <a:ext cx="863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934085" imgH="648970" progId="Equation.DSMT4">
                  <p:embed/>
                </p:oleObj>
              </mc:Choice>
              <mc:Fallback>
                <p:oleObj name="" r:id="rId13" imgW="934085" imgH="64897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4688" y="1916113"/>
                        <a:ext cx="8636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/>
          <p:nvPr/>
        </p:nvGrpSpPr>
        <p:grpSpPr>
          <a:xfrm>
            <a:off x="4792663" y="4740275"/>
            <a:ext cx="2682875" cy="519113"/>
            <a:chOff x="3216" y="2064"/>
            <a:chExt cx="1872" cy="327"/>
          </a:xfrm>
        </p:grpSpPr>
        <p:sp>
          <p:nvSpPr>
            <p:cNvPr id="19500" name="Line 39"/>
            <p:cNvSpPr/>
            <p:nvPr/>
          </p:nvSpPr>
          <p:spPr>
            <a:xfrm>
              <a:off x="3216" y="2256"/>
              <a:ext cx="18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501" name="Text Box 40"/>
            <p:cNvSpPr txBox="1"/>
            <p:nvPr/>
          </p:nvSpPr>
          <p:spPr>
            <a:xfrm>
              <a:off x="3988" y="2064"/>
              <a:ext cx="53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77" name="AutoShape 41"/>
          <p:cNvSpPr/>
          <p:nvPr/>
        </p:nvSpPr>
        <p:spPr>
          <a:xfrm>
            <a:off x="6376988" y="3298825"/>
            <a:ext cx="914400" cy="609600"/>
          </a:xfrm>
          <a:prstGeom prst="wedgeEllipseCallout">
            <a:avLst>
              <a:gd name="adj1" fmla="val 62329"/>
              <a:gd name="adj2" fmla="val 134898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80" name="Object 44"/>
          <p:cNvGraphicFramePr>
            <a:graphicFrameLocks noChangeAspect="1"/>
          </p:cNvGraphicFramePr>
          <p:nvPr/>
        </p:nvGraphicFramePr>
        <p:xfrm>
          <a:off x="2051050" y="3875088"/>
          <a:ext cx="10080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1066800" imgH="431800" progId="Equation.DSMT4">
                  <p:embed/>
                </p:oleObj>
              </mc:Choice>
              <mc:Fallback>
                <p:oleObj name="" r:id="rId15" imgW="1066800" imgH="4318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1050" y="3875088"/>
                        <a:ext cx="1008063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1" name="Rectangle 45"/>
          <p:cNvSpPr/>
          <p:nvPr/>
        </p:nvSpPr>
        <p:spPr>
          <a:xfrm>
            <a:off x="4067175" y="1943100"/>
            <a:ext cx="25193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半角宽度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82" name="Rectangle 46"/>
          <p:cNvSpPr/>
          <p:nvPr/>
        </p:nvSpPr>
        <p:spPr>
          <a:xfrm>
            <a:off x="4067175" y="2549525"/>
            <a:ext cx="172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角宽度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83" name="AutoShape 47"/>
          <p:cNvSpPr/>
          <p:nvPr/>
        </p:nvSpPr>
        <p:spPr>
          <a:xfrm>
            <a:off x="3962400" y="2119313"/>
            <a:ext cx="177800" cy="804862"/>
          </a:xfrm>
          <a:prstGeom prst="leftBrace">
            <a:avLst>
              <a:gd name="adj1" fmla="val 37723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4384" name="Object 48"/>
          <p:cNvGraphicFramePr>
            <a:graphicFrameLocks noChangeAspect="1"/>
          </p:cNvGraphicFramePr>
          <p:nvPr/>
        </p:nvGraphicFramePr>
        <p:xfrm>
          <a:off x="1736725" y="4500563"/>
          <a:ext cx="13319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1129665" imgH="330200" progId="Equation.DSMT4">
                  <p:embed/>
                </p:oleObj>
              </mc:Choice>
              <mc:Fallback>
                <p:oleObj name="" r:id="rId17" imgW="1129665" imgH="330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36725" y="4500563"/>
                        <a:ext cx="133191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1"/>
          <p:cNvGrpSpPr/>
          <p:nvPr/>
        </p:nvGrpSpPr>
        <p:grpSpPr>
          <a:xfrm>
            <a:off x="611188" y="333375"/>
            <a:ext cx="2251075" cy="792163"/>
            <a:chOff x="521" y="1706"/>
            <a:chExt cx="1418" cy="499"/>
          </a:xfrm>
        </p:grpSpPr>
        <p:sp>
          <p:nvSpPr>
            <p:cNvPr id="19498" name="AutoShape 52"/>
            <p:cNvSpPr/>
            <p:nvPr/>
          </p:nvSpPr>
          <p:spPr>
            <a:xfrm>
              <a:off x="521" y="1706"/>
              <a:ext cx="862" cy="499"/>
            </a:xfrm>
            <a:prstGeom prst="irregularSeal1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9" name="Text Box 53"/>
            <p:cNvSpPr txBox="1"/>
            <p:nvPr/>
          </p:nvSpPr>
          <p:spPr>
            <a:xfrm>
              <a:off x="657" y="1788"/>
              <a:ext cx="12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讨论</a:t>
              </a:r>
              <a:endParaRPr lang="zh-CN" altLang="en-US" sz="2800" b="1" dirty="0">
                <a:solidFill>
                  <a:schemeClr val="tx1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19476" name="Text Box 57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13</a:t>
            </a:r>
            <a:endParaRPr lang="en-US" altLang="zh-CN" sz="1800" dirty="0"/>
          </a:p>
        </p:txBody>
      </p:sp>
      <p:grpSp>
        <p:nvGrpSpPr>
          <p:cNvPr id="4" name="组合 44"/>
          <p:cNvGrpSpPr/>
          <p:nvPr/>
        </p:nvGrpSpPr>
        <p:grpSpPr>
          <a:xfrm>
            <a:off x="3563938" y="2889250"/>
            <a:ext cx="4878387" cy="3651250"/>
            <a:chOff x="3563938" y="3095625"/>
            <a:chExt cx="4878389" cy="3650787"/>
          </a:xfrm>
        </p:grpSpPr>
        <p:grpSp>
          <p:nvGrpSpPr>
            <p:cNvPr id="19478" name="Group 2"/>
            <p:cNvGrpSpPr/>
            <p:nvPr/>
          </p:nvGrpSpPr>
          <p:grpSpPr>
            <a:xfrm>
              <a:off x="3563938" y="3233275"/>
              <a:ext cx="4878389" cy="3513137"/>
              <a:chOff x="2356" y="924"/>
              <a:chExt cx="3414" cy="2471"/>
            </a:xfrm>
          </p:grpSpPr>
          <p:graphicFrame>
            <p:nvGraphicFramePr>
              <p:cNvPr id="19483" name="Object 3"/>
              <p:cNvGraphicFramePr>
                <a:graphicFrameLocks noChangeAspect="1"/>
              </p:cNvGraphicFramePr>
              <p:nvPr/>
            </p:nvGraphicFramePr>
            <p:xfrm>
              <a:off x="3082" y="924"/>
              <a:ext cx="2688" cy="2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19" imgW="4276725" imgH="3162300" progId="PBrush">
                      <p:embed/>
                    </p:oleObj>
                  </mc:Choice>
                  <mc:Fallback>
                    <p:oleObj name="" r:id="rId19" imgW="4276725" imgH="3162300" progId="PBrush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082" y="924"/>
                            <a:ext cx="2688" cy="24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4" name="Line 4"/>
              <p:cNvSpPr/>
              <p:nvPr/>
            </p:nvSpPr>
            <p:spPr>
              <a:xfrm rot="-10800000" flipH="1">
                <a:off x="2692" y="1680"/>
                <a:ext cx="432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85" name="Line 5"/>
              <p:cNvSpPr/>
              <p:nvPr/>
            </p:nvSpPr>
            <p:spPr>
              <a:xfrm rot="-10800000" flipH="1">
                <a:off x="2692" y="2208"/>
                <a:ext cx="432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86" name="Oval 6"/>
              <p:cNvSpPr/>
              <p:nvPr/>
            </p:nvSpPr>
            <p:spPr>
              <a:xfrm>
                <a:off x="3124" y="1248"/>
                <a:ext cx="96" cy="1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87" name="Line 7"/>
              <p:cNvSpPr/>
              <p:nvPr/>
            </p:nvSpPr>
            <p:spPr>
              <a:xfrm>
                <a:off x="2692" y="1392"/>
                <a:ext cx="0" cy="38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8" name="Line 8"/>
              <p:cNvSpPr/>
              <p:nvPr/>
            </p:nvSpPr>
            <p:spPr>
              <a:xfrm>
                <a:off x="2692" y="2304"/>
                <a:ext cx="0" cy="28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9" name="Line 9"/>
              <p:cNvSpPr/>
              <p:nvPr/>
            </p:nvSpPr>
            <p:spPr>
              <a:xfrm>
                <a:off x="2500" y="1776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triangle" w="med" len="med"/>
                <a:tailEnd type="triangle" w="med" len="med"/>
              </a:ln>
            </p:spPr>
          </p:sp>
          <p:graphicFrame>
            <p:nvGraphicFramePr>
              <p:cNvPr id="19490" name="Object 10"/>
              <p:cNvGraphicFramePr>
                <a:graphicFrameLocks noChangeAspect="1"/>
              </p:cNvGraphicFramePr>
              <p:nvPr/>
            </p:nvGraphicFramePr>
            <p:xfrm>
              <a:off x="2404" y="1968"/>
              <a:ext cx="198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21" imgW="203200" imgH="215900" progId="Equation.3">
                      <p:embed/>
                    </p:oleObj>
                  </mc:Choice>
                  <mc:Fallback>
                    <p:oleObj name="" r:id="rId21" imgW="203200" imgH="2159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404" y="1968"/>
                            <a:ext cx="198" cy="21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1" name="Line 11"/>
              <p:cNvSpPr/>
              <p:nvPr/>
            </p:nvSpPr>
            <p:spPr>
              <a:xfrm flipV="1">
                <a:off x="2692" y="1920"/>
                <a:ext cx="432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92" name="Line 12"/>
              <p:cNvSpPr/>
              <p:nvPr/>
            </p:nvSpPr>
            <p:spPr>
              <a:xfrm flipV="1">
                <a:off x="3220" y="1680"/>
                <a:ext cx="1872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93" name="Arc 13"/>
              <p:cNvSpPr/>
              <p:nvPr/>
            </p:nvSpPr>
            <p:spPr>
              <a:xfrm>
                <a:off x="4324" y="1776"/>
                <a:ext cx="97" cy="144"/>
              </a:xfrm>
              <a:custGeom>
                <a:avLst/>
                <a:gdLst>
                  <a:gd name="txL" fmla="*/ 0 w 33714"/>
                  <a:gd name="txT" fmla="*/ 0 h 43200"/>
                  <a:gd name="txR" fmla="*/ 33714 w 33714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33714" h="43200" fill="none">
                    <a:moveTo>
                      <a:pt x="12113" y="0"/>
                    </a:moveTo>
                    <a:cubicBezTo>
                      <a:pt x="24043" y="0"/>
                      <a:pt x="33714" y="9670"/>
                      <a:pt x="33714" y="21600"/>
                    </a:cubicBezTo>
                    <a:cubicBezTo>
                      <a:pt x="33714" y="33529"/>
                      <a:pt x="24043" y="43200"/>
                      <a:pt x="12114" y="43200"/>
                    </a:cubicBezTo>
                    <a:cubicBezTo>
                      <a:pt x="7795" y="43200"/>
                      <a:pt x="3575" y="41905"/>
                      <a:pt x="-1" y="39483"/>
                    </a:cubicBezTo>
                  </a:path>
                  <a:path w="33714" h="43200" stroke="0">
                    <a:moveTo>
                      <a:pt x="12113" y="0"/>
                    </a:moveTo>
                    <a:cubicBezTo>
                      <a:pt x="24043" y="0"/>
                      <a:pt x="33714" y="9670"/>
                      <a:pt x="33714" y="21600"/>
                    </a:cubicBezTo>
                    <a:cubicBezTo>
                      <a:pt x="33714" y="33529"/>
                      <a:pt x="24043" y="43200"/>
                      <a:pt x="12114" y="43200"/>
                    </a:cubicBezTo>
                    <a:cubicBezTo>
                      <a:pt x="7795" y="43200"/>
                      <a:pt x="3575" y="41905"/>
                      <a:pt x="-1" y="39483"/>
                    </a:cubicBezTo>
                    <a:lnTo>
                      <a:pt x="12114" y="21600"/>
                    </a:lnTo>
                    <a:lnTo>
                      <a:pt x="1211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9494" name="Object 14"/>
              <p:cNvGraphicFramePr>
                <a:graphicFrameLocks noChangeAspect="1"/>
              </p:cNvGraphicFramePr>
              <p:nvPr/>
            </p:nvGraphicFramePr>
            <p:xfrm>
              <a:off x="4609" y="1708"/>
              <a:ext cx="190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23" imgW="304800" imgH="431800" progId="Equation.DSMT4">
                      <p:embed/>
                    </p:oleObj>
                  </mc:Choice>
                  <mc:Fallback>
                    <p:oleObj name="" r:id="rId23" imgW="304800" imgH="431800" progId="Equation.DSMT4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609" y="1708"/>
                            <a:ext cx="190" cy="2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5" name="Line 15"/>
              <p:cNvSpPr/>
              <p:nvPr/>
            </p:nvSpPr>
            <p:spPr>
              <a:xfrm flipH="1">
                <a:off x="2404" y="177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96" name="Line 16"/>
              <p:cNvSpPr/>
              <p:nvPr/>
            </p:nvSpPr>
            <p:spPr>
              <a:xfrm flipH="1">
                <a:off x="2356" y="2304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97" name="Line 17"/>
              <p:cNvSpPr/>
              <p:nvPr/>
            </p:nvSpPr>
            <p:spPr>
              <a:xfrm>
                <a:off x="5088" y="1680"/>
                <a:ext cx="0" cy="48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triangle" w="med" len="med"/>
                <a:tailEnd type="triangle" w="med" len="med"/>
              </a:ln>
            </p:spPr>
          </p:sp>
        </p:grpSp>
        <p:sp>
          <p:nvSpPr>
            <p:cNvPr id="19479" name="Line 58"/>
            <p:cNvSpPr/>
            <p:nvPr/>
          </p:nvSpPr>
          <p:spPr>
            <a:xfrm>
              <a:off x="7478713" y="3095625"/>
              <a:ext cx="0" cy="3492500"/>
            </a:xfrm>
            <a:prstGeom prst="line">
              <a:avLst/>
            </a:prstGeom>
            <a:ln w="127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0" name="Line 59"/>
            <p:cNvSpPr/>
            <p:nvPr/>
          </p:nvSpPr>
          <p:spPr>
            <a:xfrm>
              <a:off x="7478713" y="4861022"/>
              <a:ext cx="927100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1" name="Line 60"/>
            <p:cNvSpPr/>
            <p:nvPr/>
          </p:nvSpPr>
          <p:spPr>
            <a:xfrm flipV="1">
              <a:off x="3762375" y="4467225"/>
              <a:ext cx="12700" cy="222250"/>
            </a:xfrm>
            <a:prstGeom prst="line">
              <a:avLst/>
            </a:prstGeom>
            <a:ln w="12700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2" name="Line 61"/>
            <p:cNvSpPr/>
            <p:nvPr/>
          </p:nvSpPr>
          <p:spPr>
            <a:xfrm>
              <a:off x="3762375" y="5029200"/>
              <a:ext cx="0" cy="15240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75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6" grpId="0" animBg="1"/>
      <p:bldP spid="14358" grpId="0"/>
      <p:bldP spid="14368" grpId="0"/>
      <p:bldP spid="14377" grpId="0" animBg="1"/>
      <p:bldP spid="14381" grpId="0"/>
      <p:bldP spid="14382" grpId="0"/>
      <p:bldP spid="143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1993900" y="1817688"/>
          <a:ext cx="10414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939800" imgH="469900" progId="Equation.DSMT4">
                  <p:embed/>
                </p:oleObj>
              </mc:Choice>
              <mc:Fallback>
                <p:oleObj name="" r:id="rId1" imgW="939800" imgH="469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3900" y="1817688"/>
                        <a:ext cx="104140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Rectangle 27"/>
          <p:cNvSpPr/>
          <p:nvPr/>
        </p:nvSpPr>
        <p:spPr>
          <a:xfrm>
            <a:off x="3059113" y="1773238"/>
            <a:ext cx="3568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中央明纹愈宽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1979613" y="2420938"/>
          <a:ext cx="25209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133600" imgH="482600" progId="Equation.DSMT4">
                  <p:embed/>
                </p:oleObj>
              </mc:Choice>
              <mc:Fallback>
                <p:oleObj name="" r:id="rId3" imgW="2133600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2420938"/>
                        <a:ext cx="252095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1409700" y="4062413"/>
          <a:ext cx="1001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926465" imgH="393700" progId="Equation.DSMT4">
                  <p:embed/>
                </p:oleObj>
              </mc:Choice>
              <mc:Fallback>
                <p:oleObj name="" r:id="rId5" imgW="926465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4062413"/>
                        <a:ext cx="1001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2055813" y="4676775"/>
          <a:ext cx="23399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681480" imgH="589915" progId="Equation.DSMT4">
                  <p:embed/>
                </p:oleObj>
              </mc:Choice>
              <mc:Fallback>
                <p:oleObj name="" r:id="rId7" imgW="1681480" imgH="58991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5813" y="4676775"/>
                        <a:ext cx="233997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4978400" y="4838700"/>
          <a:ext cx="11509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727710" imgH="295275" progId="Equation.3">
                  <p:embed/>
                </p:oleObj>
              </mc:Choice>
              <mc:Fallback>
                <p:oleObj name="" r:id="rId9" imgW="727710" imgH="29527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8400" y="4838700"/>
                        <a:ext cx="1150938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5521325" y="3681413"/>
          <a:ext cx="23002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1040765" imgH="406400" progId="Equation.DSMT4">
                  <p:embed/>
                </p:oleObj>
              </mc:Choice>
              <mc:Fallback>
                <p:oleObj name="" r:id="rId11" imgW="1040765" imgH="406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1325" y="3681413"/>
                        <a:ext cx="2300288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Text Box 33"/>
          <p:cNvSpPr txBox="1"/>
          <p:nvPr/>
        </p:nvSpPr>
        <p:spPr>
          <a:xfrm>
            <a:off x="4211638" y="5589588"/>
            <a:ext cx="2998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衍射显著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9189" name="Rectangle 37"/>
          <p:cNvSpPr/>
          <p:nvPr/>
        </p:nvSpPr>
        <p:spPr>
          <a:xfrm>
            <a:off x="2078038" y="557371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看不到条纹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9191" name="Rectangle 39"/>
          <p:cNvSpPr/>
          <p:nvPr/>
        </p:nvSpPr>
        <p:spPr>
          <a:xfrm>
            <a:off x="2124075" y="2997200"/>
            <a:ext cx="4321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中央明纹宽到无穷远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9196" name="Object 44"/>
          <p:cNvGraphicFramePr>
            <a:graphicFrameLocks noChangeAspect="1"/>
          </p:cNvGraphicFramePr>
          <p:nvPr/>
        </p:nvGraphicFramePr>
        <p:xfrm>
          <a:off x="2627313" y="3860800"/>
          <a:ext cx="10271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1002665" imgH="673100" progId="Equation.DSMT4">
                  <p:embed/>
                </p:oleObj>
              </mc:Choice>
              <mc:Fallback>
                <p:oleObj name="" r:id="rId13" imgW="1002665" imgH="673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313" y="3860800"/>
                        <a:ext cx="1027112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7" name="Object 45"/>
          <p:cNvGraphicFramePr>
            <a:graphicFrameLocks noChangeAspect="1"/>
          </p:cNvGraphicFramePr>
          <p:nvPr/>
        </p:nvGraphicFramePr>
        <p:xfrm>
          <a:off x="4010025" y="4025900"/>
          <a:ext cx="9223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951865" imgH="317500" progId="Equation.DSMT4">
                  <p:embed/>
                </p:oleObj>
              </mc:Choice>
              <mc:Fallback>
                <p:oleObj name="" r:id="rId15" imgW="951865" imgH="317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10025" y="4025900"/>
                        <a:ext cx="922338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205" name="Picture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2588" y="1484313"/>
            <a:ext cx="627062" cy="2087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54"/>
          <p:cNvGrpSpPr/>
          <p:nvPr/>
        </p:nvGrpSpPr>
        <p:grpSpPr>
          <a:xfrm>
            <a:off x="611188" y="333375"/>
            <a:ext cx="2251075" cy="792163"/>
            <a:chOff x="521" y="1706"/>
            <a:chExt cx="1418" cy="499"/>
          </a:xfrm>
        </p:grpSpPr>
        <p:sp>
          <p:nvSpPr>
            <p:cNvPr id="20499" name="AutoShape 55"/>
            <p:cNvSpPr/>
            <p:nvPr/>
          </p:nvSpPr>
          <p:spPr>
            <a:xfrm>
              <a:off x="521" y="1706"/>
              <a:ext cx="862" cy="499"/>
            </a:xfrm>
            <a:prstGeom prst="irregularSeal1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0500" name="Text Box 56"/>
            <p:cNvSpPr txBox="1"/>
            <p:nvPr/>
          </p:nvSpPr>
          <p:spPr>
            <a:xfrm>
              <a:off x="657" y="1788"/>
              <a:ext cx="12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讨论</a:t>
              </a:r>
              <a:endParaRPr lang="zh-CN" altLang="en-US" sz="2800" b="1" dirty="0">
                <a:solidFill>
                  <a:schemeClr val="tx1"/>
                </a:solidFill>
                <a:ea typeface="楷体_GB2312" panose="02010609030101010101" pitchFamily="49" charset="-122"/>
              </a:endParaRPr>
            </a:p>
          </p:txBody>
        </p:sp>
      </p:grpSp>
      <p:graphicFrame>
        <p:nvGraphicFramePr>
          <p:cNvPr id="49209" name="Object 57"/>
          <p:cNvGraphicFramePr>
            <a:graphicFrameLocks noChangeAspect="1"/>
          </p:cNvGraphicFramePr>
          <p:nvPr/>
        </p:nvGraphicFramePr>
        <p:xfrm>
          <a:off x="4067175" y="1052513"/>
          <a:ext cx="15859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8" imgW="1572895" imgH="648970" progId="Equation.DSMT4">
                  <p:embed/>
                </p:oleObj>
              </mc:Choice>
              <mc:Fallback>
                <p:oleObj name="" r:id="rId18" imgW="1572895" imgH="64897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1052513"/>
                        <a:ext cx="1585913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0" name="Rectangle 58"/>
          <p:cNvSpPr/>
          <p:nvPr/>
        </p:nvSpPr>
        <p:spPr>
          <a:xfrm>
            <a:off x="1042988" y="1125538"/>
            <a:ext cx="50403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中央明纹的线宽度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498" name="Text Box 59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14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5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75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9" grpId="0"/>
      <p:bldP spid="49185" grpId="0"/>
      <p:bldP spid="49189" grpId="0"/>
      <p:bldP spid="49191" grpId="0"/>
      <p:bldP spid="492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"/>
          <p:cNvSpPr txBox="1"/>
          <p:nvPr/>
        </p:nvSpPr>
        <p:spPr>
          <a:xfrm>
            <a:off x="234950" y="230188"/>
            <a:ext cx="7991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单缝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 0.1 mm 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=100 mm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=500 nm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012825" y="80645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点在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=1.75 mm</a:t>
            </a:r>
            <a:r>
              <a:rPr lang="zh-CN" altLang="en-US" sz="2800" b="1" dirty="0">
                <a:latin typeface="Times New Roman" panose="02020603050405020304" pitchFamily="18" charset="0"/>
              </a:rPr>
              <a:t>处是明纹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809625" y="1427163"/>
            <a:ext cx="5545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点的条纹级数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 = 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823913" y="4606925"/>
            <a:ext cx="744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）对应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点的亮纹缝可分成多少个半波带？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2252663" y="1943100"/>
          <a:ext cx="24558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68500" imgH="622300" progId="Equation.DSMT4">
                  <p:embed/>
                </p:oleObj>
              </mc:Choice>
              <mc:Fallback>
                <p:oleObj name="" r:id="rId1" imgW="1968500" imgH="622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2663" y="1943100"/>
                        <a:ext cx="2455862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/>
          <p:cNvSpPr/>
          <p:nvPr/>
        </p:nvSpPr>
        <p:spPr>
          <a:xfrm>
            <a:off x="523875" y="2119313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解：明纹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352675" y="2757488"/>
          <a:ext cx="23526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726565" imgH="673100" progId="Equation.DSMT4">
                  <p:embed/>
                </p:oleObj>
              </mc:Choice>
              <mc:Fallback>
                <p:oleObj name="" r:id="rId3" imgW="1726565" imgH="6731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2757488"/>
                        <a:ext cx="2352675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12"/>
          <p:cNvSpPr/>
          <p:nvPr/>
        </p:nvSpPr>
        <p:spPr>
          <a:xfrm>
            <a:off x="1887538" y="3240088"/>
            <a:ext cx="381000" cy="0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433638" y="3541713"/>
          <a:ext cx="23606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637665" imgH="673100" progId="Equation.DSMT4">
                  <p:embed/>
                </p:oleObj>
              </mc:Choice>
              <mc:Fallback>
                <p:oleObj name="" r:id="rId5" imgW="1637665" imgH="673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3638" y="3541713"/>
                        <a:ext cx="23606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Line 14"/>
          <p:cNvSpPr/>
          <p:nvPr/>
        </p:nvSpPr>
        <p:spPr>
          <a:xfrm>
            <a:off x="1763713" y="4017963"/>
            <a:ext cx="533400" cy="0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5" name="Rectangle 15"/>
          <p:cNvSpPr/>
          <p:nvPr/>
        </p:nvSpPr>
        <p:spPr>
          <a:xfrm>
            <a:off x="4967288" y="3736975"/>
            <a:ext cx="1979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级明纹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808163" y="5284788"/>
          <a:ext cx="25923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2463800" imgH="673100" progId="Equation.DSMT4">
                  <p:embed/>
                </p:oleObj>
              </mc:Choice>
              <mc:Fallback>
                <p:oleObj name="" r:id="rId7" imgW="2463800" imgH="673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8163" y="5284788"/>
                        <a:ext cx="2592387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862513" y="5189538"/>
          <a:ext cx="24590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1866900" imgH="622300" progId="Equation.DSMT4">
                  <p:embed/>
                </p:oleObj>
              </mc:Choice>
              <mc:Fallback>
                <p:oleObj name="" r:id="rId9" imgW="1866900" imgH="622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2513" y="5189538"/>
                        <a:ext cx="2459037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8"/>
          <p:cNvSpPr/>
          <p:nvPr/>
        </p:nvSpPr>
        <p:spPr>
          <a:xfrm>
            <a:off x="1781175" y="6092825"/>
            <a:ext cx="26019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</a:rPr>
              <a:t>个“半波带”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85" name="Line 25"/>
          <p:cNvSpPr/>
          <p:nvPr/>
        </p:nvSpPr>
        <p:spPr>
          <a:xfrm>
            <a:off x="6627813" y="2011363"/>
            <a:ext cx="152400" cy="492125"/>
          </a:xfrm>
          <a:prstGeom prst="line">
            <a:avLst/>
          </a:prstGeom>
          <a:ln w="1905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26"/>
          <p:cNvGrpSpPr/>
          <p:nvPr/>
        </p:nvGrpSpPr>
        <p:grpSpPr>
          <a:xfrm>
            <a:off x="6084888" y="1363663"/>
            <a:ext cx="2293937" cy="2209800"/>
            <a:chOff x="4292" y="528"/>
            <a:chExt cx="1351" cy="1056"/>
          </a:xfrm>
        </p:grpSpPr>
        <p:sp>
          <p:nvSpPr>
            <p:cNvPr id="21523" name="Line 27"/>
            <p:cNvSpPr/>
            <p:nvPr/>
          </p:nvSpPr>
          <p:spPr>
            <a:xfrm>
              <a:off x="4606" y="564"/>
              <a:ext cx="0" cy="30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4" name="Line 28"/>
            <p:cNvSpPr/>
            <p:nvPr/>
          </p:nvSpPr>
          <p:spPr>
            <a:xfrm>
              <a:off x="4606" y="1104"/>
              <a:ext cx="0" cy="30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5" name="Oval 29"/>
            <p:cNvSpPr/>
            <p:nvPr/>
          </p:nvSpPr>
          <p:spPr>
            <a:xfrm>
              <a:off x="4829" y="624"/>
              <a:ext cx="55" cy="7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1526" name="Line 30"/>
            <p:cNvSpPr/>
            <p:nvPr/>
          </p:nvSpPr>
          <p:spPr>
            <a:xfrm>
              <a:off x="5328" y="528"/>
              <a:ext cx="0" cy="912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7" name="Line 31"/>
            <p:cNvSpPr/>
            <p:nvPr/>
          </p:nvSpPr>
          <p:spPr>
            <a:xfrm>
              <a:off x="4606" y="984"/>
              <a:ext cx="947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8" name="Line 32"/>
            <p:cNvSpPr/>
            <p:nvPr/>
          </p:nvSpPr>
          <p:spPr>
            <a:xfrm flipV="1">
              <a:off x="4829" y="804"/>
              <a:ext cx="501" cy="18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9" name="Line 33"/>
            <p:cNvSpPr/>
            <p:nvPr/>
          </p:nvSpPr>
          <p:spPr>
            <a:xfrm>
              <a:off x="4495" y="864"/>
              <a:ext cx="111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0" name="Line 34"/>
            <p:cNvSpPr/>
            <p:nvPr/>
          </p:nvSpPr>
          <p:spPr>
            <a:xfrm>
              <a:off x="4495" y="1104"/>
              <a:ext cx="111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1" name="Line 35"/>
            <p:cNvSpPr/>
            <p:nvPr/>
          </p:nvSpPr>
          <p:spPr>
            <a:xfrm>
              <a:off x="4550" y="864"/>
              <a:ext cx="0" cy="24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1532" name="Line 36"/>
            <p:cNvSpPr/>
            <p:nvPr/>
          </p:nvSpPr>
          <p:spPr>
            <a:xfrm>
              <a:off x="4884" y="1344"/>
              <a:ext cx="446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21533" name="Object 37"/>
            <p:cNvGraphicFramePr>
              <a:graphicFrameLocks noChangeAspect="1"/>
            </p:cNvGraphicFramePr>
            <p:nvPr/>
          </p:nvGraphicFramePr>
          <p:xfrm>
            <a:off x="4292" y="886"/>
            <a:ext cx="16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1" imgW="101600" imgH="114300" progId="Equation.DSMT4">
                    <p:embed/>
                  </p:oleObj>
                </mc:Choice>
                <mc:Fallback>
                  <p:oleObj name="" r:id="rId11" imgW="101600" imgH="1143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92" y="886"/>
                          <a:ext cx="160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38"/>
            <p:cNvGraphicFramePr>
              <a:graphicFrameLocks noChangeAspect="1"/>
            </p:cNvGraphicFramePr>
            <p:nvPr/>
          </p:nvGraphicFramePr>
          <p:xfrm>
            <a:off x="5348" y="591"/>
            <a:ext cx="17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3" imgW="127000" imgH="127000" progId="Equation.DSMT4">
                    <p:embed/>
                  </p:oleObj>
                </mc:Choice>
                <mc:Fallback>
                  <p:oleObj name="" r:id="rId13" imgW="127000" imgH="1270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48" y="591"/>
                          <a:ext cx="170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39"/>
            <p:cNvGraphicFramePr>
              <a:graphicFrameLocks noChangeAspect="1"/>
            </p:cNvGraphicFramePr>
            <p:nvPr/>
          </p:nvGraphicFramePr>
          <p:xfrm>
            <a:off x="4996" y="1344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5" imgW="152400" imgH="203200" progId="Equation.DSMT4">
                    <p:embed/>
                  </p:oleObj>
                </mc:Choice>
                <mc:Fallback>
                  <p:oleObj name="" r:id="rId15" imgW="152400" imgH="2032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96" y="1344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6" name="Line 40"/>
            <p:cNvSpPr/>
            <p:nvPr/>
          </p:nvSpPr>
          <p:spPr>
            <a:xfrm flipV="1">
              <a:off x="4606" y="804"/>
              <a:ext cx="223" cy="6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7" name="Line 41"/>
            <p:cNvSpPr/>
            <p:nvPr/>
          </p:nvSpPr>
          <p:spPr>
            <a:xfrm flipV="1">
              <a:off x="4606" y="1044"/>
              <a:ext cx="223" cy="6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8" name="Line 42"/>
            <p:cNvSpPr/>
            <p:nvPr/>
          </p:nvSpPr>
          <p:spPr>
            <a:xfrm>
              <a:off x="4829" y="804"/>
              <a:ext cx="501" cy="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9" name="Line 43"/>
            <p:cNvSpPr/>
            <p:nvPr/>
          </p:nvSpPr>
          <p:spPr>
            <a:xfrm flipV="1">
              <a:off x="4829" y="804"/>
              <a:ext cx="501" cy="24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40" name="Line 44"/>
            <p:cNvSpPr/>
            <p:nvPr/>
          </p:nvSpPr>
          <p:spPr>
            <a:xfrm>
              <a:off x="5330" y="804"/>
              <a:ext cx="111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1" name="Line 45"/>
            <p:cNvSpPr/>
            <p:nvPr/>
          </p:nvSpPr>
          <p:spPr>
            <a:xfrm>
              <a:off x="5441" y="804"/>
              <a:ext cx="0" cy="18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21542" name="Object 46"/>
            <p:cNvGraphicFramePr>
              <a:graphicFrameLocks noChangeAspect="1"/>
            </p:cNvGraphicFramePr>
            <p:nvPr/>
          </p:nvGraphicFramePr>
          <p:xfrm>
            <a:off x="5461" y="825"/>
            <a:ext cx="18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7" imgW="114300" imgH="114300" progId="Equation.DSMT4">
                    <p:embed/>
                  </p:oleObj>
                </mc:Choice>
                <mc:Fallback>
                  <p:oleObj name="" r:id="rId17" imgW="114300" imgH="1143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461" y="825"/>
                          <a:ext cx="182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47"/>
            <p:cNvGraphicFramePr>
              <a:graphicFrameLocks noChangeAspect="1"/>
            </p:cNvGraphicFramePr>
            <p:nvPr/>
          </p:nvGraphicFramePr>
          <p:xfrm>
            <a:off x="5089" y="864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89" y="864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4" name="Arc 48"/>
            <p:cNvSpPr/>
            <p:nvPr/>
          </p:nvSpPr>
          <p:spPr>
            <a:xfrm>
              <a:off x="5040" y="912"/>
              <a:ext cx="48" cy="9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5" name="Line 49"/>
            <p:cNvSpPr/>
            <p:nvPr/>
          </p:nvSpPr>
          <p:spPr>
            <a:xfrm>
              <a:off x="4608" y="864"/>
              <a:ext cx="0" cy="24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21522" name="Text Box 61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15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75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75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75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75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70" grpId="0"/>
      <p:bldP spid="15375" grpId="0"/>
      <p:bldP spid="153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5" name="Text Box 9"/>
          <p:cNvSpPr txBox="1"/>
          <p:nvPr/>
        </p:nvSpPr>
        <p:spPr>
          <a:xfrm>
            <a:off x="539750" y="404813"/>
            <a:ext cx="4752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点的相对光强？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6" name="Text Box 10"/>
          <p:cNvSpPr txBox="1"/>
          <p:nvPr/>
        </p:nvSpPr>
        <p:spPr>
          <a:xfrm>
            <a:off x="539750" y="2924175"/>
            <a:ext cx="74437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）将缝宽增加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倍，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点将变为什么条纹？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1620838" y="1117600"/>
          <a:ext cx="13620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850265" imgH="279400" progId="Equation.DSMT4">
                  <p:embed/>
                </p:oleObj>
              </mc:Choice>
              <mc:Fallback>
                <p:oleObj name="" r:id="rId1" imgW="850265" imgH="2794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0838" y="1117600"/>
                        <a:ext cx="13620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1565275" y="1731963"/>
          <a:ext cx="30908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3314700" imgH="1028700" progId="Equation.DSMT4">
                  <p:embed/>
                </p:oleObj>
              </mc:Choice>
              <mc:Fallback>
                <p:oleObj name="" r:id="rId3" imgW="3314700" imgH="10287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1731963"/>
                        <a:ext cx="3090863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1836738" y="3824288"/>
          <a:ext cx="14398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231265" imgH="330200" progId="Equation.DSMT4">
                  <p:embed/>
                </p:oleObj>
              </mc:Choice>
              <mc:Fallback>
                <p:oleObj name="" r:id="rId5" imgW="1231265" imgH="330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6738" y="3824288"/>
                        <a:ext cx="14398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1" name="Rectangle 25"/>
          <p:cNvSpPr/>
          <p:nvPr/>
        </p:nvSpPr>
        <p:spPr>
          <a:xfrm>
            <a:off x="1574800" y="451802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级暗纹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230" name="Object 54"/>
          <p:cNvGraphicFramePr>
            <a:graphicFrameLocks noChangeAspect="1"/>
          </p:cNvGraphicFramePr>
          <p:nvPr/>
        </p:nvGraphicFramePr>
        <p:xfrm>
          <a:off x="1619250" y="3800475"/>
          <a:ext cx="4714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344170" imgH="275590" progId="Equation.DSMT4">
                  <p:embed/>
                </p:oleObj>
              </mc:Choice>
              <mc:Fallback>
                <p:oleObj name="" r:id="rId7" imgW="344170" imgH="27559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3800475"/>
                        <a:ext cx="47148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31" name="Object 55"/>
          <p:cNvGraphicFramePr>
            <a:graphicFrameLocks noChangeAspect="1"/>
          </p:cNvGraphicFramePr>
          <p:nvPr/>
        </p:nvGraphicFramePr>
        <p:xfrm>
          <a:off x="4900613" y="1892300"/>
          <a:ext cx="13303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1287780" imgH="275590" progId="Equation.DSMT4">
                  <p:embed/>
                </p:oleObj>
              </mc:Choice>
              <mc:Fallback>
                <p:oleObj name="" r:id="rId9" imgW="1287780" imgH="27559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00613" y="1892300"/>
                        <a:ext cx="1330325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36" name="Object 60"/>
          <p:cNvGraphicFramePr>
            <a:graphicFrameLocks noChangeAspect="1"/>
          </p:cNvGraphicFramePr>
          <p:nvPr/>
        </p:nvGraphicFramePr>
        <p:xfrm>
          <a:off x="3251200" y="909638"/>
          <a:ext cx="12176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812165" imgH="622300" progId="Equation.DSMT4">
                  <p:embed/>
                </p:oleObj>
              </mc:Choice>
              <mc:Fallback>
                <p:oleObj name="" r:id="rId11" imgW="812165" imgH="6223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1200" y="909638"/>
                        <a:ext cx="1217613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63" name="Object 87"/>
          <p:cNvGraphicFramePr>
            <a:graphicFrameLocks noChangeAspect="1"/>
          </p:cNvGraphicFramePr>
          <p:nvPr/>
        </p:nvGraphicFramePr>
        <p:xfrm>
          <a:off x="3276600" y="3686175"/>
          <a:ext cx="1800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3" imgW="1701800" imgH="673100" progId="Equation.DSMT4">
                  <p:embed/>
                </p:oleObj>
              </mc:Choice>
              <mc:Fallback>
                <p:oleObj name="" r:id="rId13" imgW="1701800" imgH="6731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3686175"/>
                        <a:ext cx="18002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88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16</a:t>
            </a:r>
            <a:endParaRPr lang="en-US" altLang="zh-CN" sz="1800" dirty="0"/>
          </a:p>
        </p:txBody>
      </p:sp>
      <p:grpSp>
        <p:nvGrpSpPr>
          <p:cNvPr id="2" name="Group 26"/>
          <p:cNvGrpSpPr/>
          <p:nvPr/>
        </p:nvGrpSpPr>
        <p:grpSpPr>
          <a:xfrm>
            <a:off x="6453188" y="346075"/>
            <a:ext cx="2293937" cy="2209800"/>
            <a:chOff x="4292" y="528"/>
            <a:chExt cx="1351" cy="1056"/>
          </a:xfrm>
        </p:grpSpPr>
        <p:sp>
          <p:nvSpPr>
            <p:cNvPr id="22542" name="Line 27"/>
            <p:cNvSpPr/>
            <p:nvPr/>
          </p:nvSpPr>
          <p:spPr>
            <a:xfrm>
              <a:off x="4606" y="564"/>
              <a:ext cx="0" cy="30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3" name="Line 28"/>
            <p:cNvSpPr/>
            <p:nvPr/>
          </p:nvSpPr>
          <p:spPr>
            <a:xfrm>
              <a:off x="4606" y="1104"/>
              <a:ext cx="0" cy="30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4" name="Oval 29"/>
            <p:cNvSpPr/>
            <p:nvPr/>
          </p:nvSpPr>
          <p:spPr>
            <a:xfrm>
              <a:off x="4829" y="624"/>
              <a:ext cx="55" cy="7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545" name="Line 30"/>
            <p:cNvSpPr/>
            <p:nvPr/>
          </p:nvSpPr>
          <p:spPr>
            <a:xfrm>
              <a:off x="5328" y="528"/>
              <a:ext cx="0" cy="912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6" name="Line 31"/>
            <p:cNvSpPr/>
            <p:nvPr/>
          </p:nvSpPr>
          <p:spPr>
            <a:xfrm>
              <a:off x="4606" y="984"/>
              <a:ext cx="947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7" name="Line 32"/>
            <p:cNvSpPr/>
            <p:nvPr/>
          </p:nvSpPr>
          <p:spPr>
            <a:xfrm flipV="1">
              <a:off x="4829" y="804"/>
              <a:ext cx="501" cy="18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8" name="Line 33"/>
            <p:cNvSpPr/>
            <p:nvPr/>
          </p:nvSpPr>
          <p:spPr>
            <a:xfrm>
              <a:off x="4495" y="864"/>
              <a:ext cx="111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9" name="Line 34"/>
            <p:cNvSpPr/>
            <p:nvPr/>
          </p:nvSpPr>
          <p:spPr>
            <a:xfrm>
              <a:off x="4495" y="1104"/>
              <a:ext cx="111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0" name="Line 35"/>
            <p:cNvSpPr/>
            <p:nvPr/>
          </p:nvSpPr>
          <p:spPr>
            <a:xfrm>
              <a:off x="4550" y="864"/>
              <a:ext cx="0" cy="24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51" name="Line 36"/>
            <p:cNvSpPr/>
            <p:nvPr/>
          </p:nvSpPr>
          <p:spPr>
            <a:xfrm>
              <a:off x="4884" y="1344"/>
              <a:ext cx="446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22552" name="Object 37"/>
            <p:cNvGraphicFramePr>
              <a:graphicFrameLocks noChangeAspect="1"/>
            </p:cNvGraphicFramePr>
            <p:nvPr/>
          </p:nvGraphicFramePr>
          <p:xfrm>
            <a:off x="4292" y="886"/>
            <a:ext cx="16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5" imgW="101600" imgH="114300" progId="Equation.DSMT4">
                    <p:embed/>
                  </p:oleObj>
                </mc:Choice>
                <mc:Fallback>
                  <p:oleObj name="" r:id="rId15" imgW="101600" imgH="114300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92" y="886"/>
                          <a:ext cx="160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38"/>
            <p:cNvGraphicFramePr>
              <a:graphicFrameLocks noChangeAspect="1"/>
            </p:cNvGraphicFramePr>
            <p:nvPr/>
          </p:nvGraphicFramePr>
          <p:xfrm>
            <a:off x="5348" y="591"/>
            <a:ext cx="17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7" imgW="127000" imgH="127000" progId="Equation.DSMT4">
                    <p:embed/>
                  </p:oleObj>
                </mc:Choice>
                <mc:Fallback>
                  <p:oleObj name="" r:id="rId17" imgW="127000" imgH="127000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348" y="591"/>
                          <a:ext cx="170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39"/>
            <p:cNvGraphicFramePr>
              <a:graphicFrameLocks noChangeAspect="1"/>
            </p:cNvGraphicFramePr>
            <p:nvPr/>
          </p:nvGraphicFramePr>
          <p:xfrm>
            <a:off x="4996" y="1344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9" imgW="152400" imgH="203200" progId="Equation.DSMT4">
                    <p:embed/>
                  </p:oleObj>
                </mc:Choice>
                <mc:Fallback>
                  <p:oleObj name="" r:id="rId19" imgW="152400" imgH="2032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996" y="1344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Line 40"/>
            <p:cNvSpPr/>
            <p:nvPr/>
          </p:nvSpPr>
          <p:spPr>
            <a:xfrm flipV="1">
              <a:off x="4606" y="804"/>
              <a:ext cx="223" cy="6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6" name="Line 41"/>
            <p:cNvSpPr/>
            <p:nvPr/>
          </p:nvSpPr>
          <p:spPr>
            <a:xfrm flipV="1">
              <a:off x="4606" y="1044"/>
              <a:ext cx="223" cy="6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7" name="Line 42"/>
            <p:cNvSpPr/>
            <p:nvPr/>
          </p:nvSpPr>
          <p:spPr>
            <a:xfrm>
              <a:off x="4829" y="804"/>
              <a:ext cx="501" cy="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8" name="Line 43"/>
            <p:cNvSpPr/>
            <p:nvPr/>
          </p:nvSpPr>
          <p:spPr>
            <a:xfrm flipV="1">
              <a:off x="4829" y="804"/>
              <a:ext cx="501" cy="24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9" name="Line 44"/>
            <p:cNvSpPr/>
            <p:nvPr/>
          </p:nvSpPr>
          <p:spPr>
            <a:xfrm>
              <a:off x="5330" y="804"/>
              <a:ext cx="111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0" name="Line 45"/>
            <p:cNvSpPr/>
            <p:nvPr/>
          </p:nvSpPr>
          <p:spPr>
            <a:xfrm>
              <a:off x="5441" y="804"/>
              <a:ext cx="0" cy="18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22561" name="Object 46"/>
            <p:cNvGraphicFramePr>
              <a:graphicFrameLocks noChangeAspect="1"/>
            </p:cNvGraphicFramePr>
            <p:nvPr/>
          </p:nvGraphicFramePr>
          <p:xfrm>
            <a:off x="5461" y="825"/>
            <a:ext cx="18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1" imgW="114300" imgH="114300" progId="Equation.DSMT4">
                    <p:embed/>
                  </p:oleObj>
                </mc:Choice>
                <mc:Fallback>
                  <p:oleObj name="" r:id="rId21" imgW="114300" imgH="114300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461" y="825"/>
                          <a:ext cx="182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47"/>
            <p:cNvGraphicFramePr>
              <a:graphicFrameLocks noChangeAspect="1"/>
            </p:cNvGraphicFramePr>
            <p:nvPr/>
          </p:nvGraphicFramePr>
          <p:xfrm>
            <a:off x="5089" y="864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89" y="864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Arc 48"/>
            <p:cNvSpPr/>
            <p:nvPr/>
          </p:nvSpPr>
          <p:spPr>
            <a:xfrm>
              <a:off x="5040" y="912"/>
              <a:ext cx="48" cy="9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64" name="Line 49"/>
            <p:cNvSpPr/>
            <p:nvPr/>
          </p:nvSpPr>
          <p:spPr>
            <a:xfrm>
              <a:off x="4608" y="864"/>
              <a:ext cx="0" cy="24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ysDot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5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  <p:bldP spid="50186" grpId="0"/>
      <p:bldP spid="502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圆角矩形 30"/>
          <p:cNvSpPr/>
          <p:nvPr/>
        </p:nvSpPr>
        <p:spPr>
          <a:xfrm>
            <a:off x="493488" y="2177143"/>
            <a:ext cx="8244114" cy="4354286"/>
          </a:xfrm>
          <a:prstGeom prst="roundRect">
            <a:avLst/>
          </a:prstGeom>
          <a:solidFill>
            <a:srgbClr val="00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23888" y="4151313"/>
            <a:ext cx="7532688" cy="1588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331788"/>
            <a:ext cx="7808913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节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双缝衍射与干涉</a:t>
            </a:r>
            <a:b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Diffraction and Interference by a Double Slit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65088" y="1443038"/>
            <a:ext cx="22796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衍射装置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0" name="Text Box 6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17</a:t>
            </a:r>
            <a:endParaRPr lang="en-US" altLang="zh-CN" sz="1800" dirty="0"/>
          </a:p>
        </p:txBody>
      </p:sp>
      <p:grpSp>
        <p:nvGrpSpPr>
          <p:cNvPr id="2" name="组合 31"/>
          <p:cNvGrpSpPr/>
          <p:nvPr/>
        </p:nvGrpSpPr>
        <p:grpSpPr>
          <a:xfrm>
            <a:off x="3236913" y="2801938"/>
            <a:ext cx="179387" cy="2676525"/>
            <a:chOff x="3236687" y="2801253"/>
            <a:chExt cx="180000" cy="2677148"/>
          </a:xfrm>
        </p:grpSpPr>
        <p:sp>
          <p:nvSpPr>
            <p:cNvPr id="6" name="矩形 5"/>
            <p:cNvSpPr/>
            <p:nvPr/>
          </p:nvSpPr>
          <p:spPr>
            <a:xfrm>
              <a:off x="3236687" y="2801253"/>
              <a:ext cx="174172" cy="100800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36687" y="4470401"/>
              <a:ext cx="174172" cy="100800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36687" y="3962400"/>
              <a:ext cx="180000" cy="362857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32"/>
          <p:cNvGrpSpPr/>
          <p:nvPr/>
        </p:nvGrpSpPr>
        <p:grpSpPr>
          <a:xfrm>
            <a:off x="1204913" y="3033713"/>
            <a:ext cx="1901825" cy="2236787"/>
            <a:chOff x="1204688" y="3033488"/>
            <a:chExt cx="1901372" cy="2236787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218972" y="3033488"/>
              <a:ext cx="1872804" cy="158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233256" y="3482750"/>
              <a:ext cx="1872804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218972" y="3905025"/>
              <a:ext cx="1872804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218972" y="4368575"/>
              <a:ext cx="1872804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233256" y="4833713"/>
              <a:ext cx="1872804" cy="158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204688" y="5268688"/>
              <a:ext cx="1872804" cy="158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3570516" y="2902856"/>
            <a:ext cx="333828" cy="246742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10289" y="2423886"/>
            <a:ext cx="174171" cy="3439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6225" y="5748338"/>
            <a:ext cx="9858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双缝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1138" y="5732463"/>
            <a:ext cx="9858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透镜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6975" y="5921375"/>
            <a:ext cx="9874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光屏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H="1">
            <a:off x="5788025" y="3233738"/>
            <a:ext cx="0" cy="421640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4" name="Object 7"/>
          <p:cNvGraphicFramePr>
            <a:graphicFrameLocks noChangeAspect="1"/>
          </p:cNvGraphicFramePr>
          <p:nvPr/>
        </p:nvGraphicFramePr>
        <p:xfrm>
          <a:off x="5372100" y="4797425"/>
          <a:ext cx="9699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934085" imgH="353695" progId="Equation.DSMT4">
                  <p:embed/>
                </p:oleObj>
              </mc:Choice>
              <mc:Fallback>
                <p:oleObj name="" r:id="rId1" imgW="934085" imgH="353695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72100" y="4797425"/>
                        <a:ext cx="9699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3"/>
          <p:cNvGrpSpPr/>
          <p:nvPr/>
        </p:nvGrpSpPr>
        <p:grpSpPr>
          <a:xfrm>
            <a:off x="4137025" y="2336800"/>
            <a:ext cx="3279775" cy="696913"/>
            <a:chOff x="4136570" y="2336800"/>
            <a:chExt cx="3280231" cy="696686"/>
          </a:xfrm>
        </p:grpSpPr>
        <p:sp>
          <p:nvSpPr>
            <p:cNvPr id="30" name="圆角矩形 29"/>
            <p:cNvSpPr/>
            <p:nvPr/>
          </p:nvSpPr>
          <p:spPr>
            <a:xfrm>
              <a:off x="4136570" y="2336800"/>
              <a:ext cx="3280231" cy="6966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6" name="TextBox 28"/>
            <p:cNvSpPr txBox="1"/>
            <p:nvPr/>
          </p:nvSpPr>
          <p:spPr>
            <a:xfrm>
              <a:off x="4194631" y="2409372"/>
              <a:ext cx="317862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双缝夫琅禾费衍射</a:t>
              </a:r>
              <a:endPara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976438" y="515938"/>
            <a:ext cx="5441950" cy="101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光波的衍射</a:t>
            </a:r>
            <a:b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Diffraction of Light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/>
          <p:nvPr/>
        </p:nvSpPr>
        <p:spPr>
          <a:xfrm>
            <a:off x="1722438" y="1982788"/>
            <a:ext cx="7000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节   两种衍射 惠更斯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/>
              <a:t>菲涅耳原理</a:t>
            </a:r>
            <a:endParaRPr lang="zh-CN" altLang="en-US" sz="2800" b="1" dirty="0"/>
          </a:p>
        </p:txBody>
      </p:sp>
      <p:sp>
        <p:nvSpPr>
          <p:cNvPr id="3076" name="Rectangle 4"/>
          <p:cNvSpPr/>
          <p:nvPr/>
        </p:nvSpPr>
        <p:spPr>
          <a:xfrm>
            <a:off x="1722438" y="2549525"/>
            <a:ext cx="6100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节   单缝夫琅和费衍射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7" name="Rectangle 5"/>
          <p:cNvSpPr/>
          <p:nvPr/>
        </p:nvSpPr>
        <p:spPr>
          <a:xfrm>
            <a:off x="1722438" y="3125788"/>
            <a:ext cx="5897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节   双缝衍射与干涉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/>
          <p:nvPr/>
        </p:nvSpPr>
        <p:spPr>
          <a:xfrm>
            <a:off x="1722438" y="3697288"/>
            <a:ext cx="5722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节   多缝</a:t>
            </a:r>
            <a:r>
              <a:rPr lang="en-US" altLang="zh-CN" sz="2800" b="1" dirty="0"/>
              <a:t>—</a:t>
            </a:r>
            <a:r>
              <a:rPr lang="zh-CN" altLang="en-US" sz="2800" b="1" dirty="0">
                <a:latin typeface="Times New Roman" panose="02020603050405020304" pitchFamily="18" charset="0"/>
              </a:rPr>
              <a:t>衍射光栅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9" name="Rectangle 7"/>
          <p:cNvSpPr/>
          <p:nvPr/>
        </p:nvSpPr>
        <p:spPr>
          <a:xfrm>
            <a:off x="1739900" y="4273550"/>
            <a:ext cx="6692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节  </a:t>
            </a:r>
            <a:r>
              <a:rPr lang="en-US" altLang="zh-CN" sz="2800" b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/>
              <a:t>射线衍射 布喇格公式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80" name="Rectangle 8"/>
          <p:cNvSpPr/>
          <p:nvPr/>
        </p:nvSpPr>
        <p:spPr>
          <a:xfrm>
            <a:off x="1722438" y="4854575"/>
            <a:ext cx="70580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节   </a:t>
            </a:r>
            <a:r>
              <a:rPr lang="zh-CN" altLang="en-US" sz="2800" b="1" dirty="0"/>
              <a:t>圆孔衍射  光学仪器的分辨率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99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6" grpId="0"/>
      <p:bldP spid="3077" grpId="0"/>
      <p:bldP spid="3078" grpId="0"/>
      <p:bldP spid="3079" grpId="0"/>
      <p:bldP spid="30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201738" y="2652713"/>
            <a:ext cx="1066800" cy="2133600"/>
            <a:chOff x="480" y="1494"/>
            <a:chExt cx="672" cy="1386"/>
          </a:xfrm>
        </p:grpSpPr>
        <p:sp>
          <p:nvSpPr>
            <p:cNvPr id="24624" name="Line 3"/>
            <p:cNvSpPr/>
            <p:nvPr/>
          </p:nvSpPr>
          <p:spPr>
            <a:xfrm>
              <a:off x="480" y="2400"/>
              <a:ext cx="672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5" name="Line 4"/>
            <p:cNvSpPr/>
            <p:nvPr/>
          </p:nvSpPr>
          <p:spPr>
            <a:xfrm>
              <a:off x="480" y="2880"/>
              <a:ext cx="672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6" name="Line 5"/>
            <p:cNvSpPr/>
            <p:nvPr/>
          </p:nvSpPr>
          <p:spPr>
            <a:xfrm>
              <a:off x="480" y="1494"/>
              <a:ext cx="672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7" name="Line 6"/>
            <p:cNvSpPr/>
            <p:nvPr/>
          </p:nvSpPr>
          <p:spPr>
            <a:xfrm>
              <a:off x="480" y="2022"/>
              <a:ext cx="672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2268538" y="2205038"/>
            <a:ext cx="1371600" cy="2581275"/>
            <a:chOff x="1152" y="1254"/>
            <a:chExt cx="864" cy="1626"/>
          </a:xfrm>
        </p:grpSpPr>
        <p:sp>
          <p:nvSpPr>
            <p:cNvPr id="24618" name="Line 8"/>
            <p:cNvSpPr/>
            <p:nvPr/>
          </p:nvSpPr>
          <p:spPr>
            <a:xfrm flipV="1">
              <a:off x="1152" y="2160"/>
              <a:ext cx="816" cy="24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19" name="Line 9"/>
            <p:cNvSpPr/>
            <p:nvPr/>
          </p:nvSpPr>
          <p:spPr>
            <a:xfrm flipV="1">
              <a:off x="1200" y="2640"/>
              <a:ext cx="768" cy="24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0" name="Line 10"/>
            <p:cNvSpPr/>
            <p:nvPr/>
          </p:nvSpPr>
          <p:spPr>
            <a:xfrm flipV="1">
              <a:off x="1152" y="2400"/>
              <a:ext cx="816" cy="24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1" name="Line 11"/>
            <p:cNvSpPr/>
            <p:nvPr/>
          </p:nvSpPr>
          <p:spPr>
            <a:xfrm flipV="1">
              <a:off x="1152" y="1254"/>
              <a:ext cx="864" cy="28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2" name="Line 12"/>
            <p:cNvSpPr/>
            <p:nvPr/>
          </p:nvSpPr>
          <p:spPr>
            <a:xfrm flipV="1">
              <a:off x="1152" y="1734"/>
              <a:ext cx="864" cy="28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3" name="Line 13"/>
            <p:cNvSpPr/>
            <p:nvPr/>
          </p:nvSpPr>
          <p:spPr>
            <a:xfrm flipV="1">
              <a:off x="1152" y="1494"/>
              <a:ext cx="864" cy="28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4"/>
          <p:cNvGrpSpPr/>
          <p:nvPr/>
        </p:nvGrpSpPr>
        <p:grpSpPr>
          <a:xfrm>
            <a:off x="3708400" y="2205038"/>
            <a:ext cx="3587750" cy="2200275"/>
            <a:chOff x="2112" y="1254"/>
            <a:chExt cx="2400" cy="1386"/>
          </a:xfrm>
        </p:grpSpPr>
        <p:sp>
          <p:nvSpPr>
            <p:cNvPr id="24612" name="Line 15"/>
            <p:cNvSpPr/>
            <p:nvPr/>
          </p:nvSpPr>
          <p:spPr>
            <a:xfrm flipV="1">
              <a:off x="2112" y="1392"/>
              <a:ext cx="2352" cy="72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3" name="Line 16"/>
            <p:cNvSpPr/>
            <p:nvPr/>
          </p:nvSpPr>
          <p:spPr>
            <a:xfrm flipV="1">
              <a:off x="2112" y="1392"/>
              <a:ext cx="2304" cy="96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4" name="Line 17"/>
            <p:cNvSpPr/>
            <p:nvPr/>
          </p:nvSpPr>
          <p:spPr>
            <a:xfrm flipV="1">
              <a:off x="2112" y="1392"/>
              <a:ext cx="2304" cy="124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5" name="Line 18"/>
            <p:cNvSpPr/>
            <p:nvPr/>
          </p:nvSpPr>
          <p:spPr>
            <a:xfrm flipV="1">
              <a:off x="2112" y="1398"/>
              <a:ext cx="2400" cy="9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16" name="Line 19"/>
            <p:cNvSpPr/>
            <p:nvPr/>
          </p:nvSpPr>
          <p:spPr>
            <a:xfrm>
              <a:off x="2112" y="1254"/>
              <a:ext cx="2352" cy="144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7" name="Line 20"/>
            <p:cNvSpPr/>
            <p:nvPr/>
          </p:nvSpPr>
          <p:spPr>
            <a:xfrm flipV="1">
              <a:off x="2112" y="1398"/>
              <a:ext cx="2352" cy="384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29" name="Text Box 21"/>
          <p:cNvSpPr txBox="1"/>
          <p:nvPr/>
        </p:nvSpPr>
        <p:spPr>
          <a:xfrm>
            <a:off x="6911975" y="1966913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2268538" y="1160463"/>
            <a:ext cx="5040312" cy="5222875"/>
            <a:chOff x="1152" y="576"/>
            <a:chExt cx="3360" cy="3312"/>
          </a:xfrm>
        </p:grpSpPr>
        <p:sp>
          <p:nvSpPr>
            <p:cNvPr id="24605" name="Line 23"/>
            <p:cNvSpPr/>
            <p:nvPr/>
          </p:nvSpPr>
          <p:spPr>
            <a:xfrm>
              <a:off x="1152" y="816"/>
              <a:ext cx="0" cy="720"/>
            </a:xfrm>
            <a:prstGeom prst="line">
              <a:avLst/>
            </a:prstGeom>
            <a:ln w="57150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24"/>
            <p:cNvSpPr/>
            <p:nvPr/>
          </p:nvSpPr>
          <p:spPr>
            <a:xfrm>
              <a:off x="1152" y="2880"/>
              <a:ext cx="0" cy="624"/>
            </a:xfrm>
            <a:prstGeom prst="line">
              <a:avLst/>
            </a:prstGeom>
            <a:ln w="57150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0" name="Oval 25"/>
            <p:cNvSpPr>
              <a:spLocks noChangeArrowheads="1"/>
            </p:cNvSpPr>
            <p:nvPr/>
          </p:nvSpPr>
          <p:spPr bwMode="auto">
            <a:xfrm>
              <a:off x="1968" y="912"/>
              <a:ext cx="144" cy="2544"/>
            </a:xfrm>
            <a:prstGeom prst="ellipse">
              <a:avLst/>
            </a:prstGeom>
            <a:solidFill>
              <a:srgbClr val="00FFFF"/>
            </a:solidFill>
            <a:ln w="9525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10" name="Line 26"/>
            <p:cNvSpPr/>
            <p:nvPr/>
          </p:nvSpPr>
          <p:spPr>
            <a:xfrm>
              <a:off x="4512" y="576"/>
              <a:ext cx="0" cy="3312"/>
            </a:xfrm>
            <a:prstGeom prst="line">
              <a:avLst/>
            </a:prstGeom>
            <a:ln w="76200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1" name="Line 27"/>
            <p:cNvSpPr/>
            <p:nvPr/>
          </p:nvSpPr>
          <p:spPr>
            <a:xfrm>
              <a:off x="1152" y="2016"/>
              <a:ext cx="0" cy="384"/>
            </a:xfrm>
            <a:prstGeom prst="line">
              <a:avLst/>
            </a:prstGeom>
            <a:ln w="57150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36" name="Rectangle 28"/>
          <p:cNvSpPr/>
          <p:nvPr/>
        </p:nvSpPr>
        <p:spPr>
          <a:xfrm>
            <a:off x="65088" y="95250"/>
            <a:ext cx="414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3.2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双缝衍射现象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1430338" y="2652713"/>
            <a:ext cx="266700" cy="762000"/>
            <a:chOff x="624" y="1536"/>
            <a:chExt cx="168" cy="480"/>
          </a:xfrm>
        </p:grpSpPr>
        <p:sp>
          <p:nvSpPr>
            <p:cNvPr id="24603" name="Line 30"/>
            <p:cNvSpPr/>
            <p:nvPr/>
          </p:nvSpPr>
          <p:spPr>
            <a:xfrm>
              <a:off x="624" y="1536"/>
              <a:ext cx="0" cy="480"/>
            </a:xfrm>
            <a:prstGeom prst="line">
              <a:avLst/>
            </a:prstGeom>
            <a:ln w="19050" cap="flat" cmpd="sng">
              <a:solidFill>
                <a:srgbClr val="CC33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04" name="Rectangle 31"/>
            <p:cNvSpPr/>
            <p:nvPr/>
          </p:nvSpPr>
          <p:spPr>
            <a:xfrm>
              <a:off x="672" y="1623"/>
              <a:ext cx="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04863" y="2652713"/>
            <a:ext cx="396875" cy="1371600"/>
            <a:chOff x="230" y="1536"/>
            <a:chExt cx="250" cy="864"/>
          </a:xfrm>
        </p:grpSpPr>
        <p:sp>
          <p:nvSpPr>
            <p:cNvPr id="24601" name="Line 33"/>
            <p:cNvSpPr/>
            <p:nvPr/>
          </p:nvSpPr>
          <p:spPr>
            <a:xfrm>
              <a:off x="480" y="1536"/>
              <a:ext cx="0" cy="864"/>
            </a:xfrm>
            <a:prstGeom prst="line">
              <a:avLst/>
            </a:prstGeom>
            <a:ln w="19050" cap="flat" cmpd="sng">
              <a:solidFill>
                <a:srgbClr val="CC33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02" name="Text Box 34"/>
            <p:cNvSpPr txBox="1"/>
            <p:nvPr/>
          </p:nvSpPr>
          <p:spPr>
            <a:xfrm>
              <a:off x="230" y="17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1658938" y="3414713"/>
            <a:ext cx="336550" cy="609600"/>
            <a:chOff x="768" y="2016"/>
            <a:chExt cx="212" cy="384"/>
          </a:xfrm>
        </p:grpSpPr>
        <p:sp>
          <p:nvSpPr>
            <p:cNvPr id="24599" name="Line 36"/>
            <p:cNvSpPr/>
            <p:nvPr/>
          </p:nvSpPr>
          <p:spPr>
            <a:xfrm>
              <a:off x="768" y="2016"/>
              <a:ext cx="0" cy="384"/>
            </a:xfrm>
            <a:prstGeom prst="line">
              <a:avLst/>
            </a:prstGeom>
            <a:ln w="19050" cap="flat" cmpd="sng">
              <a:solidFill>
                <a:srgbClr val="CC33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00" name="Text Box 37"/>
            <p:cNvSpPr txBox="1"/>
            <p:nvPr/>
          </p:nvSpPr>
          <p:spPr>
            <a:xfrm>
              <a:off x="768" y="201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46" name="Line 38"/>
          <p:cNvSpPr/>
          <p:nvPr/>
        </p:nvSpPr>
        <p:spPr>
          <a:xfrm flipH="1">
            <a:off x="1049338" y="2652713"/>
            <a:ext cx="1219200" cy="1587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7447" name="Line 39"/>
          <p:cNvSpPr/>
          <p:nvPr/>
        </p:nvSpPr>
        <p:spPr>
          <a:xfrm flipH="1">
            <a:off x="1125538" y="3429000"/>
            <a:ext cx="1219200" cy="1588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7448" name="Line 40"/>
          <p:cNvSpPr/>
          <p:nvPr/>
        </p:nvSpPr>
        <p:spPr>
          <a:xfrm flipH="1">
            <a:off x="1049338" y="4024313"/>
            <a:ext cx="1219200" cy="1587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9" name="Group 41"/>
          <p:cNvGrpSpPr/>
          <p:nvPr/>
        </p:nvGrpSpPr>
        <p:grpSpPr>
          <a:xfrm>
            <a:off x="668338" y="5014913"/>
            <a:ext cx="1243012" cy="471487"/>
            <a:chOff x="11" y="2976"/>
            <a:chExt cx="792" cy="297"/>
          </a:xfrm>
        </p:grpSpPr>
        <p:sp>
          <p:nvSpPr>
            <p:cNvPr id="24594" name="Rectangle 42"/>
            <p:cNvSpPr/>
            <p:nvPr/>
          </p:nvSpPr>
          <p:spPr>
            <a:xfrm>
              <a:off x="689" y="3002"/>
              <a:ext cx="11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5" name="Rectangle 43"/>
            <p:cNvSpPr/>
            <p:nvPr/>
          </p:nvSpPr>
          <p:spPr>
            <a:xfrm>
              <a:off x="369" y="3002"/>
              <a:ext cx="11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6" name="Rectangle 44"/>
            <p:cNvSpPr/>
            <p:nvPr/>
          </p:nvSpPr>
          <p:spPr>
            <a:xfrm>
              <a:off x="11" y="3002"/>
              <a:ext cx="11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7" name="Rectangle 45"/>
            <p:cNvSpPr/>
            <p:nvPr/>
          </p:nvSpPr>
          <p:spPr>
            <a:xfrm>
              <a:off x="524" y="2976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FF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8" name="Rectangle 46"/>
            <p:cNvSpPr/>
            <p:nvPr/>
          </p:nvSpPr>
          <p:spPr>
            <a:xfrm>
              <a:off x="194" y="2976"/>
              <a:ext cx="12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FF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7455" name="Object 47"/>
          <p:cNvGraphicFramePr>
            <a:graphicFrameLocks noChangeAspect="1"/>
          </p:cNvGraphicFramePr>
          <p:nvPr/>
        </p:nvGraphicFramePr>
        <p:xfrm>
          <a:off x="7308850" y="1628775"/>
          <a:ext cx="10969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962025" imgH="3343275" progId="Paint.Picture">
                  <p:embed/>
                </p:oleObj>
              </mc:Choice>
              <mc:Fallback>
                <p:oleObj name="" r:id="rId1" imgW="962025" imgH="3343275" progId="Paint.Picture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8850" y="1628775"/>
                        <a:ext cx="1096963" cy="38100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Rectangle 48"/>
          <p:cNvSpPr/>
          <p:nvPr/>
        </p:nvSpPr>
        <p:spPr>
          <a:xfrm>
            <a:off x="854075" y="828675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缝宽，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缝间距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4593" name="Text Box 50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18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/>
      <p:bldP spid="17436" grpId="0"/>
      <p:bldP spid="174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/>
          <p:nvPr/>
        </p:nvSpPr>
        <p:spPr>
          <a:xfrm>
            <a:off x="69850" y="123825"/>
            <a:ext cx="49672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3.3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双缝衍射的强度分布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4"/>
          <p:cNvGrpSpPr/>
          <p:nvPr/>
        </p:nvGrpSpPr>
        <p:grpSpPr>
          <a:xfrm>
            <a:off x="5705475" y="1981200"/>
            <a:ext cx="2597150" cy="568325"/>
            <a:chOff x="3408" y="1205"/>
            <a:chExt cx="1636" cy="358"/>
          </a:xfrm>
        </p:grpSpPr>
        <p:graphicFrame>
          <p:nvGraphicFramePr>
            <p:cNvPr id="25631" name="Object 4"/>
            <p:cNvGraphicFramePr>
              <a:graphicFrameLocks noChangeAspect="1"/>
            </p:cNvGraphicFramePr>
            <p:nvPr/>
          </p:nvGraphicFramePr>
          <p:xfrm>
            <a:off x="4704" y="1226"/>
            <a:ext cx="34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" imgW="904875" imgH="838200" progId="Paint.Picture">
                    <p:embed/>
                  </p:oleObj>
                </mc:Choice>
                <mc:Fallback>
                  <p:oleObj name="" r:id="rId1" imgW="904875" imgH="838200" progId="Paint.Picture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04" y="1226"/>
                          <a:ext cx="34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2" name="Object 5"/>
            <p:cNvGraphicFramePr>
              <a:graphicFrameLocks noChangeAspect="1"/>
            </p:cNvGraphicFramePr>
            <p:nvPr/>
          </p:nvGraphicFramePr>
          <p:xfrm>
            <a:off x="3408" y="1205"/>
            <a:ext cx="124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" imgW="2057400" imgH="482600" progId="Equation.DSMT4">
                    <p:embed/>
                  </p:oleObj>
                </mc:Choice>
                <mc:Fallback>
                  <p:oleObj name="" r:id="rId3" imgW="2057400" imgH="482600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08" y="1205"/>
                          <a:ext cx="1241" cy="312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CC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8" name="Text Box 6"/>
          <p:cNvSpPr txBox="1"/>
          <p:nvPr/>
        </p:nvSpPr>
        <p:spPr>
          <a:xfrm>
            <a:off x="1335088" y="13335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杨氏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双缝干涉</a:t>
            </a:r>
            <a:r>
              <a:rPr lang="zh-CN" altLang="en-US" sz="2800" b="1" dirty="0">
                <a:latin typeface="Times New Roman" panose="02020603050405020304" pitchFamily="18" charset="0"/>
              </a:rPr>
              <a:t>强度分布：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1355725" y="2757488"/>
            <a:ext cx="3376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单缝衍射强度分布：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8440" name="AutoShape 8"/>
          <p:cNvSpPr/>
          <p:nvPr/>
        </p:nvSpPr>
        <p:spPr>
          <a:xfrm>
            <a:off x="965200" y="1665288"/>
            <a:ext cx="325438" cy="1584325"/>
          </a:xfrm>
          <a:prstGeom prst="leftBrace">
            <a:avLst>
              <a:gd name="adj1" fmla="val 40569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1131888" y="3492500"/>
            <a:ext cx="3716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双缝衍射的强度分布：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1438275" y="5145088"/>
          <a:ext cx="10810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1209675" imgH="452120" progId="Equation.3">
                  <p:embed/>
                </p:oleObj>
              </mc:Choice>
              <mc:Fallback>
                <p:oleObj name="" r:id="rId5" imgW="1209675" imgH="45212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8275" y="5145088"/>
                        <a:ext cx="1081088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Line 29"/>
          <p:cNvSpPr/>
          <p:nvPr/>
        </p:nvSpPr>
        <p:spPr>
          <a:xfrm>
            <a:off x="3671888" y="5734050"/>
            <a:ext cx="922337" cy="0"/>
          </a:xfrm>
          <a:prstGeom prst="line">
            <a:avLst/>
          </a:prstGeom>
          <a:ln w="38100" cap="flat" cmpd="sng">
            <a:solidFill>
              <a:srgbClr val="99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2" name="Line 30"/>
          <p:cNvSpPr/>
          <p:nvPr/>
        </p:nvSpPr>
        <p:spPr>
          <a:xfrm>
            <a:off x="4679950" y="5661025"/>
            <a:ext cx="900113" cy="0"/>
          </a:xfrm>
          <a:prstGeom prst="line">
            <a:avLst/>
          </a:prstGeom>
          <a:ln w="38100" cap="flat" cmpd="sng">
            <a:solidFill>
              <a:srgbClr val="99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3" name="Rectangle 31"/>
          <p:cNvSpPr/>
          <p:nvPr/>
        </p:nvSpPr>
        <p:spPr>
          <a:xfrm>
            <a:off x="3240088" y="6061075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衍射因子  干涉因子</a:t>
            </a:r>
            <a:endParaRPr lang="zh-CN" altLang="en-US" sz="2400" b="1" dirty="0">
              <a:solidFill>
                <a:srgbClr val="00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" name="Group 58"/>
          <p:cNvGrpSpPr/>
          <p:nvPr/>
        </p:nvGrpSpPr>
        <p:grpSpPr>
          <a:xfrm>
            <a:off x="6308725" y="5262563"/>
            <a:ext cx="2233613" cy="654050"/>
            <a:chOff x="4037" y="2969"/>
            <a:chExt cx="1407" cy="412"/>
          </a:xfrm>
        </p:grpSpPr>
        <p:graphicFrame>
          <p:nvGraphicFramePr>
            <p:cNvPr id="25629" name="Object 33"/>
            <p:cNvGraphicFramePr>
              <a:graphicFrameLocks noChangeAspect="1"/>
            </p:cNvGraphicFramePr>
            <p:nvPr/>
          </p:nvGraphicFramePr>
          <p:xfrm>
            <a:off x="4397" y="2969"/>
            <a:ext cx="1047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7" imgW="1765300" imgH="673100" progId="Equation.DSMT4">
                    <p:embed/>
                  </p:oleObj>
                </mc:Choice>
                <mc:Fallback>
                  <p:oleObj name="" r:id="rId7" imgW="1765300" imgH="6731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97" y="2969"/>
                          <a:ext cx="1047" cy="412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34"/>
            <p:cNvGraphicFramePr>
              <a:graphicFrameLocks noChangeAspect="1"/>
            </p:cNvGraphicFramePr>
            <p:nvPr/>
          </p:nvGraphicFramePr>
          <p:xfrm>
            <a:off x="4037" y="2999"/>
            <a:ext cx="35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9" imgW="3343275" imgH="3087370" progId="">
                    <p:embed/>
                  </p:oleObj>
                </mc:Choice>
                <mc:Fallback>
                  <p:oleObj name="" r:id="rId9" imgW="3343275" imgH="3087370" progId="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7" y="2999"/>
                          <a:ext cx="352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7"/>
          <p:cNvGrpSpPr/>
          <p:nvPr/>
        </p:nvGrpSpPr>
        <p:grpSpPr>
          <a:xfrm>
            <a:off x="6264275" y="4071938"/>
            <a:ext cx="2252663" cy="695325"/>
            <a:chOff x="4009" y="2403"/>
            <a:chExt cx="1419" cy="438"/>
          </a:xfrm>
        </p:grpSpPr>
        <p:graphicFrame>
          <p:nvGraphicFramePr>
            <p:cNvPr id="25627" name="Object 36"/>
            <p:cNvGraphicFramePr>
              <a:graphicFrameLocks noChangeAspect="1"/>
            </p:cNvGraphicFramePr>
            <p:nvPr/>
          </p:nvGraphicFramePr>
          <p:xfrm>
            <a:off x="4400" y="2403"/>
            <a:ext cx="102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1" imgW="1548765" imgH="673100" progId="Equation.DSMT4">
                    <p:embed/>
                  </p:oleObj>
                </mc:Choice>
                <mc:Fallback>
                  <p:oleObj name="" r:id="rId11" imgW="1548765" imgH="673100" progId="Equation.DSMT4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00" y="2403"/>
                          <a:ext cx="1028" cy="438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37"/>
            <p:cNvGraphicFramePr>
              <a:graphicFrameLocks noChangeAspect="1"/>
            </p:cNvGraphicFramePr>
            <p:nvPr/>
          </p:nvGraphicFramePr>
          <p:xfrm>
            <a:off x="4009" y="2432"/>
            <a:ext cx="39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3" imgW="3343275" imgH="3087370" progId="">
                    <p:embed/>
                  </p:oleObj>
                </mc:Choice>
                <mc:Fallback>
                  <p:oleObj name="" r:id="rId13" imgW="3343275" imgH="3087370" progId="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09" y="2432"/>
                          <a:ext cx="391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0" name="Text Box 38"/>
          <p:cNvSpPr txBox="1"/>
          <p:nvPr/>
        </p:nvSpPr>
        <p:spPr>
          <a:xfrm>
            <a:off x="1366838" y="4230688"/>
            <a:ext cx="60848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两束强度为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baseline="-25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单衍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的光干涉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8471" name="Rectangle 39"/>
          <p:cNvSpPr/>
          <p:nvPr/>
        </p:nvSpPr>
        <p:spPr>
          <a:xfrm>
            <a:off x="1360488" y="2003425"/>
            <a:ext cx="4010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两条强度为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的光干涉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8481" name="Text Box 49"/>
          <p:cNvSpPr txBox="1"/>
          <p:nvPr/>
        </p:nvSpPr>
        <p:spPr>
          <a:xfrm>
            <a:off x="601663" y="727075"/>
            <a:ext cx="543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将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双缝干涉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与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单缝衍射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结合考虑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5" name="Group 53"/>
          <p:cNvGrpSpPr/>
          <p:nvPr/>
        </p:nvGrpSpPr>
        <p:grpSpPr>
          <a:xfrm>
            <a:off x="4770438" y="2682875"/>
            <a:ext cx="3725862" cy="722313"/>
            <a:chOff x="2740" y="1690"/>
            <a:chExt cx="2347" cy="455"/>
          </a:xfrm>
        </p:grpSpPr>
        <p:graphicFrame>
          <p:nvGraphicFramePr>
            <p:cNvPr id="25623" name="Object 10"/>
            <p:cNvGraphicFramePr>
              <a:graphicFrameLocks noChangeAspect="1"/>
            </p:cNvGraphicFramePr>
            <p:nvPr/>
          </p:nvGraphicFramePr>
          <p:xfrm>
            <a:off x="4649" y="1706"/>
            <a:ext cx="43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5" imgW="904875" imgH="838200" progId="PBrush">
                    <p:embed/>
                  </p:oleObj>
                </mc:Choice>
                <mc:Fallback>
                  <p:oleObj name="" r:id="rId15" imgW="904875" imgH="838200" progId="PBrush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49" y="1706"/>
                          <a:ext cx="43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11"/>
            <p:cNvGraphicFramePr>
              <a:graphicFrameLocks noChangeAspect="1"/>
            </p:cNvGraphicFramePr>
            <p:nvPr/>
          </p:nvGraphicFramePr>
          <p:xfrm>
            <a:off x="2740" y="1690"/>
            <a:ext cx="1911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7" imgW="2781300" imgH="673100" progId="Equation.DSMT4">
                    <p:embed/>
                  </p:oleObj>
                </mc:Choice>
                <mc:Fallback>
                  <p:oleObj name="" r:id="rId17" imgW="2781300" imgH="6731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40" y="1690"/>
                          <a:ext cx="1911" cy="443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CC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Text Box 51"/>
            <p:cNvSpPr txBox="1"/>
            <p:nvPr/>
          </p:nvSpPr>
          <p:spPr>
            <a:xfrm>
              <a:off x="2880" y="1888"/>
              <a:ext cx="60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FF00"/>
                  </a:solidFill>
                </a:rPr>
                <a:t>单衍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25626" name="Text Box 52"/>
            <p:cNvSpPr txBox="1"/>
            <p:nvPr/>
          </p:nvSpPr>
          <p:spPr>
            <a:xfrm>
              <a:off x="3571" y="1884"/>
              <a:ext cx="60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FF00"/>
                  </a:solidFill>
                </a:rPr>
                <a:t>单衍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6"/>
          <p:cNvGrpSpPr/>
          <p:nvPr/>
        </p:nvGrpSpPr>
        <p:grpSpPr>
          <a:xfrm>
            <a:off x="2700338" y="4987925"/>
            <a:ext cx="2871787" cy="725488"/>
            <a:chOff x="1701" y="3249"/>
            <a:chExt cx="1809" cy="457"/>
          </a:xfrm>
        </p:grpSpPr>
        <p:graphicFrame>
          <p:nvGraphicFramePr>
            <p:cNvPr id="25621" name="Object 28"/>
            <p:cNvGraphicFramePr>
              <a:graphicFrameLocks noChangeAspect="1"/>
            </p:cNvGraphicFramePr>
            <p:nvPr/>
          </p:nvGraphicFramePr>
          <p:xfrm>
            <a:off x="1701" y="3249"/>
            <a:ext cx="180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9" imgW="2900680" imgH="648970" progId="Equation.DSMT4">
                    <p:embed/>
                  </p:oleObj>
                </mc:Choice>
                <mc:Fallback>
                  <p:oleObj name="" r:id="rId19" imgW="2900680" imgH="648970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01" y="3249"/>
                          <a:ext cx="1809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Text Box 55"/>
            <p:cNvSpPr txBox="1"/>
            <p:nvPr/>
          </p:nvSpPr>
          <p:spPr>
            <a:xfrm>
              <a:off x="1950" y="3475"/>
              <a:ext cx="73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FF00"/>
                  </a:solidFill>
                </a:rPr>
                <a:t>单衍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5619" name="Text Box 59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19</a:t>
            </a:r>
            <a:endParaRPr lang="en-US" altLang="zh-CN" sz="1800" dirty="0"/>
          </a:p>
        </p:txBody>
      </p:sp>
      <p:sp>
        <p:nvSpPr>
          <p:cNvPr id="32" name="右箭头 31"/>
          <p:cNvSpPr/>
          <p:nvPr/>
        </p:nvSpPr>
        <p:spPr>
          <a:xfrm>
            <a:off x="261938" y="3598863"/>
            <a:ext cx="768350" cy="334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5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8" grpId="0"/>
      <p:bldP spid="18439" grpId="0"/>
      <p:bldP spid="18440" grpId="0" animBg="1"/>
      <p:bldP spid="18444" grpId="0"/>
      <p:bldP spid="18463" grpId="0"/>
      <p:bldP spid="18470" grpId="0"/>
      <p:bldP spid="18471" grpId="0"/>
      <p:bldP spid="18481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8"/>
          <p:cNvGrpSpPr/>
          <p:nvPr/>
        </p:nvGrpSpPr>
        <p:grpSpPr>
          <a:xfrm>
            <a:off x="1639888" y="3827463"/>
            <a:ext cx="5653087" cy="1371600"/>
            <a:chOff x="1256" y="2090"/>
            <a:chExt cx="3561" cy="864"/>
          </a:xfrm>
        </p:grpSpPr>
        <p:graphicFrame>
          <p:nvGraphicFramePr>
            <p:cNvPr id="26649" name="Object 8"/>
            <p:cNvGraphicFramePr>
              <a:graphicFrameLocks noChangeAspect="1"/>
            </p:cNvGraphicFramePr>
            <p:nvPr/>
          </p:nvGraphicFramePr>
          <p:xfrm>
            <a:off x="1256" y="2090"/>
            <a:ext cx="3561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" imgW="5715000" imgH="1333500" progId="Equation.DSMT4">
                    <p:embed/>
                  </p:oleObj>
                </mc:Choice>
                <mc:Fallback>
                  <p:oleObj name="" r:id="rId1" imgW="5715000" imgH="1333500" progId="Equation.DSMT4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56" y="2090"/>
                          <a:ext cx="3561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0" name="Text Box 36"/>
            <p:cNvSpPr txBox="1"/>
            <p:nvPr/>
          </p:nvSpPr>
          <p:spPr>
            <a:xfrm>
              <a:off x="1360" y="2478"/>
              <a:ext cx="88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双衍</a:t>
              </a:r>
              <a:endParaRPr lang="zh-CN" altLang="en-US" sz="1800" b="1" dirty="0"/>
            </a:p>
          </p:txBody>
        </p:sp>
        <p:sp>
          <p:nvSpPr>
            <p:cNvPr id="26651" name="Text Box 37"/>
            <p:cNvSpPr txBox="1"/>
            <p:nvPr/>
          </p:nvSpPr>
          <p:spPr>
            <a:xfrm>
              <a:off x="2131" y="2496"/>
              <a:ext cx="88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600" b="1" dirty="0"/>
                <a:t>单衍</a:t>
              </a:r>
              <a:endParaRPr lang="zh-CN" altLang="en-US" sz="1600" b="1" dirty="0"/>
            </a:p>
          </p:txBody>
        </p:sp>
      </p:grp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187700" y="3033713"/>
          <a:ext cx="19986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269365" imgH="355600" progId="Equation.DSMT4">
                  <p:embed/>
                </p:oleObj>
              </mc:Choice>
              <mc:Fallback>
                <p:oleObj name="" r:id="rId3" imgW="1269365" imgH="3556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700" y="3033713"/>
                        <a:ext cx="1998663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/>
          <p:nvPr/>
        </p:nvSpPr>
        <p:spPr>
          <a:xfrm>
            <a:off x="1506538" y="2073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593975" y="4151313"/>
            <a:ext cx="935038" cy="720725"/>
            <a:chOff x="4368" y="1824"/>
            <a:chExt cx="672" cy="576"/>
          </a:xfrm>
        </p:grpSpPr>
        <p:sp>
          <p:nvSpPr>
            <p:cNvPr id="26647" name="Rectangle 13"/>
            <p:cNvSpPr/>
            <p:nvPr/>
          </p:nvSpPr>
          <p:spPr>
            <a:xfrm>
              <a:off x="4368" y="1824"/>
              <a:ext cx="672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6648" name="Object 14"/>
            <p:cNvGraphicFramePr>
              <a:graphicFrameLocks noChangeAspect="1"/>
            </p:cNvGraphicFramePr>
            <p:nvPr/>
          </p:nvGraphicFramePr>
          <p:xfrm>
            <a:off x="4464" y="1872"/>
            <a:ext cx="4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5" imgW="444500" imgH="457200" progId="Equation.3">
                    <p:embed/>
                  </p:oleObj>
                </mc:Choice>
                <mc:Fallback>
                  <p:oleObj name="" r:id="rId5" imgW="444500" imgH="4572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64" y="1872"/>
                          <a:ext cx="419" cy="4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4" name="Rectangle 18"/>
          <p:cNvSpPr/>
          <p:nvPr/>
        </p:nvSpPr>
        <p:spPr>
          <a:xfrm>
            <a:off x="3127375" y="5588000"/>
            <a:ext cx="5480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双缝衍射的强度分布公式</a:t>
            </a:r>
            <a:endParaRPr lang="zh-CN" altLang="en-US" sz="2800" b="1" dirty="0">
              <a:solidFill>
                <a:srgbClr val="00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792163" y="673100"/>
            <a:ext cx="5327650" cy="936625"/>
            <a:chOff x="567" y="278"/>
            <a:chExt cx="3356" cy="590"/>
          </a:xfrm>
        </p:grpSpPr>
        <p:graphicFrame>
          <p:nvGraphicFramePr>
            <p:cNvPr id="26641" name="Object 17"/>
            <p:cNvGraphicFramePr>
              <a:graphicFrameLocks noChangeAspect="1"/>
            </p:cNvGraphicFramePr>
            <p:nvPr/>
          </p:nvGraphicFramePr>
          <p:xfrm>
            <a:off x="567" y="300"/>
            <a:ext cx="493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3343275" imgH="3087370" progId="">
                    <p:embed/>
                  </p:oleObj>
                </mc:Choice>
                <mc:Fallback>
                  <p:oleObj name="" r:id="rId7" imgW="3343275" imgH="3087370" progId="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7" y="300"/>
                          <a:ext cx="493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21"/>
            <p:cNvGraphicFramePr>
              <a:graphicFrameLocks noChangeAspect="1"/>
            </p:cNvGraphicFramePr>
            <p:nvPr/>
          </p:nvGraphicFramePr>
          <p:xfrm>
            <a:off x="1094" y="366"/>
            <a:ext cx="79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9" imgW="806450" imgH="314325" progId="Equation.DSMT4">
                    <p:embed/>
                  </p:oleObj>
                </mc:Choice>
                <mc:Fallback>
                  <p:oleObj name="" r:id="rId9" imgW="806450" imgH="314325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4" y="366"/>
                          <a:ext cx="793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3" name="Group 22"/>
            <p:cNvGrpSpPr/>
            <p:nvPr/>
          </p:nvGrpSpPr>
          <p:grpSpPr>
            <a:xfrm>
              <a:off x="1906" y="331"/>
              <a:ext cx="1809" cy="457"/>
              <a:chOff x="1701" y="3249"/>
              <a:chExt cx="1809" cy="457"/>
            </a:xfrm>
          </p:grpSpPr>
          <p:graphicFrame>
            <p:nvGraphicFramePr>
              <p:cNvPr id="26645" name="Object 23"/>
              <p:cNvGraphicFramePr>
                <a:graphicFrameLocks noChangeAspect="1"/>
              </p:cNvGraphicFramePr>
              <p:nvPr/>
            </p:nvGraphicFramePr>
            <p:xfrm>
              <a:off x="1701" y="3249"/>
              <a:ext cx="1809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11" imgW="2900680" imgH="648970" progId="Equation.DSMT4">
                      <p:embed/>
                    </p:oleObj>
                  </mc:Choice>
                  <mc:Fallback>
                    <p:oleObj name="" r:id="rId11" imgW="2900680" imgH="648970" progId="Equation.DSMT4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701" y="3249"/>
                            <a:ext cx="1809" cy="4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6" name="Text Box 24"/>
              <p:cNvSpPr txBox="1"/>
              <p:nvPr/>
            </p:nvSpPr>
            <p:spPr>
              <a:xfrm>
                <a:off x="1950" y="3475"/>
                <a:ext cx="739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solidFill>
                      <a:srgbClr val="FFFF00"/>
                    </a:solidFill>
                  </a:rPr>
                  <a:t>单衍</a:t>
                </a:r>
                <a:endParaRPr lang="zh-CN" altLang="en-US" sz="1800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6644" name="Rectangle 25"/>
            <p:cNvSpPr/>
            <p:nvPr/>
          </p:nvSpPr>
          <p:spPr>
            <a:xfrm>
              <a:off x="1043" y="278"/>
              <a:ext cx="2880" cy="59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547688" y="2767013"/>
            <a:ext cx="2071687" cy="1079500"/>
            <a:chOff x="363" y="1706"/>
            <a:chExt cx="1305" cy="680"/>
          </a:xfrm>
        </p:grpSpPr>
        <p:sp>
          <p:nvSpPr>
            <p:cNvPr id="26639" name="AutoShape 27"/>
            <p:cNvSpPr/>
            <p:nvPr/>
          </p:nvSpPr>
          <p:spPr>
            <a:xfrm>
              <a:off x="363" y="1706"/>
              <a:ext cx="1224" cy="680"/>
            </a:xfrm>
            <a:prstGeom prst="irregularSeal1">
              <a:avLst/>
            </a:prstGeom>
            <a:solidFill>
              <a:srgbClr val="FFFF99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640" name="Text Box 28"/>
            <p:cNvSpPr txBox="1"/>
            <p:nvPr/>
          </p:nvSpPr>
          <p:spPr>
            <a:xfrm>
              <a:off x="635" y="1842"/>
              <a:ext cx="10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结论</a:t>
              </a:r>
              <a:endParaRPr lang="zh-CN" altLang="en-US" sz="2800" b="1" dirty="0">
                <a:solidFill>
                  <a:schemeClr val="tx1"/>
                </a:solidFill>
                <a:ea typeface="楷体_GB2312" panose="02010609030101010101" pitchFamily="49" charset="-122"/>
              </a:endParaRPr>
            </a:p>
          </p:txBody>
        </p:sp>
      </p:grpSp>
      <p:graphicFrame>
        <p:nvGraphicFramePr>
          <p:cNvPr id="19487" name="Object 31"/>
          <p:cNvGraphicFramePr>
            <a:graphicFrameLocks noChangeAspect="1"/>
          </p:cNvGraphicFramePr>
          <p:nvPr/>
        </p:nvGraphicFramePr>
        <p:xfrm>
          <a:off x="4802188" y="1955800"/>
          <a:ext cx="1778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1765300" imgH="673100" progId="Equation.DSMT4">
                  <p:embed/>
                </p:oleObj>
              </mc:Choice>
              <mc:Fallback>
                <p:oleObj name="" r:id="rId13" imgW="1765300" imgH="6731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2188" y="1955800"/>
                        <a:ext cx="1778000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4"/>
          <p:cNvGraphicFramePr>
            <a:graphicFrameLocks noChangeAspect="1"/>
          </p:cNvGraphicFramePr>
          <p:nvPr/>
        </p:nvGraphicFramePr>
        <p:xfrm>
          <a:off x="2686050" y="1992313"/>
          <a:ext cx="1631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5" imgW="1548765" imgH="673100" progId="Equation.DSMT4">
                  <p:embed/>
                </p:oleObj>
              </mc:Choice>
              <mc:Fallback>
                <p:oleObj name="" r:id="rId15" imgW="1548765" imgH="673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86050" y="1992313"/>
                        <a:ext cx="163195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/>
          <p:nvPr/>
        </p:nvGrpSpPr>
        <p:grpSpPr>
          <a:xfrm>
            <a:off x="1652588" y="4187825"/>
            <a:ext cx="711200" cy="611188"/>
            <a:chOff x="4560" y="1680"/>
            <a:chExt cx="624" cy="480"/>
          </a:xfrm>
        </p:grpSpPr>
        <p:sp>
          <p:nvSpPr>
            <p:cNvPr id="26637" name="Rectangle 10"/>
            <p:cNvSpPr/>
            <p:nvPr/>
          </p:nvSpPr>
          <p:spPr>
            <a:xfrm>
              <a:off x="4560" y="1680"/>
              <a:ext cx="624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6638" name="Object 11"/>
            <p:cNvGraphicFramePr>
              <a:graphicFrameLocks noChangeAspect="1"/>
            </p:cNvGraphicFramePr>
            <p:nvPr/>
          </p:nvGraphicFramePr>
          <p:xfrm>
            <a:off x="4625" y="1705"/>
            <a:ext cx="27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7" imgW="355600" imgH="457200" progId="Equation.3">
                    <p:embed/>
                  </p:oleObj>
                </mc:Choice>
                <mc:Fallback>
                  <p:oleObj name="" r:id="rId17" imgW="355600" imgH="4572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25" y="1705"/>
                          <a:ext cx="277" cy="3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6" name="Text Box 39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150938" y="1484313"/>
          <a:ext cx="70215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6286500" imgH="3924300" progId="Paint.Picture">
                  <p:embed/>
                </p:oleObj>
              </mc:Choice>
              <mc:Fallback>
                <p:oleObj name="" r:id="rId1" imgW="6286500" imgH="3924300" progId="Paint.Picture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0938" y="1484313"/>
                        <a:ext cx="7021512" cy="472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/>
          <p:nvPr/>
        </p:nvSpPr>
        <p:spPr>
          <a:xfrm>
            <a:off x="381000" y="241300"/>
            <a:ext cx="58689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双缝衍射的强度曲线分布图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484" name="Line 4"/>
          <p:cNvSpPr/>
          <p:nvPr/>
        </p:nvSpPr>
        <p:spPr>
          <a:xfrm>
            <a:off x="792163" y="6129338"/>
            <a:ext cx="7993062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459788" y="616585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241300" imgH="317500" progId="Equation.DSMT4">
                  <p:embed/>
                </p:oleObj>
              </mc:Choice>
              <mc:Fallback>
                <p:oleObj name="" r:id="rId3" imgW="241300" imgH="317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9788" y="6165850"/>
                        <a:ext cx="241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6"/>
          <p:cNvSpPr/>
          <p:nvPr/>
        </p:nvSpPr>
        <p:spPr>
          <a:xfrm flipH="1" flipV="1">
            <a:off x="4572000" y="1196975"/>
            <a:ext cx="34925" cy="4937125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713288" y="788988"/>
          <a:ext cx="3635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419100" imgH="774065" progId="Equation.DSMT4">
                  <p:embed/>
                </p:oleObj>
              </mc:Choice>
              <mc:Fallback>
                <p:oleObj name="" r:id="rId5" imgW="419100" imgH="774065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3288" y="788988"/>
                        <a:ext cx="363537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9"/>
          <p:cNvSpPr txBox="1"/>
          <p:nvPr/>
        </p:nvSpPr>
        <p:spPr>
          <a:xfrm>
            <a:off x="8678863" y="64135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21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1211263" y="506413"/>
          <a:ext cx="6773862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8048625" imgH="6305550" progId="Paint.Picture">
                  <p:embed/>
                </p:oleObj>
              </mc:Choice>
              <mc:Fallback>
                <p:oleObj name="" r:id="rId1" imgW="8048625" imgH="6305550" progId="Paint.Picture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1263" y="506413"/>
                        <a:ext cx="6773862" cy="490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Line 4"/>
          <p:cNvSpPr/>
          <p:nvPr/>
        </p:nvSpPr>
        <p:spPr>
          <a:xfrm>
            <a:off x="1225550" y="4716463"/>
            <a:ext cx="66595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09" name="Rectangle 5"/>
          <p:cNvSpPr/>
          <p:nvPr/>
        </p:nvSpPr>
        <p:spPr>
          <a:xfrm>
            <a:off x="995363" y="5645150"/>
            <a:ext cx="69437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双缝衍射强度的包络线</a:t>
            </a:r>
            <a:endParaRPr lang="zh-CN" altLang="en-US" sz="2800" b="1" dirty="0">
              <a:solidFill>
                <a:srgbClr val="00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——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单缝衍射强度分布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8677" name="Text Box 7"/>
          <p:cNvSpPr txBox="1"/>
          <p:nvPr/>
        </p:nvSpPr>
        <p:spPr>
          <a:xfrm>
            <a:off x="8655050" y="64150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22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9750" y="801688"/>
          <a:ext cx="43926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4495800" imgH="1057275" progId="PBrush">
                  <p:embed/>
                </p:oleObj>
              </mc:Choice>
              <mc:Fallback>
                <p:oleObj name="" r:id="rId1" imgW="4495800" imgH="1057275" progId="PBrush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801688"/>
                        <a:ext cx="4392613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52450" y="4113213"/>
          <a:ext cx="4467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4467225" imgH="1323975" progId="PBrush">
                  <p:embed/>
                </p:oleObj>
              </mc:Choice>
              <mc:Fallback>
                <p:oleObj name="" r:id="rId3" imgW="4467225" imgH="1323975" progId="PBrush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4113213"/>
                        <a:ext cx="4467225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46100" y="2571750"/>
          <a:ext cx="44005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4400550" imgH="1238250" progId="Paint.Picture">
                  <p:embed/>
                </p:oleObj>
              </mc:Choice>
              <mc:Fallback>
                <p:oleObj name="" r:id="rId5" imgW="4400550" imgH="1238250" progId="Paint.Picture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100" y="2571750"/>
                        <a:ext cx="4400550" cy="1439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/>
          <p:nvPr/>
        </p:nvSpPr>
        <p:spPr>
          <a:xfrm>
            <a:off x="407988" y="193675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双缝干涉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/>
          <p:nvPr/>
        </p:nvSpPr>
        <p:spPr>
          <a:xfrm>
            <a:off x="655638" y="2559050"/>
            <a:ext cx="1811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单缝衍射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/>
          <p:nvPr/>
        </p:nvSpPr>
        <p:spPr>
          <a:xfrm>
            <a:off x="609600" y="4208463"/>
            <a:ext cx="18145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双缝衍射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9" name="Picture 11" descr="1-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8" y="1052513"/>
            <a:ext cx="3830637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0" name="Picture 12" descr="1-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125" y="2859088"/>
            <a:ext cx="3887788" cy="930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1" name="Picture 13" descr="1-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6188" y="4659313"/>
            <a:ext cx="3887787" cy="93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42" name="Text Box 14"/>
          <p:cNvSpPr txBox="1"/>
          <p:nvPr/>
        </p:nvSpPr>
        <p:spPr>
          <a:xfrm>
            <a:off x="741363" y="5810250"/>
            <a:ext cx="80295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双缝干涉的条纹位置仍不变</a:t>
            </a:r>
            <a:r>
              <a:rPr lang="en-US" altLang="zh-CN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只是强度受到单缝</a:t>
            </a:r>
            <a:endParaRPr lang="zh-CN" altLang="en-US" sz="2800" b="1" dirty="0">
              <a:solidFill>
                <a:srgbClr val="00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衍射的调制</a:t>
            </a:r>
            <a:endParaRPr lang="zh-CN" altLang="en-US" sz="2800" dirty="0">
              <a:solidFill>
                <a:srgbClr val="00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708" name="Text Box 16"/>
          <p:cNvSpPr txBox="1"/>
          <p:nvPr/>
        </p:nvSpPr>
        <p:spPr>
          <a:xfrm>
            <a:off x="8670925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23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  <p:bldP spid="22536" grpId="0"/>
      <p:bldP spid="225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0341" t="9821" r="6364" b="11336"/>
          <a:stretch>
            <a:fillRect/>
          </a:stretch>
        </p:blipFill>
        <p:spPr>
          <a:xfrm>
            <a:off x="674688" y="1963738"/>
            <a:ext cx="7656512" cy="1074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4219575"/>
            <a:ext cx="7735888" cy="10223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/>
        </p:nvCxnSpPr>
        <p:spPr>
          <a:xfrm>
            <a:off x="4632325" y="1049338"/>
            <a:ext cx="0" cy="4954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8975" y="1227138"/>
            <a:ext cx="18113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单缝衍射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688975" y="3367088"/>
            <a:ext cx="18113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双缝衍射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7" name="Text Box 16"/>
          <p:cNvSpPr txBox="1"/>
          <p:nvPr/>
        </p:nvSpPr>
        <p:spPr>
          <a:xfrm>
            <a:off x="8755063" y="6348413"/>
            <a:ext cx="3381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8</a:t>
            </a:r>
            <a:endParaRPr lang="en-US" altLang="zh-CN" sz="18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59213" y="1049338"/>
            <a:ext cx="0" cy="4954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72100" y="1049338"/>
            <a:ext cx="0" cy="4954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91238" y="1049338"/>
            <a:ext cx="0" cy="4954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18313" y="1011238"/>
            <a:ext cx="0" cy="4954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489825" y="1049338"/>
            <a:ext cx="0" cy="4954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352925" y="525463"/>
            <a:ext cx="4017963" cy="382587"/>
            <a:chOff x="4353495" y="524901"/>
            <a:chExt cx="4017302" cy="382554"/>
          </a:xfrm>
        </p:grpSpPr>
        <p:sp>
          <p:nvSpPr>
            <p:cNvPr id="30738" name="文本框 17"/>
            <p:cNvSpPr txBox="1"/>
            <p:nvPr/>
          </p:nvSpPr>
          <p:spPr>
            <a:xfrm>
              <a:off x="4353495" y="531046"/>
              <a:ext cx="54460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00"/>
                  </a:solidFill>
                </a:rPr>
                <a:t>0</a:t>
              </a:r>
              <a:r>
                <a:rPr lang="zh-CN" altLang="en-US" sz="1800" b="1" dirty="0">
                  <a:solidFill>
                    <a:srgbClr val="FFFF00"/>
                  </a:solidFill>
                </a:rPr>
                <a:t>级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30739" name="文本框 18"/>
            <p:cNvSpPr txBox="1"/>
            <p:nvPr/>
          </p:nvSpPr>
          <p:spPr>
            <a:xfrm>
              <a:off x="4945161" y="531046"/>
              <a:ext cx="11934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00"/>
                  </a:solidFill>
                </a:rPr>
                <a:t>1</a:t>
              </a:r>
              <a:r>
                <a:rPr lang="zh-CN" altLang="en-US" sz="1800" b="1" dirty="0">
                  <a:solidFill>
                    <a:srgbClr val="FFFF00"/>
                  </a:solidFill>
                </a:rPr>
                <a:t>级暗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30740" name="文本框 20"/>
            <p:cNvSpPr txBox="1"/>
            <p:nvPr/>
          </p:nvSpPr>
          <p:spPr>
            <a:xfrm>
              <a:off x="5711643" y="531046"/>
              <a:ext cx="11934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00"/>
                  </a:solidFill>
                </a:rPr>
                <a:t>2</a:t>
              </a:r>
              <a:r>
                <a:rPr lang="zh-CN" altLang="en-US" sz="1800" b="1" dirty="0">
                  <a:solidFill>
                    <a:srgbClr val="FFFF00"/>
                  </a:solidFill>
                </a:rPr>
                <a:t>级暗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30741" name="文本框 21"/>
            <p:cNvSpPr txBox="1"/>
            <p:nvPr/>
          </p:nvSpPr>
          <p:spPr>
            <a:xfrm>
              <a:off x="6478126" y="524901"/>
              <a:ext cx="110601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00"/>
                  </a:solidFill>
                </a:rPr>
                <a:t>3</a:t>
              </a:r>
              <a:r>
                <a:rPr lang="zh-CN" altLang="en-US" sz="1800" b="1" dirty="0">
                  <a:solidFill>
                    <a:srgbClr val="FFFF00"/>
                  </a:solidFill>
                </a:rPr>
                <a:t>级暗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  <p:sp>
          <p:nvSpPr>
            <p:cNvPr id="30742" name="文本框 22"/>
            <p:cNvSpPr txBox="1"/>
            <p:nvPr/>
          </p:nvSpPr>
          <p:spPr>
            <a:xfrm>
              <a:off x="7177374" y="538123"/>
              <a:ext cx="11934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00"/>
                  </a:solidFill>
                </a:rPr>
                <a:t>4</a:t>
              </a:r>
              <a:r>
                <a:rPr lang="zh-CN" altLang="en-US" sz="1800" b="1" dirty="0">
                  <a:solidFill>
                    <a:srgbClr val="FFFF00"/>
                  </a:solidFill>
                </a:rPr>
                <a:t>级暗</a:t>
              </a:r>
              <a:endParaRPr lang="zh-CN" altLang="en-US" sz="1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846638" y="6040438"/>
            <a:ext cx="13906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00"/>
                </a:solidFill>
              </a:rPr>
              <a:t>缺</a:t>
            </a:r>
            <a:r>
              <a:rPr lang="en-US" altLang="zh-CN" sz="1800" b="1" dirty="0">
                <a:solidFill>
                  <a:srgbClr val="FFFF00"/>
                </a:solidFill>
              </a:rPr>
              <a:t>3</a:t>
            </a:r>
            <a:r>
              <a:rPr lang="zh-CN" altLang="en-US" sz="1800" b="1" dirty="0">
                <a:solidFill>
                  <a:srgbClr val="FFFF00"/>
                </a:solidFill>
              </a:rPr>
              <a:t>级明</a:t>
            </a:r>
            <a:endParaRPr lang="zh-CN" altLang="en-US" sz="1800" b="1" dirty="0">
              <a:solidFill>
                <a:srgbClr val="FFFF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1825" y="6032500"/>
            <a:ext cx="13906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00"/>
                </a:solidFill>
              </a:rPr>
              <a:t>缺</a:t>
            </a:r>
            <a:r>
              <a:rPr lang="en-US" altLang="zh-CN" sz="1800" b="1" dirty="0">
                <a:solidFill>
                  <a:srgbClr val="FFFF00"/>
                </a:solidFill>
              </a:rPr>
              <a:t>6</a:t>
            </a:r>
            <a:r>
              <a:rPr lang="zh-CN" altLang="en-US" sz="1800" b="1" dirty="0">
                <a:solidFill>
                  <a:srgbClr val="FFFF00"/>
                </a:solidFill>
              </a:rPr>
              <a:t>级明</a:t>
            </a:r>
            <a:endParaRPr lang="zh-CN" altLang="en-US" sz="1800" b="1" dirty="0">
              <a:solidFill>
                <a:srgbClr val="FFFF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77013" y="6022975"/>
            <a:ext cx="13906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00"/>
                </a:solidFill>
              </a:rPr>
              <a:t>缺</a:t>
            </a:r>
            <a:r>
              <a:rPr lang="en-US" altLang="zh-CN" sz="1800" b="1" dirty="0">
                <a:solidFill>
                  <a:srgbClr val="FFFF00"/>
                </a:solidFill>
              </a:rPr>
              <a:t>9</a:t>
            </a:r>
            <a:r>
              <a:rPr lang="zh-CN" altLang="en-US" sz="1800" b="1" dirty="0">
                <a:solidFill>
                  <a:srgbClr val="FFFF00"/>
                </a:solidFill>
              </a:rPr>
              <a:t>级</a:t>
            </a:r>
            <a:endParaRPr lang="zh-CN" altLang="en-US" sz="1800" b="1" dirty="0">
              <a:solidFill>
                <a:srgbClr val="FFFF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72338" y="6022975"/>
            <a:ext cx="13906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00"/>
                </a:solidFill>
              </a:rPr>
              <a:t>缺</a:t>
            </a:r>
            <a:r>
              <a:rPr lang="en-US" altLang="zh-CN" sz="1800" b="1" dirty="0">
                <a:solidFill>
                  <a:srgbClr val="FFFF00"/>
                </a:solidFill>
              </a:rPr>
              <a:t>12</a:t>
            </a:r>
            <a:r>
              <a:rPr lang="zh-CN" altLang="en-US" sz="1800" b="1" dirty="0">
                <a:solidFill>
                  <a:srgbClr val="FFFF00"/>
                </a:solidFill>
              </a:rPr>
              <a:t>级</a:t>
            </a:r>
            <a:endParaRPr lang="zh-CN" altLang="en-US" sz="1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7" grpId="0"/>
      <p:bldP spid="29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圆角矩形 21"/>
          <p:cNvSpPr/>
          <p:nvPr/>
        </p:nvSpPr>
        <p:spPr>
          <a:xfrm>
            <a:off x="3629025" y="5384800"/>
            <a:ext cx="4541838" cy="144462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65" name="Rectangle 13"/>
          <p:cNvSpPr/>
          <p:nvPr/>
        </p:nvSpPr>
        <p:spPr>
          <a:xfrm>
            <a:off x="6048375" y="4689475"/>
            <a:ext cx="1079500" cy="6842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554" name="Text Box 2"/>
          <p:cNvSpPr txBox="1"/>
          <p:nvPr/>
        </p:nvSpPr>
        <p:spPr>
          <a:xfrm>
            <a:off x="292100" y="1433513"/>
            <a:ext cx="81264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这种调制表现在以变化的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单衍</a:t>
            </a:r>
            <a:r>
              <a:rPr lang="zh-CN" altLang="en-US" sz="2800" b="1" dirty="0">
                <a:latin typeface="Times New Roman" panose="02020603050405020304" pitchFamily="18" charset="0"/>
              </a:rPr>
              <a:t>代替了不变的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66788" y="4775200"/>
          <a:ext cx="26146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2413000" imgH="673100" progId="Equation.DSMT4">
                  <p:embed/>
                </p:oleObj>
              </mc:Choice>
              <mc:Fallback>
                <p:oleObj name="" r:id="rId1" imgW="2413000" imgH="6731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788" y="4775200"/>
                        <a:ext cx="2614612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284663" y="4629150"/>
          <a:ext cx="37814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" imgW="3736340" imgH="648970" progId="Equation.DSMT4">
                  <p:embed/>
                </p:oleObj>
              </mc:Choice>
              <mc:Fallback>
                <p:oleObj name="" r:id="rId3" imgW="3736340" imgH="64897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4663" y="4629150"/>
                        <a:ext cx="378142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 Box 6"/>
          <p:cNvSpPr txBox="1"/>
          <p:nvPr/>
        </p:nvSpPr>
        <p:spPr>
          <a:xfrm>
            <a:off x="298450" y="3844925"/>
            <a:ext cx="84677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2º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a&lt;&lt;</a:t>
            </a:r>
            <a:r>
              <a:rPr lang="el-GR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时，双缝衍射的强度分布情况变为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理想的  </a:t>
            </a:r>
            <a:r>
              <a:rPr lang="zh-CN" altLang="en-US" sz="2800" b="1" dirty="0">
                <a:latin typeface="Times New Roman" panose="02020603050405020304" pitchFamily="18" charset="0"/>
              </a:rPr>
              <a:t>杨氏干涉的强度分布情况。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700463" y="5432425"/>
          <a:ext cx="43402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5600700" imgH="1304925" progId="Paint.Picture">
                  <p:embed/>
                </p:oleObj>
              </mc:Choice>
              <mc:Fallback>
                <p:oleObj name="" r:id="rId5" imgW="5600700" imgH="1304925" progId="Paint.Picture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0463" y="5432425"/>
                        <a:ext cx="434022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241425" y="5918200"/>
          <a:ext cx="4699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7" imgW="292100" imgH="203200" progId="Equation.DSMT4">
                  <p:embed/>
                </p:oleObj>
              </mc:Choice>
              <mc:Fallback>
                <p:oleObj name="" r:id="rId7" imgW="292100" imgH="203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1425" y="5918200"/>
                        <a:ext cx="469900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800225" y="5821363"/>
          <a:ext cx="1736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9" imgW="1995805" imgH="452120" progId="Equation.DSMT4">
                  <p:embed/>
                </p:oleObj>
              </mc:Choice>
              <mc:Fallback>
                <p:oleObj name="" r:id="rId9" imgW="1995805" imgH="45212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0225" y="5821363"/>
                        <a:ext cx="17367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47750" y="2138363"/>
          <a:ext cx="4495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4495800" imgH="1057275" progId="PBrush">
                  <p:embed/>
                </p:oleObj>
              </mc:Choice>
              <mc:Fallback>
                <p:oleObj name="" r:id="rId11" imgW="4495800" imgH="1057275" progId="PBrush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" y="2138363"/>
                        <a:ext cx="4495800" cy="166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510213" y="2065338"/>
          <a:ext cx="33845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4467225" imgH="1323975" progId="PBrush">
                  <p:embed/>
                </p:oleObj>
              </mc:Choice>
              <mc:Fallback>
                <p:oleObj name="" r:id="rId13" imgW="4467225" imgH="1323975" progId="PBrush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0213" y="2065338"/>
                        <a:ext cx="3384550" cy="170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047750" y="2065338"/>
          <a:ext cx="4211638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5" imgW="4467225" imgH="1323975" progId="PBrush">
                  <p:embed/>
                </p:oleObj>
              </mc:Choice>
              <mc:Fallback>
                <p:oleObj name="" r:id="rId15" imgW="4467225" imgH="1323975" progId="PBrush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7750" y="2065338"/>
                        <a:ext cx="4211638" cy="179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/>
          <p:nvPr/>
        </p:nvSpPr>
        <p:spPr>
          <a:xfrm>
            <a:off x="4500563" y="4933950"/>
            <a:ext cx="13160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b="1" dirty="0"/>
              <a:t>双衍</a:t>
            </a:r>
            <a:endParaRPr lang="zh-CN" altLang="en-US" sz="1600" b="1" dirty="0"/>
          </a:p>
        </p:txBody>
      </p:sp>
      <p:sp>
        <p:nvSpPr>
          <p:cNvPr id="23570" name="Text Box 18"/>
          <p:cNvSpPr txBox="1"/>
          <p:nvPr/>
        </p:nvSpPr>
        <p:spPr>
          <a:xfrm>
            <a:off x="5545138" y="4964113"/>
            <a:ext cx="13160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b="1" dirty="0"/>
              <a:t>双衍</a:t>
            </a:r>
            <a:endParaRPr lang="zh-CN" altLang="en-US" sz="1600" b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323850" y="188913"/>
            <a:ext cx="1763713" cy="1079500"/>
            <a:chOff x="363" y="1706"/>
            <a:chExt cx="1305" cy="680"/>
          </a:xfrm>
        </p:grpSpPr>
        <p:sp>
          <p:nvSpPr>
            <p:cNvPr id="31763" name="AutoShape 22"/>
            <p:cNvSpPr/>
            <p:nvPr/>
          </p:nvSpPr>
          <p:spPr>
            <a:xfrm>
              <a:off x="363" y="1706"/>
              <a:ext cx="1224" cy="680"/>
            </a:xfrm>
            <a:prstGeom prst="irregularSeal1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764" name="Text Box 23"/>
            <p:cNvSpPr txBox="1"/>
            <p:nvPr/>
          </p:nvSpPr>
          <p:spPr>
            <a:xfrm>
              <a:off x="635" y="1842"/>
              <a:ext cx="10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结论</a:t>
              </a:r>
              <a:endParaRPr lang="zh-CN" altLang="en-US" sz="2800" b="1" dirty="0">
                <a:solidFill>
                  <a:schemeClr val="tx1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23571" name="Text Box 19"/>
          <p:cNvSpPr txBox="1"/>
          <p:nvPr/>
        </p:nvSpPr>
        <p:spPr>
          <a:xfrm>
            <a:off x="1835150" y="411163"/>
            <a:ext cx="7086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1º</a:t>
            </a:r>
            <a:r>
              <a:rPr lang="zh-CN" altLang="en-US" sz="2800" b="1" dirty="0">
                <a:latin typeface="Times New Roman" panose="02020603050405020304" pitchFamily="18" charset="0"/>
              </a:rPr>
              <a:t>双缝衍射的强度曲线是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单缝衍射强度</a:t>
            </a:r>
            <a:r>
              <a:rPr lang="zh-CN" altLang="en-US" sz="2800" b="1" dirty="0">
                <a:latin typeface="Times New Roman" panose="02020603050405020304" pitchFamily="18" charset="0"/>
              </a:rPr>
              <a:t>对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双缝干涉强度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进行调制的结果。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762" name="Text Box 24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24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565" grpId="0" animBg="1"/>
      <p:bldP spid="23554" grpId="0"/>
      <p:bldP spid="23573" grpId="0"/>
      <p:bldP spid="23569" grpId="0"/>
      <p:bldP spid="23570" grpId="0"/>
      <p:bldP spid="235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/>
        </p:nvSpPr>
        <p:spPr>
          <a:xfrm>
            <a:off x="42863" y="49213"/>
            <a:ext cx="548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3.4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双缝衍射明暗条纹的位置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695325" y="704850"/>
            <a:ext cx="370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极小值的位置</a:t>
            </a:r>
            <a:endParaRPr lang="zh-CN" altLang="en-US" sz="2800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979488" y="1417638"/>
            <a:ext cx="77438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双缝干涉的极小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两束光位相相反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4581" name="Rectangle 5"/>
          <p:cNvSpPr/>
          <p:nvPr/>
        </p:nvSpPr>
        <p:spPr>
          <a:xfrm>
            <a:off x="952500" y="2565400"/>
            <a:ext cx="5791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单缝衍射的极小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两束光迭加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强度为零）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4582" name="AutoShape 6"/>
          <p:cNvSpPr/>
          <p:nvPr/>
        </p:nvSpPr>
        <p:spPr>
          <a:xfrm>
            <a:off x="827088" y="1646238"/>
            <a:ext cx="228600" cy="2209800"/>
          </a:xfrm>
          <a:prstGeom prst="leftBrace">
            <a:avLst>
              <a:gd name="adj1" fmla="val 80555"/>
              <a:gd name="adj2" fmla="val 49838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583" name="Rectangle 7"/>
          <p:cNvSpPr/>
          <p:nvPr/>
        </p:nvSpPr>
        <p:spPr>
          <a:xfrm>
            <a:off x="935038" y="4205288"/>
            <a:ext cx="3997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极大值的位置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4584" name="AutoShape 8"/>
          <p:cNvSpPr/>
          <p:nvPr/>
        </p:nvSpPr>
        <p:spPr>
          <a:xfrm>
            <a:off x="803275" y="4933950"/>
            <a:ext cx="304800" cy="1447800"/>
          </a:xfrm>
          <a:prstGeom prst="leftBrace">
            <a:avLst>
              <a:gd name="adj1" fmla="val 39583"/>
              <a:gd name="adj2" fmla="val 49838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585" name="Rectangle 9"/>
          <p:cNvSpPr/>
          <p:nvPr/>
        </p:nvSpPr>
        <p:spPr>
          <a:xfrm>
            <a:off x="1060450" y="4754563"/>
            <a:ext cx="30178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双缝干涉的极大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185863" y="5481638"/>
          <a:ext cx="53673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5053965" imgH="353695" progId="Equation.DSMT4">
                  <p:embed/>
                </p:oleObj>
              </mc:Choice>
              <mc:Fallback>
                <p:oleObj name="" r:id="rId1" imgW="5053965" imgH="353695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5863" y="5481638"/>
                        <a:ext cx="5367337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/>
          <p:nvPr/>
        </p:nvSpPr>
        <p:spPr>
          <a:xfrm>
            <a:off x="1028700" y="5973763"/>
            <a:ext cx="5164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单缝衍射的极大在此无意义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6372225" y="836613"/>
            <a:ext cx="2771775" cy="4537075"/>
            <a:chOff x="0" y="0"/>
            <a:chExt cx="5760" cy="4320"/>
          </a:xfrm>
        </p:grpSpPr>
        <p:graphicFrame>
          <p:nvGraphicFramePr>
            <p:cNvPr id="32786" name="Object 13"/>
            <p:cNvGraphicFramePr>
              <a:graphicFrameLocks noChangeAspect="1"/>
            </p:cNvGraphicFramePr>
            <p:nvPr/>
          </p:nvGraphicFramePr>
          <p:xfrm>
            <a:off x="0" y="0"/>
            <a:ext cx="576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3" imgW="8048625" imgH="6305550" progId="PBrush">
                    <p:embed/>
                  </p:oleObj>
                </mc:Choice>
                <mc:Fallback>
                  <p:oleObj name="" r:id="rId3" imgW="8048625" imgH="6305550" progId="PBrush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5760" cy="4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Line 14"/>
            <p:cNvSpPr/>
            <p:nvPr/>
          </p:nvSpPr>
          <p:spPr>
            <a:xfrm>
              <a:off x="0" y="3600"/>
              <a:ext cx="57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233488" y="1952625"/>
          <a:ext cx="5181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5742305" imgH="648970" progId="Equation.DSMT4">
                  <p:embed/>
                </p:oleObj>
              </mc:Choice>
              <mc:Fallback>
                <p:oleObj name="" r:id="rId5" imgW="5742305" imgH="64897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3488" y="1952625"/>
                        <a:ext cx="51816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1208088" y="3573463"/>
          <a:ext cx="50784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4749165" imgH="353695" progId="Equation.DSMT4">
                  <p:embed/>
                </p:oleObj>
              </mc:Choice>
              <mc:Fallback>
                <p:oleObj name="" r:id="rId7" imgW="4749165" imgH="353695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8088" y="3573463"/>
                        <a:ext cx="5078412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2508250" y="3578225"/>
          <a:ext cx="3111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265430" imgH="295275" progId="Equation.DSMT4">
                  <p:embed/>
                </p:oleObj>
              </mc:Choice>
              <mc:Fallback>
                <p:oleObj name="" r:id="rId9" imgW="265430" imgH="295275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0" y="3578225"/>
                        <a:ext cx="311150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3324225" y="357822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1" imgW="265430" imgH="295275" progId="Equation.DSMT4">
                  <p:embed/>
                </p:oleObj>
              </mc:Choice>
              <mc:Fallback>
                <p:oleObj name="" r:id="rId11" imgW="265430" imgH="295275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24225" y="3578225"/>
                        <a:ext cx="304800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20"/>
          <p:cNvSpPr txBox="1"/>
          <p:nvPr/>
        </p:nvSpPr>
        <p:spPr>
          <a:xfrm>
            <a:off x="8655050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25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75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0" grpId="0"/>
      <p:bldP spid="24581" grpId="0"/>
      <p:bldP spid="24582" grpId="0" animBg="1"/>
      <p:bldP spid="24583" grpId="0"/>
      <p:bldP spid="24584" grpId="0" animBg="1"/>
      <p:bldP spid="24585" grpId="0"/>
      <p:bldP spid="245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2052638" y="2133600"/>
            <a:ext cx="5651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强度为零的衍射光相干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1984375" y="1628775"/>
            <a:ext cx="6835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若两束光既满足</a:t>
            </a:r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</a:rPr>
              <a:t>式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又满足</a:t>
            </a: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611438" y="3175000"/>
          <a:ext cx="19526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1790700" imgH="825500" progId="Equation.DSMT4">
                  <p:embed/>
                </p:oleObj>
              </mc:Choice>
              <mc:Fallback>
                <p:oleObj name="" r:id="rId1" imgW="1790700" imgH="8255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1438" y="3175000"/>
                        <a:ext cx="1952625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/>
          <p:nvPr/>
        </p:nvSpPr>
        <p:spPr>
          <a:xfrm>
            <a:off x="827088" y="33528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缺级条件：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4643438" y="3424238"/>
            <a:ext cx="34210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为整数比时，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5607" name="Text Box 7"/>
          <p:cNvSpPr txBox="1"/>
          <p:nvPr/>
        </p:nvSpPr>
        <p:spPr>
          <a:xfrm>
            <a:off x="792163" y="414655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331913" y="4025900"/>
          <a:ext cx="1454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1587500" imgH="711200" progId="Equation.DSMT4">
                  <p:embed/>
                </p:oleObj>
              </mc:Choice>
              <mc:Fallback>
                <p:oleObj name="" r:id="rId3" imgW="1587500" imgH="711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4025900"/>
                        <a:ext cx="14541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/>
          <p:nvPr/>
        </p:nvSpPr>
        <p:spPr>
          <a:xfrm>
            <a:off x="6740525" y="33909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缺第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5610" name="Rectangle 10"/>
          <p:cNvSpPr/>
          <p:nvPr/>
        </p:nvSpPr>
        <p:spPr>
          <a:xfrm>
            <a:off x="3048000" y="4195763"/>
            <a:ext cx="4476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缺第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</a:rPr>
              <a:t>级明纹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7551738" y="4408488"/>
          <a:ext cx="7112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495300" imgH="139700" progId="Equation.DSMT4">
                  <p:embed/>
                </p:oleObj>
              </mc:Choice>
              <mc:Fallback>
                <p:oleObj name="" r:id="rId5" imgW="495300" imgH="1397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1738" y="4408488"/>
                        <a:ext cx="711200" cy="19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576263" y="4832350"/>
          <a:ext cx="7989887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3962400" imgH="1057275" progId="PBrush">
                  <p:embed/>
                </p:oleObj>
              </mc:Choice>
              <mc:Fallback>
                <p:oleObj name="" r:id="rId7" imgW="3962400" imgH="1057275" progId="PBrush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263" y="4832350"/>
                        <a:ext cx="7989887" cy="162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4427538" y="6308725"/>
          <a:ext cx="2698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9" imgW="165100" imgH="241300" progId="Equation.DSMT4">
                  <p:embed/>
                </p:oleObj>
              </mc:Choice>
              <mc:Fallback>
                <p:oleObj name="" r:id="rId9" imgW="165100" imgH="2413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7538" y="6308725"/>
                        <a:ext cx="26987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5327650" y="6335713"/>
          <a:ext cx="163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1" imgW="114300" imgH="228600" progId="Equation.DSMT4">
                  <p:embed/>
                </p:oleObj>
              </mc:Choice>
              <mc:Fallback>
                <p:oleObj name="" r:id="rId11" imgW="114300" imgH="2286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7650" y="6335713"/>
                        <a:ext cx="163513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3560763" y="6334125"/>
          <a:ext cx="3968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3" imgW="292100" imgH="228600" progId="Equation.DSMT4">
                  <p:embed/>
                </p:oleObj>
              </mc:Choice>
              <mc:Fallback>
                <p:oleObj name="" r:id="rId13" imgW="292100" imgH="2286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0763" y="6334125"/>
                        <a:ext cx="396875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5988050" y="6308725"/>
          <a:ext cx="2619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65100" imgH="228600" progId="Equation.DSMT4">
                  <p:embed/>
                </p:oleObj>
              </mc:Choice>
              <mc:Fallback>
                <p:oleObj name="" r:id="rId15" imgW="165100" imgH="2286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8050" y="6308725"/>
                        <a:ext cx="261938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2709863" y="6335713"/>
          <a:ext cx="4429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7" imgW="304800" imgH="228600" progId="Equation.DSMT4">
                  <p:embed/>
                </p:oleObj>
              </mc:Choice>
              <mc:Fallback>
                <p:oleObj name="" r:id="rId17" imgW="304800" imgH="228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09863" y="6335713"/>
                        <a:ext cx="442912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7326313" y="6335713"/>
          <a:ext cx="238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9" imgW="165100" imgH="228600" progId="Equation.DSMT4">
                  <p:embed/>
                </p:oleObj>
              </mc:Choice>
              <mc:Fallback>
                <p:oleObj name="" r:id="rId19" imgW="165100" imgH="2286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26313" y="6335713"/>
                        <a:ext cx="238125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1416050" y="6335713"/>
          <a:ext cx="4429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1" imgW="304800" imgH="228600" progId="Equation.DSMT4">
                  <p:embed/>
                </p:oleObj>
              </mc:Choice>
              <mc:Fallback>
                <p:oleObj name="" r:id="rId21" imgW="304800" imgH="2286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16050" y="6335713"/>
                        <a:ext cx="442913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Text Box 21"/>
          <p:cNvSpPr txBox="1"/>
          <p:nvPr/>
        </p:nvSpPr>
        <p:spPr>
          <a:xfrm>
            <a:off x="5278438" y="4203700"/>
            <a:ext cx="3270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还缺 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9、12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2" name="Rectangle 22"/>
          <p:cNvSpPr/>
          <p:nvPr/>
        </p:nvSpPr>
        <p:spPr>
          <a:xfrm>
            <a:off x="2051050" y="2636838"/>
            <a:ext cx="6734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相长干涉的强度仍为零</a:t>
            </a:r>
            <a:r>
              <a:rPr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</a:rPr>
              <a:t>缺级。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003300" y="414338"/>
            <a:ext cx="6535738" cy="946150"/>
            <a:chOff x="632" y="261"/>
            <a:chExt cx="4117" cy="596"/>
          </a:xfrm>
        </p:grpSpPr>
        <p:graphicFrame>
          <p:nvGraphicFramePr>
            <p:cNvPr id="33819" name="Object 25"/>
            <p:cNvGraphicFramePr>
              <a:graphicFrameLocks noChangeAspect="1"/>
            </p:cNvGraphicFramePr>
            <p:nvPr/>
          </p:nvGraphicFramePr>
          <p:xfrm>
            <a:off x="1239" y="603"/>
            <a:ext cx="351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23" imgW="5473700" imgH="393700" progId="Equation.DSMT4">
                    <p:embed/>
                  </p:oleObj>
                </mc:Choice>
                <mc:Fallback>
                  <p:oleObj name="" r:id="rId23" imgW="5473700" imgH="393700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239" y="603"/>
                          <a:ext cx="3510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26"/>
            <p:cNvGraphicFramePr>
              <a:graphicFrameLocks noChangeAspect="1"/>
            </p:cNvGraphicFramePr>
            <p:nvPr/>
          </p:nvGraphicFramePr>
          <p:xfrm>
            <a:off x="1257" y="261"/>
            <a:ext cx="340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25" imgW="5448300" imgH="406400" progId="Equation.DSMT4">
                    <p:embed/>
                  </p:oleObj>
                </mc:Choice>
                <mc:Fallback>
                  <p:oleObj name="" r:id="rId25" imgW="5448300" imgH="40640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57" y="261"/>
                          <a:ext cx="340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1" name="AutoShape 27"/>
            <p:cNvSpPr/>
            <p:nvPr/>
          </p:nvSpPr>
          <p:spPr>
            <a:xfrm>
              <a:off x="1066" y="345"/>
              <a:ext cx="123" cy="432"/>
            </a:xfrm>
            <a:prstGeom prst="leftBrace">
              <a:avLst>
                <a:gd name="adj1" fmla="val 29268"/>
                <a:gd name="adj2" fmla="val 4983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3822" name="Object 28"/>
            <p:cNvGraphicFramePr>
              <a:graphicFrameLocks noChangeAspect="1"/>
            </p:cNvGraphicFramePr>
            <p:nvPr/>
          </p:nvGraphicFramePr>
          <p:xfrm>
            <a:off x="632" y="391"/>
            <a:ext cx="45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27" imgW="3343275" imgH="3087370" progId="">
                    <p:embed/>
                  </p:oleObj>
                </mc:Choice>
                <mc:Fallback>
                  <p:oleObj name="" r:id="rId27" imgW="3343275" imgH="3087370" progId="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2" y="391"/>
                          <a:ext cx="456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/>
          <p:nvPr/>
        </p:nvGrpSpPr>
        <p:grpSpPr>
          <a:xfrm>
            <a:off x="358775" y="1268413"/>
            <a:ext cx="1763713" cy="1079500"/>
            <a:chOff x="363" y="1706"/>
            <a:chExt cx="1305" cy="680"/>
          </a:xfrm>
        </p:grpSpPr>
        <p:sp>
          <p:nvSpPr>
            <p:cNvPr id="33817" name="AutoShape 32"/>
            <p:cNvSpPr/>
            <p:nvPr/>
          </p:nvSpPr>
          <p:spPr>
            <a:xfrm>
              <a:off x="363" y="1706"/>
              <a:ext cx="1224" cy="680"/>
            </a:xfrm>
            <a:prstGeom prst="irregularSeal1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818" name="Text Box 33"/>
            <p:cNvSpPr txBox="1"/>
            <p:nvPr/>
          </p:nvSpPr>
          <p:spPr>
            <a:xfrm>
              <a:off x="635" y="1842"/>
              <a:ext cx="10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讨论</a:t>
              </a:r>
              <a:endParaRPr lang="zh-CN" altLang="en-US" sz="2800" b="1" dirty="0">
                <a:solidFill>
                  <a:schemeClr val="tx1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33816" name="Text Box 35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26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75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5" grpId="0"/>
      <p:bldP spid="25606" grpId="0"/>
      <p:bldP spid="25607" grpId="0"/>
      <p:bldP spid="25609" grpId="0"/>
      <p:bldP spid="25610" grpId="0"/>
      <p:bldP spid="25621" grpId="0"/>
      <p:bldP spid="256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45"/>
          <p:cNvSpPr txBox="1"/>
          <p:nvPr/>
        </p:nvSpPr>
        <p:spPr>
          <a:xfrm>
            <a:off x="8640763" y="64071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098" name="Text Box 2"/>
          <p:cNvSpPr txBox="1"/>
          <p:nvPr/>
        </p:nvSpPr>
        <p:spPr>
          <a:xfrm>
            <a:off x="52388" y="1555750"/>
            <a:ext cx="30146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光的衍射现象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9" name="Line 3"/>
          <p:cNvSpPr/>
          <p:nvPr/>
        </p:nvSpPr>
        <p:spPr>
          <a:xfrm>
            <a:off x="1584325" y="3860800"/>
            <a:ext cx="0" cy="1296988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4"/>
          <p:cNvGrpSpPr/>
          <p:nvPr/>
        </p:nvGrpSpPr>
        <p:grpSpPr>
          <a:xfrm>
            <a:off x="457200" y="2395538"/>
            <a:ext cx="8229600" cy="2322512"/>
            <a:chOff x="288" y="1296"/>
            <a:chExt cx="5184" cy="1584"/>
          </a:xfrm>
        </p:grpSpPr>
        <p:sp>
          <p:nvSpPr>
            <p:cNvPr id="5163" name="Line 5"/>
            <p:cNvSpPr/>
            <p:nvPr/>
          </p:nvSpPr>
          <p:spPr>
            <a:xfrm flipV="1">
              <a:off x="288" y="1296"/>
              <a:ext cx="5175" cy="864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64" name="Line 6"/>
            <p:cNvSpPr/>
            <p:nvPr/>
          </p:nvSpPr>
          <p:spPr>
            <a:xfrm>
              <a:off x="297" y="2160"/>
              <a:ext cx="5175" cy="720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457200" y="3017838"/>
            <a:ext cx="8215313" cy="1127125"/>
            <a:chOff x="288" y="1728"/>
            <a:chExt cx="5175" cy="768"/>
          </a:xfrm>
        </p:grpSpPr>
        <p:sp>
          <p:nvSpPr>
            <p:cNvPr id="5161" name="Line 8"/>
            <p:cNvSpPr/>
            <p:nvPr/>
          </p:nvSpPr>
          <p:spPr>
            <a:xfrm flipV="1">
              <a:off x="288" y="1728"/>
              <a:ext cx="5175" cy="432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62" name="Line 9"/>
            <p:cNvSpPr/>
            <p:nvPr/>
          </p:nvSpPr>
          <p:spPr>
            <a:xfrm>
              <a:off x="288" y="2160"/>
              <a:ext cx="5175" cy="3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68288" y="3082925"/>
          <a:ext cx="2936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90500" imgH="241300" progId="Equation.DSMT4">
                  <p:embed/>
                </p:oleObj>
              </mc:Choice>
              <mc:Fallback>
                <p:oleObj name="" r:id="rId1" imgW="190500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288" y="3082925"/>
                        <a:ext cx="293687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Oval 11"/>
          <p:cNvSpPr/>
          <p:nvPr/>
        </p:nvSpPr>
        <p:spPr>
          <a:xfrm>
            <a:off x="381000" y="3576638"/>
            <a:ext cx="152400" cy="139700"/>
          </a:xfrm>
          <a:prstGeom prst="ellipse">
            <a:avLst/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407988" y="3365500"/>
            <a:ext cx="8278812" cy="493713"/>
            <a:chOff x="240" y="1968"/>
            <a:chExt cx="5232" cy="336"/>
          </a:xfrm>
        </p:grpSpPr>
        <p:sp>
          <p:nvSpPr>
            <p:cNvPr id="5159" name="Line 13"/>
            <p:cNvSpPr/>
            <p:nvPr/>
          </p:nvSpPr>
          <p:spPr>
            <a:xfrm flipV="1">
              <a:off x="240" y="1968"/>
              <a:ext cx="5232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60" name="Line 14"/>
            <p:cNvSpPr/>
            <p:nvPr/>
          </p:nvSpPr>
          <p:spPr>
            <a:xfrm>
              <a:off x="336" y="2160"/>
              <a:ext cx="5136" cy="1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4111" name="Text Box 15"/>
          <p:cNvSpPr txBox="1"/>
          <p:nvPr/>
        </p:nvSpPr>
        <p:spPr>
          <a:xfrm>
            <a:off x="877888" y="5629275"/>
            <a:ext cx="4464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‘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光线’拐弯了！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2" name="Line 16"/>
          <p:cNvSpPr/>
          <p:nvPr/>
        </p:nvSpPr>
        <p:spPr>
          <a:xfrm flipH="1">
            <a:off x="1598613" y="3716338"/>
            <a:ext cx="0" cy="1439862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3" name="Rectangle 17"/>
          <p:cNvSpPr/>
          <p:nvPr/>
        </p:nvSpPr>
        <p:spPr>
          <a:xfrm>
            <a:off x="3752850" y="5616575"/>
            <a:ext cx="3355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——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光的</a:t>
            </a:r>
            <a:r>
              <a:rPr lang="zh-CN" altLang="en-US" sz="2800" b="1" dirty="0">
                <a:solidFill>
                  <a:srgbClr val="00FF00"/>
                </a:solidFill>
                <a:ea typeface="楷体_GB2312" panose="02010609030101010101" pitchFamily="49" charset="-122"/>
              </a:rPr>
              <a:t>衍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射现象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14" name="Text Box 18"/>
          <p:cNvSpPr txBox="1"/>
          <p:nvPr/>
        </p:nvSpPr>
        <p:spPr>
          <a:xfrm>
            <a:off x="8305800" y="336867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?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-1295400" y="876300"/>
            <a:ext cx="9982200" cy="5324475"/>
            <a:chOff x="0" y="240"/>
            <a:chExt cx="5280" cy="3630"/>
          </a:xfrm>
        </p:grpSpPr>
        <p:sp>
          <p:nvSpPr>
            <p:cNvPr id="5157" name="Arc 20"/>
            <p:cNvSpPr/>
            <p:nvPr/>
          </p:nvSpPr>
          <p:spPr>
            <a:xfrm rot="-10800000" flipH="1">
              <a:off x="0" y="240"/>
              <a:ext cx="5280" cy="1896"/>
            </a:xfrm>
            <a:custGeom>
              <a:avLst/>
              <a:gdLst>
                <a:gd name="txL" fmla="*/ 0 w 21600"/>
                <a:gd name="txT" fmla="*/ 0 h 23188"/>
                <a:gd name="txR" fmla="*/ 21600 w 21600"/>
                <a:gd name="txB" fmla="*/ 23188 h 2318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3188" fill="none">
                  <a:moveTo>
                    <a:pt x="4298" y="-1"/>
                  </a:moveTo>
                  <a:cubicBezTo>
                    <a:pt x="14365" y="2043"/>
                    <a:pt x="21600" y="10895"/>
                    <a:pt x="21600" y="21168"/>
                  </a:cubicBezTo>
                  <a:cubicBezTo>
                    <a:pt x="21600" y="21842"/>
                    <a:pt x="21568" y="22516"/>
                    <a:pt x="21505" y="23188"/>
                  </a:cubicBezTo>
                </a:path>
                <a:path w="21600" h="23188" stroke="0">
                  <a:moveTo>
                    <a:pt x="4298" y="-1"/>
                  </a:moveTo>
                  <a:cubicBezTo>
                    <a:pt x="14365" y="2043"/>
                    <a:pt x="21600" y="10895"/>
                    <a:pt x="21600" y="21168"/>
                  </a:cubicBezTo>
                  <a:cubicBezTo>
                    <a:pt x="21600" y="21842"/>
                    <a:pt x="21568" y="22516"/>
                    <a:pt x="21505" y="23188"/>
                  </a:cubicBezTo>
                  <a:lnTo>
                    <a:pt x="0" y="21168"/>
                  </a:lnTo>
                  <a:lnTo>
                    <a:pt x="4298" y="-1"/>
                  </a:lnTo>
                  <a:close/>
                </a:path>
              </a:pathLst>
            </a:custGeom>
            <a:noFill/>
            <a:ln w="5715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8" name="Arc 21"/>
            <p:cNvSpPr/>
            <p:nvPr/>
          </p:nvSpPr>
          <p:spPr>
            <a:xfrm>
              <a:off x="1030" y="2160"/>
              <a:ext cx="4241" cy="1710"/>
            </a:xfrm>
            <a:custGeom>
              <a:avLst/>
              <a:gdLst>
                <a:gd name="txL" fmla="*/ 0 w 21600"/>
                <a:gd name="txT" fmla="*/ 0 h 24822"/>
                <a:gd name="txR" fmla="*/ 21600 w 21600"/>
                <a:gd name="txB" fmla="*/ 24822 h 2482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4822" fill="none">
                  <a:moveTo>
                    <a:pt x="39" y="0"/>
                  </a:moveTo>
                  <a:cubicBezTo>
                    <a:pt x="11953" y="22"/>
                    <a:pt x="21600" y="9686"/>
                    <a:pt x="21600" y="21600"/>
                  </a:cubicBezTo>
                  <a:cubicBezTo>
                    <a:pt x="21600" y="22678"/>
                    <a:pt x="21519" y="23755"/>
                    <a:pt x="21358" y="24822"/>
                  </a:cubicBezTo>
                </a:path>
                <a:path w="21600" h="24822" stroke="0">
                  <a:moveTo>
                    <a:pt x="39" y="0"/>
                  </a:moveTo>
                  <a:cubicBezTo>
                    <a:pt x="11953" y="22"/>
                    <a:pt x="21600" y="9686"/>
                    <a:pt x="21600" y="21600"/>
                  </a:cubicBezTo>
                  <a:cubicBezTo>
                    <a:pt x="21600" y="22678"/>
                    <a:pt x="21519" y="23755"/>
                    <a:pt x="21358" y="24822"/>
                  </a:cubicBezTo>
                  <a:lnTo>
                    <a:pt x="0" y="21600"/>
                  </a:lnTo>
                  <a:lnTo>
                    <a:pt x="39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18" name="Line 22"/>
          <p:cNvSpPr/>
          <p:nvPr/>
        </p:nvSpPr>
        <p:spPr>
          <a:xfrm>
            <a:off x="1600200" y="2097088"/>
            <a:ext cx="1588" cy="1347787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9" name="Line 23"/>
          <p:cNvSpPr/>
          <p:nvPr/>
        </p:nvSpPr>
        <p:spPr>
          <a:xfrm flipH="1">
            <a:off x="1592263" y="2073275"/>
            <a:ext cx="3175" cy="1463675"/>
          </a:xfrm>
          <a:prstGeom prst="line">
            <a:avLst/>
          </a:prstGeom>
          <a:ln w="5715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8431213" y="1873250"/>
          <a:ext cx="2159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15900" imgH="228600" progId="Equation.DSMT4">
                  <p:embed/>
                </p:oleObj>
              </mc:Choice>
              <mc:Fallback>
                <p:oleObj name="" r:id="rId3" imgW="2159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1213" y="1873250"/>
                        <a:ext cx="21590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8431213" y="4997450"/>
          <a:ext cx="2159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15900" imgH="228600" progId="Equation.DSMT4">
                  <p:embed/>
                </p:oleObj>
              </mc:Choice>
              <mc:Fallback>
                <p:oleObj name="" r:id="rId5" imgW="2159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1213" y="4997450"/>
                        <a:ext cx="21590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703263" y="260350"/>
            <a:ext cx="7604125" cy="1323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节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两种衍射 惠更斯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菲涅耳原理</a:t>
            </a:r>
            <a:b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 Kinds of Diffraction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Huygens–Fresnel Principle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23" name="Rectangle 27"/>
          <p:cNvSpPr/>
          <p:nvPr/>
        </p:nvSpPr>
        <p:spPr>
          <a:xfrm>
            <a:off x="8686800" y="2395538"/>
            <a:ext cx="457200" cy="2376487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6" name="Group 28"/>
          <p:cNvGrpSpPr/>
          <p:nvPr/>
        </p:nvGrpSpPr>
        <p:grpSpPr>
          <a:xfrm>
            <a:off x="8686800" y="549275"/>
            <a:ext cx="457200" cy="6335713"/>
            <a:chOff x="5472" y="0"/>
            <a:chExt cx="288" cy="4320"/>
          </a:xfrm>
        </p:grpSpPr>
        <p:sp>
          <p:nvSpPr>
            <p:cNvPr id="5154" name="Line 29"/>
            <p:cNvSpPr/>
            <p:nvPr/>
          </p:nvSpPr>
          <p:spPr>
            <a:xfrm flipH="1">
              <a:off x="5472" y="0"/>
              <a:ext cx="0" cy="417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5" name="Rectangle 30"/>
            <p:cNvSpPr/>
            <p:nvPr/>
          </p:nvSpPr>
          <p:spPr>
            <a:xfrm>
              <a:off x="5472" y="0"/>
              <a:ext cx="288" cy="129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56" name="Rectangle 31"/>
            <p:cNvSpPr/>
            <p:nvPr/>
          </p:nvSpPr>
          <p:spPr>
            <a:xfrm>
              <a:off x="5472" y="2880"/>
              <a:ext cx="288" cy="1440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28" name="Rectangle 32"/>
          <p:cNvSpPr/>
          <p:nvPr/>
        </p:nvSpPr>
        <p:spPr>
          <a:xfrm>
            <a:off x="8686800" y="549275"/>
            <a:ext cx="457200" cy="633571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129" name="Rectangle 33"/>
          <p:cNvSpPr/>
          <p:nvPr/>
        </p:nvSpPr>
        <p:spPr>
          <a:xfrm>
            <a:off x="8674100" y="3017838"/>
            <a:ext cx="457200" cy="1192212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7" name="Group 34"/>
          <p:cNvGrpSpPr/>
          <p:nvPr/>
        </p:nvGrpSpPr>
        <p:grpSpPr>
          <a:xfrm>
            <a:off x="8674100" y="549275"/>
            <a:ext cx="457200" cy="6335713"/>
            <a:chOff x="3936" y="0"/>
            <a:chExt cx="288" cy="4320"/>
          </a:xfrm>
        </p:grpSpPr>
        <p:sp>
          <p:nvSpPr>
            <p:cNvPr id="5152" name="Rectangle 35"/>
            <p:cNvSpPr/>
            <p:nvPr/>
          </p:nvSpPr>
          <p:spPr>
            <a:xfrm>
              <a:off x="3936" y="0"/>
              <a:ext cx="288" cy="1728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53" name="Rectangle 36"/>
            <p:cNvSpPr/>
            <p:nvPr/>
          </p:nvSpPr>
          <p:spPr>
            <a:xfrm>
              <a:off x="3936" y="2496"/>
              <a:ext cx="288" cy="1824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8661400" y="549275"/>
            <a:ext cx="457200" cy="6335713"/>
            <a:chOff x="2208" y="2496"/>
            <a:chExt cx="168" cy="1584"/>
          </a:xfrm>
        </p:grpSpPr>
        <p:sp>
          <p:nvSpPr>
            <p:cNvPr id="5147" name="Rectangle 38"/>
            <p:cNvSpPr/>
            <p:nvPr/>
          </p:nvSpPr>
          <p:spPr>
            <a:xfrm>
              <a:off x="2208" y="3037"/>
              <a:ext cx="168" cy="49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134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48" name="Rectangle 39"/>
            <p:cNvSpPr/>
            <p:nvPr/>
          </p:nvSpPr>
          <p:spPr>
            <a:xfrm>
              <a:off x="2208" y="2728"/>
              <a:ext cx="168" cy="34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49" name="Rectangle 40"/>
            <p:cNvSpPr/>
            <p:nvPr/>
          </p:nvSpPr>
          <p:spPr>
            <a:xfrm>
              <a:off x="2208" y="3500"/>
              <a:ext cx="168" cy="31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50" name="Rectangle 41"/>
            <p:cNvSpPr/>
            <p:nvPr/>
          </p:nvSpPr>
          <p:spPr>
            <a:xfrm>
              <a:off x="2208" y="3810"/>
              <a:ext cx="168" cy="27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2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51" name="Rectangle 42"/>
            <p:cNvSpPr/>
            <p:nvPr/>
          </p:nvSpPr>
          <p:spPr>
            <a:xfrm>
              <a:off x="2208" y="2496"/>
              <a:ext cx="168" cy="27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2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39" name="Line 43"/>
          <p:cNvSpPr/>
          <p:nvPr/>
        </p:nvSpPr>
        <p:spPr>
          <a:xfrm>
            <a:off x="8686800" y="549275"/>
            <a:ext cx="1588" cy="6335713"/>
          </a:xfrm>
          <a:prstGeom prst="line">
            <a:avLst/>
          </a:prstGeom>
          <a:ln w="57150" cap="flat" cmpd="sng">
            <a:solidFill>
              <a:srgbClr val="0099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7" grpId="0" animBg="1"/>
      <p:bldP spid="4111" grpId="0"/>
      <p:bldP spid="4113" grpId="0"/>
      <p:bldP spid="4114" grpId="0"/>
      <p:bldP spid="4122" grpId="0"/>
      <p:bldP spid="4123" grpId="0" animBg="1"/>
      <p:bldP spid="4128" grpId="0" animBg="1"/>
      <p:bldP spid="41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468313" y="404813"/>
            <a:ext cx="2606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已知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979613" y="512763"/>
          <a:ext cx="2916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" imgW="3022600" imgH="393700" progId="Equation.DSMT4">
                  <p:embed/>
                </p:oleObj>
              </mc:Choice>
              <mc:Fallback>
                <p:oleObj name="" r:id="rId1" imgW="3022600" imgH="3937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512763"/>
                        <a:ext cx="29162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/>
          <p:nvPr/>
        </p:nvSpPr>
        <p:spPr>
          <a:xfrm>
            <a:off x="323850" y="3213100"/>
            <a:ext cx="91440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）双缝衍射相邻两条明纹间距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）中央明纹包络线中的“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”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）双缝衍射的第 </a:t>
            </a:r>
            <a:r>
              <a:rPr lang="en-US" altLang="zh-CN" sz="2800" b="1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级明纹的相对强度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）中央明纹的包线中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共包含了几条完整的明纹？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）中央明纹包线中恰好</a:t>
            </a:r>
            <a:r>
              <a:rPr lang="en-US" altLang="zh-CN" sz="2800" b="1" dirty="0">
                <a:latin typeface="Times New Roman" panose="02020603050405020304" pitchFamily="18" charset="0"/>
              </a:rPr>
              <a:t>11</a:t>
            </a:r>
            <a:r>
              <a:rPr lang="zh-CN" altLang="en-US" sz="2800" b="1" dirty="0">
                <a:latin typeface="Times New Roman" panose="02020603050405020304" pitchFamily="18" charset="0"/>
              </a:rPr>
              <a:t>条明纹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如何设计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  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576263" y="5445125"/>
            <a:ext cx="2663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225675" y="5397500"/>
          <a:ext cx="142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1422400" imgH="673100" progId="Equation.DSMT4">
                  <p:embed/>
                </p:oleObj>
              </mc:Choice>
              <mc:Fallback>
                <p:oleObj name="" r:id="rId3" imgW="1422400" imgH="6731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5" y="5397500"/>
                        <a:ext cx="1422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697288" y="5534025"/>
          <a:ext cx="15224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1371600" imgH="317500" progId="Equation.DSMT4">
                  <p:embed/>
                </p:oleObj>
              </mc:Choice>
              <mc:Fallback>
                <p:oleObj name="" r:id="rId5" imgW="1371600" imgH="3175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7288" y="5534025"/>
                        <a:ext cx="15224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/>
          <p:nvPr/>
        </p:nvSpPr>
        <p:spPr>
          <a:xfrm>
            <a:off x="971550" y="61134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339975" y="6148388"/>
          <a:ext cx="16208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7" imgW="1485900" imgH="431800" progId="Equation.DSMT4">
                  <p:embed/>
                </p:oleObj>
              </mc:Choice>
              <mc:Fallback>
                <p:oleObj name="" r:id="rId7" imgW="1485900" imgH="4318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6148388"/>
                        <a:ext cx="1620838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Text Box 27"/>
          <p:cNvSpPr txBox="1"/>
          <p:nvPr/>
        </p:nvSpPr>
        <p:spPr>
          <a:xfrm>
            <a:off x="611188" y="27813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3959225" y="6002338"/>
          <a:ext cx="374491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9" imgW="3568700" imgH="673100" progId="Equation.DSMT4">
                  <p:embed/>
                </p:oleObj>
              </mc:Choice>
              <mc:Fallback>
                <p:oleObj name="" r:id="rId9" imgW="3568700" imgH="6731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9225" y="6002338"/>
                        <a:ext cx="3744913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5013325" y="484188"/>
          <a:ext cx="32940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1" imgW="3403600" imgH="393700" progId="Equation.DSMT4">
                  <p:embed/>
                </p:oleObj>
              </mc:Choice>
              <mc:Fallback>
                <p:oleObj name="" r:id="rId11" imgW="3403600" imgH="3937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3325" y="484188"/>
                        <a:ext cx="3294063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31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27</a:t>
            </a:r>
            <a:endParaRPr lang="en-US" altLang="zh-CN" sz="1800" dirty="0"/>
          </a:p>
        </p:txBody>
      </p:sp>
      <p:grpSp>
        <p:nvGrpSpPr>
          <p:cNvPr id="2" name="组合 32"/>
          <p:cNvGrpSpPr/>
          <p:nvPr/>
        </p:nvGrpSpPr>
        <p:grpSpPr>
          <a:xfrm>
            <a:off x="574675" y="836613"/>
            <a:ext cx="8137525" cy="2452687"/>
            <a:chOff x="575129" y="836613"/>
            <a:chExt cx="8137525" cy="2452687"/>
          </a:xfrm>
        </p:grpSpPr>
        <p:grpSp>
          <p:nvGrpSpPr>
            <p:cNvPr id="34831" name="Group 10"/>
            <p:cNvGrpSpPr/>
            <p:nvPr/>
          </p:nvGrpSpPr>
          <p:grpSpPr>
            <a:xfrm>
              <a:off x="575129" y="836613"/>
              <a:ext cx="8137525" cy="2452687"/>
              <a:chOff x="0" y="384"/>
              <a:chExt cx="5760" cy="1680"/>
            </a:xfrm>
          </p:grpSpPr>
          <p:sp>
            <p:nvSpPr>
              <p:cNvPr id="3" name="Line 11"/>
              <p:cNvSpPr>
                <a:spLocks noChangeShapeType="1"/>
              </p:cNvSpPr>
              <p:nvPr/>
            </p:nvSpPr>
            <p:spPr bwMode="auto">
              <a:xfrm flipH="1">
                <a:off x="1008" y="5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9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45" name="Line 12"/>
              <p:cNvSpPr>
                <a:spLocks noChangeShapeType="1"/>
              </p:cNvSpPr>
              <p:nvPr/>
            </p:nvSpPr>
            <p:spPr bwMode="auto">
              <a:xfrm flipH="1">
                <a:off x="1008" y="105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9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46" name="Line 13"/>
              <p:cNvSpPr>
                <a:spLocks noChangeShapeType="1"/>
              </p:cNvSpPr>
              <p:nvPr/>
            </p:nvSpPr>
            <p:spPr bwMode="auto">
              <a:xfrm flipH="1">
                <a:off x="1008" y="15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9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37" name="Line 14"/>
              <p:cNvSpPr/>
              <p:nvPr/>
            </p:nvSpPr>
            <p:spPr>
              <a:xfrm flipH="1">
                <a:off x="1008" y="1248"/>
                <a:ext cx="4320" cy="0"/>
              </a:xfrm>
              <a:prstGeom prst="line">
                <a:avLst/>
              </a:prstGeom>
              <a:ln w="28575" cap="flat" cmpd="sng">
                <a:solidFill>
                  <a:srgbClr val="CCFFCC"/>
                </a:solidFill>
                <a:prstDash val="dashDot"/>
                <a:headEnd type="none" w="med" len="med"/>
                <a:tailEnd type="none" w="med" len="med"/>
              </a:ln>
            </p:spPr>
          </p:sp>
          <p:sp>
            <p:nvSpPr>
              <p:cNvPr id="34838" name="Line 15"/>
              <p:cNvSpPr/>
              <p:nvPr/>
            </p:nvSpPr>
            <p:spPr>
              <a:xfrm flipH="1">
                <a:off x="0" y="912"/>
                <a:ext cx="1008" cy="0"/>
              </a:xfrm>
              <a:prstGeom prst="line">
                <a:avLst/>
              </a:prstGeom>
              <a:ln w="9525" cap="rnd" cmpd="sng">
                <a:solidFill>
                  <a:srgbClr val="FFFFFF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4839" name="Line 16"/>
              <p:cNvSpPr/>
              <p:nvPr/>
            </p:nvSpPr>
            <p:spPr>
              <a:xfrm flipH="1">
                <a:off x="0" y="1392"/>
                <a:ext cx="1008" cy="0"/>
              </a:xfrm>
              <a:prstGeom prst="line">
                <a:avLst/>
              </a:prstGeom>
              <a:ln w="9525" cap="rnd" cmpd="sng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4840" name="Line 17"/>
              <p:cNvSpPr/>
              <p:nvPr/>
            </p:nvSpPr>
            <p:spPr>
              <a:xfrm flipH="1">
                <a:off x="144" y="912"/>
                <a:ext cx="0" cy="48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headEnd type="triangle" w="med" len="med"/>
                <a:tailEnd type="triangle" w="med" len="med"/>
              </a:ln>
            </p:spPr>
          </p:sp>
          <p:graphicFrame>
            <p:nvGraphicFramePr>
              <p:cNvPr id="34841" name="Object 18"/>
              <p:cNvGraphicFramePr>
                <a:graphicFrameLocks noChangeAspect="1"/>
              </p:cNvGraphicFramePr>
              <p:nvPr/>
            </p:nvGraphicFramePr>
            <p:xfrm>
              <a:off x="172" y="1054"/>
              <a:ext cx="78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13" imgW="850900" imgH="228600" progId="Equation.DSMT4">
                      <p:embed/>
                    </p:oleObj>
                  </mc:Choice>
                  <mc:Fallback>
                    <p:oleObj name="" r:id="rId13" imgW="850900" imgH="228600" progId="Equation.DSMT4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72" y="1054"/>
                            <a:ext cx="784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42" name="Object 19"/>
              <p:cNvGraphicFramePr>
                <a:graphicFrameLocks noChangeAspect="1"/>
              </p:cNvGraphicFramePr>
              <p:nvPr/>
            </p:nvGraphicFramePr>
            <p:xfrm>
              <a:off x="4506" y="384"/>
              <a:ext cx="1254" cy="1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8" name="" r:id="rId15" imgW="2219325" imgH="4419600" progId="PBrush">
                      <p:embed/>
                    </p:oleObj>
                  </mc:Choice>
                  <mc:Fallback>
                    <p:oleObj name="" r:id="rId15" imgW="2219325" imgH="4419600" progId="PBrush">
                      <p:embed/>
                      <p:pic>
                        <p:nvPicPr>
                          <p:cNvPr id="0" name="图片 3227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06" y="384"/>
                            <a:ext cx="1254" cy="16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3" name="Line 20"/>
              <p:cNvSpPr/>
              <p:nvPr/>
            </p:nvSpPr>
            <p:spPr>
              <a:xfrm>
                <a:off x="1008" y="1824"/>
                <a:ext cx="3648" cy="0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6" name="Line 21"/>
              <p:cNvSpPr>
                <a:spLocks noChangeShapeType="1"/>
              </p:cNvSpPr>
              <p:nvPr/>
            </p:nvSpPr>
            <p:spPr bwMode="auto">
              <a:xfrm>
                <a:off x="4660" y="432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9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45" name="AutoShape 23"/>
              <p:cNvSpPr/>
              <p:nvPr/>
            </p:nvSpPr>
            <p:spPr>
              <a:xfrm>
                <a:off x="4512" y="672"/>
                <a:ext cx="96" cy="528"/>
              </a:xfrm>
              <a:prstGeom prst="leftBrace">
                <a:avLst>
                  <a:gd name="adj1" fmla="val 45833"/>
                  <a:gd name="adj2" fmla="val 50000"/>
                </a:avLst>
              </a:pr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34846" name="Object 24"/>
              <p:cNvGraphicFramePr>
                <a:graphicFrameLocks noChangeAspect="1"/>
              </p:cNvGraphicFramePr>
              <p:nvPr/>
            </p:nvGraphicFramePr>
            <p:xfrm>
              <a:off x="4272" y="816"/>
              <a:ext cx="144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4" name="" r:id="rId17" imgW="186690" imgH="177165" progId="Equation.3">
                      <p:embed/>
                    </p:oleObj>
                  </mc:Choice>
                  <mc:Fallback>
                    <p:oleObj name="" r:id="rId17" imgW="186690" imgH="177165" progId="Equation.3">
                      <p:embed/>
                      <p:pic>
                        <p:nvPicPr>
                          <p:cNvPr id="0" name="图片 3223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72" y="816"/>
                            <a:ext cx="144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 flipV="1">
                <a:off x="1008" y="624"/>
                <a:ext cx="3652" cy="624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9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34832" name="Object 31"/>
            <p:cNvGraphicFramePr>
              <a:graphicFrameLocks noChangeAspect="1"/>
            </p:cNvGraphicFramePr>
            <p:nvPr/>
          </p:nvGraphicFramePr>
          <p:xfrm>
            <a:off x="4739595" y="1609953"/>
            <a:ext cx="33813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9" imgW="304800" imgH="431800" progId="Equation.DSMT4">
                    <p:embed/>
                  </p:oleObj>
                </mc:Choice>
                <mc:Fallback>
                  <p:oleObj name="" r:id="rId19" imgW="304800" imgH="4318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739595" y="1609953"/>
                          <a:ext cx="338137" cy="479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32"/>
            <p:cNvGraphicFramePr>
              <a:graphicFrameLocks noChangeAspect="1"/>
            </p:cNvGraphicFramePr>
            <p:nvPr/>
          </p:nvGraphicFramePr>
          <p:xfrm>
            <a:off x="4268788" y="2513013"/>
            <a:ext cx="35242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21" imgW="317500" imgH="292100" progId="Equation.DSMT4">
                    <p:embed/>
                  </p:oleObj>
                </mc:Choice>
                <mc:Fallback>
                  <p:oleObj name="" r:id="rId21" imgW="317500" imgH="2921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68788" y="2513013"/>
                          <a:ext cx="352425" cy="325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/>
      <p:bldP spid="26629" grpId="0"/>
      <p:bldP spid="26632" grpId="0"/>
      <p:bldP spid="266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1223963" y="20462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根据题意：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62288" y="2190750"/>
          <a:ext cx="14747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" imgW="1485265" imgH="317500" progId="Equation.DSMT4">
                  <p:embed/>
                </p:oleObj>
              </mc:Choice>
              <mc:Fallback>
                <p:oleObj name="" r:id="rId1" imgW="1485265" imgH="3175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2288" y="2190750"/>
                        <a:ext cx="1474787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799013" y="2024063"/>
          <a:ext cx="14287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" imgW="1333500" imgH="673100" progId="Equation.DSMT4">
                  <p:embed/>
                </p:oleObj>
              </mc:Choice>
              <mc:Fallback>
                <p:oleObj name="" r:id="rId3" imgW="1333500" imgH="6731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9013" y="2024063"/>
                        <a:ext cx="14287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5"/>
          <p:cNvSpPr/>
          <p:nvPr/>
        </p:nvSpPr>
        <p:spPr>
          <a:xfrm>
            <a:off x="1295400" y="3033713"/>
            <a:ext cx="252413" cy="1042987"/>
          </a:xfrm>
          <a:prstGeom prst="leftBrace">
            <a:avLst>
              <a:gd name="adj1" fmla="val 34433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595438" y="3644900"/>
          <a:ext cx="1590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5" imgW="1726565" imgH="673100" progId="Equation.DSMT4">
                  <p:embed/>
                </p:oleObj>
              </mc:Choice>
              <mc:Fallback>
                <p:oleObj name="" r:id="rId5" imgW="1726565" imgH="6731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5438" y="3644900"/>
                        <a:ext cx="159067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636713" y="2816225"/>
          <a:ext cx="16573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7" imgW="1765300" imgH="673100" progId="Equation.DSMT4">
                  <p:embed/>
                </p:oleObj>
              </mc:Choice>
              <mc:Fallback>
                <p:oleObj name="" r:id="rId7" imgW="1765300" imgH="6731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6713" y="2816225"/>
                        <a:ext cx="1657350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392488" y="3033713"/>
          <a:ext cx="5810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9" imgW="520700" imgH="228600" progId="Equation.DSMT4">
                  <p:embed/>
                </p:oleObj>
              </mc:Choice>
              <mc:Fallback>
                <p:oleObj name="" r:id="rId9" imgW="520700" imgH="2286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2488" y="3033713"/>
                        <a:ext cx="581025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3349625" y="3608388"/>
          <a:ext cx="1063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1" imgW="698500" imgH="673100" progId="Equation.DSMT4">
                  <p:embed/>
                </p:oleObj>
              </mc:Choice>
              <mc:Fallback>
                <p:oleObj name="" r:id="rId11" imgW="698500" imgH="6731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9625" y="3608388"/>
                        <a:ext cx="10636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449388" y="4473575"/>
          <a:ext cx="3490912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3" imgW="2921000" imgH="1333500" progId="Equation.DSMT4">
                  <p:embed/>
                </p:oleObj>
              </mc:Choice>
              <mc:Fallback>
                <p:oleObj name="" r:id="rId13" imgW="2921000" imgH="13335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9388" y="4473575"/>
                        <a:ext cx="3490912" cy="1398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/>
          <p:nvPr/>
        </p:nvSpPr>
        <p:spPr>
          <a:xfrm>
            <a:off x="323850" y="404813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en-US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）双缝衍射的第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级明纹的相对强度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264275" y="1143000"/>
            <a:ext cx="2879725" cy="4648200"/>
            <a:chOff x="0" y="0"/>
            <a:chExt cx="5760" cy="4320"/>
          </a:xfrm>
        </p:grpSpPr>
        <p:graphicFrame>
          <p:nvGraphicFramePr>
            <p:cNvPr id="35860" name="Object 16"/>
            <p:cNvGraphicFramePr>
              <a:graphicFrameLocks noChangeAspect="1"/>
            </p:cNvGraphicFramePr>
            <p:nvPr/>
          </p:nvGraphicFramePr>
          <p:xfrm>
            <a:off x="0" y="0"/>
            <a:ext cx="576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15" imgW="8048625" imgH="6305550" progId="PBrush">
                    <p:embed/>
                  </p:oleObj>
                </mc:Choice>
                <mc:Fallback>
                  <p:oleObj name="" r:id="rId15" imgW="8048625" imgH="6305550" progId="PBrush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5760" cy="4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Line 17"/>
            <p:cNvSpPr/>
            <p:nvPr/>
          </p:nvSpPr>
          <p:spPr>
            <a:xfrm>
              <a:off x="0" y="3600"/>
              <a:ext cx="576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4392613" y="3606800"/>
          <a:ext cx="1762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7" imgW="1816100" imgH="673100" progId="Equation.DSMT4">
                  <p:embed/>
                </p:oleObj>
              </mc:Choice>
              <mc:Fallback>
                <p:oleObj name="" r:id="rId17" imgW="1816100" imgH="6731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92613" y="3606800"/>
                        <a:ext cx="17621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AutoShape 19"/>
          <p:cNvSpPr/>
          <p:nvPr/>
        </p:nvSpPr>
        <p:spPr>
          <a:xfrm>
            <a:off x="8101013" y="476250"/>
            <a:ext cx="762000" cy="1676400"/>
          </a:xfrm>
          <a:prstGeom prst="wedgeRectCallout">
            <a:avLst>
              <a:gd name="adj1" fmla="val -119375"/>
              <a:gd name="adj2" fmla="val 95644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一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级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明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纹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4967288" y="5013325"/>
          <a:ext cx="10810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9" imgW="1081405" imgH="295275" progId="Equation.3">
                  <p:embed/>
                </p:oleObj>
              </mc:Choice>
              <mc:Fallback>
                <p:oleObj name="" r:id="rId19" imgW="1081405" imgH="29527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67288" y="5013325"/>
                        <a:ext cx="108108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/>
          <p:nvPr/>
        </p:nvGrpSpPr>
        <p:grpSpPr>
          <a:xfrm>
            <a:off x="2232025" y="944563"/>
            <a:ext cx="3527425" cy="936625"/>
            <a:chOff x="1406" y="550"/>
            <a:chExt cx="2449" cy="607"/>
          </a:xfrm>
        </p:grpSpPr>
        <p:graphicFrame>
          <p:nvGraphicFramePr>
            <p:cNvPr id="35858" name="Object 14"/>
            <p:cNvGraphicFramePr>
              <a:graphicFrameLocks noChangeAspect="1"/>
            </p:cNvGraphicFramePr>
            <p:nvPr/>
          </p:nvGraphicFramePr>
          <p:xfrm>
            <a:off x="1406" y="550"/>
            <a:ext cx="1939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1" imgW="2794000" imgH="876300" progId="Equation.DSMT4">
                    <p:embed/>
                  </p:oleObj>
                </mc:Choice>
                <mc:Fallback>
                  <p:oleObj name="" r:id="rId21" imgW="2794000" imgH="876300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06" y="550"/>
                          <a:ext cx="1939" cy="607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chemeClr val="hlink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859" name="Picture 2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82" y="611"/>
              <a:ext cx="473" cy="51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5857" name="Text Box 25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28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3" grpId="0" animBg="1"/>
      <p:bldP spid="27659" grpId="0"/>
      <p:bldP spid="276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圆角矩形 26"/>
          <p:cNvSpPr/>
          <p:nvPr/>
        </p:nvSpPr>
        <p:spPr>
          <a:xfrm>
            <a:off x="5965825" y="4368800"/>
            <a:ext cx="2670175" cy="22637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4" name="Rectangle 2"/>
          <p:cNvSpPr/>
          <p:nvPr/>
        </p:nvSpPr>
        <p:spPr>
          <a:xfrm>
            <a:off x="574675" y="404813"/>
            <a:ext cx="8191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）中央包线中，共包含了几条完整的明条纹？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1403350" y="836613"/>
            <a:ext cx="59769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包线的第一极小的衍射角：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371725" y="1341438"/>
          <a:ext cx="1516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" imgW="1397000" imgH="431800" progId="Equation.DSMT4">
                  <p:embed/>
                </p:oleObj>
              </mc:Choice>
              <mc:Fallback>
                <p:oleObj name="" r:id="rId1" imgW="1397000" imgH="4318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1725" y="1341438"/>
                        <a:ext cx="15160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/>
          <p:nvPr/>
        </p:nvSpPr>
        <p:spPr>
          <a:xfrm>
            <a:off x="1366838" y="1822450"/>
            <a:ext cx="5905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设中央明纹中共有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级明纹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748338" y="1909763"/>
          <a:ext cx="15605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1663700" imgH="431800" progId="Equation.DSMT4">
                  <p:embed/>
                </p:oleObj>
              </mc:Choice>
              <mc:Fallback>
                <p:oleObj name="" r:id="rId3" imgW="1663700" imgH="4318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8338" y="1909763"/>
                        <a:ext cx="1560512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404938" y="2374900"/>
          <a:ext cx="14335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1320165" imgH="673100" progId="Equation.DSMT4">
                  <p:embed/>
                </p:oleObj>
              </mc:Choice>
              <mc:Fallback>
                <p:oleObj name="" r:id="rId5" imgW="1320165" imgH="6731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4938" y="2374900"/>
                        <a:ext cx="1433512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059113" y="2389188"/>
          <a:ext cx="2914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7" imgW="2882900" imgH="673100" progId="Equation.DSMT4">
                  <p:embed/>
                </p:oleObj>
              </mc:Choice>
              <mc:Fallback>
                <p:oleObj name="" r:id="rId7" imgW="2882900" imgH="6731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2389188"/>
                        <a:ext cx="2914650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/>
          <p:nvPr/>
        </p:nvSpPr>
        <p:spPr>
          <a:xfrm>
            <a:off x="1327150" y="3125788"/>
            <a:ext cx="6340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包含了                      条明条纹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581275" y="3241675"/>
          <a:ext cx="17589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9" imgW="1231265" imgH="241300" progId="Equation.DSMT4">
                  <p:embed/>
                </p:oleObj>
              </mc:Choice>
              <mc:Fallback>
                <p:oleObj name="" r:id="rId9" imgW="1231265" imgH="2413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1275" y="3241675"/>
                        <a:ext cx="175895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1"/>
          <p:cNvSpPr/>
          <p:nvPr/>
        </p:nvSpPr>
        <p:spPr>
          <a:xfrm>
            <a:off x="611188" y="3670300"/>
            <a:ext cx="82819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/>
              <a:t>）</a:t>
            </a:r>
            <a:r>
              <a:rPr lang="zh-CN" altLang="en-US" sz="2800" b="1" dirty="0">
                <a:latin typeface="Times New Roman" panose="02020603050405020304" pitchFamily="18" charset="0"/>
              </a:rPr>
              <a:t>若要中央明纹的包线中恰好有 </a:t>
            </a:r>
            <a:r>
              <a:rPr lang="en-US" altLang="zh-CN" sz="2800" b="1" dirty="0">
                <a:latin typeface="Times New Roman" panose="02020603050405020304" pitchFamily="18" charset="0"/>
              </a:rPr>
              <a:t>11 </a:t>
            </a:r>
            <a:r>
              <a:rPr lang="zh-CN" altLang="en-US" sz="2800" b="1" dirty="0">
                <a:latin typeface="Times New Roman" panose="02020603050405020304" pitchFamily="18" charset="0"/>
              </a:rPr>
              <a:t>条明纹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应如何设计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 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015038" y="4318000"/>
          <a:ext cx="2505075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1" imgW="2124075" imgH="828675" progId="Paint.Picture">
                  <p:embed/>
                </p:oleObj>
              </mc:Choice>
              <mc:Fallback>
                <p:oleObj name="" r:id="rId11" imgW="2124075" imgH="828675" progId="Paint.Picture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5038" y="4318000"/>
                        <a:ext cx="2505075" cy="224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763713" y="4616450"/>
          <a:ext cx="2552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3" imgW="2324100" imgH="393700" progId="Equation.DSMT4">
                  <p:embed/>
                </p:oleObj>
              </mc:Choice>
              <mc:Fallback>
                <p:oleObj name="" r:id="rId13" imgW="2324100" imgH="3937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3713" y="4616450"/>
                        <a:ext cx="25527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603375" y="4984750"/>
          <a:ext cx="32242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5" imgW="3213100" imgH="673100" progId="Equation.DSMT4">
                  <p:embed/>
                </p:oleObj>
              </mc:Choice>
              <mc:Fallback>
                <p:oleObj name="" r:id="rId15" imgW="3213100" imgH="6731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3375" y="4984750"/>
                        <a:ext cx="3224213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AutoShape 15"/>
          <p:cNvSpPr/>
          <p:nvPr/>
        </p:nvSpPr>
        <p:spPr>
          <a:xfrm>
            <a:off x="1401763" y="4760913"/>
            <a:ext cx="144462" cy="611187"/>
          </a:xfrm>
          <a:prstGeom prst="leftBrace">
            <a:avLst>
              <a:gd name="adj1" fmla="val 35256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5003800" y="5127625"/>
          <a:ext cx="8429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7" imgW="761365" imgH="317500" progId="Equation.DSMT4">
                  <p:embed/>
                </p:oleObj>
              </mc:Choice>
              <mc:Fallback>
                <p:oleObj name="" r:id="rId17" imgW="761365" imgH="3175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03800" y="5127625"/>
                        <a:ext cx="84296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3851275" y="6237288"/>
          <a:ext cx="10810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9" imgW="963295" imgH="295275" progId="Equation.3">
                  <p:embed/>
                </p:oleObj>
              </mc:Choice>
              <mc:Fallback>
                <p:oleObj name="" r:id="rId19" imgW="963295" imgH="29527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1275" y="6237288"/>
                        <a:ext cx="1081088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8"/>
          <p:cNvSpPr/>
          <p:nvPr/>
        </p:nvSpPr>
        <p:spPr>
          <a:xfrm>
            <a:off x="6119813" y="2492375"/>
            <a:ext cx="28813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级缺级</a:t>
            </a:r>
            <a:r>
              <a:rPr lang="en-US" altLang="zh-CN" sz="2800" b="1" dirty="0">
                <a:latin typeface="Times New Roman" panose="02020603050405020304" pitchFamily="18" charset="0"/>
              </a:rPr>
              <a:t>!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1276350" y="5724525"/>
          <a:ext cx="2108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21" imgW="1917700" imgH="825500" progId="Equation.DSMT4">
                  <p:embed/>
                </p:oleObj>
              </mc:Choice>
              <mc:Fallback>
                <p:oleObj name="" r:id="rId21" imgW="1917700" imgH="8255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76350" y="5724525"/>
                        <a:ext cx="210820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3924300" y="5822950"/>
          <a:ext cx="822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23" imgW="558800" imgH="254000" progId="Equation.DSMT4">
                  <p:embed/>
                </p:oleObj>
              </mc:Choice>
              <mc:Fallback>
                <p:oleObj name="" r:id="rId23" imgW="558800" imgH="2540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24300" y="5822950"/>
                        <a:ext cx="82232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Line 21"/>
          <p:cNvSpPr/>
          <p:nvPr/>
        </p:nvSpPr>
        <p:spPr>
          <a:xfrm flipH="1">
            <a:off x="3851275" y="5794375"/>
            <a:ext cx="869950" cy="4365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4" name="Line 22"/>
          <p:cNvSpPr/>
          <p:nvPr/>
        </p:nvSpPr>
        <p:spPr>
          <a:xfrm>
            <a:off x="3851275" y="5856288"/>
            <a:ext cx="869950" cy="3746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4452938" y="1252538"/>
          <a:ext cx="13065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25" imgW="1320165" imgH="673100" progId="Equation.DSMT4">
                  <p:embed/>
                </p:oleObj>
              </mc:Choice>
              <mc:Fallback>
                <p:oleObj name="" r:id="rId25" imgW="1320165" imgH="6731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52938" y="1252538"/>
                        <a:ext cx="1306512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Line 24"/>
          <p:cNvSpPr/>
          <p:nvPr/>
        </p:nvSpPr>
        <p:spPr>
          <a:xfrm>
            <a:off x="1701800" y="2427288"/>
            <a:ext cx="304800" cy="304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7" name="Line 25"/>
          <p:cNvSpPr/>
          <p:nvPr/>
        </p:nvSpPr>
        <p:spPr>
          <a:xfrm>
            <a:off x="2540000" y="2579688"/>
            <a:ext cx="304800" cy="381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91" name="Text Box 27"/>
          <p:cNvSpPr txBox="1"/>
          <p:nvPr/>
        </p:nvSpPr>
        <p:spPr>
          <a:xfrm>
            <a:off x="8640763" y="6407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29</a:t>
            </a:r>
            <a:endParaRPr lang="en-US" altLang="zh-CN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674" grpId="0"/>
      <p:bldP spid="28675" grpId="0"/>
      <p:bldP spid="28677" grpId="0"/>
      <p:bldP spid="28681" grpId="0"/>
      <p:bldP spid="28683" grpId="0"/>
      <p:bldP spid="28687" grpId="0" animBg="1"/>
      <p:bldP spid="286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584325" y="1239838"/>
            <a:ext cx="76200" cy="2692400"/>
            <a:chOff x="816" y="432"/>
            <a:chExt cx="0" cy="1776"/>
          </a:xfrm>
        </p:grpSpPr>
        <p:sp>
          <p:nvSpPr>
            <p:cNvPr id="6190" name="Line 3"/>
            <p:cNvSpPr/>
            <p:nvPr/>
          </p:nvSpPr>
          <p:spPr>
            <a:xfrm>
              <a:off x="816" y="432"/>
              <a:ext cx="0" cy="672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1" name="Line 4"/>
            <p:cNvSpPr/>
            <p:nvPr/>
          </p:nvSpPr>
          <p:spPr>
            <a:xfrm>
              <a:off x="816" y="1632"/>
              <a:ext cx="0" cy="576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5"/>
          <p:cNvGrpSpPr/>
          <p:nvPr/>
        </p:nvGrpSpPr>
        <p:grpSpPr>
          <a:xfrm>
            <a:off x="792163" y="2309813"/>
            <a:ext cx="819150" cy="830262"/>
            <a:chOff x="240" y="1104"/>
            <a:chExt cx="576" cy="528"/>
          </a:xfrm>
        </p:grpSpPr>
        <p:sp>
          <p:nvSpPr>
            <p:cNvPr id="6186" name="Oval 6"/>
            <p:cNvSpPr/>
            <p:nvPr/>
          </p:nvSpPr>
          <p:spPr>
            <a:xfrm>
              <a:off x="240" y="1344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187" name="Line 7"/>
            <p:cNvSpPr/>
            <p:nvPr/>
          </p:nvSpPr>
          <p:spPr>
            <a:xfrm flipV="1">
              <a:off x="336" y="1104"/>
              <a:ext cx="480" cy="288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88" name="Line 8"/>
            <p:cNvSpPr/>
            <p:nvPr/>
          </p:nvSpPr>
          <p:spPr>
            <a:xfrm>
              <a:off x="288" y="1392"/>
              <a:ext cx="528" cy="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89" name="Line 9"/>
            <p:cNvSpPr/>
            <p:nvPr/>
          </p:nvSpPr>
          <p:spPr>
            <a:xfrm>
              <a:off x="288" y="1392"/>
              <a:ext cx="528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130" name="Line 10"/>
          <p:cNvSpPr/>
          <p:nvPr/>
        </p:nvSpPr>
        <p:spPr>
          <a:xfrm>
            <a:off x="3709988" y="1303338"/>
            <a:ext cx="1587" cy="2570162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1" name="Rectangle 11"/>
          <p:cNvSpPr/>
          <p:nvPr/>
        </p:nvSpPr>
        <p:spPr>
          <a:xfrm>
            <a:off x="115888" y="158750"/>
            <a:ext cx="4175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衍射现象的分类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2" name="Rectangle 12"/>
          <p:cNvSpPr/>
          <p:nvPr/>
        </p:nvSpPr>
        <p:spPr>
          <a:xfrm>
            <a:off x="1655763" y="4454525"/>
            <a:ext cx="2222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菲涅耳衍射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33" name="Oval 13"/>
          <p:cNvSpPr/>
          <p:nvPr/>
        </p:nvSpPr>
        <p:spPr>
          <a:xfrm>
            <a:off x="4883150" y="1895475"/>
            <a:ext cx="228600" cy="1266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103688" y="2133600"/>
            <a:ext cx="792162" cy="855663"/>
            <a:chOff x="240" y="1104"/>
            <a:chExt cx="576" cy="528"/>
          </a:xfrm>
        </p:grpSpPr>
        <p:sp>
          <p:nvSpPr>
            <p:cNvPr id="6182" name="Oval 15"/>
            <p:cNvSpPr/>
            <p:nvPr/>
          </p:nvSpPr>
          <p:spPr>
            <a:xfrm>
              <a:off x="240" y="1344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183" name="Line 16"/>
            <p:cNvSpPr/>
            <p:nvPr/>
          </p:nvSpPr>
          <p:spPr>
            <a:xfrm flipV="1">
              <a:off x="336" y="1104"/>
              <a:ext cx="480" cy="288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84" name="Line 17"/>
            <p:cNvSpPr/>
            <p:nvPr/>
          </p:nvSpPr>
          <p:spPr>
            <a:xfrm>
              <a:off x="288" y="1392"/>
              <a:ext cx="528" cy="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85" name="Line 18"/>
            <p:cNvSpPr/>
            <p:nvPr/>
          </p:nvSpPr>
          <p:spPr>
            <a:xfrm>
              <a:off x="288" y="1392"/>
              <a:ext cx="528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9"/>
          <p:cNvGrpSpPr/>
          <p:nvPr/>
        </p:nvGrpSpPr>
        <p:grpSpPr>
          <a:xfrm>
            <a:off x="5111750" y="2133600"/>
            <a:ext cx="533400" cy="855663"/>
            <a:chOff x="3168" y="1248"/>
            <a:chExt cx="336" cy="528"/>
          </a:xfrm>
        </p:grpSpPr>
        <p:sp>
          <p:nvSpPr>
            <p:cNvPr id="6179" name="Line 20"/>
            <p:cNvSpPr/>
            <p:nvPr/>
          </p:nvSpPr>
          <p:spPr>
            <a:xfrm>
              <a:off x="3168" y="1248"/>
              <a:ext cx="336" cy="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80" name="Line 21"/>
            <p:cNvSpPr/>
            <p:nvPr/>
          </p:nvSpPr>
          <p:spPr>
            <a:xfrm>
              <a:off x="3168" y="1536"/>
              <a:ext cx="336" cy="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81" name="Line 22"/>
            <p:cNvSpPr/>
            <p:nvPr/>
          </p:nvSpPr>
          <p:spPr>
            <a:xfrm>
              <a:off x="3168" y="1776"/>
              <a:ext cx="336" cy="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143" name="Line 23"/>
          <p:cNvSpPr/>
          <p:nvPr/>
        </p:nvSpPr>
        <p:spPr>
          <a:xfrm>
            <a:off x="6516688" y="944563"/>
            <a:ext cx="22225" cy="2513012"/>
          </a:xfrm>
          <a:prstGeom prst="line">
            <a:avLst/>
          </a:prstGeom>
          <a:ln w="57150" cap="flat" cmpd="sng">
            <a:solidFill>
              <a:srgbClr val="FFFF00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6" name="Group 24"/>
          <p:cNvGrpSpPr/>
          <p:nvPr/>
        </p:nvGrpSpPr>
        <p:grpSpPr>
          <a:xfrm>
            <a:off x="5616575" y="1341438"/>
            <a:ext cx="71438" cy="2438400"/>
            <a:chOff x="3456" y="816"/>
            <a:chExt cx="0" cy="1392"/>
          </a:xfrm>
        </p:grpSpPr>
        <p:sp>
          <p:nvSpPr>
            <p:cNvPr id="6177" name="Line 25"/>
            <p:cNvSpPr/>
            <p:nvPr/>
          </p:nvSpPr>
          <p:spPr>
            <a:xfrm>
              <a:off x="3456" y="816"/>
              <a:ext cx="0" cy="432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8" name="Line 26"/>
            <p:cNvSpPr/>
            <p:nvPr/>
          </p:nvSpPr>
          <p:spPr>
            <a:xfrm>
              <a:off x="3456" y="1776"/>
              <a:ext cx="0" cy="432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27"/>
          <p:cNvGrpSpPr/>
          <p:nvPr/>
        </p:nvGrpSpPr>
        <p:grpSpPr>
          <a:xfrm>
            <a:off x="5616575" y="1700213"/>
            <a:ext cx="914400" cy="1281112"/>
            <a:chOff x="3456" y="960"/>
            <a:chExt cx="576" cy="816"/>
          </a:xfrm>
        </p:grpSpPr>
        <p:sp>
          <p:nvSpPr>
            <p:cNvPr id="6174" name="Line 28"/>
            <p:cNvSpPr/>
            <p:nvPr/>
          </p:nvSpPr>
          <p:spPr>
            <a:xfrm flipV="1">
              <a:off x="3456" y="1248"/>
              <a:ext cx="576" cy="288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5" name="Line 29"/>
            <p:cNvSpPr/>
            <p:nvPr/>
          </p:nvSpPr>
          <p:spPr>
            <a:xfrm flipV="1">
              <a:off x="3456" y="960"/>
              <a:ext cx="576" cy="288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6" name="Line 30"/>
            <p:cNvSpPr/>
            <p:nvPr/>
          </p:nvSpPr>
          <p:spPr>
            <a:xfrm flipV="1">
              <a:off x="3456" y="1488"/>
              <a:ext cx="576" cy="288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31"/>
          <p:cNvGrpSpPr/>
          <p:nvPr/>
        </p:nvGrpSpPr>
        <p:grpSpPr>
          <a:xfrm>
            <a:off x="6551613" y="1160463"/>
            <a:ext cx="1893887" cy="1368425"/>
            <a:chOff x="4032" y="624"/>
            <a:chExt cx="1296" cy="864"/>
          </a:xfrm>
        </p:grpSpPr>
        <p:sp>
          <p:nvSpPr>
            <p:cNvPr id="6171" name="Line 32"/>
            <p:cNvSpPr/>
            <p:nvPr/>
          </p:nvSpPr>
          <p:spPr>
            <a:xfrm flipV="1">
              <a:off x="4032" y="624"/>
              <a:ext cx="1296" cy="624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2" name="Line 33"/>
            <p:cNvSpPr/>
            <p:nvPr/>
          </p:nvSpPr>
          <p:spPr>
            <a:xfrm flipV="1">
              <a:off x="4032" y="624"/>
              <a:ext cx="1296" cy="336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3" name="Line 34"/>
            <p:cNvSpPr/>
            <p:nvPr/>
          </p:nvSpPr>
          <p:spPr>
            <a:xfrm flipV="1">
              <a:off x="4032" y="624"/>
              <a:ext cx="1296" cy="864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55" name="Line 35"/>
          <p:cNvSpPr/>
          <p:nvPr/>
        </p:nvSpPr>
        <p:spPr>
          <a:xfrm>
            <a:off x="8424863" y="765175"/>
            <a:ext cx="1587" cy="3078163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56" name="Object 36"/>
          <p:cNvGraphicFramePr>
            <a:graphicFrameLocks noChangeAspect="1"/>
          </p:cNvGraphicFramePr>
          <p:nvPr/>
        </p:nvGraphicFramePr>
        <p:xfrm>
          <a:off x="703263" y="2309813"/>
          <a:ext cx="3000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5900" imgH="241300" progId="Equation.DSMT4">
                  <p:embed/>
                </p:oleObj>
              </mc:Choice>
              <mc:Fallback>
                <p:oleObj name="" r:id="rId1" imgW="2159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3263" y="2309813"/>
                        <a:ext cx="300037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3844925" y="1298575"/>
          <a:ext cx="3317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28600" imgH="228600" progId="Equation.DSMT4">
                  <p:embed/>
                </p:oleObj>
              </mc:Choice>
              <mc:Fallback>
                <p:oleObj name="" r:id="rId3" imgW="2286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4925" y="1298575"/>
                        <a:ext cx="331788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8" name="Object 38"/>
          <p:cNvGraphicFramePr>
            <a:graphicFrameLocks noChangeAspect="1"/>
          </p:cNvGraphicFramePr>
          <p:nvPr/>
        </p:nvGraphicFramePr>
        <p:xfrm>
          <a:off x="4192588" y="1946275"/>
          <a:ext cx="2571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15900" imgH="241300" progId="Equation.DSMT4">
                  <p:embed/>
                </p:oleObj>
              </mc:Choice>
              <mc:Fallback>
                <p:oleObj name="" r:id="rId5" imgW="2159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2588" y="1946275"/>
                        <a:ext cx="257175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9" name="Object 39"/>
          <p:cNvGraphicFramePr>
            <a:graphicFrameLocks noChangeAspect="1"/>
          </p:cNvGraphicFramePr>
          <p:nvPr/>
        </p:nvGraphicFramePr>
        <p:xfrm>
          <a:off x="8056563" y="693738"/>
          <a:ext cx="3762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28600" imgH="228600" progId="Equation.DSMT4">
                  <p:embed/>
                </p:oleObj>
              </mc:Choice>
              <mc:Fallback>
                <p:oleObj name="" r:id="rId7" imgW="2286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6563" y="693738"/>
                        <a:ext cx="376237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Rectangle 40"/>
          <p:cNvSpPr/>
          <p:nvPr/>
        </p:nvSpPr>
        <p:spPr>
          <a:xfrm>
            <a:off x="5356225" y="4483100"/>
            <a:ext cx="2360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夫琅和费衍射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9" name="Group 46"/>
          <p:cNvGrpSpPr/>
          <p:nvPr/>
        </p:nvGrpSpPr>
        <p:grpSpPr>
          <a:xfrm>
            <a:off x="1584325" y="1808163"/>
            <a:ext cx="2125663" cy="1331912"/>
            <a:chOff x="4032" y="624"/>
            <a:chExt cx="1296" cy="864"/>
          </a:xfrm>
        </p:grpSpPr>
        <p:sp>
          <p:nvSpPr>
            <p:cNvPr id="6168" name="Line 47"/>
            <p:cNvSpPr/>
            <p:nvPr/>
          </p:nvSpPr>
          <p:spPr>
            <a:xfrm flipV="1">
              <a:off x="4032" y="624"/>
              <a:ext cx="1296" cy="624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9" name="Line 48"/>
            <p:cNvSpPr/>
            <p:nvPr/>
          </p:nvSpPr>
          <p:spPr>
            <a:xfrm flipV="1">
              <a:off x="4032" y="624"/>
              <a:ext cx="1296" cy="336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0" name="Line 49"/>
            <p:cNvSpPr/>
            <p:nvPr/>
          </p:nvSpPr>
          <p:spPr>
            <a:xfrm flipV="1">
              <a:off x="4032" y="624"/>
              <a:ext cx="1296" cy="864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65" name="Text Box 51"/>
          <p:cNvSpPr txBox="1"/>
          <p:nvPr/>
        </p:nvSpPr>
        <p:spPr>
          <a:xfrm>
            <a:off x="8788400" y="6376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endParaRPr lang="en-US" altLang="zh-CN" sz="1800" dirty="0"/>
          </a:p>
        </p:txBody>
      </p:sp>
      <p:sp>
        <p:nvSpPr>
          <p:cNvPr id="2095" name="Text Box 47"/>
          <p:cNvSpPr txBox="1"/>
          <p:nvPr/>
        </p:nvSpPr>
        <p:spPr>
          <a:xfrm>
            <a:off x="1466850" y="5195888"/>
            <a:ext cx="2497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观察屏不太远</a:t>
            </a:r>
            <a:endParaRPr lang="zh-CN" altLang="en-US" sz="2800" b="1" dirty="0"/>
          </a:p>
        </p:txBody>
      </p:sp>
      <p:sp>
        <p:nvSpPr>
          <p:cNvPr id="2096" name="Text Box 48"/>
          <p:cNvSpPr txBox="1"/>
          <p:nvPr/>
        </p:nvSpPr>
        <p:spPr>
          <a:xfrm>
            <a:off x="5386388" y="5240338"/>
            <a:ext cx="2497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观察屏无穷远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75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75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/>
      <p:bldP spid="5132" grpId="0"/>
      <p:bldP spid="5133" grpId="0" animBg="1"/>
      <p:bldP spid="5160" grpId="0"/>
      <p:bldP spid="2095" grpId="0"/>
      <p:bldP spid="20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6" name="Text Box 4"/>
          <p:cNvSpPr txBox="1"/>
          <p:nvPr/>
        </p:nvSpPr>
        <p:spPr>
          <a:xfrm>
            <a:off x="79375" y="227013"/>
            <a:ext cx="54054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1.3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惠更斯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菲涅</a:t>
            </a:r>
            <a:r>
              <a:rPr lang="zh-CN" altLang="en-US" sz="2800" b="1" dirty="0">
                <a:solidFill>
                  <a:srgbClr val="FFFF00"/>
                </a:solidFill>
              </a:rPr>
              <a:t>耳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原理     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Text Box 6"/>
          <p:cNvSpPr txBox="1"/>
          <p:nvPr/>
        </p:nvSpPr>
        <p:spPr>
          <a:xfrm>
            <a:off x="3884613" y="176213"/>
            <a:ext cx="3282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（衍射的理论基础）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 rot="16005791" flipH="1">
            <a:off x="5306219" y="1751807"/>
            <a:ext cx="2274887" cy="1295400"/>
          </a:xfrm>
          <a:prstGeom prst="parallelogram">
            <a:avLst>
              <a:gd name="adj" fmla="val 43903"/>
            </a:avLst>
          </a:prstGeom>
          <a:solidFill>
            <a:srgbClr val="66FFFF"/>
          </a:solidFill>
          <a:ln w="9525">
            <a:noFill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6184900" y="1947863"/>
            <a:ext cx="609600" cy="7620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81" name="Rectangle 9"/>
          <p:cNvSpPr/>
          <p:nvPr/>
        </p:nvSpPr>
        <p:spPr>
          <a:xfrm>
            <a:off x="6489700" y="2100263"/>
            <a:ext cx="152400" cy="152400"/>
          </a:xfrm>
          <a:prstGeom prst="rect">
            <a:avLst/>
          </a:prstGeom>
          <a:solidFill>
            <a:srgbClr val="FF2D2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4282" name="Line 10"/>
          <p:cNvSpPr/>
          <p:nvPr/>
        </p:nvSpPr>
        <p:spPr>
          <a:xfrm flipV="1">
            <a:off x="6565900" y="1947863"/>
            <a:ext cx="601663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83" name="Line 11"/>
          <p:cNvSpPr/>
          <p:nvPr/>
        </p:nvSpPr>
        <p:spPr>
          <a:xfrm>
            <a:off x="6557963" y="2176463"/>
            <a:ext cx="1828800" cy="381000"/>
          </a:xfrm>
          <a:prstGeom prst="line">
            <a:avLst/>
          </a:prstGeom>
          <a:ln w="28575" cap="flat" cmpd="sng">
            <a:solidFill>
              <a:srgbClr val="FF2D2D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84" name="Arc 12"/>
          <p:cNvSpPr/>
          <p:nvPr/>
        </p:nvSpPr>
        <p:spPr>
          <a:xfrm>
            <a:off x="6565900" y="2024063"/>
            <a:ext cx="381000" cy="211137"/>
          </a:xfrm>
          <a:custGeom>
            <a:avLst/>
            <a:gdLst>
              <a:gd name="txL" fmla="*/ 0 w 21600"/>
              <a:gd name="txT" fmla="*/ 0 h 13167"/>
              <a:gd name="txR" fmla="*/ 21600 w 21600"/>
              <a:gd name="txB" fmla="*/ 13167 h 1316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13167" fill="none">
                <a:moveTo>
                  <a:pt x="20801" y="-1"/>
                </a:moveTo>
                <a:cubicBezTo>
                  <a:pt x="21331" y="1894"/>
                  <a:pt x="21600" y="3851"/>
                  <a:pt x="21600" y="5819"/>
                </a:cubicBezTo>
                <a:cubicBezTo>
                  <a:pt x="21600" y="8324"/>
                  <a:pt x="21164" y="10810"/>
                  <a:pt x="20311" y="13166"/>
                </a:cubicBezTo>
              </a:path>
              <a:path w="21600" h="13167" stroke="0">
                <a:moveTo>
                  <a:pt x="20801" y="-1"/>
                </a:moveTo>
                <a:cubicBezTo>
                  <a:pt x="21331" y="1894"/>
                  <a:pt x="21600" y="3851"/>
                  <a:pt x="21600" y="5819"/>
                </a:cubicBezTo>
                <a:cubicBezTo>
                  <a:pt x="21600" y="8324"/>
                  <a:pt x="21164" y="10810"/>
                  <a:pt x="20311" y="13166"/>
                </a:cubicBezTo>
                <a:lnTo>
                  <a:pt x="0" y="5819"/>
                </a:lnTo>
                <a:lnTo>
                  <a:pt x="20801" y="-1"/>
                </a:lnTo>
                <a:close/>
              </a:path>
            </a:pathLst>
          </a:custGeom>
          <a:noFill/>
          <a:ln w="952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5" name="Arc 13"/>
          <p:cNvSpPr/>
          <p:nvPr/>
        </p:nvSpPr>
        <p:spPr>
          <a:xfrm>
            <a:off x="7023100" y="2095500"/>
            <a:ext cx="381000" cy="423863"/>
          </a:xfrm>
          <a:custGeom>
            <a:avLst/>
            <a:gdLst>
              <a:gd name="txL" fmla="*/ 0 w 21600"/>
              <a:gd name="txT" fmla="*/ 0 h 26348"/>
              <a:gd name="txR" fmla="*/ 21600 w 21600"/>
              <a:gd name="txB" fmla="*/ 26348 h 26348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26348" fill="none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5863"/>
                  <a:pt x="18394" y="22269"/>
                  <a:pt x="12947" y="26347"/>
                </a:cubicBezTo>
              </a:path>
              <a:path w="21600" h="26348" stroke="0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5863"/>
                  <a:pt x="18394" y="22269"/>
                  <a:pt x="12947" y="26347"/>
                </a:cubicBezTo>
                <a:lnTo>
                  <a:pt x="0" y="9059"/>
                </a:lnTo>
                <a:lnTo>
                  <a:pt x="19608" y="0"/>
                </a:lnTo>
                <a:close/>
              </a:path>
            </a:pathLst>
          </a:custGeom>
          <a:noFill/>
          <a:ln w="9525" cap="flat" cmpd="sng">
            <a:solidFill>
              <a:srgbClr val="FF2D2D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6" name="Arc 14"/>
          <p:cNvSpPr/>
          <p:nvPr/>
        </p:nvSpPr>
        <p:spPr>
          <a:xfrm>
            <a:off x="7251700" y="2100263"/>
            <a:ext cx="609600" cy="608012"/>
          </a:xfrm>
          <a:custGeom>
            <a:avLst/>
            <a:gdLst>
              <a:gd name="txL" fmla="*/ 0 w 21600"/>
              <a:gd name="txT" fmla="*/ 0 h 24351"/>
              <a:gd name="txR" fmla="*/ 21600 w 21600"/>
              <a:gd name="txB" fmla="*/ 24351 h 24351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24351" fill="none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5764"/>
                  <a:pt x="19931" y="20521"/>
                  <a:pt x="16869" y="24350"/>
                </a:cubicBezTo>
              </a:path>
              <a:path w="21600" h="24351" stroke="0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5764"/>
                  <a:pt x="19931" y="20521"/>
                  <a:pt x="16869" y="24350"/>
                </a:cubicBezTo>
                <a:lnTo>
                  <a:pt x="0" y="10861"/>
                </a:lnTo>
                <a:lnTo>
                  <a:pt x="18670" y="0"/>
                </a:lnTo>
                <a:close/>
              </a:path>
            </a:pathLst>
          </a:custGeom>
          <a:noFill/>
          <a:ln w="9525" cap="flat" cmpd="sng">
            <a:solidFill>
              <a:srgbClr val="FF2D2D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7" name="Rectangle 15"/>
          <p:cNvSpPr/>
          <p:nvPr/>
        </p:nvSpPr>
        <p:spPr>
          <a:xfrm>
            <a:off x="6413500" y="2481263"/>
            <a:ext cx="152400" cy="152400"/>
          </a:xfrm>
          <a:prstGeom prst="rect">
            <a:avLst/>
          </a:prstGeom>
          <a:solidFill>
            <a:srgbClr val="FF2D2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4288" name="Line 16"/>
          <p:cNvSpPr/>
          <p:nvPr/>
        </p:nvSpPr>
        <p:spPr>
          <a:xfrm>
            <a:off x="6489700" y="2557463"/>
            <a:ext cx="1828800" cy="0"/>
          </a:xfrm>
          <a:prstGeom prst="line">
            <a:avLst/>
          </a:prstGeom>
          <a:ln w="28575" cap="flat" cmpd="sng">
            <a:solidFill>
              <a:srgbClr val="FF2D2D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7505700" y="1951038"/>
          <a:ext cx="285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52400" imgH="177800" progId="Equation.DSMT4">
                  <p:embed/>
                </p:oleObj>
              </mc:Choice>
              <mc:Fallback>
                <p:oleObj name="" r:id="rId1" imgW="152400" imgH="177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05700" y="1951038"/>
                        <a:ext cx="2857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8389938" y="2317750"/>
          <a:ext cx="3921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3200" imgH="241300" progId="Equation.DSMT4">
                  <p:embed/>
                </p:oleObj>
              </mc:Choice>
              <mc:Fallback>
                <p:oleObj name="" r:id="rId3" imgW="203200" imgH="241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9938" y="2317750"/>
                        <a:ext cx="392112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6489700" y="1643063"/>
            <a:ext cx="447675" cy="393700"/>
            <a:chOff x="4229" y="720"/>
            <a:chExt cx="282" cy="248"/>
          </a:xfrm>
        </p:grpSpPr>
        <p:graphicFrame>
          <p:nvGraphicFramePr>
            <p:cNvPr id="7207" name="Object 20"/>
            <p:cNvGraphicFramePr>
              <a:graphicFrameLocks noChangeAspect="1"/>
            </p:cNvGraphicFramePr>
            <p:nvPr/>
          </p:nvGraphicFramePr>
          <p:xfrm>
            <a:off x="4229" y="720"/>
            <a:ext cx="1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139700" imgH="177800" progId="Equation.3">
                    <p:embed/>
                  </p:oleObj>
                </mc:Choice>
                <mc:Fallback>
                  <p:oleObj name="" r:id="rId5" imgW="139700" imgH="177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29" y="720"/>
                          <a:ext cx="19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8" name="Object 21"/>
            <p:cNvGraphicFramePr>
              <a:graphicFrameLocks noChangeAspect="1"/>
            </p:cNvGraphicFramePr>
            <p:nvPr/>
          </p:nvGraphicFramePr>
          <p:xfrm>
            <a:off x="4373" y="786"/>
            <a:ext cx="13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152400" imgH="190500" progId="Equation.3">
                    <p:embed/>
                  </p:oleObj>
                </mc:Choice>
                <mc:Fallback>
                  <p:oleObj name="" r:id="rId7" imgW="152400" imgH="1905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73" y="786"/>
                          <a:ext cx="138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7019925" y="2011363"/>
          <a:ext cx="3079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215900" imgH="190500" progId="Equation.DSMT4">
                  <p:embed/>
                </p:oleObj>
              </mc:Choice>
              <mc:Fallback>
                <p:oleObj name="" r:id="rId9" imgW="215900" imgH="190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9925" y="2011363"/>
                        <a:ext cx="307975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Text Box 24"/>
          <p:cNvSpPr txBox="1"/>
          <p:nvPr/>
        </p:nvSpPr>
        <p:spPr>
          <a:xfrm>
            <a:off x="871538" y="865188"/>
            <a:ext cx="4500562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波阵面上各面积元所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发出的球面子波在观察点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的相干叠加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决定了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点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的合振动及光强。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4299" name="Line 27"/>
          <p:cNvSpPr/>
          <p:nvPr/>
        </p:nvSpPr>
        <p:spPr>
          <a:xfrm>
            <a:off x="2801938" y="1779588"/>
            <a:ext cx="609600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0" name="Line 28"/>
          <p:cNvSpPr/>
          <p:nvPr/>
        </p:nvSpPr>
        <p:spPr>
          <a:xfrm>
            <a:off x="1735138" y="2211388"/>
            <a:ext cx="1295400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01" name="Text Box 29"/>
          <p:cNvSpPr txBox="1"/>
          <p:nvPr/>
        </p:nvSpPr>
        <p:spPr>
          <a:xfrm>
            <a:off x="1001713" y="2770188"/>
            <a:ext cx="45878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衍射现象实为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无限多个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无限小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的子波的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干涉效应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279525" y="4000500"/>
            <a:ext cx="673100" cy="555625"/>
            <a:chOff x="4191" y="751"/>
            <a:chExt cx="355" cy="258"/>
          </a:xfrm>
        </p:grpSpPr>
        <p:graphicFrame>
          <p:nvGraphicFramePr>
            <p:cNvPr id="7205" name="Object 31"/>
            <p:cNvGraphicFramePr>
              <a:graphicFrameLocks noChangeAspect="1"/>
            </p:cNvGraphicFramePr>
            <p:nvPr/>
          </p:nvGraphicFramePr>
          <p:xfrm>
            <a:off x="4191" y="761"/>
            <a:ext cx="1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127000" imgH="177165" progId="Equation.DSMT4">
                    <p:embed/>
                  </p:oleObj>
                </mc:Choice>
                <mc:Fallback>
                  <p:oleObj name="" r:id="rId11" imgW="127000" imgH="177165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91" y="761"/>
                          <a:ext cx="18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32"/>
            <p:cNvGraphicFramePr>
              <a:graphicFrameLocks noChangeAspect="1"/>
            </p:cNvGraphicFramePr>
            <p:nvPr/>
          </p:nvGraphicFramePr>
          <p:xfrm>
            <a:off x="4338" y="751"/>
            <a:ext cx="20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3" imgW="228600" imgH="266700" progId="Equation.DSMT4">
                    <p:embed/>
                  </p:oleObj>
                </mc:Choice>
                <mc:Fallback>
                  <p:oleObj name="" r:id="rId13" imgW="228600" imgH="2667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38" y="751"/>
                          <a:ext cx="208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05" name="Line 33"/>
          <p:cNvSpPr/>
          <p:nvPr/>
        </p:nvSpPr>
        <p:spPr>
          <a:xfrm>
            <a:off x="1978025" y="4335463"/>
            <a:ext cx="457200" cy="0"/>
          </a:xfrm>
          <a:prstGeom prst="line">
            <a:avLst/>
          </a:prstGeom>
          <a:ln w="38100" cap="flat" cmpd="sng">
            <a:solidFill>
              <a:srgbClr val="EE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2446338" y="4049713"/>
          <a:ext cx="1260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1028065" imgH="342900" progId="Equation.DSMT4">
                  <p:embed/>
                </p:oleObj>
              </mc:Choice>
              <mc:Fallback>
                <p:oleObj name="" r:id="rId15" imgW="1028065" imgH="342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46338" y="4049713"/>
                        <a:ext cx="126047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36"/>
          <p:cNvGraphicFramePr>
            <a:graphicFrameLocks noChangeAspect="1"/>
          </p:cNvGraphicFramePr>
          <p:nvPr/>
        </p:nvGraphicFramePr>
        <p:xfrm>
          <a:off x="3802063" y="3802063"/>
          <a:ext cx="41624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7" imgW="1727200" imgH="368300" progId="Equation.DSMT4">
                  <p:embed/>
                </p:oleObj>
              </mc:Choice>
              <mc:Fallback>
                <p:oleObj name="" r:id="rId17" imgW="1727200" imgH="368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02063" y="3802063"/>
                        <a:ext cx="4162425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3" name="Rectangle 41"/>
          <p:cNvSpPr/>
          <p:nvPr/>
        </p:nvSpPr>
        <p:spPr>
          <a:xfrm>
            <a:off x="838200" y="4679950"/>
            <a:ext cx="27257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点的合振动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316" name="Object 44"/>
          <p:cNvGraphicFramePr>
            <a:graphicFrameLocks noChangeAspect="1"/>
          </p:cNvGraphicFramePr>
          <p:nvPr/>
        </p:nvGraphicFramePr>
        <p:xfrm>
          <a:off x="1525588" y="5224463"/>
          <a:ext cx="59769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2616200" imgH="444500" progId="Equation.DSMT4">
                  <p:embed/>
                </p:oleObj>
              </mc:Choice>
              <mc:Fallback>
                <p:oleObj name="" r:id="rId19" imgW="26162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25588" y="5224463"/>
                        <a:ext cx="5976937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8"/>
          <p:cNvGrpSpPr/>
          <p:nvPr/>
        </p:nvGrpSpPr>
        <p:grpSpPr>
          <a:xfrm>
            <a:off x="2843213" y="6186488"/>
            <a:ext cx="4789487" cy="519112"/>
            <a:chOff x="1440" y="3408"/>
            <a:chExt cx="2459" cy="327"/>
          </a:xfrm>
        </p:grpSpPr>
        <p:sp>
          <p:nvSpPr>
            <p:cNvPr id="7203" name="Line 49"/>
            <p:cNvSpPr/>
            <p:nvPr/>
          </p:nvSpPr>
          <p:spPr>
            <a:xfrm>
              <a:off x="1440" y="3600"/>
              <a:ext cx="720" cy="0"/>
            </a:xfrm>
            <a:prstGeom prst="line">
              <a:avLst/>
            </a:prstGeom>
            <a:ln w="28575" cap="flat" cmpd="sng">
              <a:solidFill>
                <a:srgbClr val="E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4" name="Rectangle 50"/>
            <p:cNvSpPr/>
            <p:nvPr/>
          </p:nvSpPr>
          <p:spPr>
            <a:xfrm>
              <a:off x="2208" y="3408"/>
              <a:ext cx="16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菲涅耳衍射公式</a:t>
              </a:r>
              <a:endPara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54324" name="Arc 52"/>
          <p:cNvSpPr/>
          <p:nvPr/>
        </p:nvSpPr>
        <p:spPr>
          <a:xfrm rot="353857">
            <a:off x="6938963" y="2328863"/>
            <a:ext cx="609600" cy="492125"/>
          </a:xfrm>
          <a:custGeom>
            <a:avLst/>
            <a:gdLst>
              <a:gd name="txL" fmla="*/ 0 w 21600"/>
              <a:gd name="txT" fmla="*/ 0 h 19699"/>
              <a:gd name="txR" fmla="*/ 21600 w 21600"/>
              <a:gd name="txB" fmla="*/ 19699 h 19699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19699" fill="none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3907"/>
                  <a:pt x="20955" y="16919"/>
                  <a:pt x="19709" y="19699"/>
                </a:cubicBezTo>
              </a:path>
              <a:path w="21600" h="19699" stroke="0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3907"/>
                  <a:pt x="20955" y="16919"/>
                  <a:pt x="19709" y="19699"/>
                </a:cubicBezTo>
                <a:lnTo>
                  <a:pt x="0" y="10861"/>
                </a:lnTo>
                <a:lnTo>
                  <a:pt x="18670" y="0"/>
                </a:lnTo>
                <a:close/>
              </a:path>
            </a:pathLst>
          </a:custGeom>
          <a:noFill/>
          <a:ln w="9525" cap="flat" cmpd="sng">
            <a:solidFill>
              <a:srgbClr val="FF2D2D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5" name="Arc 53"/>
          <p:cNvSpPr/>
          <p:nvPr/>
        </p:nvSpPr>
        <p:spPr>
          <a:xfrm>
            <a:off x="6634163" y="2405063"/>
            <a:ext cx="381000" cy="333375"/>
          </a:xfrm>
          <a:custGeom>
            <a:avLst/>
            <a:gdLst>
              <a:gd name="txL" fmla="*/ 0 w 21600"/>
              <a:gd name="txT" fmla="*/ 0 h 20760"/>
              <a:gd name="txR" fmla="*/ 21600 w 21600"/>
              <a:gd name="txB" fmla="*/ 20760 h 2076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20760" fill="none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3209"/>
                  <a:pt x="20404" y="17271"/>
                  <a:pt x="18156" y="20760"/>
                </a:cubicBezTo>
              </a:path>
              <a:path w="21600" h="20760" stroke="0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3209"/>
                  <a:pt x="20404" y="17271"/>
                  <a:pt x="18156" y="20760"/>
                </a:cubicBezTo>
                <a:lnTo>
                  <a:pt x="0" y="9059"/>
                </a:lnTo>
                <a:lnTo>
                  <a:pt x="19608" y="0"/>
                </a:lnTo>
                <a:close/>
              </a:path>
            </a:pathLst>
          </a:custGeom>
          <a:noFill/>
          <a:ln w="9525" cap="flat" cmpd="sng">
            <a:solidFill>
              <a:srgbClr val="FF2D2D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4326" name="Object 54"/>
          <p:cNvGraphicFramePr>
            <a:graphicFrameLocks noChangeAspect="1"/>
          </p:cNvGraphicFramePr>
          <p:nvPr/>
        </p:nvGraphicFramePr>
        <p:xfrm>
          <a:off x="7215188" y="1624013"/>
          <a:ext cx="2936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1" imgW="177800" imgH="253365" progId="Equation.DSMT4">
                  <p:embed/>
                </p:oleObj>
              </mc:Choice>
              <mc:Fallback>
                <p:oleObj name="" r:id="rId21" imgW="177800" imgH="2533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15188" y="1624013"/>
                        <a:ext cx="29368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Text Box 55"/>
          <p:cNvSpPr txBox="1"/>
          <p:nvPr/>
        </p:nvSpPr>
        <p:spPr>
          <a:xfrm>
            <a:off x="8788400" y="63928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3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8" grpId="0"/>
      <p:bldP spid="54281" grpId="0" animBg="1"/>
      <p:bldP spid="54287" grpId="0" animBg="1"/>
      <p:bldP spid="54296" grpId="0"/>
      <p:bldP spid="54301" grpId="0"/>
      <p:bldP spid="543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38" name="Rectangle 42"/>
          <p:cNvSpPr/>
          <p:nvPr/>
        </p:nvSpPr>
        <p:spPr>
          <a:xfrm>
            <a:off x="101600" y="371475"/>
            <a:ext cx="5975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1.4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干涉现象与衍射现象的区别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41" name="Rectangle 45"/>
          <p:cNvSpPr/>
          <p:nvPr/>
        </p:nvSpPr>
        <p:spPr>
          <a:xfrm>
            <a:off x="576263" y="4184650"/>
            <a:ext cx="5327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干涉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有限子波迭加干涉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55346" name="Picture 5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2825" y="1304925"/>
            <a:ext cx="31686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5347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8075" y="1268413"/>
            <a:ext cx="3671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5348" name="Rectangle 52"/>
          <p:cNvSpPr/>
          <p:nvPr/>
        </p:nvSpPr>
        <p:spPr>
          <a:xfrm>
            <a:off x="4751388" y="4184650"/>
            <a:ext cx="4171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衍射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无限子波迭加干涉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199" name="Text Box 53"/>
          <p:cNvSpPr txBox="1"/>
          <p:nvPr/>
        </p:nvSpPr>
        <p:spPr>
          <a:xfrm>
            <a:off x="8802688" y="64071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endParaRPr lang="en-US" altLang="zh-CN" sz="1800" dirty="0"/>
          </a:p>
        </p:txBody>
      </p:sp>
      <p:sp>
        <p:nvSpPr>
          <p:cNvPr id="9" name="圆角矩形 8"/>
          <p:cNvSpPr/>
          <p:nvPr/>
        </p:nvSpPr>
        <p:spPr>
          <a:xfrm>
            <a:off x="1524000" y="4151313"/>
            <a:ext cx="871538" cy="682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89600" y="4165600"/>
            <a:ext cx="871538" cy="682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"/>
                                        <p:tgtEl>
                                          <p:spTgt spid="553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2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2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8" grpId="0"/>
      <p:bldP spid="55341" grpId="0" build="allAtOnce"/>
      <p:bldP spid="5534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1444625" y="300038"/>
            <a:ext cx="6637338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节 单缝夫琅和费衍射</a:t>
            </a:r>
            <a:b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BFBFB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Fraunhofer Diffraction by a Single Slit</a:t>
            </a:r>
            <a:endParaRPr lang="en-US" altLang="zh-CN" sz="2400" b="1" dirty="0">
              <a:solidFill>
                <a:srgbClr val="BFBFB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7" name="Rectangle 3"/>
          <p:cNvSpPr/>
          <p:nvPr/>
        </p:nvSpPr>
        <p:spPr>
          <a:xfrm>
            <a:off x="58738" y="1423988"/>
            <a:ext cx="3481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衍射装置及图样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8" name="Picture 4" descr="18-6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9101" y="2200502"/>
            <a:ext cx="7026955" cy="409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221" name="Text Box 6"/>
          <p:cNvSpPr txBox="1"/>
          <p:nvPr/>
        </p:nvSpPr>
        <p:spPr>
          <a:xfrm>
            <a:off x="8788400" y="6376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endParaRPr lang="en-US" altLang="zh-CN" sz="18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91"/>
          <p:cNvGrpSpPr/>
          <p:nvPr/>
        </p:nvGrpSpPr>
        <p:grpSpPr>
          <a:xfrm>
            <a:off x="925513" y="517525"/>
            <a:ext cx="7005637" cy="2982913"/>
            <a:chOff x="583" y="210"/>
            <a:chExt cx="4413" cy="1879"/>
          </a:xfrm>
        </p:grpSpPr>
        <p:grpSp>
          <p:nvGrpSpPr>
            <p:cNvPr id="11288" name="Group 3"/>
            <p:cNvGrpSpPr/>
            <p:nvPr/>
          </p:nvGrpSpPr>
          <p:grpSpPr>
            <a:xfrm>
              <a:off x="1320" y="618"/>
              <a:ext cx="1152" cy="998"/>
              <a:chOff x="720" y="2208"/>
              <a:chExt cx="1152" cy="1056"/>
            </a:xfrm>
          </p:grpSpPr>
          <p:sp>
            <p:nvSpPr>
              <p:cNvPr id="11353" name="AutoShape 4"/>
              <p:cNvSpPr/>
              <p:nvPr/>
            </p:nvSpPr>
            <p:spPr>
              <a:xfrm rot="-5400000" flipV="1">
                <a:off x="1032" y="1896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54" name="AutoShape 5"/>
              <p:cNvSpPr/>
              <p:nvPr/>
            </p:nvSpPr>
            <p:spPr>
              <a:xfrm rot="-5400000" flipV="1">
                <a:off x="1032" y="2424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89" name="Line 6"/>
            <p:cNvSpPr/>
            <p:nvPr/>
          </p:nvSpPr>
          <p:spPr>
            <a:xfrm flipV="1">
              <a:off x="583" y="1154"/>
              <a:ext cx="528" cy="144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290" name="Group 7"/>
            <p:cNvGrpSpPr/>
            <p:nvPr/>
          </p:nvGrpSpPr>
          <p:grpSpPr>
            <a:xfrm>
              <a:off x="3844" y="210"/>
              <a:ext cx="1152" cy="1728"/>
              <a:chOff x="3840" y="2256"/>
              <a:chExt cx="1152" cy="1728"/>
            </a:xfrm>
          </p:grpSpPr>
          <p:grpSp>
            <p:nvGrpSpPr>
              <p:cNvPr id="11294" name="Group 8"/>
              <p:cNvGrpSpPr/>
              <p:nvPr/>
            </p:nvGrpSpPr>
            <p:grpSpPr>
              <a:xfrm>
                <a:off x="3840" y="2256"/>
                <a:ext cx="1152" cy="1728"/>
                <a:chOff x="3840" y="2256"/>
                <a:chExt cx="1152" cy="1728"/>
              </a:xfrm>
            </p:grpSpPr>
            <p:grpSp>
              <p:nvGrpSpPr>
                <p:cNvPr id="11306" name="Group 9"/>
                <p:cNvGrpSpPr/>
                <p:nvPr/>
              </p:nvGrpSpPr>
              <p:grpSpPr>
                <a:xfrm>
                  <a:off x="3840" y="2256"/>
                  <a:ext cx="1152" cy="1728"/>
                  <a:chOff x="3936" y="2016"/>
                  <a:chExt cx="1152" cy="1728"/>
                </a:xfrm>
              </p:grpSpPr>
              <p:sp>
                <p:nvSpPr>
                  <p:cNvPr id="11308" name="Line 10"/>
                  <p:cNvSpPr/>
                  <p:nvPr/>
                </p:nvSpPr>
                <p:spPr>
                  <a:xfrm flipV="1">
                    <a:off x="3936" y="3024"/>
                    <a:ext cx="1152" cy="288"/>
                  </a:xfrm>
                  <a:prstGeom prst="line">
                    <a:avLst/>
                  </a:prstGeom>
                  <a:ln w="7620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309" name="Line 11"/>
                  <p:cNvSpPr/>
                  <p:nvPr/>
                </p:nvSpPr>
                <p:spPr>
                  <a:xfrm flipV="1">
                    <a:off x="3984" y="2544"/>
                    <a:ext cx="576" cy="144"/>
                  </a:xfrm>
                  <a:prstGeom prst="line">
                    <a:avLst/>
                  </a:prstGeom>
                  <a:ln w="7620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1310" name="Group 12"/>
                  <p:cNvGrpSpPr/>
                  <p:nvPr/>
                </p:nvGrpSpPr>
                <p:grpSpPr>
                  <a:xfrm>
                    <a:off x="3936" y="2016"/>
                    <a:ext cx="1152" cy="1728"/>
                    <a:chOff x="3936" y="2016"/>
                    <a:chExt cx="1152" cy="1728"/>
                  </a:xfrm>
                </p:grpSpPr>
                <p:grpSp>
                  <p:nvGrpSpPr>
                    <p:cNvPr id="11329" name="Group 13"/>
                    <p:cNvGrpSpPr/>
                    <p:nvPr/>
                  </p:nvGrpSpPr>
                  <p:grpSpPr>
                    <a:xfrm>
                      <a:off x="3936" y="2016"/>
                      <a:ext cx="1152" cy="1728"/>
                      <a:chOff x="2688" y="2064"/>
                      <a:chExt cx="1152" cy="1728"/>
                    </a:xfrm>
                  </p:grpSpPr>
                  <p:sp>
                    <p:nvSpPr>
                      <p:cNvPr id="11349" name="Line 14"/>
                      <p:cNvSpPr/>
                      <p:nvPr/>
                    </p:nvSpPr>
                    <p:spPr>
                      <a:xfrm flipV="1">
                        <a:off x="2688" y="2064"/>
                        <a:ext cx="1152" cy="288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1350" name="Line 15"/>
                      <p:cNvSpPr/>
                      <p:nvPr/>
                    </p:nvSpPr>
                    <p:spPr>
                      <a:xfrm>
                        <a:off x="2688" y="2352"/>
                        <a:ext cx="0" cy="144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1351" name="Line 16"/>
                      <p:cNvSpPr/>
                      <p:nvPr/>
                    </p:nvSpPr>
                    <p:spPr>
                      <a:xfrm>
                        <a:off x="3840" y="2064"/>
                        <a:ext cx="0" cy="1392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1352" name="Line 17"/>
                      <p:cNvSpPr/>
                      <p:nvPr/>
                    </p:nvSpPr>
                    <p:spPr>
                      <a:xfrm flipV="1">
                        <a:off x="2688" y="3456"/>
                        <a:ext cx="1152" cy="336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11330" name="AutoShape 18"/>
                    <p:cNvSpPr/>
                    <p:nvPr/>
                  </p:nvSpPr>
                  <p:spPr>
                    <a:xfrm rot="-5400000" flipV="1">
                      <a:off x="4248" y="2280"/>
                      <a:ext cx="528" cy="1152"/>
                    </a:xfrm>
                    <a:prstGeom prst="parallelogram">
                      <a:avLst>
                        <a:gd name="adj" fmla="val 56250"/>
                      </a:avLst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>
                          <a:solidFill>
                            <a:schemeClr val="bg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>
                          <a:solidFill>
                            <a:schemeClr val="bg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bg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bg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331" name="Line 19"/>
                    <p:cNvSpPr/>
                    <p:nvPr/>
                  </p:nvSpPr>
                  <p:spPr>
                    <a:xfrm flipV="1">
                      <a:off x="3936" y="2496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2" name="Line 20"/>
                    <p:cNvSpPr/>
                    <p:nvPr/>
                  </p:nvSpPr>
                  <p:spPr>
                    <a:xfrm flipV="1">
                      <a:off x="3936" y="2832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3" name="Line 21"/>
                    <p:cNvSpPr/>
                    <p:nvPr/>
                  </p:nvSpPr>
                  <p:spPr>
                    <a:xfrm flipV="1">
                      <a:off x="3936" y="2880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4" name="Line 22"/>
                    <p:cNvSpPr/>
                    <p:nvPr/>
                  </p:nvSpPr>
                  <p:spPr>
                    <a:xfrm flipV="1">
                      <a:off x="3936" y="244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5" name="Line 23"/>
                    <p:cNvSpPr/>
                    <p:nvPr/>
                  </p:nvSpPr>
                  <p:spPr>
                    <a:xfrm flipV="1">
                      <a:off x="3936" y="2400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6" name="Line 24"/>
                    <p:cNvSpPr/>
                    <p:nvPr/>
                  </p:nvSpPr>
                  <p:spPr>
                    <a:xfrm flipV="1">
                      <a:off x="3936" y="2352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7" name="Line 25"/>
                    <p:cNvSpPr/>
                    <p:nvPr/>
                  </p:nvSpPr>
                  <p:spPr>
                    <a:xfrm flipV="1">
                      <a:off x="3936" y="2352"/>
                      <a:ext cx="1152" cy="240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8" name="Line 26"/>
                    <p:cNvSpPr/>
                    <p:nvPr/>
                  </p:nvSpPr>
                  <p:spPr>
                    <a:xfrm flipV="1">
                      <a:off x="3936" y="244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39" name="Line 27"/>
                    <p:cNvSpPr/>
                    <p:nvPr/>
                  </p:nvSpPr>
                  <p:spPr>
                    <a:xfrm flipV="1">
                      <a:off x="3936" y="2976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0" name="Line 28"/>
                    <p:cNvSpPr/>
                    <p:nvPr/>
                  </p:nvSpPr>
                  <p:spPr>
                    <a:xfrm flipV="1">
                      <a:off x="3936" y="292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1" name="Line 29"/>
                    <p:cNvSpPr/>
                    <p:nvPr/>
                  </p:nvSpPr>
                  <p:spPr>
                    <a:xfrm flipV="1">
                      <a:off x="3936" y="292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2" name="Line 30"/>
                    <p:cNvSpPr/>
                    <p:nvPr/>
                  </p:nvSpPr>
                  <p:spPr>
                    <a:xfrm flipV="1">
                      <a:off x="3936" y="2304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3" name="Line 31"/>
                    <p:cNvSpPr/>
                    <p:nvPr/>
                  </p:nvSpPr>
                  <p:spPr>
                    <a:xfrm flipV="1">
                      <a:off x="3936" y="3024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4" name="Line 32"/>
                    <p:cNvSpPr/>
                    <p:nvPr/>
                  </p:nvSpPr>
                  <p:spPr>
                    <a:xfrm flipV="1">
                      <a:off x="3984" y="2544"/>
                      <a:ext cx="528" cy="144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5" name="Line 33"/>
                    <p:cNvSpPr/>
                    <p:nvPr/>
                  </p:nvSpPr>
                  <p:spPr>
                    <a:xfrm flipV="1">
                      <a:off x="3936" y="2400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6" name="Line 34"/>
                    <p:cNvSpPr/>
                    <p:nvPr/>
                  </p:nvSpPr>
                  <p:spPr>
                    <a:xfrm flipV="1">
                      <a:off x="3936" y="2352"/>
                      <a:ext cx="1152" cy="240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7" name="Line 35"/>
                    <p:cNvSpPr/>
                    <p:nvPr/>
                  </p:nvSpPr>
                  <p:spPr>
                    <a:xfrm flipV="1">
                      <a:off x="3936" y="2592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48" name="Line 36"/>
                    <p:cNvSpPr/>
                    <p:nvPr/>
                  </p:nvSpPr>
                  <p:spPr>
                    <a:xfrm flipV="1">
                      <a:off x="3936" y="2544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33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1311" name="Line 37"/>
                  <p:cNvSpPr/>
                  <p:nvPr/>
                </p:nvSpPr>
                <p:spPr>
                  <a:xfrm flipV="1">
                    <a:off x="3936" y="3072"/>
                    <a:ext cx="1152" cy="288"/>
                  </a:xfrm>
                  <a:prstGeom prst="line">
                    <a:avLst/>
                  </a:prstGeom>
                  <a:ln w="7620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312" name="Line 38"/>
                  <p:cNvSpPr/>
                  <p:nvPr/>
                </p:nvSpPr>
                <p:spPr>
                  <a:xfrm flipV="1">
                    <a:off x="3984" y="3168"/>
                    <a:ext cx="576" cy="144"/>
                  </a:xfrm>
                  <a:prstGeom prst="line">
                    <a:avLst/>
                  </a:prstGeom>
                  <a:ln w="7620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313" name="Line 39"/>
                  <p:cNvSpPr/>
                  <p:nvPr/>
                </p:nvSpPr>
                <p:spPr>
                  <a:xfrm flipV="1">
                    <a:off x="3936" y="2928"/>
                    <a:ext cx="1152" cy="288"/>
                  </a:xfrm>
                  <a:prstGeom prst="line">
                    <a:avLst/>
                  </a:prstGeom>
                  <a:ln w="7620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314" name="Line 40"/>
                  <p:cNvSpPr/>
                  <p:nvPr/>
                </p:nvSpPr>
                <p:spPr>
                  <a:xfrm flipV="1">
                    <a:off x="3936" y="3024"/>
                    <a:ext cx="1152" cy="288"/>
                  </a:xfrm>
                  <a:prstGeom prst="line">
                    <a:avLst/>
                  </a:prstGeom>
                  <a:ln w="7620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315" name="AutoShape 41"/>
                  <p:cNvSpPr/>
                  <p:nvPr/>
                </p:nvSpPr>
                <p:spPr>
                  <a:xfrm rot="-5400000" flipV="1">
                    <a:off x="4248" y="2568"/>
                    <a:ext cx="528" cy="1152"/>
                  </a:xfrm>
                  <a:prstGeom prst="parallelogram">
                    <a:avLst>
                      <a:gd name="adj" fmla="val 56250"/>
                    </a:avLst>
                  </a:prstGeom>
                  <a:solidFill>
                    <a:srgbClr val="FF33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16" name="AutoShape 42"/>
                  <p:cNvSpPr/>
                  <p:nvPr/>
                </p:nvSpPr>
                <p:spPr>
                  <a:xfrm rot="-5400000" flipV="1">
                    <a:off x="4248" y="1896"/>
                    <a:ext cx="528" cy="1152"/>
                  </a:xfrm>
                  <a:prstGeom prst="parallelogram">
                    <a:avLst>
                      <a:gd name="adj" fmla="val 56250"/>
                    </a:avLst>
                  </a:prstGeom>
                  <a:solidFill>
                    <a:srgbClr val="FF33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317" name="Group 43"/>
                  <p:cNvGrpSpPr/>
                  <p:nvPr/>
                </p:nvGrpSpPr>
                <p:grpSpPr>
                  <a:xfrm>
                    <a:off x="3936" y="2832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1327" name="Line 44"/>
                    <p:cNvSpPr/>
                    <p:nvPr/>
                  </p:nvSpPr>
                  <p:spPr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28" name="Line 45"/>
                    <p:cNvSpPr/>
                    <p:nvPr/>
                  </p:nvSpPr>
                  <p:spPr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1318" name="Group 46"/>
                  <p:cNvGrpSpPr/>
                  <p:nvPr/>
                </p:nvGrpSpPr>
                <p:grpSpPr>
                  <a:xfrm>
                    <a:off x="3936" y="3072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1325" name="Line 47"/>
                    <p:cNvSpPr/>
                    <p:nvPr/>
                  </p:nvSpPr>
                  <p:spPr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26" name="Line 48"/>
                    <p:cNvSpPr/>
                    <p:nvPr/>
                  </p:nvSpPr>
                  <p:spPr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1319" name="Group 49"/>
                  <p:cNvGrpSpPr/>
                  <p:nvPr/>
                </p:nvGrpSpPr>
                <p:grpSpPr>
                  <a:xfrm>
                    <a:off x="3936" y="2448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1323" name="Line 50"/>
                    <p:cNvSpPr/>
                    <p:nvPr/>
                  </p:nvSpPr>
                  <p:spPr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24" name="Line 51"/>
                    <p:cNvSpPr/>
                    <p:nvPr/>
                  </p:nvSpPr>
                  <p:spPr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1320" name="Group 52"/>
                  <p:cNvGrpSpPr/>
                  <p:nvPr/>
                </p:nvGrpSpPr>
                <p:grpSpPr>
                  <a:xfrm>
                    <a:off x="3936" y="2208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1321" name="Line 53"/>
                    <p:cNvSpPr/>
                    <p:nvPr/>
                  </p:nvSpPr>
                  <p:spPr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322" name="Line 54"/>
                    <p:cNvSpPr/>
                    <p:nvPr/>
                  </p:nvSpPr>
                  <p:spPr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ln w="762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1307" name="Line 55"/>
                <p:cNvSpPr/>
                <p:nvPr/>
              </p:nvSpPr>
              <p:spPr>
                <a:xfrm flipV="1">
                  <a:off x="4416" y="2736"/>
                  <a:ext cx="576" cy="96"/>
                </a:xfrm>
                <a:prstGeom prst="line">
                  <a:avLst/>
                </a:prstGeom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295" name="Line 56"/>
              <p:cNvSpPr/>
              <p:nvPr/>
            </p:nvSpPr>
            <p:spPr>
              <a:xfrm flipV="1">
                <a:off x="3840" y="3264"/>
                <a:ext cx="480" cy="144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6" name="Line 57"/>
              <p:cNvSpPr/>
              <p:nvPr/>
            </p:nvSpPr>
            <p:spPr>
              <a:xfrm flipV="1">
                <a:off x="4224" y="3168"/>
                <a:ext cx="480" cy="144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7" name="Line 58"/>
              <p:cNvSpPr/>
              <p:nvPr/>
            </p:nvSpPr>
            <p:spPr>
              <a:xfrm flipV="1">
                <a:off x="4560" y="3120"/>
                <a:ext cx="432" cy="96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8" name="Line 59"/>
              <p:cNvSpPr/>
              <p:nvPr/>
            </p:nvSpPr>
            <p:spPr>
              <a:xfrm flipV="1">
                <a:off x="3888" y="2832"/>
                <a:ext cx="480" cy="144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9" name="Line 60"/>
              <p:cNvSpPr/>
              <p:nvPr/>
            </p:nvSpPr>
            <p:spPr>
              <a:xfrm flipV="1">
                <a:off x="4512" y="2688"/>
                <a:ext cx="480" cy="144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0" name="Line 61"/>
              <p:cNvSpPr/>
              <p:nvPr/>
            </p:nvSpPr>
            <p:spPr>
              <a:xfrm flipV="1">
                <a:off x="4128" y="2784"/>
                <a:ext cx="480" cy="144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1" name="Line 62"/>
              <p:cNvSpPr/>
              <p:nvPr/>
            </p:nvSpPr>
            <p:spPr>
              <a:xfrm flipV="1">
                <a:off x="3840" y="2976"/>
                <a:ext cx="480" cy="144"/>
              </a:xfrm>
              <a:prstGeom prst="line">
                <a:avLst/>
              </a:prstGeom>
              <a:ln w="762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2" name="Line 63"/>
              <p:cNvSpPr/>
              <p:nvPr/>
            </p:nvSpPr>
            <p:spPr>
              <a:xfrm flipV="1">
                <a:off x="4272" y="2880"/>
                <a:ext cx="480" cy="144"/>
              </a:xfrm>
              <a:prstGeom prst="line">
                <a:avLst/>
              </a:prstGeom>
              <a:ln w="762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3" name="Line 64"/>
              <p:cNvSpPr/>
              <p:nvPr/>
            </p:nvSpPr>
            <p:spPr>
              <a:xfrm flipV="1">
                <a:off x="4464" y="2832"/>
                <a:ext cx="480" cy="144"/>
              </a:xfrm>
              <a:prstGeom prst="line">
                <a:avLst/>
              </a:prstGeom>
              <a:ln w="762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4" name="Line 65"/>
              <p:cNvSpPr/>
              <p:nvPr/>
            </p:nvSpPr>
            <p:spPr>
              <a:xfrm flipV="1">
                <a:off x="4176" y="2928"/>
                <a:ext cx="480" cy="144"/>
              </a:xfrm>
              <a:prstGeom prst="line">
                <a:avLst/>
              </a:prstGeom>
              <a:ln w="762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5" name="AutoShape 66"/>
              <p:cNvSpPr/>
              <p:nvPr/>
            </p:nvSpPr>
            <p:spPr>
              <a:xfrm rot="-5400000" flipV="1">
                <a:off x="4152" y="2424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11291" name="Object 67"/>
            <p:cNvGraphicFramePr>
              <a:graphicFrameLocks noChangeAspect="1"/>
            </p:cNvGraphicFramePr>
            <p:nvPr/>
          </p:nvGraphicFramePr>
          <p:xfrm>
            <a:off x="711" y="894"/>
            <a:ext cx="11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190500" imgH="241300" progId="Equation.DSMT4">
                    <p:embed/>
                  </p:oleObj>
                </mc:Choice>
                <mc:Fallback>
                  <p:oleObj name="" r:id="rId1" imgW="190500" imgH="2413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1" y="894"/>
                          <a:ext cx="119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Text Box 68"/>
            <p:cNvSpPr txBox="1"/>
            <p:nvPr/>
          </p:nvSpPr>
          <p:spPr>
            <a:xfrm>
              <a:off x="844" y="1762"/>
              <a:ext cx="33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为与缝平行的线光源时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3" name="Oval 69"/>
            <p:cNvSpPr/>
            <p:nvPr/>
          </p:nvSpPr>
          <p:spPr>
            <a:xfrm>
              <a:off x="2692" y="354"/>
              <a:ext cx="144" cy="12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92"/>
          <p:cNvGrpSpPr/>
          <p:nvPr/>
        </p:nvGrpSpPr>
        <p:grpSpPr>
          <a:xfrm>
            <a:off x="1379538" y="3716338"/>
            <a:ext cx="6361112" cy="2736850"/>
            <a:chOff x="869" y="2205"/>
            <a:chExt cx="4007" cy="1724"/>
          </a:xfrm>
        </p:grpSpPr>
        <p:sp>
          <p:nvSpPr>
            <p:cNvPr id="11269" name="Rectangle 71"/>
            <p:cNvSpPr/>
            <p:nvPr/>
          </p:nvSpPr>
          <p:spPr>
            <a:xfrm>
              <a:off x="898" y="3602"/>
              <a:ext cx="24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为点光源时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70" name="Group 72"/>
            <p:cNvGrpSpPr/>
            <p:nvPr/>
          </p:nvGrpSpPr>
          <p:grpSpPr>
            <a:xfrm rot="-235678">
              <a:off x="1338" y="2568"/>
              <a:ext cx="1145" cy="933"/>
              <a:chOff x="720" y="2208"/>
              <a:chExt cx="1152" cy="1056"/>
            </a:xfrm>
          </p:grpSpPr>
          <p:sp>
            <p:nvSpPr>
              <p:cNvPr id="11286" name="AutoShape 73"/>
              <p:cNvSpPr/>
              <p:nvPr/>
            </p:nvSpPr>
            <p:spPr>
              <a:xfrm rot="-5400000" flipV="1">
                <a:off x="1032" y="1896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7" name="AutoShape 74"/>
              <p:cNvSpPr/>
              <p:nvPr/>
            </p:nvSpPr>
            <p:spPr>
              <a:xfrm rot="-5400000" flipV="1">
                <a:off x="1032" y="2424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bg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71" name="Oval 75"/>
            <p:cNvSpPr/>
            <p:nvPr/>
          </p:nvSpPr>
          <p:spPr>
            <a:xfrm>
              <a:off x="2699" y="2253"/>
              <a:ext cx="144" cy="12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1272" name="Group 76"/>
            <p:cNvGrpSpPr/>
            <p:nvPr/>
          </p:nvGrpSpPr>
          <p:grpSpPr>
            <a:xfrm>
              <a:off x="4012" y="2205"/>
              <a:ext cx="864" cy="1584"/>
              <a:chOff x="4032" y="624"/>
              <a:chExt cx="1152" cy="1584"/>
            </a:xfrm>
          </p:grpSpPr>
          <p:sp>
            <p:nvSpPr>
              <p:cNvPr id="11282" name="Line 77"/>
              <p:cNvSpPr/>
              <p:nvPr/>
            </p:nvSpPr>
            <p:spPr>
              <a:xfrm flipV="1">
                <a:off x="4032" y="624"/>
                <a:ext cx="1152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3" name="Line 78"/>
              <p:cNvSpPr/>
              <p:nvPr/>
            </p:nvSpPr>
            <p:spPr>
              <a:xfrm>
                <a:off x="4032" y="912"/>
                <a:ext cx="0" cy="12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4" name="Line 79"/>
              <p:cNvSpPr/>
              <p:nvPr/>
            </p:nvSpPr>
            <p:spPr>
              <a:xfrm flipV="1">
                <a:off x="4032" y="1920"/>
                <a:ext cx="1152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5" name="Line 80"/>
              <p:cNvSpPr/>
              <p:nvPr/>
            </p:nvSpPr>
            <p:spPr>
              <a:xfrm flipH="1">
                <a:off x="5184" y="624"/>
                <a:ext cx="0" cy="12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73" name="AutoShape 81"/>
            <p:cNvSpPr/>
            <p:nvPr/>
          </p:nvSpPr>
          <p:spPr>
            <a:xfrm rot="-5400000" flipH="1">
              <a:off x="4300" y="2925"/>
              <a:ext cx="288" cy="96"/>
            </a:xfrm>
            <a:prstGeom prst="parallelogram">
              <a:avLst>
                <a:gd name="adj" fmla="val 19347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74" name="AutoShape 82"/>
            <p:cNvSpPr/>
            <p:nvPr/>
          </p:nvSpPr>
          <p:spPr>
            <a:xfrm rot="-5400000" flipH="1">
              <a:off x="4372" y="2757"/>
              <a:ext cx="144" cy="96"/>
            </a:xfrm>
            <a:prstGeom prst="parallelogram">
              <a:avLst>
                <a:gd name="adj" fmla="val 9673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75" name="AutoShape 83"/>
            <p:cNvSpPr/>
            <p:nvPr/>
          </p:nvSpPr>
          <p:spPr>
            <a:xfrm rot="-5400000" flipH="1">
              <a:off x="4372" y="3093"/>
              <a:ext cx="144" cy="96"/>
            </a:xfrm>
            <a:prstGeom prst="parallelogram">
              <a:avLst>
                <a:gd name="adj" fmla="val 9673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76" name="AutoShape 84"/>
            <p:cNvSpPr/>
            <p:nvPr/>
          </p:nvSpPr>
          <p:spPr>
            <a:xfrm rot="-5400000" flipH="1">
              <a:off x="4396" y="2637"/>
              <a:ext cx="96" cy="96"/>
            </a:xfrm>
            <a:prstGeom prst="parallelogram">
              <a:avLst>
                <a:gd name="adj" fmla="val 6449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77" name="AutoShape 85"/>
            <p:cNvSpPr/>
            <p:nvPr/>
          </p:nvSpPr>
          <p:spPr>
            <a:xfrm rot="-5400000" flipH="1">
              <a:off x="4396" y="3213"/>
              <a:ext cx="96" cy="96"/>
            </a:xfrm>
            <a:prstGeom prst="parallelogram">
              <a:avLst>
                <a:gd name="adj" fmla="val 6449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78" name="AutoShape 86"/>
            <p:cNvSpPr/>
            <p:nvPr/>
          </p:nvSpPr>
          <p:spPr>
            <a:xfrm rot="-5400000" flipH="1">
              <a:off x="4372" y="2517"/>
              <a:ext cx="144" cy="96"/>
            </a:xfrm>
            <a:prstGeom prst="parallelogram">
              <a:avLst>
                <a:gd name="adj" fmla="val 9673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79" name="AutoShape 87"/>
            <p:cNvSpPr/>
            <p:nvPr/>
          </p:nvSpPr>
          <p:spPr>
            <a:xfrm rot="-5400000" flipH="1">
              <a:off x="4372" y="3333"/>
              <a:ext cx="144" cy="96"/>
            </a:xfrm>
            <a:prstGeom prst="parallelogram">
              <a:avLst>
                <a:gd name="adj" fmla="val 9673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80" name="Oval 88"/>
            <p:cNvSpPr/>
            <p:nvPr/>
          </p:nvSpPr>
          <p:spPr>
            <a:xfrm>
              <a:off x="878" y="3083"/>
              <a:ext cx="96" cy="96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281" name="Object 89"/>
            <p:cNvGraphicFramePr>
              <a:graphicFrameLocks noChangeAspect="1"/>
            </p:cNvGraphicFramePr>
            <p:nvPr/>
          </p:nvGraphicFramePr>
          <p:xfrm>
            <a:off x="869" y="2823"/>
            <a:ext cx="11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190500" imgH="241300" progId="Equation.DSMT4">
                    <p:embed/>
                  </p:oleObj>
                </mc:Choice>
                <mc:Fallback>
                  <p:oleObj name="" r:id="rId3" imgW="190500" imgH="2413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9" y="2823"/>
                          <a:ext cx="119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8" name="Text Box 93"/>
          <p:cNvSpPr txBox="1"/>
          <p:nvPr/>
        </p:nvSpPr>
        <p:spPr>
          <a:xfrm>
            <a:off x="8788400" y="6376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endParaRPr lang="en-US" altLang="zh-CN" sz="18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2" descr="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82070" y="655637"/>
            <a:ext cx="57912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5" name="Picture 3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49" y="4147684"/>
            <a:ext cx="5867400" cy="87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196" name="Text Box 4"/>
          <p:cNvSpPr txBox="1"/>
          <p:nvPr/>
        </p:nvSpPr>
        <p:spPr>
          <a:xfrm>
            <a:off x="2330450" y="5314950"/>
            <a:ext cx="612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FF00"/>
                </a:solidFill>
                <a:latin typeface="Times New Roman" panose="02020603050405020304" pitchFamily="18" charset="0"/>
              </a:rPr>
              <a:t>点光源</a:t>
            </a:r>
            <a:r>
              <a:rPr lang="zh-CN" altLang="en-US" b="1" dirty="0">
                <a:latin typeface="Times New Roman" panose="02020603050405020304" pitchFamily="18" charset="0"/>
              </a:rPr>
              <a:t>时的衍射图样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197" name="Rectangle 5"/>
          <p:cNvSpPr/>
          <p:nvPr/>
        </p:nvSpPr>
        <p:spPr>
          <a:xfrm>
            <a:off x="2330450" y="2924175"/>
            <a:ext cx="5035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FF00"/>
                </a:solidFill>
                <a:latin typeface="Times New Roman" panose="02020603050405020304" pitchFamily="18" charset="0"/>
              </a:rPr>
              <a:t>线光源</a:t>
            </a:r>
            <a:r>
              <a:rPr lang="zh-CN" altLang="en-US" b="1" dirty="0">
                <a:latin typeface="Times New Roman" panose="02020603050405020304" pitchFamily="18" charset="0"/>
              </a:rPr>
              <a:t>时的衍射图样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294" name="Text Box 7"/>
          <p:cNvSpPr txBox="1"/>
          <p:nvPr/>
        </p:nvSpPr>
        <p:spPr>
          <a:xfrm>
            <a:off x="8788400" y="63928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endParaRPr lang="en-US" altLang="zh-CN" sz="18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</p:bldLst>
  </p:timing>
</p:sld>
</file>

<file path=ppt/tags/tag1.xml><?xml version="1.0" encoding="utf-8"?>
<p:tagLst xmlns:p="http://schemas.openxmlformats.org/presentationml/2006/main">
  <p:tag name="KSO_WPP_MARK_KEY" val="13a2730c-57e7-4ec1-9898-7330a108db89"/>
  <p:tag name="COMMONDATA" val="eyJoZGlkIjoiYzI2NDE3OTMzM2E1M2UzYWEyMWNkZTdmMDMwZjc5YmEifQ=="/>
</p:tagLst>
</file>

<file path=ppt/theme/theme1.xml><?xml version="1.0" encoding="utf-8"?>
<a:theme xmlns:a="http://schemas.openxmlformats.org/drawingml/2006/main" name="演示文稿1">
  <a:themeElements>
    <a:clrScheme name="演示文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演示文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0</TotalTime>
  <Words>2101</Words>
  <Application>WPS 演示</Application>
  <PresentationFormat>全屏显示(4:3)</PresentationFormat>
  <Paragraphs>458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194</vt:i4>
      </vt:variant>
      <vt:variant>
        <vt:lpstr>幻灯片标题</vt:lpstr>
      </vt:variant>
      <vt:variant>
        <vt:i4>32</vt:i4>
      </vt:variant>
    </vt:vector>
  </HeadingPairs>
  <TitlesOfParts>
    <vt:vector size="239" baseType="lpstr">
      <vt:lpstr>Arial</vt:lpstr>
      <vt:lpstr>宋体</vt:lpstr>
      <vt:lpstr>Wingdings</vt:lpstr>
      <vt:lpstr>Calibri</vt:lpstr>
      <vt:lpstr>Times New Roman</vt:lpstr>
      <vt:lpstr>隶书</vt:lpstr>
      <vt:lpstr>楷体_GB2312</vt:lpstr>
      <vt:lpstr>Symbol</vt:lpstr>
      <vt:lpstr>黑体</vt:lpstr>
      <vt:lpstr>仿宋</vt:lpstr>
      <vt:lpstr>微软雅黑</vt:lpstr>
      <vt:lpstr>Arial Unicode MS</vt:lpstr>
      <vt:lpstr>演示文稿1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Equation.3</vt:lpstr>
      <vt:lpstr>Paint.Picture</vt:lpstr>
      <vt:lpstr>Equation.DSMT4</vt:lpstr>
      <vt:lpstr>Equation.3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Paint.Picture</vt:lpstr>
      <vt:lpstr>Equation.DSMT4</vt:lpstr>
      <vt:lpstr>Equation.DSMT4</vt:lpstr>
      <vt:lpstr>Equation.DSMT4</vt:lpstr>
      <vt:lpstr>Paint.Picture</vt:lpstr>
      <vt:lpstr>PBrush</vt:lpstr>
      <vt:lpstr>PBrush</vt:lpstr>
      <vt:lpstr>Paint.Picture</vt:lpstr>
      <vt:lpstr>Equation.DSMT4</vt:lpstr>
      <vt:lpstr>Equation.DSMT4</vt:lpstr>
      <vt:lpstr>Paint.Picture</vt:lpstr>
      <vt:lpstr>Equation.DSMT4</vt:lpstr>
      <vt:lpstr>Equation.DSMT4</vt:lpstr>
      <vt:lpstr>Equation.DSMT4</vt:lpstr>
      <vt:lpstr>PBrush</vt:lpstr>
      <vt:lpstr>PBrush</vt:lpstr>
      <vt:lpstr>PBrush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lrx</dc:creator>
  <cp:lastModifiedBy>参半·化维</cp:lastModifiedBy>
  <cp:revision>367</cp:revision>
  <dcterms:created xsi:type="dcterms:W3CDTF">2006-09-12T08:15:01Z</dcterms:created>
  <dcterms:modified xsi:type="dcterms:W3CDTF">2022-12-05T00:59:32Z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52D4B8DC19D14122AB7828C2D3354C3B</vt:lpwstr>
  </property>
  <property fmtid="{D5CDD505-2E9C-101B-9397-08002B2CF9AE}" pid="3" name="KSOProductBuildVer">
    <vt:lpwstr>2052-11.1.0.12763</vt:lpwstr>
  </property>
</Properties>
</file>