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nonymous Pro" charset="1" panose="020606090302020005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50726" y="1931589"/>
            <a:ext cx="11566680" cy="467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0"/>
              </a:lnSpc>
              <a:spcBef>
                <a:spcPct val="0"/>
              </a:spcBef>
            </a:pPr>
            <a:r>
              <a:rPr lang="en-US" sz="887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RELATIONAL VS. NON-RELATIONAL DATABASES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20288" y="2809428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544196" y="2809428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22227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03053" y="7276206"/>
            <a:ext cx="11481895" cy="198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6"/>
              </a:lnSpc>
            </a:pPr>
            <a:r>
              <a:rPr lang="en-US" sz="339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UNDERSTANDING CHARACTERISTICS, USE CASES, AND ADVANTAGES </a:t>
            </a:r>
          </a:p>
          <a:p>
            <a:pPr algn="ctr">
              <a:lnSpc>
                <a:spcPts val="63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3227" y="1624735"/>
            <a:ext cx="13282566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Use Cases for Non-Relational Databases</a:t>
            </a:r>
          </a:p>
          <a:p>
            <a:pPr algn="l">
              <a:lnSpc>
                <a:spcPts val="4967"/>
              </a:lnSpc>
            </a:pP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Big Data and Analytics: IoT data, social media analysis.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Real-time Applications: Chat applications, recommendation engines.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Flexible Data Models: Content management systems, mobile apps.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Graph-based Applications: Social networks, recommendation systems (using graph databases like Neo4j).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0660" y="3718937"/>
            <a:ext cx="11566680" cy="2553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28"/>
              </a:lnSpc>
              <a:spcBef>
                <a:spcPct val="0"/>
              </a:spcBef>
            </a:pPr>
            <a:r>
              <a:rPr lang="en-US" sz="14877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95345" y="3092795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069139" y="3092795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22227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44100" y="8180971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0" y="0"/>
                </a:moveTo>
                <a:lnTo>
                  <a:pt x="7315200" y="0"/>
                </a:lnTo>
                <a:lnTo>
                  <a:pt x="7315200" y="1077329"/>
                </a:lnTo>
                <a:lnTo>
                  <a:pt x="0" y="10773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71550"/>
            <a:ext cx="201620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028700" y="8180971"/>
            <a:ext cx="7315200" cy="1077329"/>
          </a:xfrm>
          <a:custGeom>
            <a:avLst/>
            <a:gdLst/>
            <a:ahLst/>
            <a:cxnLst/>
            <a:rect r="r" b="b" t="t" l="l"/>
            <a:pathLst>
              <a:path h="1077329" w="7315200">
                <a:moveTo>
                  <a:pt x="7315200" y="0"/>
                </a:moveTo>
                <a:lnTo>
                  <a:pt x="0" y="0"/>
                </a:lnTo>
                <a:lnTo>
                  <a:pt x="0" y="1077329"/>
                </a:lnTo>
                <a:lnTo>
                  <a:pt x="7315200" y="107732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36801" y="1739477"/>
            <a:ext cx="13041416" cy="781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6"/>
              </a:lnSpc>
            </a:pPr>
            <a:r>
              <a:rPr lang="en-US" sz="478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Introduction to Databases</a:t>
            </a:r>
          </a:p>
          <a:p>
            <a:pPr algn="l">
              <a:lnSpc>
                <a:spcPts val="5746"/>
              </a:lnSpc>
            </a:pPr>
          </a:p>
          <a:p>
            <a:pPr algn="l">
              <a:lnSpc>
                <a:spcPts val="5746"/>
              </a:lnSpc>
            </a:pPr>
            <a:r>
              <a:rPr lang="en-US" sz="478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What is a Database?</a:t>
            </a:r>
          </a:p>
          <a:p>
            <a:pPr algn="l">
              <a:lnSpc>
                <a:spcPts val="5746"/>
              </a:lnSpc>
            </a:pPr>
            <a:r>
              <a:rPr lang="en-US" sz="478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Databases store, manage, and retrieve data.</a:t>
            </a:r>
          </a:p>
          <a:p>
            <a:pPr algn="l">
              <a:lnSpc>
                <a:spcPts val="5746"/>
              </a:lnSpc>
            </a:pPr>
            <a:r>
              <a:rPr lang="en-US" sz="478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Two main types: Relational and Non-Relational.</a:t>
            </a:r>
          </a:p>
          <a:p>
            <a:pPr algn="l">
              <a:lnSpc>
                <a:spcPts val="5746"/>
              </a:lnSpc>
            </a:pPr>
            <a:r>
              <a:rPr lang="en-US" sz="478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Understanding the differences helps in choosing the right database based on needs.</a:t>
            </a:r>
          </a:p>
          <a:p>
            <a:pPr algn="l">
              <a:lnSpc>
                <a:spcPts val="574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1030" y="2167095"/>
            <a:ext cx="13538508" cy="738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0"/>
              </a:lnSpc>
            </a:pPr>
            <a:r>
              <a:rPr lang="en-US" sz="400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What is a Relational Database?</a:t>
            </a:r>
          </a:p>
          <a:p>
            <a:pPr algn="l">
              <a:lnSpc>
                <a:spcPts val="4810"/>
              </a:lnSpc>
            </a:pPr>
          </a:p>
          <a:p>
            <a:pPr algn="l">
              <a:lnSpc>
                <a:spcPts val="4810"/>
              </a:lnSpc>
            </a:pPr>
            <a:r>
              <a:rPr lang="en-US" sz="400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Structured collection of data organized into tables.</a:t>
            </a:r>
          </a:p>
          <a:p>
            <a:pPr algn="l">
              <a:lnSpc>
                <a:spcPts val="4810"/>
              </a:lnSpc>
            </a:pPr>
            <a:r>
              <a:rPr lang="en-US" sz="400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Data is stored in rows (records) and columns (fields).</a:t>
            </a:r>
          </a:p>
          <a:p>
            <a:pPr algn="l">
              <a:lnSpc>
                <a:spcPts val="4810"/>
              </a:lnSpc>
            </a:pPr>
            <a:r>
              <a:rPr lang="en-US" sz="400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Relies on SQL (Structured Query Language) for querying.</a:t>
            </a:r>
          </a:p>
          <a:p>
            <a:pPr algn="l">
              <a:lnSpc>
                <a:spcPts val="4810"/>
              </a:lnSpc>
            </a:pPr>
            <a:r>
              <a:rPr lang="en-US" sz="400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</a:p>
          <a:p>
            <a:pPr algn="l">
              <a:lnSpc>
                <a:spcPts val="4810"/>
              </a:lnSpc>
            </a:pPr>
            <a:r>
              <a:rPr lang="en-US" sz="400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Examples:</a:t>
            </a:r>
          </a:p>
          <a:p>
            <a:pPr algn="l">
              <a:lnSpc>
                <a:spcPts val="5050"/>
              </a:lnSpc>
            </a:pPr>
            <a:r>
              <a:rPr lang="en-US" sz="4208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MySQL, PostgreSQL, Oracle, Microsoft SQL Server.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3227" y="1624735"/>
            <a:ext cx="13282566" cy="777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Characteristics of Relational Databases</a:t>
            </a:r>
          </a:p>
          <a:p>
            <a:pPr algn="l">
              <a:lnSpc>
                <a:spcPts val="6287"/>
              </a:lnSpc>
            </a:pP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-Schema-based: Fixed schema, predefined data structures.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-Normalization: Data is divided into tables to avoid redundancy.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SQL Queries: Data is accessed using complex SQL queries.</a:t>
            </a:r>
          </a:p>
          <a:p>
            <a:pPr algn="l">
              <a:lnSpc>
                <a:spcPts val="62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02717" y="1252496"/>
            <a:ext cx="13282566" cy="6996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Advantages of Relational Databases</a:t>
            </a:r>
          </a:p>
          <a:p>
            <a:pPr algn="l">
              <a:lnSpc>
                <a:spcPts val="6287"/>
              </a:lnSpc>
            </a:pP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-Strong data accuracy and consistency.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-Best for structured, interrelated data.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Ensures transactional reliability.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Well-supported and widely adopted.</a:t>
            </a:r>
          </a:p>
          <a:p>
            <a:pPr algn="l">
              <a:lnSpc>
                <a:spcPts val="628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3227" y="1624735"/>
            <a:ext cx="13282566" cy="777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What is a Non-Relational Database?</a:t>
            </a:r>
          </a:p>
          <a:p>
            <a:pPr algn="l">
              <a:lnSpc>
                <a:spcPts val="6287"/>
              </a:lnSpc>
            </a:pP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Known as NoSQL databases.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Do not use a fixed schema, store data in a variety of formats (key-value, document, graph, etc.).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Highly scalable and flexible.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Examples</a:t>
            </a:r>
          </a:p>
          <a:p>
            <a:pPr algn="l">
              <a:lnSpc>
                <a:spcPts val="6287"/>
              </a:lnSpc>
            </a:pPr>
            <a:r>
              <a:rPr lang="en-US" sz="52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MongoDB, Cassandra, Redis, Couchbase, Neo4j.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3227" y="1624735"/>
            <a:ext cx="13282566" cy="76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Characteristics of Non-Relational Databases</a:t>
            </a:r>
          </a:p>
          <a:p>
            <a:pPr algn="l">
              <a:lnSpc>
                <a:spcPts val="4967"/>
              </a:lnSpc>
            </a:pP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Flexible Schema: No predefined structure, accommodates dynamic data.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Horizontal Scalability: Easier to scale by distributing data across servers.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Multiple Models: Supports document, key-value, column-family, and graph-based storage models.</a:t>
            </a:r>
          </a:p>
          <a:p>
            <a:pPr algn="l">
              <a:lnSpc>
                <a:spcPts val="5327"/>
              </a:lnSpc>
            </a:pPr>
            <a:r>
              <a:rPr lang="en-US" sz="44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BASE Transactions: Emphasizes Availability and Scalability over Consistency (eventual consistency).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3227" y="1624735"/>
            <a:ext cx="13282566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Advantages of Non-Relational Databases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 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Scalability: Ideal for handling large volumes of unstructured data.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Flexibility: Adaptable to changing data needs and complex datasets.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High Performance: Optimized for fast read and write operations.</a:t>
            </a:r>
          </a:p>
          <a:p>
            <a:pPr algn="l">
              <a:lnSpc>
                <a:spcPts val="4967"/>
              </a:lnSpc>
            </a:pPr>
            <a:r>
              <a:rPr lang="en-US" sz="413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Variety of Models: Choose the right model based on data type (document, key-value, etc.).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69925"/>
            <a:ext cx="2016202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UNIMDEBESHI.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3227" y="1615210"/>
            <a:ext cx="13622688" cy="594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2"/>
              </a:lnSpc>
            </a:pPr>
            <a:r>
              <a:rPr lang="en-US" sz="4335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Use Cases for Relational Databases</a:t>
            </a:r>
          </a:p>
          <a:p>
            <a:pPr algn="l">
              <a:lnSpc>
                <a:spcPts val="5202"/>
              </a:lnSpc>
            </a:pPr>
          </a:p>
          <a:p>
            <a:pPr algn="l">
              <a:lnSpc>
                <a:spcPts val="5202"/>
              </a:lnSpc>
            </a:pPr>
            <a:r>
              <a:rPr lang="en-US" sz="4335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Transactional Systems: Financial systems, e-commerce platforms.</a:t>
            </a:r>
          </a:p>
          <a:p>
            <a:pPr algn="l">
              <a:lnSpc>
                <a:spcPts val="5202"/>
              </a:lnSpc>
            </a:pPr>
            <a:r>
              <a:rPr lang="en-US" sz="4335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Data Integrity-Critical Applications: Banking, healthcare systems.</a:t>
            </a:r>
          </a:p>
          <a:p>
            <a:pPr algn="l">
              <a:lnSpc>
                <a:spcPts val="5202"/>
              </a:lnSpc>
            </a:pPr>
            <a:r>
              <a:rPr lang="en-US" sz="4335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- Small to Medium-sized Structured Data: HR systems, inventory databases.</a:t>
            </a:r>
          </a:p>
          <a:p>
            <a:pPr algn="l">
              <a:lnSpc>
                <a:spcPts val="520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DAGSiR2nnMA</dc:identifier>
  <dcterms:modified xsi:type="dcterms:W3CDTF">2011-08-01T06:04:30Z</dcterms:modified>
  <cp:revision>1</cp:revision>
  <dc:title>Technology</dc:title>
</cp:coreProperties>
</file>