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44"/>
  </p:notesMasterIdLst>
  <p:sldIdLst>
    <p:sldId id="256" r:id="rId2"/>
    <p:sldId id="311" r:id="rId3"/>
    <p:sldId id="354" r:id="rId4"/>
    <p:sldId id="312" r:id="rId5"/>
    <p:sldId id="313" r:id="rId6"/>
    <p:sldId id="314" r:id="rId7"/>
    <p:sldId id="353" r:id="rId8"/>
    <p:sldId id="315" r:id="rId9"/>
    <p:sldId id="319" r:id="rId10"/>
    <p:sldId id="316" r:id="rId11"/>
    <p:sldId id="317" r:id="rId12"/>
    <p:sldId id="348" r:id="rId13"/>
    <p:sldId id="356" r:id="rId14"/>
    <p:sldId id="357" r:id="rId15"/>
    <p:sldId id="358" r:id="rId16"/>
    <p:sldId id="350" r:id="rId17"/>
    <p:sldId id="335" r:id="rId18"/>
    <p:sldId id="336" r:id="rId19"/>
    <p:sldId id="337" r:id="rId20"/>
    <p:sldId id="338" r:id="rId21"/>
    <p:sldId id="339" r:id="rId22"/>
    <p:sldId id="328" r:id="rId23"/>
    <p:sldId id="329" r:id="rId24"/>
    <p:sldId id="330" r:id="rId25"/>
    <p:sldId id="331" r:id="rId26"/>
    <p:sldId id="332" r:id="rId27"/>
    <p:sldId id="321" r:id="rId28"/>
    <p:sldId id="322" r:id="rId29"/>
    <p:sldId id="323" r:id="rId30"/>
    <p:sldId id="324" r:id="rId31"/>
    <p:sldId id="351" r:id="rId32"/>
    <p:sldId id="359" r:id="rId33"/>
    <p:sldId id="360" r:id="rId34"/>
    <p:sldId id="361" r:id="rId35"/>
    <p:sldId id="352" r:id="rId36"/>
    <p:sldId id="341" r:id="rId37"/>
    <p:sldId id="342" r:id="rId38"/>
    <p:sldId id="343" r:id="rId39"/>
    <p:sldId id="344" r:id="rId40"/>
    <p:sldId id="345" r:id="rId41"/>
    <p:sldId id="318" r:id="rId42"/>
    <p:sldId id="355" r:id="rId43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45"/>
      <p:bold r:id="rId46"/>
      <p:italic r:id="rId47"/>
    </p:embeddedFont>
    <p:embeddedFont>
      <p:font typeface="Cambria Math" panose="02040503050406030204" pitchFamily="18" charset="0"/>
      <p:regular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Montserrat" panose="00000500000000000000" pitchFamily="2" charset="0"/>
      <p:regular r:id="rId53"/>
      <p:bold r:id="rId54"/>
      <p:italic r:id="rId55"/>
      <p:boldItalic r:id="rId56"/>
    </p:embeddedFont>
    <p:embeddedFont>
      <p:font typeface="Vidaloka" panose="020B060402020202020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CECC9-D9BB-4760-8C3B-2561856E5C39}">
  <a:tblStyle styleId="{B06CECC9-D9BB-4760-8C3B-2561856E5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Preise</a:t>
            </a:r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Werbemittel- und Träger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5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124-48B2-8AEB-F29F0CDB36D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4-48B2-8AEB-F29F0CDB36DE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124-48B2-8AEB-F29F0CDB36DE}"/>
              </c:ext>
            </c:extLst>
          </c:dPt>
          <c:dPt>
            <c:idx val="3"/>
            <c:bubble3D val="0"/>
            <c:explosion val="1"/>
            <c:spPr>
              <a:solidFill>
                <a:srgbClr val="FF006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4-48B2-8AEB-F29F0CDB36D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124-48B2-8AEB-F29F0CDB36DE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4-48B2-8AEB-F29F0CDB36DE}"/>
              </c:ext>
            </c:extLst>
          </c:dPt>
          <c:dPt>
            <c:idx val="6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124-48B2-8AEB-F29F0CDB36DE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24-48B2-8AEB-F29F0CDB36DE}"/>
              </c:ext>
            </c:extLst>
          </c:dPt>
          <c:dLbls>
            <c:dLbl>
              <c:idx val="0"/>
              <c:layout>
                <c:manualLayout>
                  <c:x val="-2.1976019023263117E-2"/>
                  <c:y val="8.82373382988765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65280301500775"/>
                      <c:h val="6.16403089371092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124-48B2-8AEB-F29F0CDB36DE}"/>
                </c:ext>
              </c:extLst>
            </c:dLbl>
            <c:dLbl>
              <c:idx val="2"/>
              <c:layout>
                <c:manualLayout>
                  <c:x val="-3.1008143212867623E-3"/>
                  <c:y val="5.0528650818243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24-48B2-8AEB-F29F0CDB36DE}"/>
                </c:ext>
              </c:extLst>
            </c:dLbl>
            <c:dLbl>
              <c:idx val="3"/>
              <c:layout>
                <c:manualLayout>
                  <c:x val="-8.2983750962762292E-4"/>
                  <c:y val="-4.7588419781473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24-48B2-8AEB-F29F0CDB36DE}"/>
                </c:ext>
              </c:extLst>
            </c:dLbl>
            <c:dLbl>
              <c:idx val="4"/>
              <c:layout>
                <c:manualLayout>
                  <c:x val="2.541108643470848E-3"/>
                  <c:y val="-2.177531688641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24-48B2-8AEB-F29F0CDB36DE}"/>
                </c:ext>
              </c:extLst>
            </c:dLbl>
            <c:dLbl>
              <c:idx val="5"/>
              <c:layout>
                <c:manualLayout>
                  <c:x val="6.1202409389837509E-3"/>
                  <c:y val="-3.12585901107036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24-48B2-8AEB-F29F0CDB36DE}"/>
                </c:ext>
              </c:extLst>
            </c:dLbl>
            <c:dLbl>
              <c:idx val="6"/>
              <c:layout>
                <c:manualLayout>
                  <c:x val="5.5320008075913371E-3"/>
                  <c:y val="4.9694335284220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24-48B2-8AEB-F29F0CDB36DE}"/>
                </c:ext>
              </c:extLst>
            </c:dLbl>
            <c:dLbl>
              <c:idx val="7"/>
              <c:layout>
                <c:manualLayout>
                  <c:x val="2.8921304708706241E-2"/>
                  <c:y val="4.9627439453481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24-48B2-8AEB-F29F0CDB36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Tabelle1!$A$2:$A$9</c:f>
              <c:strCache>
                <c:ptCount val="8"/>
                <c:pt idx="0">
                  <c:v>Instagram</c:v>
                </c:pt>
                <c:pt idx="1">
                  <c:v>Twitter</c:v>
                </c:pt>
                <c:pt idx="2">
                  <c:v>Google</c:v>
                </c:pt>
                <c:pt idx="3">
                  <c:v>TV</c:v>
                </c:pt>
                <c:pt idx="4">
                  <c:v>IFA</c:v>
                </c:pt>
                <c:pt idx="5">
                  <c:v>Gamescom</c:v>
                </c:pt>
                <c:pt idx="6">
                  <c:v>Canton Fair</c:v>
                </c:pt>
                <c:pt idx="7">
                  <c:v>CES</c:v>
                </c:pt>
              </c:strCache>
            </c:strRef>
          </c:cat>
          <c:val>
            <c:numRef>
              <c:f>Tabelle1!$B$2:$B$9</c:f>
              <c:numCache>
                <c:formatCode>"€"#,##0_);[Red]\("€"#,##0\)</c:formatCode>
                <c:ptCount val="8"/>
                <c:pt idx="0">
                  <c:v>9000</c:v>
                </c:pt>
                <c:pt idx="1">
                  <c:v>5000</c:v>
                </c:pt>
                <c:pt idx="2">
                  <c:v>10000</c:v>
                </c:pt>
                <c:pt idx="3">
                  <c:v>25000</c:v>
                </c:pt>
                <c:pt idx="4">
                  <c:v>7000</c:v>
                </c:pt>
                <c:pt idx="5">
                  <c:v>15000</c:v>
                </c:pt>
                <c:pt idx="6">
                  <c:v>11000</c:v>
                </c:pt>
                <c:pt idx="7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4-48B2-8AEB-F29F0CDB3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5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0-49BF-A9D3-B6770245F1C5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0-49BF-A9D3-B6770245F1C5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0-49BF-A9D3-B6770245F1C5}"/>
              </c:ext>
            </c:extLst>
          </c:dPt>
          <c:dPt>
            <c:idx val="3"/>
            <c:bubble3D val="0"/>
            <c:explosion val="1"/>
            <c:spPr>
              <a:solidFill>
                <a:srgbClr val="FF006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0-49BF-A9D3-B6770245F1C5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C0-49BF-A9D3-B6770245F1C5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C0-49BF-A9D3-B6770245F1C5}"/>
              </c:ext>
            </c:extLst>
          </c:dPt>
          <c:dPt>
            <c:idx val="6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C0-49BF-A9D3-B6770245F1C5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FC0-49BF-A9D3-B6770245F1C5}"/>
              </c:ext>
            </c:extLst>
          </c:dPt>
          <c:dLbls>
            <c:dLbl>
              <c:idx val="0"/>
              <c:layout>
                <c:manualLayout>
                  <c:x val="-2.1976019023263117E-2"/>
                  <c:y val="8.82373382988765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65280301500775"/>
                      <c:h val="6.16403089371092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FC0-49BF-A9D3-B6770245F1C5}"/>
                </c:ext>
              </c:extLst>
            </c:dLbl>
            <c:dLbl>
              <c:idx val="2"/>
              <c:layout>
                <c:manualLayout>
                  <c:x val="-3.1008143212867623E-3"/>
                  <c:y val="5.0528650818243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C0-49BF-A9D3-B6770245F1C5}"/>
                </c:ext>
              </c:extLst>
            </c:dLbl>
            <c:dLbl>
              <c:idx val="3"/>
              <c:layout>
                <c:manualLayout>
                  <c:x val="-8.2983750962762292E-4"/>
                  <c:y val="-4.7588419781473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C0-49BF-A9D3-B6770245F1C5}"/>
                </c:ext>
              </c:extLst>
            </c:dLbl>
            <c:dLbl>
              <c:idx val="4"/>
              <c:layout>
                <c:manualLayout>
                  <c:x val="2.541108643470848E-3"/>
                  <c:y val="-2.177531688641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FC0-49BF-A9D3-B6770245F1C5}"/>
                </c:ext>
              </c:extLst>
            </c:dLbl>
            <c:dLbl>
              <c:idx val="5"/>
              <c:layout>
                <c:manualLayout>
                  <c:x val="1.3142801594245164E-2"/>
                  <c:y val="-3.12585972726193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FC0-49BF-A9D3-B6770245F1C5}"/>
                </c:ext>
              </c:extLst>
            </c:dLbl>
            <c:dLbl>
              <c:idx val="6"/>
              <c:layout>
                <c:manualLayout>
                  <c:x val="5.5320008075913371E-3"/>
                  <c:y val="4.9694335284220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C0-49BF-A9D3-B6770245F1C5}"/>
                </c:ext>
              </c:extLst>
            </c:dLbl>
            <c:dLbl>
              <c:idx val="7"/>
              <c:layout>
                <c:manualLayout>
                  <c:x val="2.8921304708706241E-2"/>
                  <c:y val="4.9627439453481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FC0-49BF-A9D3-B6770245F1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Tabelle1!$A$2:$A$9</c:f>
              <c:strCache>
                <c:ptCount val="8"/>
                <c:pt idx="0">
                  <c:v>Instagram</c:v>
                </c:pt>
                <c:pt idx="1">
                  <c:v>Twitter</c:v>
                </c:pt>
                <c:pt idx="2">
                  <c:v>Google</c:v>
                </c:pt>
                <c:pt idx="3">
                  <c:v>TV</c:v>
                </c:pt>
                <c:pt idx="4">
                  <c:v>IFA</c:v>
                </c:pt>
                <c:pt idx="5">
                  <c:v>Gamescom</c:v>
                </c:pt>
                <c:pt idx="6">
                  <c:v>Canton Fair</c:v>
                </c:pt>
                <c:pt idx="7">
                  <c:v>CES</c:v>
                </c:pt>
              </c:strCache>
            </c:strRef>
          </c:cat>
          <c:val>
            <c:numRef>
              <c:f>Tabelle1!$B$2:$B$9</c:f>
              <c:numCache>
                <c:formatCode>"€"#,##0_);[Red]\("€"#,##0\)</c:formatCode>
                <c:ptCount val="8"/>
                <c:pt idx="0">
                  <c:v>9000</c:v>
                </c:pt>
                <c:pt idx="1">
                  <c:v>5000</c:v>
                </c:pt>
                <c:pt idx="2">
                  <c:v>10000</c:v>
                </c:pt>
                <c:pt idx="3">
                  <c:v>25000</c:v>
                </c:pt>
                <c:pt idx="4">
                  <c:v>7000</c:v>
                </c:pt>
                <c:pt idx="5">
                  <c:v>15000</c:v>
                </c:pt>
                <c:pt idx="6">
                  <c:v>11000</c:v>
                </c:pt>
                <c:pt idx="7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FC0-49BF-A9D3-B6770245F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23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97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4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56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9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9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80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235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ell MT" panose="020205030603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>
                <a:latin typeface="Bell MT" panose="02020503060305020303" pitchFamily="18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3756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2CAB92-A4CF-469F-A563-DAAF46B5B0F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26154" y="4248150"/>
            <a:ext cx="571500" cy="571500"/>
          </a:xfrm>
          <a:prstGeom prst="rect">
            <a:avLst/>
          </a:prstGeom>
        </p:spPr>
      </p:pic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9" r:id="rId3"/>
    <p:sldLayoutId id="2147483682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map-pins-vector-clipart.png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9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5" Type="http://schemas.openxmlformats.org/officeDocument/2006/relationships/slide" Target="slide21.xml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3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7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36.xml"/><Relationship Id="rId2" Type="http://schemas.openxmlformats.org/officeDocument/2006/relationships/slide" Target="slide24.xml"/><Relationship Id="rId16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11" Type="http://schemas.openxmlformats.org/officeDocument/2006/relationships/slide" Target="slide34.xml"/><Relationship Id="rId5" Type="http://schemas.openxmlformats.org/officeDocument/2006/relationships/slide" Target="slide27.xml"/><Relationship Id="rId15" Type="http://schemas.openxmlformats.org/officeDocument/2006/relationships/slide" Target="slide39.xml"/><Relationship Id="rId10" Type="http://schemas.openxmlformats.org/officeDocument/2006/relationships/slide" Target="slide33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map-pins-vector-clipart.png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ga.de/smartphones/samsung-galaxy-s9/news/herstellungskosten-aufgedeckt-so-viel-kostet-das-samsung-galaxy-s9-wirklich/" TargetMode="External"/><Relationship Id="rId2" Type="http://schemas.openxmlformats.org/officeDocument/2006/relationships/hyperlink" Target="https://www.teltarif.de/herstellungskosten-galaxy-s8-iphone-7-pixel-xl/news/68668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.computer-bild.de/imgs/8/0/3/4/0/3/5/Project-Ara-Modulares-Smartphone-1024x576-875fbd10e9ce7366.jpg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UNIQUE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Denn Sie sind der Schöpfer.</a:t>
            </a:r>
            <a:endParaRPr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909454" y="3352909"/>
            <a:ext cx="332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075C33-E087-455F-A51B-F6EAC1690764}"/>
              </a:ext>
            </a:extLst>
          </p:cNvPr>
          <p:cNvSpPr txBox="1"/>
          <p:nvPr/>
        </p:nvSpPr>
        <p:spPr>
          <a:xfrm>
            <a:off x="804397" y="947169"/>
            <a:ext cx="63439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Welche Erwartungen hat die Kundschaft am Mutatio?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Individualität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Umweltbewusst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in Germany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Vergleichbar mit den Konkurrenzprodukten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11C9C-33C9-4B29-A316-01F9C7693303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Kundenerwartungen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0F409D-7FC2-47A0-9179-195B85CEB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" t="1852" r="82" b="-1852"/>
          <a:stretch/>
        </p:blipFill>
        <p:spPr>
          <a:xfrm>
            <a:off x="5477134" y="904117"/>
            <a:ext cx="3342409" cy="194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D75B1B-085F-4B88-95F8-0BC256EB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5" b="4976"/>
          <a:stretch/>
        </p:blipFill>
        <p:spPr>
          <a:xfrm>
            <a:off x="2233389" y="2805065"/>
            <a:ext cx="3485958" cy="18720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AE6C246-9B8A-4A13-AD77-B086BC66F419}"/>
              </a:ext>
            </a:extLst>
          </p:cNvPr>
          <p:cNvCxnSpPr>
            <a:cxnSpLocks/>
          </p:cNvCxnSpPr>
          <p:nvPr/>
        </p:nvCxnSpPr>
        <p:spPr>
          <a:xfrm flipV="1">
            <a:off x="865907" y="931582"/>
            <a:ext cx="2126675" cy="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A5F5C0-AD90-431D-A0CE-4259420F4DD7}"/>
              </a:ext>
            </a:extLst>
          </p:cNvPr>
          <p:cNvSpPr txBox="1"/>
          <p:nvPr/>
        </p:nvSpPr>
        <p:spPr>
          <a:xfrm>
            <a:off x="804397" y="947169"/>
            <a:ext cx="634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Direkter Wettbewerb mit allen Smartphone-Herstellern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Konkurrenz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1A702E-3F71-4B7D-AA8F-8D283DFDB89B}"/>
              </a:ext>
            </a:extLst>
          </p:cNvPr>
          <p:cNvSpPr txBox="1"/>
          <p:nvPr/>
        </p:nvSpPr>
        <p:spPr>
          <a:xfrm>
            <a:off x="804397" y="2147498"/>
            <a:ext cx="6343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hebt uns von der Konkurrenz ab?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Kostengünstig durch kleinere Gewinnmarge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Umweltbewusst durch austauschbare Hardware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Qualität Made in Germany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58F37D-7165-47A9-BC46-E52E05702A4A}"/>
              </a:ext>
            </a:extLst>
          </p:cNvPr>
          <p:cNvSpPr txBox="1"/>
          <p:nvPr/>
        </p:nvSpPr>
        <p:spPr>
          <a:xfrm>
            <a:off x="1535950" y="3730356"/>
            <a:ext cx="634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Dennoch orientieren wir uns an einer nachfrageorientierten Preispolitik</a:t>
            </a:r>
          </a:p>
        </p:txBody>
      </p:sp>
      <p:pic>
        <p:nvPicPr>
          <p:cNvPr id="3" name="Grafik 2" descr="Treppchen">
            <a:extLst>
              <a:ext uri="{FF2B5EF4-FFF2-40B4-BE49-F238E27FC236}">
                <a16:creationId xmlns:a16="http://schemas.microsoft.com/office/drawing/2014/main" id="{4513AD4B-6C11-4A64-8296-378F685A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567" y="947169"/>
            <a:ext cx="686633" cy="686633"/>
          </a:xfrm>
          <a:prstGeom prst="rect">
            <a:avLst/>
          </a:prstGeom>
        </p:spPr>
      </p:pic>
      <p:pic>
        <p:nvPicPr>
          <p:cNvPr id="9" name="Grafik 8" descr="Blatt">
            <a:extLst>
              <a:ext uri="{FF2B5EF4-FFF2-40B4-BE49-F238E27FC236}">
                <a16:creationId xmlns:a16="http://schemas.microsoft.com/office/drawing/2014/main" id="{1B63D9E3-E4E8-4669-8626-BA01AFDBD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9127" y="2688225"/>
            <a:ext cx="655293" cy="65529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04BD9F-E03C-438E-AEA7-6B8051C0015D}"/>
              </a:ext>
            </a:extLst>
          </p:cNvPr>
          <p:cNvCxnSpPr>
            <a:cxnSpLocks/>
          </p:cNvCxnSpPr>
          <p:nvPr/>
        </p:nvCxnSpPr>
        <p:spPr>
          <a:xfrm>
            <a:off x="900545" y="931447"/>
            <a:ext cx="1205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4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918855" y="3100010"/>
            <a:ext cx="545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2178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01593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864391-B43C-403A-B159-EB7F64A414C3}"/>
              </a:ext>
            </a:extLst>
          </p:cNvPr>
          <p:cNvSpPr txBox="1"/>
          <p:nvPr/>
        </p:nvSpPr>
        <p:spPr>
          <a:xfrm>
            <a:off x="714979" y="1313545"/>
            <a:ext cx="1626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Direkter Vertrieb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EBE0C0-3F5B-4D65-8A4F-B1E13DC0BD8C}"/>
              </a:ext>
            </a:extLst>
          </p:cNvPr>
          <p:cNvSpPr txBox="1"/>
          <p:nvPr/>
        </p:nvSpPr>
        <p:spPr>
          <a:xfrm>
            <a:off x="5486354" y="1315704"/>
            <a:ext cx="19125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Indirekter Vertrieb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820E19-FA1F-42A4-8197-CF01B71F8D27}"/>
              </a:ext>
            </a:extLst>
          </p:cNvPr>
          <p:cNvSpPr txBox="1"/>
          <p:nvPr/>
        </p:nvSpPr>
        <p:spPr>
          <a:xfrm>
            <a:off x="714979" y="1692081"/>
            <a:ext cx="3753926" cy="640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Vollständige Kontrolle über Preisgestaltung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Direkter Kontakt zu den Kunden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D636AB-2EA9-4130-B922-C26C125E10EF}"/>
              </a:ext>
            </a:extLst>
          </p:cNvPr>
          <p:cNvSpPr txBox="1"/>
          <p:nvPr/>
        </p:nvSpPr>
        <p:spPr>
          <a:xfrm>
            <a:off x="5486355" y="1629189"/>
            <a:ext cx="33055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Hohe Reichweite mit geringen Aufwand</a:t>
            </a:r>
          </a:p>
          <a:p>
            <a:pPr marL="171450" indent="-171450">
              <a:buFontTx/>
              <a:buChar char="-"/>
            </a:pP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Minimierung der Lagerkosten durch den überwiegenden Fremdvertrieb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Verkaufsstellen </a:t>
            </a:r>
          </a:p>
          <a:p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6179D94-48BC-4714-954F-F9609FA5A321}"/>
              </a:ext>
            </a:extLst>
          </p:cNvPr>
          <p:cNvSpPr txBox="1"/>
          <p:nvPr/>
        </p:nvSpPr>
        <p:spPr>
          <a:xfrm>
            <a:off x="694676" y="2131903"/>
            <a:ext cx="28553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Vermarktung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Produzierte Menge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4E46BB-9F5E-4724-8BB1-2C0F3A3FFABC}"/>
              </a:ext>
            </a:extLst>
          </p:cNvPr>
          <p:cNvSpPr txBox="1"/>
          <p:nvPr/>
        </p:nvSpPr>
        <p:spPr>
          <a:xfrm>
            <a:off x="694676" y="443562"/>
            <a:ext cx="141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Absatzwege</a:t>
            </a:r>
          </a:p>
        </p:txBody>
      </p:sp>
      <p:grpSp>
        <p:nvGrpSpPr>
          <p:cNvPr id="13" name="Google Shape;3199;p78">
            <a:extLst>
              <a:ext uri="{FF2B5EF4-FFF2-40B4-BE49-F238E27FC236}">
                <a16:creationId xmlns:a16="http://schemas.microsoft.com/office/drawing/2014/main" id="{8173AFEB-07A3-4E98-B9C1-719D6B945ADD}"/>
              </a:ext>
            </a:extLst>
          </p:cNvPr>
          <p:cNvGrpSpPr/>
          <p:nvPr/>
        </p:nvGrpSpPr>
        <p:grpSpPr>
          <a:xfrm>
            <a:off x="4018546" y="2715631"/>
            <a:ext cx="999241" cy="890832"/>
            <a:chOff x="6000100" y="3076250"/>
            <a:chExt cx="587871" cy="512373"/>
          </a:xfrm>
        </p:grpSpPr>
        <p:sp>
          <p:nvSpPr>
            <p:cNvPr id="15" name="Google Shape;3200;p78">
              <a:extLst>
                <a:ext uri="{FF2B5EF4-FFF2-40B4-BE49-F238E27FC236}">
                  <a16:creationId xmlns:a16="http://schemas.microsoft.com/office/drawing/2014/main" id="{470AF271-73CE-47AC-83D8-A2193E566646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3201;p78">
              <a:extLst>
                <a:ext uri="{FF2B5EF4-FFF2-40B4-BE49-F238E27FC236}">
                  <a16:creationId xmlns:a16="http://schemas.microsoft.com/office/drawing/2014/main" id="{CCA56AAC-CC5D-4F12-86CE-85CC2B831280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18" name="Google Shape;3202;p78">
                <a:extLst>
                  <a:ext uri="{FF2B5EF4-FFF2-40B4-BE49-F238E27FC236}">
                    <a16:creationId xmlns:a16="http://schemas.microsoft.com/office/drawing/2014/main" id="{5BAA458C-A94D-45E3-8FD5-6444D63D16C6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203;p78">
                <a:extLst>
                  <a:ext uri="{FF2B5EF4-FFF2-40B4-BE49-F238E27FC236}">
                    <a16:creationId xmlns:a16="http://schemas.microsoft.com/office/drawing/2014/main" id="{E50ACA2E-8CA1-4255-87DC-02AAE8497134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3204;p78">
                <a:extLst>
                  <a:ext uri="{FF2B5EF4-FFF2-40B4-BE49-F238E27FC236}">
                    <a16:creationId xmlns:a16="http://schemas.microsoft.com/office/drawing/2014/main" id="{61D45EEB-390C-4F3D-B077-849072148566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3205;p78">
                <a:extLst>
                  <a:ext uri="{FF2B5EF4-FFF2-40B4-BE49-F238E27FC236}">
                    <a16:creationId xmlns:a16="http://schemas.microsoft.com/office/drawing/2014/main" id="{67CEB95A-3090-4202-A389-93B8BE688BE3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206;p78">
                <a:extLst>
                  <a:ext uri="{FF2B5EF4-FFF2-40B4-BE49-F238E27FC236}">
                    <a16:creationId xmlns:a16="http://schemas.microsoft.com/office/drawing/2014/main" id="{D151B6B9-6F3B-4A6D-B122-E1F610D61A36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3207;p78">
                <a:extLst>
                  <a:ext uri="{FF2B5EF4-FFF2-40B4-BE49-F238E27FC236}">
                    <a16:creationId xmlns:a16="http://schemas.microsoft.com/office/drawing/2014/main" id="{253FFA8E-080B-4895-B17D-89C55FA8DB2B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3208;p78">
                <a:extLst>
                  <a:ext uri="{FF2B5EF4-FFF2-40B4-BE49-F238E27FC236}">
                    <a16:creationId xmlns:a16="http://schemas.microsoft.com/office/drawing/2014/main" id="{FDB83700-B7B9-411F-993E-E5F430D6D364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8" name="Google Shape;3198;p78">
            <a:extLst>
              <a:ext uri="{FF2B5EF4-FFF2-40B4-BE49-F238E27FC236}">
                <a16:creationId xmlns:a16="http://schemas.microsoft.com/office/drawing/2014/main" id="{4EB24BE3-6185-45D4-A445-E23833F4085F}"/>
              </a:ext>
            </a:extLst>
          </p:cNvPr>
          <p:cNvSpPr/>
          <p:nvPr/>
        </p:nvSpPr>
        <p:spPr>
          <a:xfrm flipH="1">
            <a:off x="4473092" y="3197187"/>
            <a:ext cx="140212" cy="20431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198;p78">
            <a:extLst>
              <a:ext uri="{FF2B5EF4-FFF2-40B4-BE49-F238E27FC236}">
                <a16:creationId xmlns:a16="http://schemas.microsoft.com/office/drawing/2014/main" id="{2C24EB81-517E-4B99-BCDA-B214F8CF9C25}"/>
              </a:ext>
            </a:extLst>
          </p:cNvPr>
          <p:cNvSpPr/>
          <p:nvPr/>
        </p:nvSpPr>
        <p:spPr>
          <a:xfrm flipH="1">
            <a:off x="4716478" y="2829854"/>
            <a:ext cx="136240" cy="20743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9FD9D29-C1C6-47FC-822A-D47D3FE0AB0F}"/>
              </a:ext>
            </a:extLst>
          </p:cNvPr>
          <p:cNvCxnSpPr>
            <a:cxnSpLocks/>
          </p:cNvCxnSpPr>
          <p:nvPr/>
        </p:nvCxnSpPr>
        <p:spPr>
          <a:xfrm>
            <a:off x="750117" y="739350"/>
            <a:ext cx="1217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9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C420CC3-97C7-43B6-BED5-E5FDCC597E8F}"/>
              </a:ext>
            </a:extLst>
          </p:cNvPr>
          <p:cNvSpPr txBox="1"/>
          <p:nvPr/>
        </p:nvSpPr>
        <p:spPr>
          <a:xfrm>
            <a:off x="404170" y="436784"/>
            <a:ext cx="202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Direkter Vertrieb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082DB3-1B86-49A2-A90F-8DCFC5988814}"/>
              </a:ext>
            </a:extLst>
          </p:cNvPr>
          <p:cNvSpPr txBox="1"/>
          <p:nvPr/>
        </p:nvSpPr>
        <p:spPr>
          <a:xfrm>
            <a:off x="404172" y="979684"/>
            <a:ext cx="1514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Preisgestaltung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D5F35D-112B-4F10-B956-11E7669E11E8}"/>
              </a:ext>
            </a:extLst>
          </p:cNvPr>
          <p:cNvSpPr txBox="1"/>
          <p:nvPr/>
        </p:nvSpPr>
        <p:spPr>
          <a:xfrm>
            <a:off x="407707" y="1368342"/>
            <a:ext cx="1774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Zusammensetzung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B4BBAB-6F86-450D-8F8F-CC029016087E}"/>
              </a:ext>
            </a:extLst>
          </p:cNvPr>
          <p:cNvSpPr txBox="1"/>
          <p:nvPr/>
        </p:nvSpPr>
        <p:spPr>
          <a:xfrm>
            <a:off x="543898" y="1694149"/>
            <a:ext cx="1901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Gewinnaufschlag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Fertigungskosten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882A96-87D7-467F-B6D9-36EB088952E4}"/>
              </a:ext>
            </a:extLst>
          </p:cNvPr>
          <p:cNvSpPr txBox="1"/>
          <p:nvPr/>
        </p:nvSpPr>
        <p:spPr>
          <a:xfrm>
            <a:off x="404170" y="2301918"/>
            <a:ext cx="610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27929DC-34F7-4549-95DF-5CBAE5E6ED7A}"/>
              </a:ext>
            </a:extLst>
          </p:cNvPr>
          <p:cNvSpPr txBox="1"/>
          <p:nvPr/>
        </p:nvSpPr>
        <p:spPr>
          <a:xfrm>
            <a:off x="543898" y="2509145"/>
            <a:ext cx="2955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Angemessener Preis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Ausgelegt auf den Normalverdiener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A1BCBB-B9C3-4633-B057-545F838D61F5}"/>
              </a:ext>
            </a:extLst>
          </p:cNvPr>
          <p:cNvSpPr txBox="1"/>
          <p:nvPr/>
        </p:nvSpPr>
        <p:spPr>
          <a:xfrm>
            <a:off x="2525205" y="979684"/>
            <a:ext cx="1514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Kundenkontakt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618D3-104F-4E1B-9761-5DD10166FAFD}"/>
              </a:ext>
            </a:extLst>
          </p:cNvPr>
          <p:cNvSpPr txBox="1"/>
          <p:nvPr/>
        </p:nvSpPr>
        <p:spPr>
          <a:xfrm>
            <a:off x="2525205" y="1337564"/>
            <a:ext cx="20449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Kundenbindung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und Verbesserungen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61503C-2904-4604-A8B5-461734DCC5CF}"/>
              </a:ext>
            </a:extLst>
          </p:cNvPr>
          <p:cNvSpPr txBox="1"/>
          <p:nvPr/>
        </p:nvSpPr>
        <p:spPr>
          <a:xfrm>
            <a:off x="404171" y="3353926"/>
            <a:ext cx="1835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Produzierte Menge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2C1640-1925-4D88-B060-2492C81CFA4E}"/>
              </a:ext>
            </a:extLst>
          </p:cNvPr>
          <p:cNvSpPr txBox="1"/>
          <p:nvPr/>
        </p:nvSpPr>
        <p:spPr>
          <a:xfrm>
            <a:off x="543898" y="3679340"/>
            <a:ext cx="1835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Vorbestellungen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Gesamtanzahl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83A6CE-A3F7-4F3A-9641-3634A42E1C3C}"/>
              </a:ext>
            </a:extLst>
          </p:cNvPr>
          <p:cNvSpPr txBox="1"/>
          <p:nvPr/>
        </p:nvSpPr>
        <p:spPr>
          <a:xfrm>
            <a:off x="4833591" y="974267"/>
            <a:ext cx="1541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Vermarktung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F5DF028-CD96-42EB-8B9C-E9503FC4C6DB}"/>
              </a:ext>
            </a:extLst>
          </p:cNvPr>
          <p:cNvSpPr txBox="1"/>
          <p:nvPr/>
        </p:nvSpPr>
        <p:spPr>
          <a:xfrm>
            <a:off x="4833591" y="1302247"/>
            <a:ext cx="16119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Werbung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355D2E-76F6-4272-B103-72C1C94B3EE8}"/>
              </a:ext>
            </a:extLst>
          </p:cNvPr>
          <p:cNvSpPr txBox="1"/>
          <p:nvPr/>
        </p:nvSpPr>
        <p:spPr>
          <a:xfrm>
            <a:off x="6480929" y="974267"/>
            <a:ext cx="2198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Eigene Verkaufsstellen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2028-6D78-4C52-AE7B-F3D539B59003}"/>
              </a:ext>
            </a:extLst>
          </p:cNvPr>
          <p:cNvSpPr txBox="1"/>
          <p:nvPr/>
        </p:nvSpPr>
        <p:spPr>
          <a:xfrm>
            <a:off x="6551629" y="1272051"/>
            <a:ext cx="1421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25DFBD-9FE4-4442-899F-DAEEA213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91" y="2277722"/>
            <a:ext cx="3134174" cy="1822938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829A5AA-6C6F-42BC-8DC4-DDE88F80BB9A}"/>
              </a:ext>
            </a:extLst>
          </p:cNvPr>
          <p:cNvCxnSpPr>
            <a:cxnSpLocks/>
          </p:cNvCxnSpPr>
          <p:nvPr/>
        </p:nvCxnSpPr>
        <p:spPr>
          <a:xfrm>
            <a:off x="473514" y="725496"/>
            <a:ext cx="176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8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7480203-2E34-45FE-B154-6C9526DC777B}"/>
              </a:ext>
            </a:extLst>
          </p:cNvPr>
          <p:cNvSpPr txBox="1"/>
          <p:nvPr/>
        </p:nvSpPr>
        <p:spPr>
          <a:xfrm>
            <a:off x="582100" y="429797"/>
            <a:ext cx="2119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Indirekter Vertrieb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2F762C-64B8-4BBE-9625-0AEF4DD581F3}"/>
              </a:ext>
            </a:extLst>
          </p:cNvPr>
          <p:cNvSpPr txBox="1"/>
          <p:nvPr/>
        </p:nvSpPr>
        <p:spPr>
          <a:xfrm>
            <a:off x="582104" y="914352"/>
            <a:ext cx="2319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Reichweite und Aufwand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CA6F96-DCF4-4E5F-80D4-BEDF81A2C1BF}"/>
              </a:ext>
            </a:extLst>
          </p:cNvPr>
          <p:cNvSpPr txBox="1"/>
          <p:nvPr/>
        </p:nvSpPr>
        <p:spPr>
          <a:xfrm>
            <a:off x="3531517" y="914351"/>
            <a:ext cx="690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174306-0C0E-4939-B899-3526E582CCF4}"/>
              </a:ext>
            </a:extLst>
          </p:cNvPr>
          <p:cNvSpPr txBox="1"/>
          <p:nvPr/>
        </p:nvSpPr>
        <p:spPr>
          <a:xfrm>
            <a:off x="7052428" y="1215034"/>
            <a:ext cx="15813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Markt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Saturn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Berlet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BE2AA7-3C55-41CC-8F5D-12E2B2A11A34}"/>
              </a:ext>
            </a:extLst>
          </p:cNvPr>
          <p:cNvSpPr txBox="1"/>
          <p:nvPr/>
        </p:nvSpPr>
        <p:spPr>
          <a:xfrm>
            <a:off x="3531517" y="1245811"/>
            <a:ext cx="1581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Kostenminderung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Lagergröße</a:t>
            </a: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2AEFA6-2691-4C4A-AF93-8DBD3B59CD94}"/>
              </a:ext>
            </a:extLst>
          </p:cNvPr>
          <p:cNvSpPr txBox="1"/>
          <p:nvPr/>
        </p:nvSpPr>
        <p:spPr>
          <a:xfrm>
            <a:off x="5552977" y="914351"/>
            <a:ext cx="1439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Absatzhelfer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EA9F38-3FF1-420D-A183-9CF2BCB87F05}"/>
              </a:ext>
            </a:extLst>
          </p:cNvPr>
          <p:cNvSpPr txBox="1"/>
          <p:nvPr/>
        </p:nvSpPr>
        <p:spPr>
          <a:xfrm>
            <a:off x="5493470" y="1215034"/>
            <a:ext cx="1409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Speditionen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Werbeagenturen</a:t>
            </a: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EE4E5DB-EC06-4709-9019-ED59C7285973}"/>
              </a:ext>
            </a:extLst>
          </p:cNvPr>
          <p:cNvSpPr txBox="1"/>
          <p:nvPr/>
        </p:nvSpPr>
        <p:spPr>
          <a:xfrm>
            <a:off x="7052428" y="908935"/>
            <a:ext cx="1509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Verkaufsstellen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2481CF-F77A-4E1E-AD6B-FDCCE31F6179}"/>
              </a:ext>
            </a:extLst>
          </p:cNvPr>
          <p:cNvSpPr txBox="1"/>
          <p:nvPr/>
        </p:nvSpPr>
        <p:spPr>
          <a:xfrm>
            <a:off x="582105" y="1291978"/>
            <a:ext cx="2509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Minimierung des Aufwands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EA9861-E930-401E-A51F-3AA561562BB7}"/>
              </a:ext>
            </a:extLst>
          </p:cNvPr>
          <p:cNvSpPr txBox="1"/>
          <p:nvPr/>
        </p:nvSpPr>
        <p:spPr>
          <a:xfrm>
            <a:off x="582102" y="2169140"/>
            <a:ext cx="2368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Maximierung der Reichweite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CB6A7-E26F-4E8F-B132-0C1778E1C1C6}"/>
              </a:ext>
            </a:extLst>
          </p:cNvPr>
          <p:cNvSpPr txBox="1"/>
          <p:nvPr/>
        </p:nvSpPr>
        <p:spPr>
          <a:xfrm>
            <a:off x="650705" y="1568977"/>
            <a:ext cx="2170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Kurze Lagerzeit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Feste Bestellmenge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C2FC5E-0A35-40FA-B9F1-4E883FE86867}"/>
              </a:ext>
            </a:extLst>
          </p:cNvPr>
          <p:cNvSpPr txBox="1"/>
          <p:nvPr/>
        </p:nvSpPr>
        <p:spPr>
          <a:xfrm>
            <a:off x="582101" y="2458800"/>
            <a:ext cx="217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Werbung der Verkaufsstellen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oogle Shape;5794;p83">
            <a:extLst>
              <a:ext uri="{FF2B5EF4-FFF2-40B4-BE49-F238E27FC236}">
                <a16:creationId xmlns:a16="http://schemas.microsoft.com/office/drawing/2014/main" id="{CB4801D7-3A8E-4991-8628-C86C3706D850}"/>
              </a:ext>
            </a:extLst>
          </p:cNvPr>
          <p:cNvGrpSpPr/>
          <p:nvPr/>
        </p:nvGrpSpPr>
        <p:grpSpPr>
          <a:xfrm>
            <a:off x="1387213" y="3248908"/>
            <a:ext cx="899082" cy="799186"/>
            <a:chOff x="3863900" y="4993625"/>
            <a:chExt cx="482050" cy="478900"/>
          </a:xfrm>
          <a:solidFill>
            <a:schemeClr val="bg2"/>
          </a:solidFill>
        </p:grpSpPr>
        <p:sp>
          <p:nvSpPr>
            <p:cNvPr id="42" name="Google Shape;5795;p83">
              <a:extLst>
                <a:ext uri="{FF2B5EF4-FFF2-40B4-BE49-F238E27FC236}">
                  <a16:creationId xmlns:a16="http://schemas.microsoft.com/office/drawing/2014/main" id="{9898DE9C-9528-42B0-80BB-4D5D379DF8DF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5796;p83">
              <a:extLst>
                <a:ext uri="{FF2B5EF4-FFF2-40B4-BE49-F238E27FC236}">
                  <a16:creationId xmlns:a16="http://schemas.microsoft.com/office/drawing/2014/main" id="{071E32D3-CFA5-497E-8FA7-E3F97815A7AA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Google Shape;5797;p83">
              <a:extLst>
                <a:ext uri="{FF2B5EF4-FFF2-40B4-BE49-F238E27FC236}">
                  <a16:creationId xmlns:a16="http://schemas.microsoft.com/office/drawing/2014/main" id="{9C6D0EDE-E62D-4178-84F6-B05C27DD9F78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5798;p83">
              <a:extLst>
                <a:ext uri="{FF2B5EF4-FFF2-40B4-BE49-F238E27FC236}">
                  <a16:creationId xmlns:a16="http://schemas.microsoft.com/office/drawing/2014/main" id="{2565D2C3-8F9E-4B8F-B8C0-94BF847E28BC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6" name="Picture 4" descr="BMDV - BMDV legt nationales Flottenaustauschprogramm für Lkw auf">
            <a:extLst>
              <a:ext uri="{FF2B5EF4-FFF2-40B4-BE49-F238E27FC236}">
                <a16:creationId xmlns:a16="http://schemas.microsoft.com/office/drawing/2014/main" id="{C617B8DF-3782-4F56-826C-55377CED1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42" y="2630220"/>
            <a:ext cx="2316014" cy="13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5D919D7-57DF-49F5-ADEE-82C0C0D4C499}"/>
              </a:ext>
            </a:extLst>
          </p:cNvPr>
          <p:cNvCxnSpPr>
            <a:cxnSpLocks/>
          </p:cNvCxnSpPr>
          <p:nvPr/>
        </p:nvCxnSpPr>
        <p:spPr>
          <a:xfrm>
            <a:off x="650705" y="711642"/>
            <a:ext cx="1933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8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205345" y="3100010"/>
            <a:ext cx="6677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</a:t>
            </a:r>
          </a:p>
        </p:txBody>
      </p:sp>
    </p:spTree>
    <p:extLst>
      <p:ext uri="{BB962C8B-B14F-4D97-AF65-F5344CB8AC3E}">
        <p14:creationId xmlns:p14="http://schemas.microsoft.com/office/powerpoint/2010/main" val="300902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D59B30-9CCC-4AE3-ABFD-DE81BD35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Werbemittel- und Träger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106A0C-B3E9-47FC-8BCB-3B6772A7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048162"/>
            <a:ext cx="7717500" cy="3295800"/>
          </a:xfrm>
        </p:spPr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Anzeige: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-Instagram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-Twitter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-Google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Werbespot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-ProSieben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-Sat1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-IFA, Berlin/Deutschland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-Gamescom, Köln/Deutschland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-Canton Fair, Guangzhou/China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-CES, Las Vegas/USA</a:t>
            </a:r>
          </a:p>
        </p:txBody>
      </p:sp>
      <p:grpSp>
        <p:nvGrpSpPr>
          <p:cNvPr id="15" name="Google Shape;3076;p78">
            <a:extLst>
              <a:ext uri="{FF2B5EF4-FFF2-40B4-BE49-F238E27FC236}">
                <a16:creationId xmlns:a16="http://schemas.microsoft.com/office/drawing/2014/main" id="{272AA4F4-C903-4972-9584-866D4E785C9C}"/>
              </a:ext>
            </a:extLst>
          </p:cNvPr>
          <p:cNvGrpSpPr/>
          <p:nvPr/>
        </p:nvGrpSpPr>
        <p:grpSpPr>
          <a:xfrm>
            <a:off x="4177439" y="1784510"/>
            <a:ext cx="4074891" cy="2272629"/>
            <a:chOff x="233350" y="949250"/>
            <a:chExt cx="7137300" cy="3802300"/>
          </a:xfrm>
          <a:solidFill>
            <a:srgbClr val="00B050"/>
          </a:solidFill>
        </p:grpSpPr>
        <p:sp>
          <p:nvSpPr>
            <p:cNvPr id="16" name="Google Shape;3077;p78">
              <a:extLst>
                <a:ext uri="{FF2B5EF4-FFF2-40B4-BE49-F238E27FC236}">
                  <a16:creationId xmlns:a16="http://schemas.microsoft.com/office/drawing/2014/main" id="{78015236-74C4-4375-8B54-D80DE30E2313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7" name="Google Shape;3078;p78">
              <a:extLst>
                <a:ext uri="{FF2B5EF4-FFF2-40B4-BE49-F238E27FC236}">
                  <a16:creationId xmlns:a16="http://schemas.microsoft.com/office/drawing/2014/main" id="{21EC2693-73DB-4453-B6C2-F3479157F4F9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8" name="Google Shape;3079;p78">
              <a:extLst>
                <a:ext uri="{FF2B5EF4-FFF2-40B4-BE49-F238E27FC236}">
                  <a16:creationId xmlns:a16="http://schemas.microsoft.com/office/drawing/2014/main" id="{3106C983-98D3-4944-A60C-D03BDA96666B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9" name="Google Shape;3080;p78">
              <a:extLst>
                <a:ext uri="{FF2B5EF4-FFF2-40B4-BE49-F238E27FC236}">
                  <a16:creationId xmlns:a16="http://schemas.microsoft.com/office/drawing/2014/main" id="{A21B9D22-D335-4EB9-BE2F-1CCC78A833D2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0" name="Google Shape;3081;p78">
              <a:extLst>
                <a:ext uri="{FF2B5EF4-FFF2-40B4-BE49-F238E27FC236}">
                  <a16:creationId xmlns:a16="http://schemas.microsoft.com/office/drawing/2014/main" id="{F43CB86D-5BD6-40AF-9298-E8FA623ECF53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1" name="Google Shape;3082;p78">
              <a:extLst>
                <a:ext uri="{FF2B5EF4-FFF2-40B4-BE49-F238E27FC236}">
                  <a16:creationId xmlns:a16="http://schemas.microsoft.com/office/drawing/2014/main" id="{F9E8CC6D-9D3E-48AB-B6CD-05BB3B58D486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2" name="Google Shape;3083;p78">
              <a:extLst>
                <a:ext uri="{FF2B5EF4-FFF2-40B4-BE49-F238E27FC236}">
                  <a16:creationId xmlns:a16="http://schemas.microsoft.com/office/drawing/2014/main" id="{E3131883-F9DC-4DCC-A21C-AD11086345A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3" name="Google Shape;3084;p78">
              <a:extLst>
                <a:ext uri="{FF2B5EF4-FFF2-40B4-BE49-F238E27FC236}">
                  <a16:creationId xmlns:a16="http://schemas.microsoft.com/office/drawing/2014/main" id="{30503017-4A1F-4EA5-AF54-22A390110A9F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4" name="Google Shape;3085;p78">
              <a:extLst>
                <a:ext uri="{FF2B5EF4-FFF2-40B4-BE49-F238E27FC236}">
                  <a16:creationId xmlns:a16="http://schemas.microsoft.com/office/drawing/2014/main" id="{A41B256A-2A18-4953-9E45-C60BDB8BBD7D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5" name="Google Shape;3086;p78">
              <a:extLst>
                <a:ext uri="{FF2B5EF4-FFF2-40B4-BE49-F238E27FC236}">
                  <a16:creationId xmlns:a16="http://schemas.microsoft.com/office/drawing/2014/main" id="{DF54FBE9-A8E6-4453-8717-B3B2096932EC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6" name="Google Shape;3087;p78">
              <a:extLst>
                <a:ext uri="{FF2B5EF4-FFF2-40B4-BE49-F238E27FC236}">
                  <a16:creationId xmlns:a16="http://schemas.microsoft.com/office/drawing/2014/main" id="{A3A4D004-A3CF-4987-84C2-3E3FC7A0A616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7" name="Google Shape;3088;p78">
              <a:extLst>
                <a:ext uri="{FF2B5EF4-FFF2-40B4-BE49-F238E27FC236}">
                  <a16:creationId xmlns:a16="http://schemas.microsoft.com/office/drawing/2014/main" id="{BDCCFF69-2D49-4751-A451-38898C00FEAD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8" name="Google Shape;3089;p78">
              <a:extLst>
                <a:ext uri="{FF2B5EF4-FFF2-40B4-BE49-F238E27FC236}">
                  <a16:creationId xmlns:a16="http://schemas.microsoft.com/office/drawing/2014/main" id="{E00E9B17-3A6D-498D-8A5D-9C4F5D244FB9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9" name="Google Shape;3090;p78">
              <a:extLst>
                <a:ext uri="{FF2B5EF4-FFF2-40B4-BE49-F238E27FC236}">
                  <a16:creationId xmlns:a16="http://schemas.microsoft.com/office/drawing/2014/main" id="{998F72B0-D0C9-4E30-B949-377F33337753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0" name="Google Shape;3091;p78">
              <a:extLst>
                <a:ext uri="{FF2B5EF4-FFF2-40B4-BE49-F238E27FC236}">
                  <a16:creationId xmlns:a16="http://schemas.microsoft.com/office/drawing/2014/main" id="{5B012ED0-1361-4B16-8116-E615D572C39D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1" name="Google Shape;3092;p78">
              <a:extLst>
                <a:ext uri="{FF2B5EF4-FFF2-40B4-BE49-F238E27FC236}">
                  <a16:creationId xmlns:a16="http://schemas.microsoft.com/office/drawing/2014/main" id="{0F7F49FE-3943-4899-B2D7-9516436353C9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2" name="Google Shape;3093;p78">
              <a:extLst>
                <a:ext uri="{FF2B5EF4-FFF2-40B4-BE49-F238E27FC236}">
                  <a16:creationId xmlns:a16="http://schemas.microsoft.com/office/drawing/2014/main" id="{18258F92-1885-45F4-86FE-23162587935D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3" name="Google Shape;3094;p78">
              <a:extLst>
                <a:ext uri="{FF2B5EF4-FFF2-40B4-BE49-F238E27FC236}">
                  <a16:creationId xmlns:a16="http://schemas.microsoft.com/office/drawing/2014/main" id="{57FAB265-3B57-4FCB-AC6A-929153DF8153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4" name="Google Shape;3095;p78">
              <a:extLst>
                <a:ext uri="{FF2B5EF4-FFF2-40B4-BE49-F238E27FC236}">
                  <a16:creationId xmlns:a16="http://schemas.microsoft.com/office/drawing/2014/main" id="{133D6005-0288-43B0-9FC3-70D97342AF59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5" name="Google Shape;3096;p78">
              <a:extLst>
                <a:ext uri="{FF2B5EF4-FFF2-40B4-BE49-F238E27FC236}">
                  <a16:creationId xmlns:a16="http://schemas.microsoft.com/office/drawing/2014/main" id="{784B907D-3196-4007-B25D-D020705B41B2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6" name="Google Shape;3097;p78">
              <a:extLst>
                <a:ext uri="{FF2B5EF4-FFF2-40B4-BE49-F238E27FC236}">
                  <a16:creationId xmlns:a16="http://schemas.microsoft.com/office/drawing/2014/main" id="{78424661-3183-4CF4-8778-8B4E7FE0DC46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7" name="Google Shape;3098;p78">
              <a:extLst>
                <a:ext uri="{FF2B5EF4-FFF2-40B4-BE49-F238E27FC236}">
                  <a16:creationId xmlns:a16="http://schemas.microsoft.com/office/drawing/2014/main" id="{E18564CA-B181-4A47-883F-7E0FA5591752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8" name="Google Shape;3099;p78">
              <a:extLst>
                <a:ext uri="{FF2B5EF4-FFF2-40B4-BE49-F238E27FC236}">
                  <a16:creationId xmlns:a16="http://schemas.microsoft.com/office/drawing/2014/main" id="{CA3893EF-FDAA-43E2-BB60-28E3A4B7D5F0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9" name="Google Shape;3100;p78">
              <a:extLst>
                <a:ext uri="{FF2B5EF4-FFF2-40B4-BE49-F238E27FC236}">
                  <a16:creationId xmlns:a16="http://schemas.microsoft.com/office/drawing/2014/main" id="{5052AF6C-D43E-4D65-B9A0-2053047EB773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0" name="Google Shape;3101;p78">
              <a:extLst>
                <a:ext uri="{FF2B5EF4-FFF2-40B4-BE49-F238E27FC236}">
                  <a16:creationId xmlns:a16="http://schemas.microsoft.com/office/drawing/2014/main" id="{47860353-6086-4BAE-9BEC-53E14F39FE31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1" name="Google Shape;3102;p78">
              <a:extLst>
                <a:ext uri="{FF2B5EF4-FFF2-40B4-BE49-F238E27FC236}">
                  <a16:creationId xmlns:a16="http://schemas.microsoft.com/office/drawing/2014/main" id="{4D6DED9B-0F35-422A-BE9C-ED7B4D6723EA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2" name="Google Shape;3103;p78">
              <a:extLst>
                <a:ext uri="{FF2B5EF4-FFF2-40B4-BE49-F238E27FC236}">
                  <a16:creationId xmlns:a16="http://schemas.microsoft.com/office/drawing/2014/main" id="{06552082-F3BC-4D44-9D45-B18A099062C8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3" name="Google Shape;3104;p78">
              <a:extLst>
                <a:ext uri="{FF2B5EF4-FFF2-40B4-BE49-F238E27FC236}">
                  <a16:creationId xmlns:a16="http://schemas.microsoft.com/office/drawing/2014/main" id="{309B3660-F966-47F4-9020-266591450331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4" name="Google Shape;3105;p78">
              <a:extLst>
                <a:ext uri="{FF2B5EF4-FFF2-40B4-BE49-F238E27FC236}">
                  <a16:creationId xmlns:a16="http://schemas.microsoft.com/office/drawing/2014/main" id="{FA93B7A2-2828-4DC5-970E-DC34FCC23429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5" name="Google Shape;3106;p78">
              <a:extLst>
                <a:ext uri="{FF2B5EF4-FFF2-40B4-BE49-F238E27FC236}">
                  <a16:creationId xmlns:a16="http://schemas.microsoft.com/office/drawing/2014/main" id="{D6269A18-62B8-41D9-881F-57B4B6ABB0C7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6" name="Google Shape;3107;p78">
              <a:extLst>
                <a:ext uri="{FF2B5EF4-FFF2-40B4-BE49-F238E27FC236}">
                  <a16:creationId xmlns:a16="http://schemas.microsoft.com/office/drawing/2014/main" id="{3F96DAE3-2970-4C8B-85BF-CA95D85FB073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7" name="Google Shape;3108;p78">
              <a:extLst>
                <a:ext uri="{FF2B5EF4-FFF2-40B4-BE49-F238E27FC236}">
                  <a16:creationId xmlns:a16="http://schemas.microsoft.com/office/drawing/2014/main" id="{0C246465-2510-44D9-A351-6B561A92926C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8" name="Google Shape;3109;p78">
              <a:extLst>
                <a:ext uri="{FF2B5EF4-FFF2-40B4-BE49-F238E27FC236}">
                  <a16:creationId xmlns:a16="http://schemas.microsoft.com/office/drawing/2014/main" id="{2FEF6255-80C1-41AF-AC9B-A4BC650424FA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9" name="Google Shape;3110;p78">
              <a:extLst>
                <a:ext uri="{FF2B5EF4-FFF2-40B4-BE49-F238E27FC236}">
                  <a16:creationId xmlns:a16="http://schemas.microsoft.com/office/drawing/2014/main" id="{C587F1C1-8A43-48B3-A5DF-E3EBCAC1F7F1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0" name="Google Shape;3111;p78">
              <a:extLst>
                <a:ext uri="{FF2B5EF4-FFF2-40B4-BE49-F238E27FC236}">
                  <a16:creationId xmlns:a16="http://schemas.microsoft.com/office/drawing/2014/main" id="{41647F9B-04C5-4165-B363-0E20A0DE2A69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1" name="Google Shape;3112;p78">
              <a:extLst>
                <a:ext uri="{FF2B5EF4-FFF2-40B4-BE49-F238E27FC236}">
                  <a16:creationId xmlns:a16="http://schemas.microsoft.com/office/drawing/2014/main" id="{4B1AB542-5F21-4435-8A06-0AC9021F02D5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2" name="Google Shape;3113;p78">
              <a:extLst>
                <a:ext uri="{FF2B5EF4-FFF2-40B4-BE49-F238E27FC236}">
                  <a16:creationId xmlns:a16="http://schemas.microsoft.com/office/drawing/2014/main" id="{FB9E01BF-1F3D-42DF-AD72-0CF17D550DDE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3" name="Google Shape;3114;p78">
              <a:extLst>
                <a:ext uri="{FF2B5EF4-FFF2-40B4-BE49-F238E27FC236}">
                  <a16:creationId xmlns:a16="http://schemas.microsoft.com/office/drawing/2014/main" id="{3CB42485-A81F-4B87-8031-6F35E5B15468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4" name="Google Shape;3115;p78">
              <a:extLst>
                <a:ext uri="{FF2B5EF4-FFF2-40B4-BE49-F238E27FC236}">
                  <a16:creationId xmlns:a16="http://schemas.microsoft.com/office/drawing/2014/main" id="{B92FF0FA-0B88-43AD-9DDF-D3ED1501AB55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5" name="Google Shape;3116;p78">
              <a:extLst>
                <a:ext uri="{FF2B5EF4-FFF2-40B4-BE49-F238E27FC236}">
                  <a16:creationId xmlns:a16="http://schemas.microsoft.com/office/drawing/2014/main" id="{2A71BD5C-9E12-4768-AEE7-386314ECB2B5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6" name="Google Shape;3117;p78">
              <a:extLst>
                <a:ext uri="{FF2B5EF4-FFF2-40B4-BE49-F238E27FC236}">
                  <a16:creationId xmlns:a16="http://schemas.microsoft.com/office/drawing/2014/main" id="{F7D115ED-447F-4C86-B3CF-C913B4DB00A7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7" name="Google Shape;3118;p78">
              <a:extLst>
                <a:ext uri="{FF2B5EF4-FFF2-40B4-BE49-F238E27FC236}">
                  <a16:creationId xmlns:a16="http://schemas.microsoft.com/office/drawing/2014/main" id="{C783B21B-DD95-4A1D-9EDA-78797E662D58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8" name="Google Shape;3119;p78">
              <a:extLst>
                <a:ext uri="{FF2B5EF4-FFF2-40B4-BE49-F238E27FC236}">
                  <a16:creationId xmlns:a16="http://schemas.microsoft.com/office/drawing/2014/main" id="{CF3FE71D-30EE-4CD5-A362-5A8CA1DA4952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9" name="Google Shape;3120;p78">
              <a:extLst>
                <a:ext uri="{FF2B5EF4-FFF2-40B4-BE49-F238E27FC236}">
                  <a16:creationId xmlns:a16="http://schemas.microsoft.com/office/drawing/2014/main" id="{B55D2704-F49B-4587-9B3A-E64EAE72DB39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0" name="Google Shape;3121;p78">
              <a:extLst>
                <a:ext uri="{FF2B5EF4-FFF2-40B4-BE49-F238E27FC236}">
                  <a16:creationId xmlns:a16="http://schemas.microsoft.com/office/drawing/2014/main" id="{5F55A72A-2A05-4181-A164-85E9FF72B2F9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1" name="Google Shape;3122;p78">
              <a:extLst>
                <a:ext uri="{FF2B5EF4-FFF2-40B4-BE49-F238E27FC236}">
                  <a16:creationId xmlns:a16="http://schemas.microsoft.com/office/drawing/2014/main" id="{67CF4C95-B5C7-4F2B-879C-86CDE5F2CF6E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2" name="Google Shape;3123;p78">
              <a:extLst>
                <a:ext uri="{FF2B5EF4-FFF2-40B4-BE49-F238E27FC236}">
                  <a16:creationId xmlns:a16="http://schemas.microsoft.com/office/drawing/2014/main" id="{49B29339-EE07-4BBF-8A24-45590AE376D1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3" name="Google Shape;3124;p78">
              <a:extLst>
                <a:ext uri="{FF2B5EF4-FFF2-40B4-BE49-F238E27FC236}">
                  <a16:creationId xmlns:a16="http://schemas.microsoft.com/office/drawing/2014/main" id="{4660E816-B552-4483-B08D-B1FDC462ADEF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4" name="Google Shape;3125;p78">
              <a:extLst>
                <a:ext uri="{FF2B5EF4-FFF2-40B4-BE49-F238E27FC236}">
                  <a16:creationId xmlns:a16="http://schemas.microsoft.com/office/drawing/2014/main" id="{9590238F-5E2C-42C1-9BB7-CE8C4B747AC1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5" name="Google Shape;3126;p78">
              <a:extLst>
                <a:ext uri="{FF2B5EF4-FFF2-40B4-BE49-F238E27FC236}">
                  <a16:creationId xmlns:a16="http://schemas.microsoft.com/office/drawing/2014/main" id="{C1DFFAC6-6AE1-4025-848E-7D3F81F6243D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6" name="Google Shape;3127;p78">
              <a:extLst>
                <a:ext uri="{FF2B5EF4-FFF2-40B4-BE49-F238E27FC236}">
                  <a16:creationId xmlns:a16="http://schemas.microsoft.com/office/drawing/2014/main" id="{8E30F302-843E-4BFA-AF63-F1FEA708397A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</p:grpSp>
      <p:pic>
        <p:nvPicPr>
          <p:cNvPr id="68" name="Grafik 67">
            <a:extLst>
              <a:ext uri="{FF2B5EF4-FFF2-40B4-BE49-F238E27FC236}">
                <a16:creationId xmlns:a16="http://schemas.microsoft.com/office/drawing/2014/main" id="{D3F6A3E9-E07D-4801-B0B4-8BBDA4A8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1599" y="1903777"/>
            <a:ext cx="203250" cy="35450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AA605AE2-D78C-433C-8D46-D97E553C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377" y="1921078"/>
            <a:ext cx="203250" cy="35450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9849B411-300F-467F-903A-54F5B1E4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4631" y="2394182"/>
            <a:ext cx="203250" cy="35450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F77337A-799F-42DC-AA62-3299DA533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4989" y="2169989"/>
            <a:ext cx="203250" cy="354507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E7284925-9BD0-47CE-97C5-549A67E97890}"/>
              </a:ext>
            </a:extLst>
          </p:cNvPr>
          <p:cNvSpPr txBox="1"/>
          <p:nvPr/>
        </p:nvSpPr>
        <p:spPr>
          <a:xfrm>
            <a:off x="6159791" y="1683279"/>
            <a:ext cx="5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7F977CA-28E7-462C-A883-8D28CB2A9FCD}"/>
              </a:ext>
            </a:extLst>
          </p:cNvPr>
          <p:cNvSpPr txBox="1"/>
          <p:nvPr/>
        </p:nvSpPr>
        <p:spPr>
          <a:xfrm>
            <a:off x="5042211" y="1728577"/>
            <a:ext cx="111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Gamescom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19E8A7C-BA15-434F-A7AF-3D7514F43C26}"/>
              </a:ext>
            </a:extLst>
          </p:cNvPr>
          <p:cNvSpPr txBox="1"/>
          <p:nvPr/>
        </p:nvSpPr>
        <p:spPr>
          <a:xfrm>
            <a:off x="3945860" y="2121696"/>
            <a:ext cx="58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ADFEB3A-7B63-450F-B442-8CC952434816}"/>
              </a:ext>
            </a:extLst>
          </p:cNvPr>
          <p:cNvSpPr txBox="1"/>
          <p:nvPr/>
        </p:nvSpPr>
        <p:spPr>
          <a:xfrm>
            <a:off x="7542197" y="2200316"/>
            <a:ext cx="117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Canton Fair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0992A3D-51B6-4BCC-A38E-4933EA12971E}"/>
              </a:ext>
            </a:extLst>
          </p:cNvPr>
          <p:cNvSpPr/>
          <p:nvPr/>
        </p:nvSpPr>
        <p:spPr>
          <a:xfrm>
            <a:off x="6169215" y="1728577"/>
            <a:ext cx="486655" cy="230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7A6C7FF-00A6-43E0-8F69-2E1FF39E53B6}"/>
              </a:ext>
            </a:extLst>
          </p:cNvPr>
          <p:cNvSpPr/>
          <p:nvPr/>
        </p:nvSpPr>
        <p:spPr>
          <a:xfrm>
            <a:off x="5079622" y="1758158"/>
            <a:ext cx="983642" cy="24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D732DDBB-FE34-43A4-AF83-1C51F17F532C}"/>
              </a:ext>
            </a:extLst>
          </p:cNvPr>
          <p:cNvSpPr/>
          <p:nvPr/>
        </p:nvSpPr>
        <p:spPr>
          <a:xfrm>
            <a:off x="4005897" y="2154840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FC75892A-A41A-4DD6-BFF7-88BD49524D39}"/>
              </a:ext>
            </a:extLst>
          </p:cNvPr>
          <p:cNvSpPr/>
          <p:nvPr/>
        </p:nvSpPr>
        <p:spPr>
          <a:xfrm>
            <a:off x="7587311" y="2230039"/>
            <a:ext cx="1028827" cy="258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2E259B0-F12D-4B39-9A90-B0499B7439CC}"/>
              </a:ext>
            </a:extLst>
          </p:cNvPr>
          <p:cNvCxnSpPr>
            <a:cxnSpLocks/>
          </p:cNvCxnSpPr>
          <p:nvPr/>
        </p:nvCxnSpPr>
        <p:spPr>
          <a:xfrm>
            <a:off x="782782" y="799828"/>
            <a:ext cx="2563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3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2B8BB-C3B7-4149-AC0A-4592BD63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445024"/>
            <a:ext cx="4711500" cy="572700"/>
          </a:xfrm>
        </p:spPr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Werbekosten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C1AF507-D531-48ED-9FE1-8E33C0201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410859"/>
              </p:ext>
            </p:extLst>
          </p:nvPr>
        </p:nvGraphicFramePr>
        <p:xfrm>
          <a:off x="1897380" y="1017725"/>
          <a:ext cx="5425440" cy="3532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D9325DDB-19C5-4CB5-A538-9A2D8A40DE45}"/>
              </a:ext>
            </a:extLst>
          </p:cNvPr>
          <p:cNvSpPr txBox="1"/>
          <p:nvPr/>
        </p:nvSpPr>
        <p:spPr>
          <a:xfrm>
            <a:off x="408955" y="1983708"/>
            <a:ext cx="1800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kosten der Werbemittel- und Träger sind zusammengerechnet aus: Anreise-, Unterkunfts-, Stand-, Herstellungs- und Werbekosten.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D7011B-D523-4417-8E82-4DAB91B6EF0D}"/>
              </a:ext>
            </a:extLst>
          </p:cNvPr>
          <p:cNvSpPr txBox="1"/>
          <p:nvPr/>
        </p:nvSpPr>
        <p:spPr>
          <a:xfrm>
            <a:off x="6869074" y="3817998"/>
            <a:ext cx="217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Gesamte Kosten: ~97.000€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99BE28F-271F-474E-A08D-46EAA42E7976}"/>
              </a:ext>
            </a:extLst>
          </p:cNvPr>
          <p:cNvCxnSpPr>
            <a:cxnSpLocks/>
          </p:cNvCxnSpPr>
          <p:nvPr/>
        </p:nvCxnSpPr>
        <p:spPr>
          <a:xfrm>
            <a:off x="595746" y="792902"/>
            <a:ext cx="1301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0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330AF-FBCE-4CED-AAF6-5A74C2DB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Öffentlichkeitsarbeit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00A7-ED23-494C-B9A6-52937589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Presseinterview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-Meist gestellte Fragen können beantwortet werden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-Die Kundenzufriedenheit wird gewährleistet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-Verbessert den Ruf den Unternehmens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der offenen Tür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-Gibt Einblicke in die Einrichtungen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-Zeigt die Arbeitsweise des Unternehmens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-Testversionen des Produktes können ausgestellt werden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36B67BE-8F09-4345-9D80-8CBDF2076CC3}"/>
              </a:ext>
            </a:extLst>
          </p:cNvPr>
          <p:cNvCxnSpPr>
            <a:cxnSpLocks/>
          </p:cNvCxnSpPr>
          <p:nvPr/>
        </p:nvCxnSpPr>
        <p:spPr>
          <a:xfrm>
            <a:off x="796637" y="792901"/>
            <a:ext cx="2043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99999B-74D7-4283-8869-34A59F941436}"/>
              </a:ext>
            </a:extLst>
          </p:cNvPr>
          <p:cNvSpPr txBox="1"/>
          <p:nvPr/>
        </p:nvSpPr>
        <p:spPr>
          <a:xfrm>
            <a:off x="335565" y="417266"/>
            <a:ext cx="88750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dirty="0"/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Inhaltsverzeichnis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2CC9E0-E126-445A-95BD-D76D54F8FD04}"/>
              </a:ext>
            </a:extLst>
          </p:cNvPr>
          <p:cNvSpPr txBox="1"/>
          <p:nvPr/>
        </p:nvSpPr>
        <p:spPr>
          <a:xfrm>
            <a:off x="1524000" y="1094374"/>
            <a:ext cx="24400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Allgemeine Informationen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Das Mutatio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Produktpolitik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Preispolitik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Preisuntergrenze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Kundenerwartungen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Konkurrenz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Absatzwege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Direkter Vertrieb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Indirekter Vertrieb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Werbemittel- und Träger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Werbekosten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Öffentlichkeitsarbeit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Verkaufsförderung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Corporate Design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5C105BC-9433-4EAD-BE86-BADF0B627701}"/>
              </a:ext>
            </a:extLst>
          </p:cNvPr>
          <p:cNvCxnSpPr>
            <a:cxnSpLocks/>
          </p:cNvCxnSpPr>
          <p:nvPr/>
        </p:nvCxnSpPr>
        <p:spPr>
          <a:xfrm>
            <a:off x="387927" y="1009379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9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2FF05-CCA4-4070-9425-76E0AC2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Verkaufsförderung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D8A77-07C8-4CB4-BA8E-3BEC6D0A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Promotion</a:t>
            </a:r>
          </a:p>
          <a:p>
            <a:pPr marL="114300" indent="0">
              <a:spcAft>
                <a:spcPts val="1200"/>
              </a:spcAft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-Testmodelle in Einzelhandelsfilialen ausstellen</a:t>
            </a:r>
          </a:p>
          <a:p>
            <a:pPr>
              <a:spcAft>
                <a:spcPts val="1200"/>
              </a:spcAft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Promotion</a:t>
            </a:r>
          </a:p>
          <a:p>
            <a:pPr marL="114300" indent="0">
              <a:spcAft>
                <a:spcPts val="1200"/>
              </a:spcAft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-Bilder als Anzeigen werden in Schaufenstern von Einzelhandelsfilialen 	 	  	aufgehangen</a:t>
            </a:r>
          </a:p>
          <a:p>
            <a:pPr marL="114300" indent="0">
              <a:buNone/>
            </a:pPr>
            <a:endParaRPr lang="de-DE" sz="1600" dirty="0"/>
          </a:p>
          <a:p>
            <a:endParaRPr lang="de-DE" sz="16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B450721-8EF1-4764-88BE-C2375A2853E9}"/>
              </a:ext>
            </a:extLst>
          </p:cNvPr>
          <p:cNvCxnSpPr>
            <a:cxnSpLocks/>
          </p:cNvCxnSpPr>
          <p:nvPr/>
        </p:nvCxnSpPr>
        <p:spPr>
          <a:xfrm>
            <a:off x="831273" y="924519"/>
            <a:ext cx="193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5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CE653-A468-4BE3-A57C-39443A41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50C7CB-33D8-44AA-ADFA-6B8D6CDA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56199"/>
            <a:ext cx="7717500" cy="3295800"/>
          </a:xfrm>
        </p:spPr>
        <p:txBody>
          <a:bodyPr/>
          <a:lstStyle/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mit dem Gedanken, dass die menschliche DNA einzigartig ist</a:t>
            </a:r>
          </a:p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 ist eine passionierte Farbe, mit schlichtem Weiß sticht das Rot besser hinaus. Zusätzlich ergeben die Farben eine gute Kombination</a:t>
            </a:r>
          </a:p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Logo ist auf Verpackungen, Taschen, Flyern etc. abgedruckt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2B8ECCA-2A7C-4A4F-AECE-82EFC92701B9}"/>
              </a:ext>
            </a:extLst>
          </p:cNvPr>
          <p:cNvCxnSpPr>
            <a:cxnSpLocks/>
          </p:cNvCxnSpPr>
          <p:nvPr/>
        </p:nvCxnSpPr>
        <p:spPr>
          <a:xfrm>
            <a:off x="789709" y="792901"/>
            <a:ext cx="1773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8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UNIQUE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You are the creator</a:t>
            </a:r>
            <a:endParaRPr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909454" y="3352909"/>
            <a:ext cx="332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0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99999B-74D7-4283-8869-34A59F941436}"/>
              </a:ext>
            </a:extLst>
          </p:cNvPr>
          <p:cNvSpPr txBox="1"/>
          <p:nvPr/>
        </p:nvSpPr>
        <p:spPr>
          <a:xfrm>
            <a:off x="387927" y="553808"/>
            <a:ext cx="156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2CC9E0-E126-445A-95BD-D76D54F8FD04}"/>
              </a:ext>
            </a:extLst>
          </p:cNvPr>
          <p:cNvSpPr txBox="1"/>
          <p:nvPr/>
        </p:nvSpPr>
        <p:spPr>
          <a:xfrm>
            <a:off x="1524000" y="1094374"/>
            <a:ext cx="21034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General information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Mutatio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Product policy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Pricing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Lowest price limit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Customer expectation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Competitors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Sales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routes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Direct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sales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Indirect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sales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Advertising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media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Cost of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advertising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Public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relations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Sales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promotion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/>
              </a:rPr>
              <a:t>Corporate Design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5C105BC-9433-4EAD-BE86-BADF0B627701}"/>
              </a:ext>
            </a:extLst>
          </p:cNvPr>
          <p:cNvCxnSpPr>
            <a:cxnSpLocks/>
          </p:cNvCxnSpPr>
          <p:nvPr/>
        </p:nvCxnSpPr>
        <p:spPr>
          <a:xfrm>
            <a:off x="450272" y="933179"/>
            <a:ext cx="1288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6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528174-E039-4EDD-8FFF-A86B35DE485C}"/>
              </a:ext>
            </a:extLst>
          </p:cNvPr>
          <p:cNvSpPr txBox="1"/>
          <p:nvPr/>
        </p:nvSpPr>
        <p:spPr>
          <a:xfrm>
            <a:off x="376718" y="533940"/>
            <a:ext cx="50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de-DE" sz="1800" b="1" dirty="0">
                <a:latin typeface="Bell MT" panose="02020503060305020303" pitchFamily="18" charset="0"/>
              </a:rPr>
              <a:t> </a:t>
            </a:r>
            <a:r>
              <a:rPr lang="de-DE" sz="1800" b="1" dirty="0" err="1">
                <a:latin typeface="Bell MT" panose="02020503060305020303" pitchFamily="18" charset="0"/>
              </a:rPr>
              <a:t>information</a:t>
            </a:r>
            <a:endParaRPr lang="de-DE" sz="1800" b="1" dirty="0">
              <a:latin typeface="Bell MT" panose="02020503060305020303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7E620C-6036-4A59-8D81-D0444D951883}"/>
              </a:ext>
            </a:extLst>
          </p:cNvPr>
          <p:cNvSpPr txBox="1"/>
          <p:nvPr/>
        </p:nvSpPr>
        <p:spPr>
          <a:xfrm>
            <a:off x="376718" y="1072529"/>
            <a:ext cx="5047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German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Düsseldorf, Germany.</a:t>
            </a: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individual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warranty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28DA3DD8-1928-44B6-B0CF-0FEEC7AA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46" y="3103854"/>
            <a:ext cx="2245186" cy="1257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50929A-160B-4018-81C3-37847BB2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44" y="903272"/>
            <a:ext cx="2577214" cy="14432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6D41BCA-7022-4A6F-9B00-8253F414D7CB}"/>
              </a:ext>
            </a:extLst>
          </p:cNvPr>
          <p:cNvCxnSpPr>
            <a:cxnSpLocks/>
          </p:cNvCxnSpPr>
          <p:nvPr/>
        </p:nvCxnSpPr>
        <p:spPr>
          <a:xfrm>
            <a:off x="478628" y="848319"/>
            <a:ext cx="2049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0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4548D2-E7F6-45F1-8263-195FE99D021C}"/>
              </a:ext>
            </a:extLst>
          </p:cNvPr>
          <p:cNvSpPr txBox="1"/>
          <p:nvPr/>
        </p:nvSpPr>
        <p:spPr>
          <a:xfrm>
            <a:off x="680643" y="416752"/>
            <a:ext cx="8284602" cy="46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</a:t>
            </a:r>
          </a:p>
          <a:p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Interchangeable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2532 x 1170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pixels</a:t>
            </a: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460 ppi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GB Ram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 GB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170g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Dustproof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waterproof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1080p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pictures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790E17-FEF2-4B5D-8DB7-2687C11A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5" y="1076316"/>
            <a:ext cx="2515441" cy="14954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67D779A-201C-474A-8789-30CF35C3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93" y="2571750"/>
            <a:ext cx="2515441" cy="1408647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E96D07B-97D4-4784-8066-B18DB21E05D1}"/>
              </a:ext>
            </a:extLst>
          </p:cNvPr>
          <p:cNvCxnSpPr>
            <a:cxnSpLocks/>
          </p:cNvCxnSpPr>
          <p:nvPr/>
        </p:nvCxnSpPr>
        <p:spPr>
          <a:xfrm>
            <a:off x="748146" y="730556"/>
            <a:ext cx="824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1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0C5FC6-FB6F-4FEC-9BEC-B546827EB78C}"/>
              </a:ext>
            </a:extLst>
          </p:cNvPr>
          <p:cNvSpPr txBox="1"/>
          <p:nvPr/>
        </p:nvSpPr>
        <p:spPr>
          <a:xfrm>
            <a:off x="804397" y="639392"/>
            <a:ext cx="297709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de-DE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assortment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Proposition (USP)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Person mit Idee mit einfarbiger Füllung">
            <a:extLst>
              <a:ext uri="{FF2B5EF4-FFF2-40B4-BE49-F238E27FC236}">
                <a16:creationId xmlns:a16="http://schemas.microsoft.com/office/drawing/2014/main" id="{B00A0452-DC71-4D1D-B515-ACA84074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33" y="783291"/>
            <a:ext cx="914400" cy="914400"/>
          </a:xfrm>
          <a:prstGeom prst="rect">
            <a:avLst/>
          </a:prstGeom>
        </p:spPr>
      </p:pic>
      <p:pic>
        <p:nvPicPr>
          <p:cNvPr id="17" name="Grafik 16" descr="Soziales Netzwerk mit einfarbiger Füllung">
            <a:extLst>
              <a:ext uri="{FF2B5EF4-FFF2-40B4-BE49-F238E27FC236}">
                <a16:creationId xmlns:a16="http://schemas.microsoft.com/office/drawing/2014/main" id="{908EB4EE-8823-4C6A-BE60-BA957388F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460" y="3075292"/>
            <a:ext cx="914400" cy="9144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CF7EDDD-D686-4450-8095-2E054906494A}"/>
              </a:ext>
            </a:extLst>
          </p:cNvPr>
          <p:cNvCxnSpPr>
            <a:cxnSpLocks/>
          </p:cNvCxnSpPr>
          <p:nvPr/>
        </p:nvCxnSpPr>
        <p:spPr>
          <a:xfrm>
            <a:off x="804397" y="924519"/>
            <a:ext cx="16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9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6CF18E-A09F-4F9A-9F96-4FF4EDD86C00}"/>
              </a:ext>
            </a:extLst>
          </p:cNvPr>
          <p:cNvSpPr txBox="1"/>
          <p:nvPr/>
        </p:nvSpPr>
        <p:spPr>
          <a:xfrm>
            <a:off x="804397" y="1448365"/>
            <a:ext cx="6947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350 €</a:t>
            </a:r>
          </a:p>
          <a:p>
            <a:pPr marL="72072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</a:t>
            </a:r>
          </a:p>
          <a:p>
            <a:pPr marL="720725" lvl="3" indent="-180975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Düsseldorf, Germany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10 €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/Hour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600 Smartphones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96000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25 € per Android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 599 €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Profit: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250€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367779-EAC3-4AAD-8DA7-6E9AC5289DA9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FEDA9E-2245-4EF7-BEA1-A91D7E00E92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987F69-21C8-4634-90DC-8BBCFB4A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50" y="947169"/>
            <a:ext cx="4024745" cy="226391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75BF6D-E3D1-41C9-A65A-D4DD8811C686}"/>
              </a:ext>
            </a:extLst>
          </p:cNvPr>
          <p:cNvCxnSpPr>
            <a:cxnSpLocks/>
          </p:cNvCxnSpPr>
          <p:nvPr/>
        </p:nvCxnSpPr>
        <p:spPr>
          <a:xfrm>
            <a:off x="886691" y="945302"/>
            <a:ext cx="73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/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𝑆𝑃𝐿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340€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2293E153-E23C-4D61-8FEE-8472C5CC7D42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24A93D-974C-4911-B89E-4C605310E5A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Shortterm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96CAC5-811E-421F-8049-BB8093775F03}"/>
              </a:ext>
            </a:extLst>
          </p:cNvPr>
          <p:cNvSpPr txBox="1"/>
          <p:nvPr/>
        </p:nvSpPr>
        <p:spPr>
          <a:xfrm>
            <a:off x="4572000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Longterm</a:t>
            </a:r>
            <a:endParaRPr lang="de-DE" sz="1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/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𝐿𝑃𝐿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Salary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Rent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2.000 € IT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25.000 € </a:t>
                </a:r>
                <a:r>
                  <a:rPr lang="de-DE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</a:t>
                </a: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de-DE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de-DE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25000+340∗96000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96000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=340,26 €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Aufwärtstrend">
            <a:extLst>
              <a:ext uri="{FF2B5EF4-FFF2-40B4-BE49-F238E27FC236}">
                <a16:creationId xmlns:a16="http://schemas.microsoft.com/office/drawing/2014/main" id="{3A989DFB-5367-4276-AAEA-257B41648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5535" y="1839216"/>
            <a:ext cx="706582" cy="706582"/>
          </a:xfrm>
          <a:prstGeom prst="rect">
            <a:avLst/>
          </a:prstGeom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04944968-D4F2-4B92-9875-9994E1F52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397" y="3305679"/>
            <a:ext cx="706583" cy="706583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88F3D77-60BD-4FFD-9EFB-32C898A1ECC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08205" y="1403161"/>
            <a:ext cx="63795" cy="3409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5CAB97A-C395-40EF-A6D2-7B7F8BCC669B}"/>
              </a:ext>
            </a:extLst>
          </p:cNvPr>
          <p:cNvCxnSpPr>
            <a:cxnSpLocks/>
          </p:cNvCxnSpPr>
          <p:nvPr/>
        </p:nvCxnSpPr>
        <p:spPr>
          <a:xfrm>
            <a:off x="914400" y="926388"/>
            <a:ext cx="1773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05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075C33-E087-455F-A51B-F6EAC1690764}"/>
              </a:ext>
            </a:extLst>
          </p:cNvPr>
          <p:cNvSpPr txBox="1"/>
          <p:nvPr/>
        </p:nvSpPr>
        <p:spPr>
          <a:xfrm>
            <a:off x="804397" y="947169"/>
            <a:ext cx="63439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Mutatio?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Individuality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Ecofriendly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in Germany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11C9C-33C9-4B29-A316-01F9C7693303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0F409D-7FC2-47A0-9179-195B85CEB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" t="1852" r="82" b="-1852"/>
          <a:stretch/>
        </p:blipFill>
        <p:spPr>
          <a:xfrm>
            <a:off x="5477134" y="904117"/>
            <a:ext cx="3342409" cy="194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D75B1B-085F-4B88-95F8-0BC256EB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5" b="4976"/>
          <a:stretch/>
        </p:blipFill>
        <p:spPr>
          <a:xfrm>
            <a:off x="2233389" y="2805065"/>
            <a:ext cx="3485958" cy="18720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AE6C246-9B8A-4A13-AD77-B086BC66F419}"/>
              </a:ext>
            </a:extLst>
          </p:cNvPr>
          <p:cNvCxnSpPr>
            <a:cxnSpLocks/>
          </p:cNvCxnSpPr>
          <p:nvPr/>
        </p:nvCxnSpPr>
        <p:spPr>
          <a:xfrm>
            <a:off x="901378" y="947385"/>
            <a:ext cx="2264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1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590800" y="3100010"/>
            <a:ext cx="4031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Christin</a:t>
            </a:r>
          </a:p>
        </p:txBody>
      </p:sp>
    </p:spTree>
    <p:extLst>
      <p:ext uri="{BB962C8B-B14F-4D97-AF65-F5344CB8AC3E}">
        <p14:creationId xmlns:p14="http://schemas.microsoft.com/office/powerpoint/2010/main" val="368085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A5F5C0-AD90-431D-A0CE-4259420F4DD7}"/>
              </a:ext>
            </a:extLst>
          </p:cNvPr>
          <p:cNvSpPr txBox="1"/>
          <p:nvPr/>
        </p:nvSpPr>
        <p:spPr>
          <a:xfrm>
            <a:off x="804397" y="947169"/>
            <a:ext cx="634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Competitiors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1A702E-3F71-4B7D-AA8F-8D283DFDB89B}"/>
              </a:ext>
            </a:extLst>
          </p:cNvPr>
          <p:cNvSpPr txBox="1"/>
          <p:nvPr/>
        </p:nvSpPr>
        <p:spPr>
          <a:xfrm>
            <a:off x="804397" y="2147498"/>
            <a:ext cx="6343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apart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replaceable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Made in Germany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58F37D-7165-47A9-BC46-E52E05702A4A}"/>
              </a:ext>
            </a:extLst>
          </p:cNvPr>
          <p:cNvSpPr txBox="1"/>
          <p:nvPr/>
        </p:nvSpPr>
        <p:spPr>
          <a:xfrm>
            <a:off x="1535950" y="3730356"/>
            <a:ext cx="634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demand-oriented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pricing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Treppchen">
            <a:extLst>
              <a:ext uri="{FF2B5EF4-FFF2-40B4-BE49-F238E27FC236}">
                <a16:creationId xmlns:a16="http://schemas.microsoft.com/office/drawing/2014/main" id="{4513AD4B-6C11-4A64-8296-378F685A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567" y="947169"/>
            <a:ext cx="686633" cy="686633"/>
          </a:xfrm>
          <a:prstGeom prst="rect">
            <a:avLst/>
          </a:prstGeom>
        </p:spPr>
      </p:pic>
      <p:pic>
        <p:nvPicPr>
          <p:cNvPr id="9" name="Grafik 8" descr="Blatt">
            <a:extLst>
              <a:ext uri="{FF2B5EF4-FFF2-40B4-BE49-F238E27FC236}">
                <a16:creationId xmlns:a16="http://schemas.microsoft.com/office/drawing/2014/main" id="{1B63D9E3-E4E8-4669-8626-BA01AFDBD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9127" y="2688225"/>
            <a:ext cx="655293" cy="65529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04BD9F-E03C-438E-AEA7-6B8051C0015D}"/>
              </a:ext>
            </a:extLst>
          </p:cNvPr>
          <p:cNvCxnSpPr>
            <a:cxnSpLocks/>
          </p:cNvCxnSpPr>
          <p:nvPr/>
        </p:nvCxnSpPr>
        <p:spPr>
          <a:xfrm>
            <a:off x="893618" y="920700"/>
            <a:ext cx="1309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62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de-DE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960418" y="3100010"/>
            <a:ext cx="521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81084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864391-B43C-403A-B159-EB7F64A414C3}"/>
              </a:ext>
            </a:extLst>
          </p:cNvPr>
          <p:cNvSpPr txBox="1"/>
          <p:nvPr/>
        </p:nvSpPr>
        <p:spPr>
          <a:xfrm>
            <a:off x="1039950" y="1443486"/>
            <a:ext cx="1411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EBE0C0-3F5B-4D65-8A4F-B1E13DC0BD8C}"/>
              </a:ext>
            </a:extLst>
          </p:cNvPr>
          <p:cNvSpPr txBox="1"/>
          <p:nvPr/>
        </p:nvSpPr>
        <p:spPr>
          <a:xfrm>
            <a:off x="5811326" y="1443485"/>
            <a:ext cx="16674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820E19-FA1F-42A4-8197-CF01B71F8D27}"/>
              </a:ext>
            </a:extLst>
          </p:cNvPr>
          <p:cNvSpPr txBox="1"/>
          <p:nvPr/>
        </p:nvSpPr>
        <p:spPr>
          <a:xfrm>
            <a:off x="1039950" y="1871812"/>
            <a:ext cx="2443254" cy="220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ull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pricing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produced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onlineshop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D636AB-2EA9-4130-B922-C26C125E10EF}"/>
              </a:ext>
            </a:extLst>
          </p:cNvPr>
          <p:cNvSpPr txBox="1"/>
          <p:nvPr/>
        </p:nvSpPr>
        <p:spPr>
          <a:xfrm>
            <a:off x="5811326" y="1871812"/>
            <a:ext cx="23628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effort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inimizing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8246AC-26FC-4AF1-9423-404FCF84C7AB}"/>
              </a:ext>
            </a:extLst>
          </p:cNvPr>
          <p:cNvSpPr txBox="1"/>
          <p:nvPr/>
        </p:nvSpPr>
        <p:spPr>
          <a:xfrm>
            <a:off x="790816" y="601442"/>
            <a:ext cx="160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oogle Shape;3199;p78">
            <a:extLst>
              <a:ext uri="{FF2B5EF4-FFF2-40B4-BE49-F238E27FC236}">
                <a16:creationId xmlns:a16="http://schemas.microsoft.com/office/drawing/2014/main" id="{D377BA42-6213-4133-8FF8-CD524463F0AC}"/>
              </a:ext>
            </a:extLst>
          </p:cNvPr>
          <p:cNvGrpSpPr/>
          <p:nvPr/>
        </p:nvGrpSpPr>
        <p:grpSpPr>
          <a:xfrm>
            <a:off x="4147644" y="2881885"/>
            <a:ext cx="999241" cy="890832"/>
            <a:chOff x="6000100" y="3076250"/>
            <a:chExt cx="587871" cy="512373"/>
          </a:xfrm>
        </p:grpSpPr>
        <p:sp>
          <p:nvSpPr>
            <p:cNvPr id="28" name="Google Shape;3200;p78">
              <a:extLst>
                <a:ext uri="{FF2B5EF4-FFF2-40B4-BE49-F238E27FC236}">
                  <a16:creationId xmlns:a16="http://schemas.microsoft.com/office/drawing/2014/main" id="{1A7BBD2C-2C39-4EFB-BE5D-EF27F4EBAB28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oogle Shape;3201;p78">
              <a:extLst>
                <a:ext uri="{FF2B5EF4-FFF2-40B4-BE49-F238E27FC236}">
                  <a16:creationId xmlns:a16="http://schemas.microsoft.com/office/drawing/2014/main" id="{114AD02D-26BB-456D-BE3E-EF0992F28677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30" name="Google Shape;3202;p78">
                <a:extLst>
                  <a:ext uri="{FF2B5EF4-FFF2-40B4-BE49-F238E27FC236}">
                    <a16:creationId xmlns:a16="http://schemas.microsoft.com/office/drawing/2014/main" id="{BB6BA91A-C61B-479E-8AB0-FCFAFC8319C6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Google Shape;3203;p78">
                <a:extLst>
                  <a:ext uri="{FF2B5EF4-FFF2-40B4-BE49-F238E27FC236}">
                    <a16:creationId xmlns:a16="http://schemas.microsoft.com/office/drawing/2014/main" id="{3F373820-4766-459A-B3D3-BBC0D3D54000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Google Shape;3204;p78">
                <a:extLst>
                  <a:ext uri="{FF2B5EF4-FFF2-40B4-BE49-F238E27FC236}">
                    <a16:creationId xmlns:a16="http://schemas.microsoft.com/office/drawing/2014/main" id="{EA63DAE4-5E45-4D5F-91E0-EEC3D4F25966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3205;p78">
                <a:extLst>
                  <a:ext uri="{FF2B5EF4-FFF2-40B4-BE49-F238E27FC236}">
                    <a16:creationId xmlns:a16="http://schemas.microsoft.com/office/drawing/2014/main" id="{7DB6CA73-975B-4C84-A424-D7F7AF3A1901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3206;p78">
                <a:extLst>
                  <a:ext uri="{FF2B5EF4-FFF2-40B4-BE49-F238E27FC236}">
                    <a16:creationId xmlns:a16="http://schemas.microsoft.com/office/drawing/2014/main" id="{FB0DB862-31A1-4401-A99D-CEA2ED677B26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Google Shape;3207;p78">
                <a:extLst>
                  <a:ext uri="{FF2B5EF4-FFF2-40B4-BE49-F238E27FC236}">
                    <a16:creationId xmlns:a16="http://schemas.microsoft.com/office/drawing/2014/main" id="{74E0FB42-3F73-4CAA-BA9B-70BA0B4E3382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Google Shape;3208;p78">
                <a:extLst>
                  <a:ext uri="{FF2B5EF4-FFF2-40B4-BE49-F238E27FC236}">
                    <a16:creationId xmlns:a16="http://schemas.microsoft.com/office/drawing/2014/main" id="{D87F943D-2605-41B0-8DEF-8D3CEE70A1AB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Google Shape;3198;p78">
            <a:extLst>
              <a:ext uri="{FF2B5EF4-FFF2-40B4-BE49-F238E27FC236}">
                <a16:creationId xmlns:a16="http://schemas.microsoft.com/office/drawing/2014/main" id="{D3073651-2160-4738-806C-255B8D696FAE}"/>
              </a:ext>
            </a:extLst>
          </p:cNvPr>
          <p:cNvSpPr/>
          <p:nvPr/>
        </p:nvSpPr>
        <p:spPr>
          <a:xfrm flipH="1">
            <a:off x="4602190" y="3363441"/>
            <a:ext cx="140212" cy="20431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3198;p78">
            <a:extLst>
              <a:ext uri="{FF2B5EF4-FFF2-40B4-BE49-F238E27FC236}">
                <a16:creationId xmlns:a16="http://schemas.microsoft.com/office/drawing/2014/main" id="{CE2FAE67-C24A-4951-87BA-633BCCCDD235}"/>
              </a:ext>
            </a:extLst>
          </p:cNvPr>
          <p:cNvSpPr/>
          <p:nvPr/>
        </p:nvSpPr>
        <p:spPr>
          <a:xfrm flipH="1">
            <a:off x="4845576" y="2996108"/>
            <a:ext cx="136240" cy="20743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DACCB9E-07CC-43AD-8DFC-5200DFE4E4A7}"/>
              </a:ext>
            </a:extLst>
          </p:cNvPr>
          <p:cNvCxnSpPr>
            <a:cxnSpLocks/>
          </p:cNvCxnSpPr>
          <p:nvPr/>
        </p:nvCxnSpPr>
        <p:spPr>
          <a:xfrm>
            <a:off x="845127" y="891751"/>
            <a:ext cx="1177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93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C420CC3-97C7-43B6-BED5-E5FDCC597E8F}"/>
              </a:ext>
            </a:extLst>
          </p:cNvPr>
          <p:cNvSpPr txBox="1"/>
          <p:nvPr/>
        </p:nvSpPr>
        <p:spPr>
          <a:xfrm>
            <a:off x="516115" y="478155"/>
            <a:ext cx="161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082DB3-1B86-49A2-A90F-8DCFC5988814}"/>
              </a:ext>
            </a:extLst>
          </p:cNvPr>
          <p:cNvSpPr txBox="1"/>
          <p:nvPr/>
        </p:nvSpPr>
        <p:spPr>
          <a:xfrm>
            <a:off x="404172" y="979684"/>
            <a:ext cx="1416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D5F35D-112B-4F10-B956-11E7669E11E8}"/>
              </a:ext>
            </a:extLst>
          </p:cNvPr>
          <p:cNvSpPr txBox="1"/>
          <p:nvPr/>
        </p:nvSpPr>
        <p:spPr>
          <a:xfrm>
            <a:off x="407707" y="1368342"/>
            <a:ext cx="122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B4BBAB-6F86-450D-8F8F-CC029016087E}"/>
              </a:ext>
            </a:extLst>
          </p:cNvPr>
          <p:cNvSpPr txBox="1"/>
          <p:nvPr/>
        </p:nvSpPr>
        <p:spPr>
          <a:xfrm>
            <a:off x="404172" y="1671579"/>
            <a:ext cx="1901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882A96-87D7-467F-B6D9-36EB088952E4}"/>
              </a:ext>
            </a:extLst>
          </p:cNvPr>
          <p:cNvSpPr txBox="1"/>
          <p:nvPr/>
        </p:nvSpPr>
        <p:spPr>
          <a:xfrm>
            <a:off x="404170" y="2301918"/>
            <a:ext cx="61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27929DC-34F7-4549-95DF-5CBAE5E6ED7A}"/>
              </a:ext>
            </a:extLst>
          </p:cNvPr>
          <p:cNvSpPr txBox="1"/>
          <p:nvPr/>
        </p:nvSpPr>
        <p:spPr>
          <a:xfrm>
            <a:off x="404171" y="2566312"/>
            <a:ext cx="1594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A1BCBB-B9C3-4633-B057-545F838D61F5}"/>
              </a:ext>
            </a:extLst>
          </p:cNvPr>
          <p:cNvSpPr txBox="1"/>
          <p:nvPr/>
        </p:nvSpPr>
        <p:spPr>
          <a:xfrm>
            <a:off x="2525204" y="979684"/>
            <a:ext cx="1650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618D3-104F-4E1B-9761-5DD10166FAFD}"/>
              </a:ext>
            </a:extLst>
          </p:cNvPr>
          <p:cNvSpPr txBox="1"/>
          <p:nvPr/>
        </p:nvSpPr>
        <p:spPr>
          <a:xfrm>
            <a:off x="2525204" y="1276009"/>
            <a:ext cx="223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loyalty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61503C-2904-4604-A8B5-461734DCC5CF}"/>
              </a:ext>
            </a:extLst>
          </p:cNvPr>
          <p:cNvSpPr txBox="1"/>
          <p:nvPr/>
        </p:nvSpPr>
        <p:spPr>
          <a:xfrm>
            <a:off x="404172" y="3154784"/>
            <a:ext cx="1835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2C1640-1925-4D88-B060-2492C81CFA4E}"/>
              </a:ext>
            </a:extLst>
          </p:cNvPr>
          <p:cNvSpPr txBox="1"/>
          <p:nvPr/>
        </p:nvSpPr>
        <p:spPr>
          <a:xfrm>
            <a:off x="404171" y="3475610"/>
            <a:ext cx="183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-orders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83A6CE-A3F7-4F3A-9641-3634A42E1C3C}"/>
              </a:ext>
            </a:extLst>
          </p:cNvPr>
          <p:cNvSpPr txBox="1"/>
          <p:nvPr/>
        </p:nvSpPr>
        <p:spPr>
          <a:xfrm>
            <a:off x="5209488" y="979684"/>
            <a:ext cx="1541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F5DF028-CD96-42EB-8B9C-E9503FC4C6DB}"/>
              </a:ext>
            </a:extLst>
          </p:cNvPr>
          <p:cNvSpPr txBox="1"/>
          <p:nvPr/>
        </p:nvSpPr>
        <p:spPr>
          <a:xfrm>
            <a:off x="5065727" y="1276009"/>
            <a:ext cx="1611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355D2E-76F6-4272-B103-72C1C94B3EE8}"/>
              </a:ext>
            </a:extLst>
          </p:cNvPr>
          <p:cNvSpPr txBox="1"/>
          <p:nvPr/>
        </p:nvSpPr>
        <p:spPr>
          <a:xfrm>
            <a:off x="7197364" y="970046"/>
            <a:ext cx="584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2028-6D78-4C52-AE7B-F3D539B59003}"/>
              </a:ext>
            </a:extLst>
          </p:cNvPr>
          <p:cNvSpPr txBox="1"/>
          <p:nvPr/>
        </p:nvSpPr>
        <p:spPr>
          <a:xfrm>
            <a:off x="6935771" y="1318238"/>
            <a:ext cx="1421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FF3AC29-78B9-408D-9AF9-24919883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40" y="2354036"/>
            <a:ext cx="3039556" cy="17679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5D3CC70-AF02-4609-9F86-6C91B4F9E062}"/>
              </a:ext>
            </a:extLst>
          </p:cNvPr>
          <p:cNvCxnSpPr>
            <a:cxnSpLocks/>
          </p:cNvCxnSpPr>
          <p:nvPr/>
        </p:nvCxnSpPr>
        <p:spPr>
          <a:xfrm>
            <a:off x="542860" y="780915"/>
            <a:ext cx="1277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6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7480203-2E34-45FE-B154-6C9526DC777B}"/>
              </a:ext>
            </a:extLst>
          </p:cNvPr>
          <p:cNvSpPr txBox="1"/>
          <p:nvPr/>
        </p:nvSpPr>
        <p:spPr>
          <a:xfrm>
            <a:off x="582101" y="532359"/>
            <a:ext cx="201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2F762C-64B8-4BBE-9625-0AEF4DD581F3}"/>
              </a:ext>
            </a:extLst>
          </p:cNvPr>
          <p:cNvSpPr txBox="1"/>
          <p:nvPr/>
        </p:nvSpPr>
        <p:spPr>
          <a:xfrm>
            <a:off x="582105" y="914352"/>
            <a:ext cx="21705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CA6F96-DCF4-4E5F-80D4-BEDF81A2C1BF}"/>
              </a:ext>
            </a:extLst>
          </p:cNvPr>
          <p:cNvSpPr txBox="1"/>
          <p:nvPr/>
        </p:nvSpPr>
        <p:spPr>
          <a:xfrm>
            <a:off x="3479670" y="914351"/>
            <a:ext cx="1092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174306-0C0E-4939-B899-3526E582CCF4}"/>
              </a:ext>
            </a:extLst>
          </p:cNvPr>
          <p:cNvSpPr txBox="1"/>
          <p:nvPr/>
        </p:nvSpPr>
        <p:spPr>
          <a:xfrm>
            <a:off x="7391203" y="1318963"/>
            <a:ext cx="1581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Markt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Saturn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Berlet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BE2AA7-3C55-41CC-8F5D-12E2B2A11A34}"/>
              </a:ext>
            </a:extLst>
          </p:cNvPr>
          <p:cNvSpPr txBox="1"/>
          <p:nvPr/>
        </p:nvSpPr>
        <p:spPr>
          <a:xfrm>
            <a:off x="3490566" y="1318963"/>
            <a:ext cx="1656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2AEFA6-2691-4C4A-AF93-8DBD3B59CD94}"/>
              </a:ext>
            </a:extLst>
          </p:cNvPr>
          <p:cNvSpPr txBox="1"/>
          <p:nvPr/>
        </p:nvSpPr>
        <p:spPr>
          <a:xfrm>
            <a:off x="5403918" y="914351"/>
            <a:ext cx="149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EA9F38-3FF1-420D-A183-9CF2BCB87F05}"/>
              </a:ext>
            </a:extLst>
          </p:cNvPr>
          <p:cNvSpPr txBox="1"/>
          <p:nvPr/>
        </p:nvSpPr>
        <p:spPr>
          <a:xfrm>
            <a:off x="5403918" y="1322755"/>
            <a:ext cx="1794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agencies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EE4E5DB-EC06-4709-9019-ED59C7285973}"/>
              </a:ext>
            </a:extLst>
          </p:cNvPr>
          <p:cNvSpPr txBox="1"/>
          <p:nvPr/>
        </p:nvSpPr>
        <p:spPr>
          <a:xfrm>
            <a:off x="7391203" y="914351"/>
            <a:ext cx="90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2481CF-F77A-4E1E-AD6B-FDCCE31F6179}"/>
              </a:ext>
            </a:extLst>
          </p:cNvPr>
          <p:cNvSpPr txBox="1"/>
          <p:nvPr/>
        </p:nvSpPr>
        <p:spPr>
          <a:xfrm>
            <a:off x="582105" y="1291978"/>
            <a:ext cx="217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EA9861-E930-401E-A51F-3AA561562BB7}"/>
              </a:ext>
            </a:extLst>
          </p:cNvPr>
          <p:cNvSpPr txBox="1"/>
          <p:nvPr/>
        </p:nvSpPr>
        <p:spPr>
          <a:xfrm>
            <a:off x="582103" y="2169140"/>
            <a:ext cx="217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CB6A7-E26F-4E8F-B132-0C1778E1C1C6}"/>
              </a:ext>
            </a:extLst>
          </p:cNvPr>
          <p:cNvSpPr txBox="1"/>
          <p:nvPr/>
        </p:nvSpPr>
        <p:spPr>
          <a:xfrm>
            <a:off x="582102" y="1537995"/>
            <a:ext cx="2170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C2FC5E-0A35-40FA-B9F1-4E883FE86867}"/>
              </a:ext>
            </a:extLst>
          </p:cNvPr>
          <p:cNvSpPr txBox="1"/>
          <p:nvPr/>
        </p:nvSpPr>
        <p:spPr>
          <a:xfrm>
            <a:off x="582101" y="2458800"/>
            <a:ext cx="217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oogle Shape;5794;p83">
            <a:extLst>
              <a:ext uri="{FF2B5EF4-FFF2-40B4-BE49-F238E27FC236}">
                <a16:creationId xmlns:a16="http://schemas.microsoft.com/office/drawing/2014/main" id="{9E18B641-35EE-4823-8CB3-480F21D15F4D}"/>
              </a:ext>
            </a:extLst>
          </p:cNvPr>
          <p:cNvGrpSpPr/>
          <p:nvPr/>
        </p:nvGrpSpPr>
        <p:grpSpPr>
          <a:xfrm>
            <a:off x="1142281" y="3429962"/>
            <a:ext cx="899082" cy="799186"/>
            <a:chOff x="3863900" y="4993625"/>
            <a:chExt cx="482050" cy="478900"/>
          </a:xfrm>
          <a:solidFill>
            <a:schemeClr val="bg2"/>
          </a:solidFill>
        </p:grpSpPr>
        <p:sp>
          <p:nvSpPr>
            <p:cNvPr id="16" name="Google Shape;5795;p83">
              <a:extLst>
                <a:ext uri="{FF2B5EF4-FFF2-40B4-BE49-F238E27FC236}">
                  <a16:creationId xmlns:a16="http://schemas.microsoft.com/office/drawing/2014/main" id="{42DD5F71-228C-4CDD-915E-D1E9B26FAAE1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5796;p83">
              <a:extLst>
                <a:ext uri="{FF2B5EF4-FFF2-40B4-BE49-F238E27FC236}">
                  <a16:creationId xmlns:a16="http://schemas.microsoft.com/office/drawing/2014/main" id="{927BF729-36F2-427D-A1D5-1DD4C6A1120E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5797;p83">
              <a:extLst>
                <a:ext uri="{FF2B5EF4-FFF2-40B4-BE49-F238E27FC236}">
                  <a16:creationId xmlns:a16="http://schemas.microsoft.com/office/drawing/2014/main" id="{9295F677-D6CE-4647-BF83-7679CB13D414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5798;p83">
              <a:extLst>
                <a:ext uri="{FF2B5EF4-FFF2-40B4-BE49-F238E27FC236}">
                  <a16:creationId xmlns:a16="http://schemas.microsoft.com/office/drawing/2014/main" id="{08431C0F-5784-4DAB-BBE6-FC5368D9B0F0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8" name="Picture 4" descr="BMDV - BMDV legt nationales Flottenaustauschprogramm für Lkw auf">
            <a:extLst>
              <a:ext uri="{FF2B5EF4-FFF2-40B4-BE49-F238E27FC236}">
                <a16:creationId xmlns:a16="http://schemas.microsoft.com/office/drawing/2014/main" id="{F27C45C3-F426-4F7F-9249-0490295B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00" y="2728212"/>
            <a:ext cx="2316014" cy="13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EECCE0-9D4F-4650-9C23-11B57F7F9951}"/>
              </a:ext>
            </a:extLst>
          </p:cNvPr>
          <p:cNvCxnSpPr>
            <a:cxnSpLocks/>
          </p:cNvCxnSpPr>
          <p:nvPr/>
        </p:nvCxnSpPr>
        <p:spPr>
          <a:xfrm>
            <a:off x="650705" y="843260"/>
            <a:ext cx="1510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3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de-DE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392382" y="3100010"/>
            <a:ext cx="635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</a:t>
            </a:r>
          </a:p>
        </p:txBody>
      </p:sp>
    </p:spTree>
    <p:extLst>
      <p:ext uri="{BB962C8B-B14F-4D97-AF65-F5344CB8AC3E}">
        <p14:creationId xmlns:p14="http://schemas.microsoft.com/office/powerpoint/2010/main" val="3786457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EC6F3-C623-4FE3-A31E-3AA8EE17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FB10E-D1F5-447D-A6C1-4F4EC420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Ad‘s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-Instagram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-Twitter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-Google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-ProSieben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-Sat1</a:t>
            </a: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Fair‘s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-IFA, Berlin/Germany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-Gamescom, Cologne/Germany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Fair, Guangzhou/China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-CES, Las Vegas/USA</a:t>
            </a:r>
          </a:p>
        </p:txBody>
      </p:sp>
      <p:grpSp>
        <p:nvGrpSpPr>
          <p:cNvPr id="4" name="Google Shape;3076;p78">
            <a:extLst>
              <a:ext uri="{FF2B5EF4-FFF2-40B4-BE49-F238E27FC236}">
                <a16:creationId xmlns:a16="http://schemas.microsoft.com/office/drawing/2014/main" id="{A2726F6F-B62B-408F-A4DE-981636151D7E}"/>
              </a:ext>
            </a:extLst>
          </p:cNvPr>
          <p:cNvGrpSpPr/>
          <p:nvPr/>
        </p:nvGrpSpPr>
        <p:grpSpPr>
          <a:xfrm>
            <a:off x="4177439" y="1784510"/>
            <a:ext cx="4074891" cy="2272629"/>
            <a:chOff x="233350" y="949250"/>
            <a:chExt cx="7137300" cy="3802300"/>
          </a:xfrm>
          <a:solidFill>
            <a:srgbClr val="00B050"/>
          </a:solidFill>
        </p:grpSpPr>
        <p:sp>
          <p:nvSpPr>
            <p:cNvPr id="5" name="Google Shape;3077;p78">
              <a:extLst>
                <a:ext uri="{FF2B5EF4-FFF2-40B4-BE49-F238E27FC236}">
                  <a16:creationId xmlns:a16="http://schemas.microsoft.com/office/drawing/2014/main" id="{0F41132F-E6B1-47EB-8444-A712110D34AB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6" name="Google Shape;3078;p78">
              <a:extLst>
                <a:ext uri="{FF2B5EF4-FFF2-40B4-BE49-F238E27FC236}">
                  <a16:creationId xmlns:a16="http://schemas.microsoft.com/office/drawing/2014/main" id="{FEB83BDA-24AF-49BA-945B-799F66C6C390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7" name="Google Shape;3079;p78">
              <a:extLst>
                <a:ext uri="{FF2B5EF4-FFF2-40B4-BE49-F238E27FC236}">
                  <a16:creationId xmlns:a16="http://schemas.microsoft.com/office/drawing/2014/main" id="{5473C72A-B20E-4085-B5F4-479F97E0E157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8" name="Google Shape;3080;p78">
              <a:extLst>
                <a:ext uri="{FF2B5EF4-FFF2-40B4-BE49-F238E27FC236}">
                  <a16:creationId xmlns:a16="http://schemas.microsoft.com/office/drawing/2014/main" id="{78A825AA-FA1B-4442-9BDC-E0605F4111A5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9" name="Google Shape;3081;p78">
              <a:extLst>
                <a:ext uri="{FF2B5EF4-FFF2-40B4-BE49-F238E27FC236}">
                  <a16:creationId xmlns:a16="http://schemas.microsoft.com/office/drawing/2014/main" id="{DB218B98-9088-4C01-A9F5-15177A6DFBC7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0" name="Google Shape;3082;p78">
              <a:extLst>
                <a:ext uri="{FF2B5EF4-FFF2-40B4-BE49-F238E27FC236}">
                  <a16:creationId xmlns:a16="http://schemas.microsoft.com/office/drawing/2014/main" id="{74CE2720-A6BD-4656-A10B-025B9695EE69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1" name="Google Shape;3083;p78">
              <a:extLst>
                <a:ext uri="{FF2B5EF4-FFF2-40B4-BE49-F238E27FC236}">
                  <a16:creationId xmlns:a16="http://schemas.microsoft.com/office/drawing/2014/main" id="{E3231E63-C925-48CC-BE83-C6CF1740506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2" name="Google Shape;3084;p78">
              <a:extLst>
                <a:ext uri="{FF2B5EF4-FFF2-40B4-BE49-F238E27FC236}">
                  <a16:creationId xmlns:a16="http://schemas.microsoft.com/office/drawing/2014/main" id="{03E52AB9-B465-41E3-8F80-7FA2BD8F7AA0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3" name="Google Shape;3085;p78">
              <a:extLst>
                <a:ext uri="{FF2B5EF4-FFF2-40B4-BE49-F238E27FC236}">
                  <a16:creationId xmlns:a16="http://schemas.microsoft.com/office/drawing/2014/main" id="{A20736B2-C102-4BB3-8305-A33BEB2391AF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4" name="Google Shape;3086;p78">
              <a:extLst>
                <a:ext uri="{FF2B5EF4-FFF2-40B4-BE49-F238E27FC236}">
                  <a16:creationId xmlns:a16="http://schemas.microsoft.com/office/drawing/2014/main" id="{D8B04A5C-A0D9-4D3A-8FB2-0680C92190C9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5" name="Google Shape;3087;p78">
              <a:extLst>
                <a:ext uri="{FF2B5EF4-FFF2-40B4-BE49-F238E27FC236}">
                  <a16:creationId xmlns:a16="http://schemas.microsoft.com/office/drawing/2014/main" id="{882E33CE-5CF7-4FB2-B6B3-9FBA55E939B9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6" name="Google Shape;3088;p78">
              <a:extLst>
                <a:ext uri="{FF2B5EF4-FFF2-40B4-BE49-F238E27FC236}">
                  <a16:creationId xmlns:a16="http://schemas.microsoft.com/office/drawing/2014/main" id="{6D06F299-1D9E-4C38-A886-3BB4A464D642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7" name="Google Shape;3089;p78">
              <a:extLst>
                <a:ext uri="{FF2B5EF4-FFF2-40B4-BE49-F238E27FC236}">
                  <a16:creationId xmlns:a16="http://schemas.microsoft.com/office/drawing/2014/main" id="{6E32D5A2-4B45-415A-9C96-CA4F68D9D4BF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8" name="Google Shape;3090;p78">
              <a:extLst>
                <a:ext uri="{FF2B5EF4-FFF2-40B4-BE49-F238E27FC236}">
                  <a16:creationId xmlns:a16="http://schemas.microsoft.com/office/drawing/2014/main" id="{F87BF241-7015-4847-B2D3-DB300C44B50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9" name="Google Shape;3091;p78">
              <a:extLst>
                <a:ext uri="{FF2B5EF4-FFF2-40B4-BE49-F238E27FC236}">
                  <a16:creationId xmlns:a16="http://schemas.microsoft.com/office/drawing/2014/main" id="{7DF2A1C6-2905-49C8-BF38-BFE0551F8A4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0" name="Google Shape;3092;p78">
              <a:extLst>
                <a:ext uri="{FF2B5EF4-FFF2-40B4-BE49-F238E27FC236}">
                  <a16:creationId xmlns:a16="http://schemas.microsoft.com/office/drawing/2014/main" id="{E5C5DB44-25C5-428B-B0DD-05E6F3114DA3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1" name="Google Shape;3093;p78">
              <a:extLst>
                <a:ext uri="{FF2B5EF4-FFF2-40B4-BE49-F238E27FC236}">
                  <a16:creationId xmlns:a16="http://schemas.microsoft.com/office/drawing/2014/main" id="{8573D72D-5116-4976-B528-C1EFA61DE340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2" name="Google Shape;3094;p78">
              <a:extLst>
                <a:ext uri="{FF2B5EF4-FFF2-40B4-BE49-F238E27FC236}">
                  <a16:creationId xmlns:a16="http://schemas.microsoft.com/office/drawing/2014/main" id="{C08D8560-1B5A-41FC-8BEE-2DD2CE76B450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3" name="Google Shape;3095;p78">
              <a:extLst>
                <a:ext uri="{FF2B5EF4-FFF2-40B4-BE49-F238E27FC236}">
                  <a16:creationId xmlns:a16="http://schemas.microsoft.com/office/drawing/2014/main" id="{799784CE-956F-4A71-B148-791B2C7447D9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4" name="Google Shape;3096;p78">
              <a:extLst>
                <a:ext uri="{FF2B5EF4-FFF2-40B4-BE49-F238E27FC236}">
                  <a16:creationId xmlns:a16="http://schemas.microsoft.com/office/drawing/2014/main" id="{1FC44738-7C56-484D-BC95-9A443C35CFD2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5" name="Google Shape;3097;p78">
              <a:extLst>
                <a:ext uri="{FF2B5EF4-FFF2-40B4-BE49-F238E27FC236}">
                  <a16:creationId xmlns:a16="http://schemas.microsoft.com/office/drawing/2014/main" id="{5F23DBB8-06DC-4C51-826D-05E49A627DFD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6" name="Google Shape;3098;p78">
              <a:extLst>
                <a:ext uri="{FF2B5EF4-FFF2-40B4-BE49-F238E27FC236}">
                  <a16:creationId xmlns:a16="http://schemas.microsoft.com/office/drawing/2014/main" id="{CDC5638B-E4F7-4FA5-80EC-85128A29BAF7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7" name="Google Shape;3099;p78">
              <a:extLst>
                <a:ext uri="{FF2B5EF4-FFF2-40B4-BE49-F238E27FC236}">
                  <a16:creationId xmlns:a16="http://schemas.microsoft.com/office/drawing/2014/main" id="{C8D57AD7-E74D-426D-90C5-CEEFB0070A40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8" name="Google Shape;3100;p78">
              <a:extLst>
                <a:ext uri="{FF2B5EF4-FFF2-40B4-BE49-F238E27FC236}">
                  <a16:creationId xmlns:a16="http://schemas.microsoft.com/office/drawing/2014/main" id="{A1E4B032-A4E2-4F0F-9C1B-EE766EB85829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9" name="Google Shape;3101;p78">
              <a:extLst>
                <a:ext uri="{FF2B5EF4-FFF2-40B4-BE49-F238E27FC236}">
                  <a16:creationId xmlns:a16="http://schemas.microsoft.com/office/drawing/2014/main" id="{89C6BDB2-19A9-42BB-B92A-53DFAEBC88AB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0" name="Google Shape;3102;p78">
              <a:extLst>
                <a:ext uri="{FF2B5EF4-FFF2-40B4-BE49-F238E27FC236}">
                  <a16:creationId xmlns:a16="http://schemas.microsoft.com/office/drawing/2014/main" id="{3283A4A1-3BC7-4AE5-B1CD-E28B57BC8C05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1" name="Google Shape;3103;p78">
              <a:extLst>
                <a:ext uri="{FF2B5EF4-FFF2-40B4-BE49-F238E27FC236}">
                  <a16:creationId xmlns:a16="http://schemas.microsoft.com/office/drawing/2014/main" id="{D264C437-9B3A-4CCE-A4A7-5D091A2E3AE0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2" name="Google Shape;3104;p78">
              <a:extLst>
                <a:ext uri="{FF2B5EF4-FFF2-40B4-BE49-F238E27FC236}">
                  <a16:creationId xmlns:a16="http://schemas.microsoft.com/office/drawing/2014/main" id="{49D56A5F-F5F0-40A9-AB96-632AE0DBF3D4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3" name="Google Shape;3105;p78">
              <a:extLst>
                <a:ext uri="{FF2B5EF4-FFF2-40B4-BE49-F238E27FC236}">
                  <a16:creationId xmlns:a16="http://schemas.microsoft.com/office/drawing/2014/main" id="{15BF471F-B404-45EB-BCE5-97B667605F11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4" name="Google Shape;3106;p78">
              <a:extLst>
                <a:ext uri="{FF2B5EF4-FFF2-40B4-BE49-F238E27FC236}">
                  <a16:creationId xmlns:a16="http://schemas.microsoft.com/office/drawing/2014/main" id="{56ADE466-BF7F-4BE7-BD27-7AD10A0F31CA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5" name="Google Shape;3107;p78">
              <a:extLst>
                <a:ext uri="{FF2B5EF4-FFF2-40B4-BE49-F238E27FC236}">
                  <a16:creationId xmlns:a16="http://schemas.microsoft.com/office/drawing/2014/main" id="{200D6DA9-7CA7-4160-87A1-5B779C8FC0F6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6" name="Google Shape;3108;p78">
              <a:extLst>
                <a:ext uri="{FF2B5EF4-FFF2-40B4-BE49-F238E27FC236}">
                  <a16:creationId xmlns:a16="http://schemas.microsoft.com/office/drawing/2014/main" id="{1504DCCE-A0A8-42E8-8598-B57FC7E41F63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7" name="Google Shape;3109;p78">
              <a:extLst>
                <a:ext uri="{FF2B5EF4-FFF2-40B4-BE49-F238E27FC236}">
                  <a16:creationId xmlns:a16="http://schemas.microsoft.com/office/drawing/2014/main" id="{B8F92F10-D95C-456E-8418-6873B996DE23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8" name="Google Shape;3110;p78">
              <a:extLst>
                <a:ext uri="{FF2B5EF4-FFF2-40B4-BE49-F238E27FC236}">
                  <a16:creationId xmlns:a16="http://schemas.microsoft.com/office/drawing/2014/main" id="{F18582CD-6EB6-42C6-88D3-E782AB71F68E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9" name="Google Shape;3111;p78">
              <a:extLst>
                <a:ext uri="{FF2B5EF4-FFF2-40B4-BE49-F238E27FC236}">
                  <a16:creationId xmlns:a16="http://schemas.microsoft.com/office/drawing/2014/main" id="{91545E6A-A039-4B2C-A75D-77CC855588BB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0" name="Google Shape;3112;p78">
              <a:extLst>
                <a:ext uri="{FF2B5EF4-FFF2-40B4-BE49-F238E27FC236}">
                  <a16:creationId xmlns:a16="http://schemas.microsoft.com/office/drawing/2014/main" id="{9E457150-D24B-41DC-B6D5-92BCB02837B1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1" name="Google Shape;3113;p78">
              <a:extLst>
                <a:ext uri="{FF2B5EF4-FFF2-40B4-BE49-F238E27FC236}">
                  <a16:creationId xmlns:a16="http://schemas.microsoft.com/office/drawing/2014/main" id="{C07C2D3F-ADFA-459D-926D-67A10C58DE51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2" name="Google Shape;3114;p78">
              <a:extLst>
                <a:ext uri="{FF2B5EF4-FFF2-40B4-BE49-F238E27FC236}">
                  <a16:creationId xmlns:a16="http://schemas.microsoft.com/office/drawing/2014/main" id="{5AE7CC31-6BD0-40C2-8A66-AD76BF9F8106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3" name="Google Shape;3115;p78">
              <a:extLst>
                <a:ext uri="{FF2B5EF4-FFF2-40B4-BE49-F238E27FC236}">
                  <a16:creationId xmlns:a16="http://schemas.microsoft.com/office/drawing/2014/main" id="{25B3B7B6-49A7-45F5-96FD-3E7EA01B2199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4" name="Google Shape;3116;p78">
              <a:extLst>
                <a:ext uri="{FF2B5EF4-FFF2-40B4-BE49-F238E27FC236}">
                  <a16:creationId xmlns:a16="http://schemas.microsoft.com/office/drawing/2014/main" id="{685AF3AB-9BE1-4793-985D-EB4F3066BE80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5" name="Google Shape;3117;p78">
              <a:extLst>
                <a:ext uri="{FF2B5EF4-FFF2-40B4-BE49-F238E27FC236}">
                  <a16:creationId xmlns:a16="http://schemas.microsoft.com/office/drawing/2014/main" id="{66FEEE66-C435-479E-AC9F-5B0B10C26FDE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6" name="Google Shape;3118;p78">
              <a:extLst>
                <a:ext uri="{FF2B5EF4-FFF2-40B4-BE49-F238E27FC236}">
                  <a16:creationId xmlns:a16="http://schemas.microsoft.com/office/drawing/2014/main" id="{F08883C8-8BD3-4050-804D-2ABFF55BD7E0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7" name="Google Shape;3119;p78">
              <a:extLst>
                <a:ext uri="{FF2B5EF4-FFF2-40B4-BE49-F238E27FC236}">
                  <a16:creationId xmlns:a16="http://schemas.microsoft.com/office/drawing/2014/main" id="{67BCBD2D-C495-43C5-9777-01E55802513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8" name="Google Shape;3120;p78">
              <a:extLst>
                <a:ext uri="{FF2B5EF4-FFF2-40B4-BE49-F238E27FC236}">
                  <a16:creationId xmlns:a16="http://schemas.microsoft.com/office/drawing/2014/main" id="{1917961F-6580-48F1-B064-1C1342F89F32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9" name="Google Shape;3121;p78">
              <a:extLst>
                <a:ext uri="{FF2B5EF4-FFF2-40B4-BE49-F238E27FC236}">
                  <a16:creationId xmlns:a16="http://schemas.microsoft.com/office/drawing/2014/main" id="{0632C61B-964D-48AB-9BC5-73780A06946C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0" name="Google Shape;3122;p78">
              <a:extLst>
                <a:ext uri="{FF2B5EF4-FFF2-40B4-BE49-F238E27FC236}">
                  <a16:creationId xmlns:a16="http://schemas.microsoft.com/office/drawing/2014/main" id="{FCE54B7E-8B89-4DB4-A469-CCB1A0D89158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1" name="Google Shape;3123;p78">
              <a:extLst>
                <a:ext uri="{FF2B5EF4-FFF2-40B4-BE49-F238E27FC236}">
                  <a16:creationId xmlns:a16="http://schemas.microsoft.com/office/drawing/2014/main" id="{468410FB-F706-42E6-88F2-998F78825163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2" name="Google Shape;3124;p78">
              <a:extLst>
                <a:ext uri="{FF2B5EF4-FFF2-40B4-BE49-F238E27FC236}">
                  <a16:creationId xmlns:a16="http://schemas.microsoft.com/office/drawing/2014/main" id="{93D1089D-328C-40E9-82A1-7BF4689CCF86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3" name="Google Shape;3125;p78">
              <a:extLst>
                <a:ext uri="{FF2B5EF4-FFF2-40B4-BE49-F238E27FC236}">
                  <a16:creationId xmlns:a16="http://schemas.microsoft.com/office/drawing/2014/main" id="{9F9AD956-852F-4372-B860-0C2983E2FF03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4" name="Google Shape;3126;p78">
              <a:extLst>
                <a:ext uri="{FF2B5EF4-FFF2-40B4-BE49-F238E27FC236}">
                  <a16:creationId xmlns:a16="http://schemas.microsoft.com/office/drawing/2014/main" id="{86EC9D57-2DCF-4767-BFF9-459ECD7F02C1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5" name="Google Shape;3127;p78">
              <a:extLst>
                <a:ext uri="{FF2B5EF4-FFF2-40B4-BE49-F238E27FC236}">
                  <a16:creationId xmlns:a16="http://schemas.microsoft.com/office/drawing/2014/main" id="{80D7C3B1-5733-4DEC-AFD4-7AA16B80B0FA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</p:grpSp>
      <p:pic>
        <p:nvPicPr>
          <p:cNvPr id="56" name="Grafik 55">
            <a:extLst>
              <a:ext uri="{FF2B5EF4-FFF2-40B4-BE49-F238E27FC236}">
                <a16:creationId xmlns:a16="http://schemas.microsoft.com/office/drawing/2014/main" id="{839234A2-3ED0-4D28-97C0-674A47BDB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1599" y="1903777"/>
            <a:ext cx="203250" cy="354507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E5A0F089-0253-4868-ABE2-5DB590050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377" y="1921078"/>
            <a:ext cx="203250" cy="354507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C86DF96D-826C-4BA1-BC58-428014AB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4631" y="2394182"/>
            <a:ext cx="203250" cy="354507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69617F0A-9E1C-4C40-9AFF-5ADD3695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4989" y="2169989"/>
            <a:ext cx="203250" cy="354507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3B7B48C3-61C7-480C-B0A0-733F4DF3CF9A}"/>
              </a:ext>
            </a:extLst>
          </p:cNvPr>
          <p:cNvSpPr txBox="1"/>
          <p:nvPr/>
        </p:nvSpPr>
        <p:spPr>
          <a:xfrm>
            <a:off x="6159791" y="1683279"/>
            <a:ext cx="52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26B7A9-FD25-4E94-A35E-BEA7CDDA1A73}"/>
              </a:ext>
            </a:extLst>
          </p:cNvPr>
          <p:cNvSpPr txBox="1"/>
          <p:nvPr/>
        </p:nvSpPr>
        <p:spPr>
          <a:xfrm>
            <a:off x="5042211" y="1728577"/>
            <a:ext cx="111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Gamescom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9B58E0D-64C9-4B39-B057-3D7F62E652E0}"/>
              </a:ext>
            </a:extLst>
          </p:cNvPr>
          <p:cNvSpPr txBox="1"/>
          <p:nvPr/>
        </p:nvSpPr>
        <p:spPr>
          <a:xfrm>
            <a:off x="3945860" y="2121696"/>
            <a:ext cx="58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32E61FA-1198-403D-9D22-762FA397DB31}"/>
              </a:ext>
            </a:extLst>
          </p:cNvPr>
          <p:cNvSpPr txBox="1"/>
          <p:nvPr/>
        </p:nvSpPr>
        <p:spPr>
          <a:xfrm>
            <a:off x="7542197" y="2200316"/>
            <a:ext cx="115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DF76784-7D3B-4F30-A20E-8FC81B88D33B}"/>
              </a:ext>
            </a:extLst>
          </p:cNvPr>
          <p:cNvSpPr/>
          <p:nvPr/>
        </p:nvSpPr>
        <p:spPr>
          <a:xfrm>
            <a:off x="6169215" y="1728156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200A07A-A82B-4827-B3AB-41CE85636656}"/>
              </a:ext>
            </a:extLst>
          </p:cNvPr>
          <p:cNvSpPr/>
          <p:nvPr/>
        </p:nvSpPr>
        <p:spPr>
          <a:xfrm>
            <a:off x="5079622" y="1758158"/>
            <a:ext cx="983642" cy="24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C49164B-9956-438C-9B0B-4D1FDFCEED87}"/>
              </a:ext>
            </a:extLst>
          </p:cNvPr>
          <p:cNvSpPr/>
          <p:nvPr/>
        </p:nvSpPr>
        <p:spPr>
          <a:xfrm>
            <a:off x="4005897" y="2154840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BB4CF3-65AD-4DBF-BB9B-8CF6B57622F1}"/>
              </a:ext>
            </a:extLst>
          </p:cNvPr>
          <p:cNvSpPr/>
          <p:nvPr/>
        </p:nvSpPr>
        <p:spPr>
          <a:xfrm>
            <a:off x="7608536" y="2246177"/>
            <a:ext cx="986970" cy="21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9DE29F8E-6DD3-4B58-BC27-B2164EA6438A}"/>
              </a:ext>
            </a:extLst>
          </p:cNvPr>
          <p:cNvCxnSpPr>
            <a:cxnSpLocks/>
          </p:cNvCxnSpPr>
          <p:nvPr/>
        </p:nvCxnSpPr>
        <p:spPr>
          <a:xfrm>
            <a:off x="768928" y="792901"/>
            <a:ext cx="193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B9CC9-58F9-489B-8D0D-269249E0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of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74BDE-627A-46DA-B615-A4B580FE8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BAE9224-7E95-4E57-935F-AEC4D52C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077455"/>
              </p:ext>
            </p:extLst>
          </p:nvPr>
        </p:nvGraphicFramePr>
        <p:xfrm>
          <a:off x="1859280" y="1092066"/>
          <a:ext cx="5425440" cy="3532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ACCF68A-6BD7-468A-B952-6E94916D958D}"/>
              </a:ext>
            </a:extLst>
          </p:cNvPr>
          <p:cNvSpPr txBox="1"/>
          <p:nvPr/>
        </p:nvSpPr>
        <p:spPr>
          <a:xfrm>
            <a:off x="1067543" y="1797440"/>
            <a:ext cx="158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ell MT" panose="02020503060305020303" pitchFamily="18" charset="0"/>
              </a:rPr>
              <a:t>The </a:t>
            </a:r>
            <a:r>
              <a:rPr lang="de-DE" dirty="0" err="1">
                <a:latin typeface="Bell MT" panose="02020503060305020303" pitchFamily="18" charset="0"/>
              </a:rPr>
              <a:t>costs</a:t>
            </a:r>
            <a:r>
              <a:rPr lang="de-DE" dirty="0">
                <a:latin typeface="Bell MT" panose="02020503060305020303" pitchFamily="18" charset="0"/>
              </a:rPr>
              <a:t> of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media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are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calculated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from</a:t>
            </a:r>
            <a:r>
              <a:rPr lang="de-DE" dirty="0">
                <a:latin typeface="Bell MT" panose="02020503060305020303" pitchFamily="18" charset="0"/>
              </a:rPr>
              <a:t>: Arrival-, </a:t>
            </a:r>
            <a:r>
              <a:rPr lang="de-DE" dirty="0" err="1">
                <a:latin typeface="Bell MT" panose="02020503060305020303" pitchFamily="18" charset="0"/>
              </a:rPr>
              <a:t>Accommodation</a:t>
            </a:r>
            <a:r>
              <a:rPr lang="de-DE" dirty="0">
                <a:latin typeface="Bell MT" panose="02020503060305020303" pitchFamily="18" charset="0"/>
              </a:rPr>
              <a:t>-, </a:t>
            </a:r>
            <a:r>
              <a:rPr lang="de-DE" dirty="0" err="1">
                <a:latin typeface="Bell MT" panose="02020503060305020303" pitchFamily="18" charset="0"/>
              </a:rPr>
              <a:t>booth</a:t>
            </a:r>
            <a:r>
              <a:rPr lang="de-DE" dirty="0">
                <a:latin typeface="Bell MT" panose="02020503060305020303" pitchFamily="18" charset="0"/>
              </a:rPr>
              <a:t>-, </a:t>
            </a:r>
            <a:r>
              <a:rPr lang="de-DE" dirty="0" err="1">
                <a:latin typeface="Bell MT" panose="02020503060305020303" pitchFamily="18" charset="0"/>
              </a:rPr>
              <a:t>manufacturing</a:t>
            </a:r>
            <a:r>
              <a:rPr lang="de-DE" dirty="0">
                <a:latin typeface="Bell MT" panose="02020503060305020303" pitchFamily="18" charset="0"/>
              </a:rPr>
              <a:t>- and </a:t>
            </a:r>
            <a:r>
              <a:rPr lang="de-DE" dirty="0" err="1">
                <a:latin typeface="Bell MT" panose="02020503060305020303" pitchFamily="18" charset="0"/>
              </a:rPr>
              <a:t>advertisement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costs</a:t>
            </a:r>
            <a:r>
              <a:rPr lang="de-DE" dirty="0">
                <a:latin typeface="Bell MT" panose="02020503060305020303" pitchFamily="18" charset="0"/>
              </a:rPr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7CD350B-CD2D-46BA-A392-13DD33E084F2}"/>
              </a:ext>
            </a:extLst>
          </p:cNvPr>
          <p:cNvCxnSpPr>
            <a:cxnSpLocks/>
          </p:cNvCxnSpPr>
          <p:nvPr/>
        </p:nvCxnSpPr>
        <p:spPr>
          <a:xfrm>
            <a:off x="803564" y="785973"/>
            <a:ext cx="259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B9A961D-79DD-4F74-B2E2-E48B3A7A4BD0}"/>
              </a:ext>
            </a:extLst>
          </p:cNvPr>
          <p:cNvSpPr txBox="1"/>
          <p:nvPr/>
        </p:nvSpPr>
        <p:spPr>
          <a:xfrm>
            <a:off x="6492986" y="3743657"/>
            <a:ext cx="251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~97.000€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16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04F2E-35B4-467B-875E-A7F4DEA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36390-17FD-4DF8-A30F-8AEEFCB06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interview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-most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reputation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-shows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-shows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246256E-F637-467F-BC03-2261F40EDD07}"/>
              </a:ext>
            </a:extLst>
          </p:cNvPr>
          <p:cNvCxnSpPr>
            <a:cxnSpLocks/>
          </p:cNvCxnSpPr>
          <p:nvPr/>
        </p:nvCxnSpPr>
        <p:spPr>
          <a:xfrm>
            <a:off x="796637" y="785973"/>
            <a:ext cx="1572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53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CEBA9-550C-4FCA-B665-EB8EA098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92DD82-DAEA-44B3-8111-B181244F9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1400" b="0" i="0" dirty="0">
                <a:solidFill>
                  <a:srgbClr val="3535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pictures as ad’s can be hang out in display windows of retail </a:t>
            </a:r>
            <a:r>
              <a:rPr lang="en-US" sz="1400" dirty="0">
                <a:solidFill>
                  <a:srgbClr val="35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C0C65E0-5ABA-4A1B-A92C-3149716D2BF8}"/>
              </a:ext>
            </a:extLst>
          </p:cNvPr>
          <p:cNvCxnSpPr>
            <a:cxnSpLocks/>
          </p:cNvCxnSpPr>
          <p:nvPr/>
        </p:nvCxnSpPr>
        <p:spPr>
          <a:xfrm>
            <a:off x="803564" y="785973"/>
            <a:ext cx="1620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528174-E039-4EDD-8FFF-A86B35DE485C}"/>
              </a:ext>
            </a:extLst>
          </p:cNvPr>
          <p:cNvSpPr txBox="1"/>
          <p:nvPr/>
        </p:nvSpPr>
        <p:spPr>
          <a:xfrm>
            <a:off x="376718" y="533940"/>
            <a:ext cx="504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Allgemeine 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Informationen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7E620C-6036-4A59-8D81-D0444D951883}"/>
              </a:ext>
            </a:extLst>
          </p:cNvPr>
          <p:cNvSpPr txBox="1"/>
          <p:nvPr/>
        </p:nvSpPr>
        <p:spPr>
          <a:xfrm>
            <a:off x="376718" y="1072529"/>
            <a:ext cx="5047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 sind wir?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sind ein deutsches Unternehmen, mit Sitz in Düsseldorf.</a:t>
            </a: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produzieren wir?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stellen Smartphones mit individuellen Systemen her.</a:t>
            </a:r>
          </a:p>
          <a:p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bieten an: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Rabatte, Garantie, Reparaturservice.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28DA3DD8-1928-44B6-B0CF-0FEEC7AA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46" y="3103854"/>
            <a:ext cx="2245186" cy="1257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50929A-160B-4018-81C3-37847BB2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44" y="903272"/>
            <a:ext cx="2577214" cy="14432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D63A9ED-314A-4050-9E50-3986CCF017B2}"/>
              </a:ext>
            </a:extLst>
          </p:cNvPr>
          <p:cNvCxnSpPr>
            <a:cxnSpLocks/>
          </p:cNvCxnSpPr>
          <p:nvPr/>
        </p:nvCxnSpPr>
        <p:spPr>
          <a:xfrm>
            <a:off x="450919" y="839917"/>
            <a:ext cx="27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89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C03D2-4928-4323-B78F-6F8EBC27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design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DCD8C-75EF-4666-98A7-FCAD0FD97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600"/>
              </a:spcAft>
            </a:pP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 stands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everyone‘s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DNA,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like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</a:t>
            </a:r>
          </a:p>
          <a:p>
            <a:pPr>
              <a:spcAft>
                <a:spcPts val="6600"/>
              </a:spcAft>
            </a:pP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neutral,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6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printed on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flyers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B3BFC21-F688-4457-9154-D5D7C2754EAD}"/>
              </a:ext>
            </a:extLst>
          </p:cNvPr>
          <p:cNvCxnSpPr>
            <a:cxnSpLocks/>
          </p:cNvCxnSpPr>
          <p:nvPr/>
        </p:nvCxnSpPr>
        <p:spPr>
          <a:xfrm>
            <a:off x="803564" y="785973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11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Quellen/Sources: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B13BE2-4D04-4881-B4BA-5C37043AE47F}"/>
              </a:ext>
            </a:extLst>
          </p:cNvPr>
          <p:cNvSpPr txBox="1"/>
          <p:nvPr/>
        </p:nvSpPr>
        <p:spPr>
          <a:xfrm>
            <a:off x="804397" y="1008724"/>
            <a:ext cx="4908831" cy="379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https://www.teltarif.de/herstellungskosten-galaxy-s8-iphone-7-pixel-xl/news/68668.html</a:t>
            </a:r>
            <a:endParaRPr lang="de-DE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https://www.giga.de/smartphones/samsung-galaxy-s9/news/herstellungskosten-aufgedeckt-so-viel-kostet-das-samsung-galaxy-s9-wirklich/</a:t>
            </a:r>
            <a:endParaRPr lang="de-DE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https://mag.shock2.info/huawei-so-lange-dauert-die-herstellung-eines-smartphones/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https://www.connect.de/news/android-lizenzgebuehr-google-mobile-services-3198964.html#:~:text=Google%20Mobile%20Service-,Android%2DLizenzgeb%C3%BChren%3A%20Hersteller%20sollen%20bis%20zu%2040%20US%2DDollar,Google%20Mobile%20Services%22%2DSuite.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https://www.pcwelt.de/a/so-werden-smartphones-gebaut,3449766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https://i.computer-bild.de/imgs/8/0/3/4/0/3/5/Project-Ara-Modulares-Smartphone-1024x576-875fbd10e9ce7366.jpg</a:t>
            </a:r>
            <a:endParaRPr lang="de-DE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https://siecledigital.fr/wp-content/uploads/2016/05/project-ara-2-940x550.jpg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https://ichef.bbci.co.uk/news/976/cpsprodpb/14F0/production/_91006350__80299312_spiral2prototype_122-1.jpg</a:t>
            </a:r>
          </a:p>
          <a:p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58FD61C-4559-4DE5-AE52-9C09B4F0696C}"/>
              </a:ext>
            </a:extLst>
          </p:cNvPr>
          <p:cNvCxnSpPr>
            <a:cxnSpLocks/>
          </p:cNvCxnSpPr>
          <p:nvPr/>
        </p:nvCxnSpPr>
        <p:spPr>
          <a:xfrm>
            <a:off x="907472" y="919460"/>
            <a:ext cx="1669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76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A9A506-4EA0-4620-9383-BCAD55AA3051}"/>
              </a:ext>
            </a:extLst>
          </p:cNvPr>
          <p:cNvSpPr txBox="1"/>
          <p:nvPr/>
        </p:nvSpPr>
        <p:spPr>
          <a:xfrm>
            <a:off x="0" y="1686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DA941EA-1277-483D-B244-051A2EF06295}"/>
              </a:ext>
            </a:extLst>
          </p:cNvPr>
          <p:cNvCxnSpPr>
            <a:cxnSpLocks/>
          </p:cNvCxnSpPr>
          <p:nvPr/>
        </p:nvCxnSpPr>
        <p:spPr>
          <a:xfrm>
            <a:off x="1981200" y="2359738"/>
            <a:ext cx="526472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3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4548D2-E7F6-45F1-8263-195FE99D021C}"/>
              </a:ext>
            </a:extLst>
          </p:cNvPr>
          <p:cNvSpPr txBox="1"/>
          <p:nvPr/>
        </p:nvSpPr>
        <p:spPr>
          <a:xfrm>
            <a:off x="680643" y="416752"/>
            <a:ext cx="8284602" cy="4972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</a:t>
            </a:r>
          </a:p>
          <a:p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Funktionen</a:t>
            </a: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Austauschbare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z.B Kamera, Akku und Lautsprecher</a:t>
            </a: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 Haus aus Technische Daten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2532 x 1170 Pixel bei 460 ppi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GB Ram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 GB Speicher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170g Gewicht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Staubdicht und wasserdicht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1080p Video und Bilder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Allgemein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sämtlichen Farben erhältlich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790E17-FEF2-4B5D-8DB7-2687C11A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5" y="1076316"/>
            <a:ext cx="2515441" cy="14954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67D779A-201C-474A-8789-30CF35C3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93" y="2571750"/>
            <a:ext cx="2515441" cy="1408647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D4C9D6F-E5EE-4F6F-948A-3935D4C76B8F}"/>
              </a:ext>
            </a:extLst>
          </p:cNvPr>
          <p:cNvCxnSpPr>
            <a:cxnSpLocks/>
          </p:cNvCxnSpPr>
          <p:nvPr/>
        </p:nvCxnSpPr>
        <p:spPr>
          <a:xfrm>
            <a:off x="755073" y="709774"/>
            <a:ext cx="803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5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0C5FC6-FB6F-4FEC-9BEC-B546827EB78C}"/>
              </a:ext>
            </a:extLst>
          </p:cNvPr>
          <p:cNvSpPr txBox="1"/>
          <p:nvPr/>
        </p:nvSpPr>
        <p:spPr>
          <a:xfrm>
            <a:off x="804397" y="639392"/>
            <a:ext cx="297709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Produktpolitik</a:t>
            </a:r>
            <a:endParaRPr lang="de-DE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Gestaltung des Produktes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Unsere Services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 Sortiment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Entscheidungen über: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Produktionsinnovation 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Produktionsvariation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Produkteliminierung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Selling Proposition (USP)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Forschung und Entwicklung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Person mit Idee mit einfarbiger Füllung">
            <a:extLst>
              <a:ext uri="{FF2B5EF4-FFF2-40B4-BE49-F238E27FC236}">
                <a16:creationId xmlns:a16="http://schemas.microsoft.com/office/drawing/2014/main" id="{B00A0452-DC71-4D1D-B515-ACA84074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33" y="783291"/>
            <a:ext cx="914400" cy="914400"/>
          </a:xfrm>
          <a:prstGeom prst="rect">
            <a:avLst/>
          </a:prstGeom>
        </p:spPr>
      </p:pic>
      <p:pic>
        <p:nvPicPr>
          <p:cNvPr id="17" name="Grafik 16" descr="Soziales Netzwerk mit einfarbiger Füllung">
            <a:extLst>
              <a:ext uri="{FF2B5EF4-FFF2-40B4-BE49-F238E27FC236}">
                <a16:creationId xmlns:a16="http://schemas.microsoft.com/office/drawing/2014/main" id="{908EB4EE-8823-4C6A-BE60-BA957388F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460" y="3075292"/>
            <a:ext cx="914400" cy="9144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8684B95-61B7-4B51-80D4-A1CF9AA42DAF}"/>
              </a:ext>
            </a:extLst>
          </p:cNvPr>
          <p:cNvCxnSpPr>
            <a:cxnSpLocks/>
          </p:cNvCxnSpPr>
          <p:nvPr/>
        </p:nvCxnSpPr>
        <p:spPr>
          <a:xfrm>
            <a:off x="858982" y="924519"/>
            <a:ext cx="1579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860964" y="3100010"/>
            <a:ext cx="3415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42893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6CF18E-A09F-4F9A-9F96-4FF4EDD86C00}"/>
              </a:ext>
            </a:extLst>
          </p:cNvPr>
          <p:cNvSpPr txBox="1"/>
          <p:nvPr/>
        </p:nvSpPr>
        <p:spPr>
          <a:xfrm>
            <a:off x="804397" y="1448365"/>
            <a:ext cx="6947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Herstellungskosten: 350 €</a:t>
            </a:r>
          </a:p>
          <a:p>
            <a:pPr marL="72072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aus Taiwan</a:t>
            </a:r>
          </a:p>
          <a:p>
            <a:pPr marL="720725" lvl="3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Zusammenbau in Düsseldorf, Deutschland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10 € Lohn/Std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600 Handys die Stunde</a:t>
            </a:r>
          </a:p>
          <a:p>
            <a:pPr marL="720725" lvl="8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96000 Pro Monat</a:t>
            </a: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25 € pro Android Lizenz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Endpreis: 599 €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Gewinn: ca. 250€ pro Gerät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367779-EAC3-4AAD-8DA7-6E9AC5289DA9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Preispolitik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FEDA9E-2245-4EF7-BEA1-A91D7E00E92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viel kostet das Mutatio?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987F69-21C8-4634-90DC-8BBCFB4A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50" y="947169"/>
            <a:ext cx="4024745" cy="226391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75BF6D-E3D1-41C9-A65A-D4DD8811C686}"/>
              </a:ext>
            </a:extLst>
          </p:cNvPr>
          <p:cNvCxnSpPr>
            <a:cxnSpLocks/>
          </p:cNvCxnSpPr>
          <p:nvPr/>
        </p:nvCxnSpPr>
        <p:spPr>
          <a:xfrm>
            <a:off x="858982" y="924519"/>
            <a:ext cx="1177636" cy="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7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/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𝐾𝑃𝑈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340€ pro Gerät</a:t>
                </a: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2293E153-E23C-4D61-8FEE-8472C5CC7D42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Preisuntergrenze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24A93D-974C-4911-B89E-4C605310E5A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Kurzfristig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96CAC5-811E-421F-8049-BB8093775F03}"/>
              </a:ext>
            </a:extLst>
          </p:cNvPr>
          <p:cNvSpPr txBox="1"/>
          <p:nvPr/>
        </p:nvSpPr>
        <p:spPr>
          <a:xfrm>
            <a:off x="4572000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Langfristig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/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𝐿𝑃𝑈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Lohn/Gehalt</a:t>
                </a: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Miete</a:t>
                </a: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2.000 € IT Kosten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25.000 € Gesamt/ Monat</a:t>
                </a: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25000+340∗96000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96000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=340,26 €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Aufwärtstrend">
            <a:extLst>
              <a:ext uri="{FF2B5EF4-FFF2-40B4-BE49-F238E27FC236}">
                <a16:creationId xmlns:a16="http://schemas.microsoft.com/office/drawing/2014/main" id="{3A989DFB-5367-4276-AAEA-257B41648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5535" y="1839216"/>
            <a:ext cx="706582" cy="706582"/>
          </a:xfrm>
          <a:prstGeom prst="rect">
            <a:avLst/>
          </a:prstGeom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04944968-D4F2-4B92-9875-9994E1F52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397" y="3305679"/>
            <a:ext cx="706583" cy="706583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88F3D77-60BD-4FFD-9EFB-32C898A1ECC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08205" y="1403161"/>
            <a:ext cx="63795" cy="3409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5CAB97A-C395-40EF-A6D2-7B7F8BCC669B}"/>
              </a:ext>
            </a:extLst>
          </p:cNvPr>
          <p:cNvCxnSpPr>
            <a:cxnSpLocks/>
          </p:cNvCxnSpPr>
          <p:nvPr/>
        </p:nvCxnSpPr>
        <p:spPr>
          <a:xfrm>
            <a:off x="879764" y="926387"/>
            <a:ext cx="169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2262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Microsoft Office PowerPoint</Application>
  <PresentationFormat>Bildschirmpräsentation (16:9)</PresentationFormat>
  <Paragraphs>435</Paragraphs>
  <Slides>42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52" baseType="lpstr">
      <vt:lpstr>Vidaloka</vt:lpstr>
      <vt:lpstr>Cambria Math</vt:lpstr>
      <vt:lpstr>Montserrat</vt:lpstr>
      <vt:lpstr>Arial</vt:lpstr>
      <vt:lpstr>Wingdings</vt:lpstr>
      <vt:lpstr>Symbol</vt:lpstr>
      <vt:lpstr>Times New Roman</vt:lpstr>
      <vt:lpstr>Bell MT</vt:lpstr>
      <vt:lpstr>Lato</vt:lpstr>
      <vt:lpstr>Minimalist Business Slides by Slidesgo</vt:lpstr>
      <vt:lpstr>UNIQUE</vt:lpstr>
      <vt:lpstr>PowerPoint-Präsentation</vt:lpstr>
      <vt:lpstr>Produktpolitik</vt:lpstr>
      <vt:lpstr>PowerPoint-Präsentation</vt:lpstr>
      <vt:lpstr>PowerPoint-Präsentation</vt:lpstr>
      <vt:lpstr>PowerPoint-Präsentation</vt:lpstr>
      <vt:lpstr>Preispolitik</vt:lpstr>
      <vt:lpstr>PowerPoint-Präsentation</vt:lpstr>
      <vt:lpstr>PowerPoint-Präsentation</vt:lpstr>
      <vt:lpstr>PowerPoint-Präsentation</vt:lpstr>
      <vt:lpstr>PowerPoint-Präsentation</vt:lpstr>
      <vt:lpstr>Distributionspolitik</vt:lpstr>
      <vt:lpstr>PowerPoint-Präsentation</vt:lpstr>
      <vt:lpstr>PowerPoint-Präsentation</vt:lpstr>
      <vt:lpstr>PowerPoint-Präsentation</vt:lpstr>
      <vt:lpstr>Kommunikationspolitik</vt:lpstr>
      <vt:lpstr>Werbemittel- und Träger</vt:lpstr>
      <vt:lpstr>Werbekosten</vt:lpstr>
      <vt:lpstr>Öffentlichkeitsarbeit</vt:lpstr>
      <vt:lpstr>Verkaufsförderung </vt:lpstr>
      <vt:lpstr>Corporate Design</vt:lpstr>
      <vt:lpstr>UNIQUE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Distribution policy</vt:lpstr>
      <vt:lpstr>PowerPoint-Präsentation</vt:lpstr>
      <vt:lpstr>PowerPoint-Präsentation</vt:lpstr>
      <vt:lpstr>PowerPoint-Präsentation</vt:lpstr>
      <vt:lpstr>Communication policy</vt:lpstr>
      <vt:lpstr>Advertising media</vt:lpstr>
      <vt:lpstr>Costs of advertising media</vt:lpstr>
      <vt:lpstr>Public relations</vt:lpstr>
      <vt:lpstr>Sales promotion</vt:lpstr>
      <vt:lpstr>Corporate 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</dc:title>
  <dc:creator>cevie</dc:creator>
  <cp:lastModifiedBy>Dennis Kahlmann</cp:lastModifiedBy>
  <cp:revision>32</cp:revision>
  <dcterms:modified xsi:type="dcterms:W3CDTF">2022-01-06T16:41:32Z</dcterms:modified>
</cp:coreProperties>
</file>