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49"/>
  </p:notesMasterIdLst>
  <p:sldIdLst>
    <p:sldId id="256" r:id="rId2"/>
    <p:sldId id="311" r:id="rId3"/>
    <p:sldId id="354" r:id="rId4"/>
    <p:sldId id="312" r:id="rId5"/>
    <p:sldId id="313" r:id="rId6"/>
    <p:sldId id="364" r:id="rId7"/>
    <p:sldId id="365" r:id="rId8"/>
    <p:sldId id="314" r:id="rId9"/>
    <p:sldId id="353" r:id="rId10"/>
    <p:sldId id="315" r:id="rId11"/>
    <p:sldId id="319" r:id="rId12"/>
    <p:sldId id="316" r:id="rId13"/>
    <p:sldId id="317" r:id="rId14"/>
    <p:sldId id="348" r:id="rId15"/>
    <p:sldId id="356" r:id="rId16"/>
    <p:sldId id="357" r:id="rId17"/>
    <p:sldId id="358" r:id="rId18"/>
    <p:sldId id="350" r:id="rId19"/>
    <p:sldId id="335" r:id="rId20"/>
    <p:sldId id="336" r:id="rId21"/>
    <p:sldId id="337" r:id="rId22"/>
    <p:sldId id="338" r:id="rId23"/>
    <p:sldId id="339" r:id="rId24"/>
    <p:sldId id="328" r:id="rId25"/>
    <p:sldId id="329" r:id="rId26"/>
    <p:sldId id="362" r:id="rId27"/>
    <p:sldId id="330" r:id="rId28"/>
    <p:sldId id="331" r:id="rId29"/>
    <p:sldId id="366" r:id="rId30"/>
    <p:sldId id="367" r:id="rId31"/>
    <p:sldId id="363" r:id="rId32"/>
    <p:sldId id="321" r:id="rId33"/>
    <p:sldId id="322" r:id="rId34"/>
    <p:sldId id="323" r:id="rId35"/>
    <p:sldId id="324" r:id="rId36"/>
    <p:sldId id="351" r:id="rId37"/>
    <p:sldId id="359" r:id="rId38"/>
    <p:sldId id="360" r:id="rId39"/>
    <p:sldId id="361" r:id="rId40"/>
    <p:sldId id="352" r:id="rId41"/>
    <p:sldId id="341" r:id="rId42"/>
    <p:sldId id="342" r:id="rId43"/>
    <p:sldId id="343" r:id="rId44"/>
    <p:sldId id="344" r:id="rId45"/>
    <p:sldId id="345" r:id="rId46"/>
    <p:sldId id="318" r:id="rId47"/>
    <p:sldId id="355" r:id="rId48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50"/>
      <p:bold r:id="rId51"/>
      <p:italic r:id="rId52"/>
    </p:embeddedFont>
    <p:embeddedFont>
      <p:font typeface="Cambria Math" panose="02040503050406030204" pitchFamily="18" charset="0"/>
      <p:regular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Vidaloka" panose="020B060402020202020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CECC9-D9BB-4760-8C3B-2561856E5C39}">
  <a:tblStyle styleId="{B06CECC9-D9BB-4760-8C3B-2561856E5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Preise</a:t>
            </a: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Werbemittel- und Träger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24-48B2-8AEB-F29F0CDB36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4-48B2-8AEB-F29F0CDB36DE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124-48B2-8AEB-F29F0CDB36DE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4-48B2-8AEB-F29F0CDB36D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124-48B2-8AEB-F29F0CDB36DE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4-48B2-8AEB-F29F0CDB36DE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124-48B2-8AEB-F29F0CDB36DE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24-48B2-8AEB-F29F0CDB36DE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124-48B2-8AEB-F29F0CDB36DE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24-48B2-8AEB-F29F0CDB36DE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24-48B2-8AEB-F29F0CDB36DE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24-48B2-8AEB-F29F0CDB36DE}"/>
                </c:ext>
              </c:extLst>
            </c:dLbl>
            <c:dLbl>
              <c:idx val="5"/>
              <c:layout>
                <c:manualLayout>
                  <c:x val="6.1202409389837509E-3"/>
                  <c:y val="-3.1258590110703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24-48B2-8AEB-F29F0CDB36DE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24-48B2-8AEB-F29F0CDB36DE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24-48B2-8AEB-F29F0CDB3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4-48B2-8AEB-F29F0CDB3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0-49BF-A9D3-B6770245F1C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0-49BF-A9D3-B6770245F1C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0-49BF-A9D3-B6770245F1C5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0-49BF-A9D3-B6770245F1C5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0-49BF-A9D3-B6770245F1C5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C0-49BF-A9D3-B6770245F1C5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C0-49BF-A9D3-B6770245F1C5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C0-49BF-A9D3-B6770245F1C5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FC0-49BF-A9D3-B6770245F1C5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C0-49BF-A9D3-B6770245F1C5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C0-49BF-A9D3-B6770245F1C5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C0-49BF-A9D3-B6770245F1C5}"/>
                </c:ext>
              </c:extLst>
            </c:dLbl>
            <c:dLbl>
              <c:idx val="5"/>
              <c:layout>
                <c:manualLayout>
                  <c:x val="1.3142801594245164E-2"/>
                  <c:y val="-3.1258597272619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C0-49BF-A9D3-B6770245F1C5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C0-49BF-A9D3-B6770245F1C5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FC0-49BF-A9D3-B6770245F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FC0-49BF-A9D3-B6770245F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0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2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97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4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56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9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18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70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767913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1941FF-9DA7-4D5D-8C14-4518B835E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754943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51D344B-D3E3-44D2-9AB9-4F0B0CFC0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767263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23797A3-2606-40F0-93B4-DEB4D79DC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143400" y="4767913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C7EA8E-3358-48FF-8EF1-298BF8261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354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ell MT" panose="020205030603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>
                <a:latin typeface="Bell MT" panose="02020503060305020303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780883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1A9C606-15B0-45FE-A8D1-B7AFC07D1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6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2CAB92-A4CF-469F-A563-DAAF46B5B0F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5350" y="4124933"/>
            <a:ext cx="571500" cy="571500"/>
          </a:xfrm>
          <a:prstGeom prst="rect">
            <a:avLst/>
          </a:prstGeom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6321B6-D53A-410C-840F-5CD523D2E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E1B6-2832-49E2-AB73-277FF2826949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9" r:id="rId3"/>
    <p:sldLayoutId id="2147483682" r:id="rId4"/>
    <p:sldLayoutId id="2147483683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17" Type="http://schemas.openxmlformats.org/officeDocument/2006/relationships/slide" Target="slide23.xml"/><Relationship Id="rId2" Type="http://schemas.openxmlformats.org/officeDocument/2006/relationships/slide" Target="slide4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5.xml"/><Relationship Id="rId5" Type="http://schemas.openxmlformats.org/officeDocument/2006/relationships/slide" Target="slide7.xml"/><Relationship Id="rId15" Type="http://schemas.openxmlformats.org/officeDocument/2006/relationships/slide" Target="slide21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1.xml"/><Relationship Id="rId3" Type="http://schemas.openxmlformats.org/officeDocument/2006/relationships/slide" Target="slide28.xml"/><Relationship Id="rId7" Type="http://schemas.openxmlformats.org/officeDocument/2006/relationships/slide" Target="slide33.xml"/><Relationship Id="rId12" Type="http://schemas.openxmlformats.org/officeDocument/2006/relationships/slide" Target="slide39.xml"/><Relationship Id="rId17" Type="http://schemas.openxmlformats.org/officeDocument/2006/relationships/slide" Target="slide45.xml"/><Relationship Id="rId2" Type="http://schemas.openxmlformats.org/officeDocument/2006/relationships/slide" Target="slide27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38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9.xml"/><Relationship Id="rId9" Type="http://schemas.openxmlformats.org/officeDocument/2006/relationships/slide" Target="slide35.xml"/><Relationship Id="rId14" Type="http://schemas.openxmlformats.org/officeDocument/2006/relationships/slide" Target="slide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rtschaftslexikon24.com/d/synergieeffekt/synergieeffekt.html" TargetMode="External"/><Relationship Id="rId13" Type="http://schemas.openxmlformats.org/officeDocument/2006/relationships/hyperlink" Target="https://www.netzproduzenten.de/blog/google-ads-kosten/" TargetMode="External"/><Relationship Id="rId18" Type="http://schemas.openxmlformats.org/officeDocument/2006/relationships/hyperlink" Target="https://www.promostore.de/magazin/was-sind-werbemittel/" TargetMode="External"/><Relationship Id="rId3" Type="http://schemas.openxmlformats.org/officeDocument/2006/relationships/hyperlink" Target="https://www.giga.de/smartphones/samsung-galaxy-s9/news/herstellungskosten-aufgedeckt-so-viel-kostet-das-samsung-galaxy-s9-wirklich/" TargetMode="External"/><Relationship Id="rId7" Type="http://schemas.openxmlformats.org/officeDocument/2006/relationships/hyperlink" Target="https://www.messebau.de/blog/die-6-groessten-messen-weltweit/" TargetMode="External"/><Relationship Id="rId12" Type="http://schemas.openxmlformats.org/officeDocument/2006/relationships/hyperlink" Target="https://ads.twitter.com/" TargetMode="External"/><Relationship Id="rId17" Type="http://schemas.openxmlformats.org/officeDocument/2006/relationships/hyperlink" Target="https://www.youtube.com/watch?v=FH6vw8qplZI" TargetMode="External"/><Relationship Id="rId2" Type="http://schemas.openxmlformats.org/officeDocument/2006/relationships/hyperlink" Target="https://www.teltarif.de/herstellungskosten-galaxy-s8-iphone-7-pixel-xl/news/68668.html" TargetMode="External"/><Relationship Id="rId16" Type="http://schemas.openxmlformats.org/officeDocument/2006/relationships/hyperlink" Target="https://www.ard-werbung.de/faq/was-kostet-eine-tv-spotproduk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iwiwe.de/" TargetMode="External"/><Relationship Id="rId11" Type="http://schemas.openxmlformats.org/officeDocument/2006/relationships/hyperlink" Target="https://www.youtube.com/watch?v=J0CnTGvfZSM" TargetMode="External"/><Relationship Id="rId5" Type="http://schemas.openxmlformats.org/officeDocument/2006/relationships/hyperlink" Target="http://www.unitel2000.de/" TargetMode="External"/><Relationship Id="rId15" Type="http://schemas.openxmlformats.org/officeDocument/2006/relationships/hyperlink" Target="https://b2b.ifa-berlin.com/ifa-b2b/downloads-deutsch/teilnahmebedingungen-der-ifa.pdf" TargetMode="External"/><Relationship Id="rId10" Type="http://schemas.openxmlformats.org/officeDocument/2006/relationships/hyperlink" Target="https://www.betriebswirtschaft-lernen.net/erklaerung/distributionspolitik/#Aufgaben_der_Distributionspolitik" TargetMode="External"/><Relationship Id="rId4" Type="http://schemas.openxmlformats.org/officeDocument/2006/relationships/hyperlink" Target="https://i.computer-bild.de/imgs/8/0/3/4/0/3/5/Project-Ara-Modulares-Smartphone-1024x576-875fbd10e9ce7366.jpg" TargetMode="External"/><Relationship Id="rId9" Type="http://schemas.openxmlformats.org/officeDocument/2006/relationships/hyperlink" Target="https://wirtschaftslexikon.gabler.de/definition/rationalisierung-41970" TargetMode="External"/><Relationship Id="rId14" Type="http://schemas.openxmlformats.org/officeDocument/2006/relationships/hyperlink" Target="https://www.selbststaendig.de/was-kostet-werbung-im-fernsehen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908863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tx1"/>
                </a:solidFill>
              </a:rPr>
              <a:t>UNIQUE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24" y="3287045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Denn Sie sind der Schöpfer.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28" y="3210845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Herstellungskosten: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aus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Zusammenbau in Düsseldorf, Deutschland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Lohn/Std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Handys die Stunde</a:t>
            </a:r>
          </a:p>
          <a:p>
            <a:pPr marL="720725" lvl="8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Pro Monat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pro Android Lizenz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Endpreis: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Gewinn: ca. 250€ pro Gerät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viel kostet das Mutatio?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58982" y="924519"/>
            <a:ext cx="1177636" cy="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D1D90-C9FD-4F06-8EF3-50DF88B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77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pro Gerät</a:t>
                </a: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Preisuntergrenze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Kurzfristig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Langfristig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Lohn/Gehalt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Miete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Kosten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Gesamt/ Monat</a:t>
                </a: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572000" y="1403161"/>
            <a:ext cx="0" cy="3364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879764" y="926387"/>
            <a:ext cx="169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D9527-9287-49AA-9FFB-506ED033B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822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Erwartungen hat die Kundschaft am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Individualität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Vergleichbar mit den Konkurrenzprodukten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Kundenerwartungen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 flipV="1">
            <a:off x="865907" y="931582"/>
            <a:ext cx="2126675" cy="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22A834-5A43-48E4-82DD-0F5357A40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0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Direkter Wettbewerb mit allen Smartphone-Herstellern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Konkurrenz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hebt uns von der Konkurrenz ab?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Kostengünstig durch kleinere Gewinnmarge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 durch austauschbare Hardware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Qualität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Dennoch orientieren wir uns an einer nachfrageorientierten Preispolitik</a:t>
            </a: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900545" y="931447"/>
            <a:ext cx="1205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EBD3F6-6057-4DEA-A84D-7211ECB57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94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918855" y="3100010"/>
            <a:ext cx="545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2178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015931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714979" y="1313545"/>
            <a:ext cx="162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486354" y="1315704"/>
            <a:ext cx="1912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714979" y="1692081"/>
            <a:ext cx="3753926" cy="640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Vollständige Kontrolle über Preisgestaltung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Direkter Kontakt zu den Kunden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486355" y="1629189"/>
            <a:ext cx="33055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Hohe Reichweite mit geringen Aufwand</a:t>
            </a:r>
          </a:p>
          <a:p>
            <a:pPr marL="171450" indent="-171450">
              <a:buFontTx/>
              <a:buChar char="-"/>
            </a:pP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der Lagerkosten durch den überwiegenden Fremdvertrieb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 </a:t>
            </a: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179D94-48BC-4714-954F-F9609FA5A321}"/>
              </a:ext>
            </a:extLst>
          </p:cNvPr>
          <p:cNvSpPr txBox="1"/>
          <p:nvPr/>
        </p:nvSpPr>
        <p:spPr>
          <a:xfrm>
            <a:off x="694676" y="2131903"/>
            <a:ext cx="28553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4E46BB-9F5E-4724-8BB1-2C0F3A3FFABC}"/>
              </a:ext>
            </a:extLst>
          </p:cNvPr>
          <p:cNvSpPr txBox="1"/>
          <p:nvPr/>
        </p:nvSpPr>
        <p:spPr>
          <a:xfrm>
            <a:off x="694676" y="443562"/>
            <a:ext cx="14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Absatzwege</a:t>
            </a:r>
          </a:p>
        </p:txBody>
      </p:sp>
      <p:grpSp>
        <p:nvGrpSpPr>
          <p:cNvPr id="13" name="Google Shape;3199;p78">
            <a:extLst>
              <a:ext uri="{FF2B5EF4-FFF2-40B4-BE49-F238E27FC236}">
                <a16:creationId xmlns:a16="http://schemas.microsoft.com/office/drawing/2014/main" id="{8173AFEB-07A3-4E98-B9C1-719D6B945ADD}"/>
              </a:ext>
            </a:extLst>
          </p:cNvPr>
          <p:cNvGrpSpPr/>
          <p:nvPr/>
        </p:nvGrpSpPr>
        <p:grpSpPr>
          <a:xfrm>
            <a:off x="4018546" y="2715631"/>
            <a:ext cx="999241" cy="890832"/>
            <a:chOff x="6000100" y="3076250"/>
            <a:chExt cx="587871" cy="512373"/>
          </a:xfrm>
        </p:grpSpPr>
        <p:sp>
          <p:nvSpPr>
            <p:cNvPr id="15" name="Google Shape;3200;p78">
              <a:extLst>
                <a:ext uri="{FF2B5EF4-FFF2-40B4-BE49-F238E27FC236}">
                  <a16:creationId xmlns:a16="http://schemas.microsoft.com/office/drawing/2014/main" id="{470AF271-73CE-47AC-83D8-A2193E566646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3201;p78">
              <a:extLst>
                <a:ext uri="{FF2B5EF4-FFF2-40B4-BE49-F238E27FC236}">
                  <a16:creationId xmlns:a16="http://schemas.microsoft.com/office/drawing/2014/main" id="{CCA56AAC-CC5D-4F12-86CE-85CC2B831280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8" name="Google Shape;3202;p78">
                <a:extLst>
                  <a:ext uri="{FF2B5EF4-FFF2-40B4-BE49-F238E27FC236}">
                    <a16:creationId xmlns:a16="http://schemas.microsoft.com/office/drawing/2014/main" id="{5BAA458C-A94D-45E3-8FD5-6444D63D16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203;p78">
                <a:extLst>
                  <a:ext uri="{FF2B5EF4-FFF2-40B4-BE49-F238E27FC236}">
                    <a16:creationId xmlns:a16="http://schemas.microsoft.com/office/drawing/2014/main" id="{E50ACA2E-8CA1-4255-87DC-02AAE8497134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204;p78">
                <a:extLst>
                  <a:ext uri="{FF2B5EF4-FFF2-40B4-BE49-F238E27FC236}">
                    <a16:creationId xmlns:a16="http://schemas.microsoft.com/office/drawing/2014/main" id="{61D45EEB-390C-4F3D-B077-8490721485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205;p78">
                <a:extLst>
                  <a:ext uri="{FF2B5EF4-FFF2-40B4-BE49-F238E27FC236}">
                    <a16:creationId xmlns:a16="http://schemas.microsoft.com/office/drawing/2014/main" id="{67CEB95A-3090-4202-A389-93B8BE688BE3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206;p78">
                <a:extLst>
                  <a:ext uri="{FF2B5EF4-FFF2-40B4-BE49-F238E27FC236}">
                    <a16:creationId xmlns:a16="http://schemas.microsoft.com/office/drawing/2014/main" id="{D151B6B9-6F3B-4A6D-B122-E1F610D61A3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207;p78">
                <a:extLst>
                  <a:ext uri="{FF2B5EF4-FFF2-40B4-BE49-F238E27FC236}">
                    <a16:creationId xmlns:a16="http://schemas.microsoft.com/office/drawing/2014/main" id="{253FFA8E-080B-4895-B17D-89C55FA8DB2B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208;p78">
                <a:extLst>
                  <a:ext uri="{FF2B5EF4-FFF2-40B4-BE49-F238E27FC236}">
                    <a16:creationId xmlns:a16="http://schemas.microsoft.com/office/drawing/2014/main" id="{FDB83700-B7B9-411F-993E-E5F430D6D364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" name="Google Shape;3198;p78">
            <a:extLst>
              <a:ext uri="{FF2B5EF4-FFF2-40B4-BE49-F238E27FC236}">
                <a16:creationId xmlns:a16="http://schemas.microsoft.com/office/drawing/2014/main" id="{4EB24BE3-6185-45D4-A445-E23833F4085F}"/>
              </a:ext>
            </a:extLst>
          </p:cNvPr>
          <p:cNvSpPr/>
          <p:nvPr/>
        </p:nvSpPr>
        <p:spPr>
          <a:xfrm flipH="1">
            <a:off x="4473092" y="3197187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198;p78">
            <a:extLst>
              <a:ext uri="{FF2B5EF4-FFF2-40B4-BE49-F238E27FC236}">
                <a16:creationId xmlns:a16="http://schemas.microsoft.com/office/drawing/2014/main" id="{2C24EB81-517E-4B99-BCDA-B214F8CF9C25}"/>
              </a:ext>
            </a:extLst>
          </p:cNvPr>
          <p:cNvSpPr/>
          <p:nvPr/>
        </p:nvSpPr>
        <p:spPr>
          <a:xfrm flipH="1">
            <a:off x="4716478" y="2829854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9FD9D29-C1C6-47FC-822A-D47D3FE0AB0F}"/>
              </a:ext>
            </a:extLst>
          </p:cNvPr>
          <p:cNvCxnSpPr>
            <a:cxnSpLocks/>
          </p:cNvCxnSpPr>
          <p:nvPr/>
        </p:nvCxnSpPr>
        <p:spPr>
          <a:xfrm>
            <a:off x="750117" y="739350"/>
            <a:ext cx="1217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C5E08AB-AF5D-4965-92BC-8D0EA9079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496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404170" y="436784"/>
            <a:ext cx="202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Preisgestaltung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774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Zusammensetzung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543898" y="1694149"/>
            <a:ext cx="1901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Gewinnaufschlag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Fertigungskosten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543898" y="2509145"/>
            <a:ext cx="2955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Angemessener Preis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Ausgelegt auf den Normalverdiener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5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Kundenkontakt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5" y="1337564"/>
            <a:ext cx="2044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Kundenbindung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und Verbesserungen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1" y="3353926"/>
            <a:ext cx="1835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543898" y="3679340"/>
            <a:ext cx="1835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Vorbestellungen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Gesamtanzahl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4833591" y="974267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4833591" y="1302247"/>
            <a:ext cx="16119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6480929" y="974267"/>
            <a:ext cx="2198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Eigene Verkaufsstellen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551629" y="1272051"/>
            <a:ext cx="1421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25DFBD-9FE4-4442-899F-DAEEA213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1" y="2277722"/>
            <a:ext cx="3134174" cy="1822938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29A5AA-6C6F-42BC-8DC4-DDE88F80BB9A}"/>
              </a:ext>
            </a:extLst>
          </p:cNvPr>
          <p:cNvCxnSpPr>
            <a:cxnSpLocks/>
          </p:cNvCxnSpPr>
          <p:nvPr/>
        </p:nvCxnSpPr>
        <p:spPr>
          <a:xfrm>
            <a:off x="473514" y="725496"/>
            <a:ext cx="176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063525B-B9B1-4F99-82FF-643BA6ABE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68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0" y="429797"/>
            <a:ext cx="211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4" y="914352"/>
            <a:ext cx="2319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Reichweite und Aufwand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531517" y="914351"/>
            <a:ext cx="690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052428" y="1215034"/>
            <a:ext cx="1581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531517" y="1245811"/>
            <a:ext cx="1581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Kostenminderung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Lagergröße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552977" y="914351"/>
            <a:ext cx="1439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Absatzhelfer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93470" y="1215034"/>
            <a:ext cx="140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Speditionen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Werbeagenturen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052428" y="908935"/>
            <a:ext cx="1509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509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des Aufwands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2" y="2169140"/>
            <a:ext cx="236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Maximierung der Reichweite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650705" y="1568977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Kurze Lagerzeit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Feste Bestellmenge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 der Verkaufsstellen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C617B8DF-3782-4F56-826C-55377CED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42" y="2630220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oogle Shape;5794;p83">
            <a:extLst>
              <a:ext uri="{FF2B5EF4-FFF2-40B4-BE49-F238E27FC236}">
                <a16:creationId xmlns:a16="http://schemas.microsoft.com/office/drawing/2014/main" id="{CB4801D7-3A8E-4991-8628-C86C3706D850}"/>
              </a:ext>
            </a:extLst>
          </p:cNvPr>
          <p:cNvGrpSpPr/>
          <p:nvPr/>
        </p:nvGrpSpPr>
        <p:grpSpPr>
          <a:xfrm>
            <a:off x="5493470" y="2920465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42" name="Google Shape;5795;p83">
              <a:extLst>
                <a:ext uri="{FF2B5EF4-FFF2-40B4-BE49-F238E27FC236}">
                  <a16:creationId xmlns:a16="http://schemas.microsoft.com/office/drawing/2014/main" id="{9898DE9C-9528-42B0-80BB-4D5D379DF8DF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5796;p83">
              <a:extLst>
                <a:ext uri="{FF2B5EF4-FFF2-40B4-BE49-F238E27FC236}">
                  <a16:creationId xmlns:a16="http://schemas.microsoft.com/office/drawing/2014/main" id="{071E32D3-CFA5-497E-8FA7-E3F97815A7AA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5798;p83">
              <a:extLst>
                <a:ext uri="{FF2B5EF4-FFF2-40B4-BE49-F238E27FC236}">
                  <a16:creationId xmlns:a16="http://schemas.microsoft.com/office/drawing/2014/main" id="{2565D2C3-8F9E-4B8F-B8C0-94BF847E28BC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5797;p83">
              <a:extLst>
                <a:ext uri="{FF2B5EF4-FFF2-40B4-BE49-F238E27FC236}">
                  <a16:creationId xmlns:a16="http://schemas.microsoft.com/office/drawing/2014/main" id="{9C6D0EDE-E62D-4178-84F6-B05C27DD9F78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5D919D7-57DF-49F5-ADEE-82C0C0D4C499}"/>
              </a:ext>
            </a:extLst>
          </p:cNvPr>
          <p:cNvCxnSpPr>
            <a:cxnSpLocks/>
          </p:cNvCxnSpPr>
          <p:nvPr/>
        </p:nvCxnSpPr>
        <p:spPr>
          <a:xfrm>
            <a:off x="650705" y="711642"/>
            <a:ext cx="1933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2985ABB-60D9-4899-9593-68E241CD0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C -0.00157 0.00093 -0.00313 0.00154 -0.00434 0.00278 C -0.01042 0.00957 -0.00243 0.00525 -0.00973 0.00833 C -0.01285 0.01235 -0.01424 0.01389 -0.01771 0.01759 C -0.01945 0.01944 -0.02136 0.02099 -0.02327 0.02315 C -0.02466 0.02469 -0.0257 0.02716 -0.02743 0.0284 C -0.02934 0.02994 -0.03143 0.02994 -0.03368 0.03117 C -0.03907 0.03364 -0.0375 0.03333 -0.04236 0.03642 C -0.04757 0.03951 -0.04792 0.03951 -0.05348 0.04198 C -0.05469 0.0429 -0.05556 0.04383 -0.0566 0.04444 C -0.05799 0.04537 -0.05955 0.04537 -0.06077 0.04599 C -0.06181 0.0463 -0.06285 0.04691 -0.06407 0.04722 C -0.06545 0.04784 -0.06702 0.04815 -0.06875 0.04846 C -0.07084 0.04938 -0.07292 0.05062 -0.07518 0.05123 C -0.07986 0.05247 -0.08473 0.05309 -0.08924 0.05401 L -0.09584 0.05525 C -0.1 0.05617 -0.10365 0.05772 -0.10782 0.05926 C -0.10955 0.06019 -0.11146 0.06142 -0.1132 0.06204 C -0.11476 0.06265 -0.1165 0.06265 -0.11806 0.06327 C -0.12066 0.06451 -0.12344 0.06667 -0.12587 0.06728 C -0.13577 0.07006 -0.15191 0.07068 -0.16181 0.07161 C -0.16997 0.07377 -0.1816 0.07716 -0.1882 0.07809 C -0.19844 0.07994 -0.19341 0.07901 -0.20313 0.08086 C -0.21337 0.07994 -0.22327 0.08025 -0.23351 0.07809 C -0.2375 0.07747 -0.2415 0.07438 -0.24549 0.07284 C -0.24809 0.07161 -0.25122 0.0713 -0.25417 0.07006 C -0.25712 0.06914 -0.26007 0.06728 -0.2632 0.06605 C -0.2665 0.06451 -0.26997 0.06327 -0.27327 0.06204 C -0.27657 0.05895 -0.27986 0.05648 -0.28316 0.05247 C -0.2875 0.04661 -0.29306 0.03519 -0.29566 0.02562 C -0.29705 0.02037 -0.29809 0.01482 -0.29983 0.00957 C -0.30035 -0.00247 -0.30139 -0.01018 -0.29879 -0.02284 C -0.29757 -0.02932 -0.29462 -0.03488 -0.29236 -0.04012 C -0.28577 -0.05525 -0.27223 -0.07407 -0.2632 -0.07778 C -0.25313 -0.0821 -0.25868 -0.08025 -0.24618 -0.08179 C -0.24045 -0.08148 -0.23507 -0.0821 -0.22934 -0.08056 C -0.22639 -0.07994 -0.22361 -0.07716 -0.22066 -0.07531 C -0.21858 -0.07377 -0.2165 -0.07222 -0.21424 -0.06975 C -0.21285 -0.0679 -0.21164 -0.06543 -0.21042 -0.06296 C -0.20504 -0.05216 -0.20591 -0.05309 -0.20261 -0.04012 C -0.20226 -0.03673 -0.20052 -0.01358 -0.20087 -0.01204 C -0.20105 -0.01018 -0.20747 0.02284 -0.21111 0.03241 C -0.2132 0.03704 -0.2191 0.04784 -0.22153 0.05123 C -0.22587 0.05772 -0.22969 0.0642 -0.23438 0.07006 C -0.23664 0.07315 -0.23837 0.0787 -0.2415 0.07963 C -0.24618 0.08086 -0.25087 0.08241 -0.25573 0.08364 C -0.25764 0.08395 -0.25955 0.08488 -0.26129 0.08488 C -0.27552 0.0858 -0.28993 0.0858 -0.30434 0.08642 L -0.33611 0.08364 L -0.36632 0.08086 C -0.3691 0.08056 -0.37188 0.07994 -0.37431 0.07963 C -0.37743 0.07716 -0.38073 0.07407 -0.38403 0.07284 C -0.39028 0.07068 -0.40052 0.06975 -0.40712 0.06883 C -0.43351 0.06512 -0.39566 0.07006 -0.42605 0.06605 C -0.42726 0.06543 -0.43195 0.06296 -0.43264 0.06204 C -0.43316 0.0608 -0.43282 0.05833 -0.43334 0.05679 C -0.43455 0.05247 -0.43664 0.04969 -0.43872 0.04722 C -0.43889 0.04691 -0.43924 0.04722 -0.43941 0.04722 " pathEditMode="relative" rAng="0" ptsTypes="AAAAAAAAAAAAAAAAAAAAAAAAAAAAAAAAAAAAAAAAAAAAAAAAAAAAAAAAAA">
                                      <p:cBhvr>
                                        <p:cTn id="16" dur="1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205345" y="3100010"/>
            <a:ext cx="6677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00902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D59B30-9CCC-4AE3-ABFD-DE81BD35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Werbemittel- und Träger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106A0C-B3E9-47FC-8BCB-3B6772A7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48162"/>
            <a:ext cx="7717500" cy="3295800"/>
          </a:xfrm>
        </p:spPr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Werbespot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Köln/Deutschland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-Canton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15" name="Google Shape;3076;p78">
            <a:extLst>
              <a:ext uri="{FF2B5EF4-FFF2-40B4-BE49-F238E27FC236}">
                <a16:creationId xmlns:a16="http://schemas.microsoft.com/office/drawing/2014/main" id="{272AA4F4-C903-4972-9584-866D4E785C9C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16" name="Google Shape;3077;p78">
              <a:extLst>
                <a:ext uri="{FF2B5EF4-FFF2-40B4-BE49-F238E27FC236}">
                  <a16:creationId xmlns:a16="http://schemas.microsoft.com/office/drawing/2014/main" id="{78015236-74C4-4375-8B54-D80DE30E2313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78;p78">
              <a:extLst>
                <a:ext uri="{FF2B5EF4-FFF2-40B4-BE49-F238E27FC236}">
                  <a16:creationId xmlns:a16="http://schemas.microsoft.com/office/drawing/2014/main" id="{21EC2693-73DB-4453-B6C2-F3479157F4F9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79;p78">
              <a:extLst>
                <a:ext uri="{FF2B5EF4-FFF2-40B4-BE49-F238E27FC236}">
                  <a16:creationId xmlns:a16="http://schemas.microsoft.com/office/drawing/2014/main" id="{3106C983-98D3-4944-A60C-D03BDA96666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80;p78">
              <a:extLst>
                <a:ext uri="{FF2B5EF4-FFF2-40B4-BE49-F238E27FC236}">
                  <a16:creationId xmlns:a16="http://schemas.microsoft.com/office/drawing/2014/main" id="{A21B9D22-D335-4EB9-BE2F-1CCC78A833D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81;p78">
              <a:extLst>
                <a:ext uri="{FF2B5EF4-FFF2-40B4-BE49-F238E27FC236}">
                  <a16:creationId xmlns:a16="http://schemas.microsoft.com/office/drawing/2014/main" id="{F43CB86D-5BD6-40AF-9298-E8FA623ECF53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82;p78">
              <a:extLst>
                <a:ext uri="{FF2B5EF4-FFF2-40B4-BE49-F238E27FC236}">
                  <a16:creationId xmlns:a16="http://schemas.microsoft.com/office/drawing/2014/main" id="{F9E8CC6D-9D3E-48AB-B6CD-05BB3B58D486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83;p78">
              <a:extLst>
                <a:ext uri="{FF2B5EF4-FFF2-40B4-BE49-F238E27FC236}">
                  <a16:creationId xmlns:a16="http://schemas.microsoft.com/office/drawing/2014/main" id="{E3131883-F9DC-4DCC-A21C-AD11086345A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84;p78">
              <a:extLst>
                <a:ext uri="{FF2B5EF4-FFF2-40B4-BE49-F238E27FC236}">
                  <a16:creationId xmlns:a16="http://schemas.microsoft.com/office/drawing/2014/main" id="{30503017-4A1F-4EA5-AF54-22A390110A9F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85;p78">
              <a:extLst>
                <a:ext uri="{FF2B5EF4-FFF2-40B4-BE49-F238E27FC236}">
                  <a16:creationId xmlns:a16="http://schemas.microsoft.com/office/drawing/2014/main" id="{A41B256A-2A18-4953-9E45-C60BDB8BBD7D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86;p78">
              <a:extLst>
                <a:ext uri="{FF2B5EF4-FFF2-40B4-BE49-F238E27FC236}">
                  <a16:creationId xmlns:a16="http://schemas.microsoft.com/office/drawing/2014/main" id="{DF54FBE9-A8E6-4453-8717-B3B2096932EC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87;p78">
              <a:extLst>
                <a:ext uri="{FF2B5EF4-FFF2-40B4-BE49-F238E27FC236}">
                  <a16:creationId xmlns:a16="http://schemas.microsoft.com/office/drawing/2014/main" id="{A3A4D004-A3CF-4987-84C2-3E3FC7A0A61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88;p78">
              <a:extLst>
                <a:ext uri="{FF2B5EF4-FFF2-40B4-BE49-F238E27FC236}">
                  <a16:creationId xmlns:a16="http://schemas.microsoft.com/office/drawing/2014/main" id="{BDCCFF69-2D49-4751-A451-38898C00FEAD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8" name="Google Shape;3089;p78">
              <a:extLst>
                <a:ext uri="{FF2B5EF4-FFF2-40B4-BE49-F238E27FC236}">
                  <a16:creationId xmlns:a16="http://schemas.microsoft.com/office/drawing/2014/main" id="{E00E9B17-3A6D-498D-8A5D-9C4F5D244FB9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9" name="Google Shape;3090;p78">
              <a:extLst>
                <a:ext uri="{FF2B5EF4-FFF2-40B4-BE49-F238E27FC236}">
                  <a16:creationId xmlns:a16="http://schemas.microsoft.com/office/drawing/2014/main" id="{998F72B0-D0C9-4E30-B949-377F3333775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0" name="Google Shape;3091;p78">
              <a:extLst>
                <a:ext uri="{FF2B5EF4-FFF2-40B4-BE49-F238E27FC236}">
                  <a16:creationId xmlns:a16="http://schemas.microsoft.com/office/drawing/2014/main" id="{5B012ED0-1361-4B16-8116-E615D572C39D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1" name="Google Shape;3092;p78">
              <a:extLst>
                <a:ext uri="{FF2B5EF4-FFF2-40B4-BE49-F238E27FC236}">
                  <a16:creationId xmlns:a16="http://schemas.microsoft.com/office/drawing/2014/main" id="{0F7F49FE-3943-4899-B2D7-9516436353C9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2" name="Google Shape;3093;p78">
              <a:extLst>
                <a:ext uri="{FF2B5EF4-FFF2-40B4-BE49-F238E27FC236}">
                  <a16:creationId xmlns:a16="http://schemas.microsoft.com/office/drawing/2014/main" id="{18258F92-1885-45F4-86FE-23162587935D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3" name="Google Shape;3094;p78">
              <a:extLst>
                <a:ext uri="{FF2B5EF4-FFF2-40B4-BE49-F238E27FC236}">
                  <a16:creationId xmlns:a16="http://schemas.microsoft.com/office/drawing/2014/main" id="{57FAB265-3B57-4FCB-AC6A-929153DF8153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4" name="Google Shape;3095;p78">
              <a:extLst>
                <a:ext uri="{FF2B5EF4-FFF2-40B4-BE49-F238E27FC236}">
                  <a16:creationId xmlns:a16="http://schemas.microsoft.com/office/drawing/2014/main" id="{133D6005-0288-43B0-9FC3-70D97342AF5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5" name="Google Shape;3096;p78">
              <a:extLst>
                <a:ext uri="{FF2B5EF4-FFF2-40B4-BE49-F238E27FC236}">
                  <a16:creationId xmlns:a16="http://schemas.microsoft.com/office/drawing/2014/main" id="{784B907D-3196-4007-B25D-D020705B41B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6" name="Google Shape;3097;p78">
              <a:extLst>
                <a:ext uri="{FF2B5EF4-FFF2-40B4-BE49-F238E27FC236}">
                  <a16:creationId xmlns:a16="http://schemas.microsoft.com/office/drawing/2014/main" id="{78424661-3183-4CF4-8778-8B4E7FE0DC46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7" name="Google Shape;3098;p78">
              <a:extLst>
                <a:ext uri="{FF2B5EF4-FFF2-40B4-BE49-F238E27FC236}">
                  <a16:creationId xmlns:a16="http://schemas.microsoft.com/office/drawing/2014/main" id="{E18564CA-B181-4A47-883F-7E0FA5591752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8" name="Google Shape;3099;p78">
              <a:extLst>
                <a:ext uri="{FF2B5EF4-FFF2-40B4-BE49-F238E27FC236}">
                  <a16:creationId xmlns:a16="http://schemas.microsoft.com/office/drawing/2014/main" id="{CA3893EF-FDAA-43E2-BB60-28E3A4B7D5F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00;p78">
              <a:extLst>
                <a:ext uri="{FF2B5EF4-FFF2-40B4-BE49-F238E27FC236}">
                  <a16:creationId xmlns:a16="http://schemas.microsoft.com/office/drawing/2014/main" id="{5052AF6C-D43E-4D65-B9A0-2053047EB773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01;p78">
              <a:extLst>
                <a:ext uri="{FF2B5EF4-FFF2-40B4-BE49-F238E27FC236}">
                  <a16:creationId xmlns:a16="http://schemas.microsoft.com/office/drawing/2014/main" id="{47860353-6086-4BAE-9BEC-53E14F39FE31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02;p78">
              <a:extLst>
                <a:ext uri="{FF2B5EF4-FFF2-40B4-BE49-F238E27FC236}">
                  <a16:creationId xmlns:a16="http://schemas.microsoft.com/office/drawing/2014/main" id="{4D6DED9B-0F35-422A-BE9C-ED7B4D6723EA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03;p78">
              <a:extLst>
                <a:ext uri="{FF2B5EF4-FFF2-40B4-BE49-F238E27FC236}">
                  <a16:creationId xmlns:a16="http://schemas.microsoft.com/office/drawing/2014/main" id="{06552082-F3BC-4D44-9D45-B18A099062C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04;p78">
              <a:extLst>
                <a:ext uri="{FF2B5EF4-FFF2-40B4-BE49-F238E27FC236}">
                  <a16:creationId xmlns:a16="http://schemas.microsoft.com/office/drawing/2014/main" id="{309B3660-F966-47F4-9020-26659145033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05;p78">
              <a:extLst>
                <a:ext uri="{FF2B5EF4-FFF2-40B4-BE49-F238E27FC236}">
                  <a16:creationId xmlns:a16="http://schemas.microsoft.com/office/drawing/2014/main" id="{FA93B7A2-2828-4DC5-970E-DC34FCC23429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06;p78">
              <a:extLst>
                <a:ext uri="{FF2B5EF4-FFF2-40B4-BE49-F238E27FC236}">
                  <a16:creationId xmlns:a16="http://schemas.microsoft.com/office/drawing/2014/main" id="{D6269A18-62B8-41D9-881F-57B4B6ABB0C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07;p78">
              <a:extLst>
                <a:ext uri="{FF2B5EF4-FFF2-40B4-BE49-F238E27FC236}">
                  <a16:creationId xmlns:a16="http://schemas.microsoft.com/office/drawing/2014/main" id="{3F96DAE3-2970-4C8B-85BF-CA95D85FB073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08;p78">
              <a:extLst>
                <a:ext uri="{FF2B5EF4-FFF2-40B4-BE49-F238E27FC236}">
                  <a16:creationId xmlns:a16="http://schemas.microsoft.com/office/drawing/2014/main" id="{0C246465-2510-44D9-A351-6B561A92926C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09;p78">
              <a:extLst>
                <a:ext uri="{FF2B5EF4-FFF2-40B4-BE49-F238E27FC236}">
                  <a16:creationId xmlns:a16="http://schemas.microsoft.com/office/drawing/2014/main" id="{2FEF6255-80C1-41AF-AC9B-A4BC650424FA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10;p78">
              <a:extLst>
                <a:ext uri="{FF2B5EF4-FFF2-40B4-BE49-F238E27FC236}">
                  <a16:creationId xmlns:a16="http://schemas.microsoft.com/office/drawing/2014/main" id="{C587F1C1-8A43-48B3-A5DF-E3EBCAC1F7F1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11;p78">
              <a:extLst>
                <a:ext uri="{FF2B5EF4-FFF2-40B4-BE49-F238E27FC236}">
                  <a16:creationId xmlns:a16="http://schemas.microsoft.com/office/drawing/2014/main" id="{41647F9B-04C5-4165-B363-0E20A0DE2A69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12;p78">
              <a:extLst>
                <a:ext uri="{FF2B5EF4-FFF2-40B4-BE49-F238E27FC236}">
                  <a16:creationId xmlns:a16="http://schemas.microsoft.com/office/drawing/2014/main" id="{4B1AB542-5F21-4435-8A06-0AC9021F02D5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13;p78">
              <a:extLst>
                <a:ext uri="{FF2B5EF4-FFF2-40B4-BE49-F238E27FC236}">
                  <a16:creationId xmlns:a16="http://schemas.microsoft.com/office/drawing/2014/main" id="{FB9E01BF-1F3D-42DF-AD72-0CF17D550DDE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14;p78">
              <a:extLst>
                <a:ext uri="{FF2B5EF4-FFF2-40B4-BE49-F238E27FC236}">
                  <a16:creationId xmlns:a16="http://schemas.microsoft.com/office/drawing/2014/main" id="{3CB42485-A81F-4B87-8031-6F35E5B1546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15;p78">
              <a:extLst>
                <a:ext uri="{FF2B5EF4-FFF2-40B4-BE49-F238E27FC236}">
                  <a16:creationId xmlns:a16="http://schemas.microsoft.com/office/drawing/2014/main" id="{B92FF0FA-0B88-43AD-9DDF-D3ED1501AB55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16;p78">
              <a:extLst>
                <a:ext uri="{FF2B5EF4-FFF2-40B4-BE49-F238E27FC236}">
                  <a16:creationId xmlns:a16="http://schemas.microsoft.com/office/drawing/2014/main" id="{2A71BD5C-9E12-4768-AEE7-386314ECB2B5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6" name="Google Shape;3117;p78">
              <a:extLst>
                <a:ext uri="{FF2B5EF4-FFF2-40B4-BE49-F238E27FC236}">
                  <a16:creationId xmlns:a16="http://schemas.microsoft.com/office/drawing/2014/main" id="{F7D115ED-447F-4C86-B3CF-C913B4DB00A7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7" name="Google Shape;3118;p78">
              <a:extLst>
                <a:ext uri="{FF2B5EF4-FFF2-40B4-BE49-F238E27FC236}">
                  <a16:creationId xmlns:a16="http://schemas.microsoft.com/office/drawing/2014/main" id="{C783B21B-DD95-4A1D-9EDA-78797E662D58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8" name="Google Shape;3119;p78">
              <a:extLst>
                <a:ext uri="{FF2B5EF4-FFF2-40B4-BE49-F238E27FC236}">
                  <a16:creationId xmlns:a16="http://schemas.microsoft.com/office/drawing/2014/main" id="{CF3FE71D-30EE-4CD5-A362-5A8CA1DA4952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9" name="Google Shape;3120;p78">
              <a:extLst>
                <a:ext uri="{FF2B5EF4-FFF2-40B4-BE49-F238E27FC236}">
                  <a16:creationId xmlns:a16="http://schemas.microsoft.com/office/drawing/2014/main" id="{B55D2704-F49B-4587-9B3A-E64EAE72DB39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0" name="Google Shape;3121;p78">
              <a:extLst>
                <a:ext uri="{FF2B5EF4-FFF2-40B4-BE49-F238E27FC236}">
                  <a16:creationId xmlns:a16="http://schemas.microsoft.com/office/drawing/2014/main" id="{5F55A72A-2A05-4181-A164-85E9FF72B2F9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1" name="Google Shape;3122;p78">
              <a:extLst>
                <a:ext uri="{FF2B5EF4-FFF2-40B4-BE49-F238E27FC236}">
                  <a16:creationId xmlns:a16="http://schemas.microsoft.com/office/drawing/2014/main" id="{67CF4C95-B5C7-4F2B-879C-86CDE5F2CF6E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2" name="Google Shape;3123;p78">
              <a:extLst>
                <a:ext uri="{FF2B5EF4-FFF2-40B4-BE49-F238E27FC236}">
                  <a16:creationId xmlns:a16="http://schemas.microsoft.com/office/drawing/2014/main" id="{49B29339-EE07-4BBF-8A24-45590AE376D1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3" name="Google Shape;3124;p78">
              <a:extLst>
                <a:ext uri="{FF2B5EF4-FFF2-40B4-BE49-F238E27FC236}">
                  <a16:creationId xmlns:a16="http://schemas.microsoft.com/office/drawing/2014/main" id="{4660E816-B552-4483-B08D-B1FDC462ADE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4" name="Google Shape;3125;p78">
              <a:extLst>
                <a:ext uri="{FF2B5EF4-FFF2-40B4-BE49-F238E27FC236}">
                  <a16:creationId xmlns:a16="http://schemas.microsoft.com/office/drawing/2014/main" id="{9590238F-5E2C-42C1-9BB7-CE8C4B747AC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5" name="Google Shape;3126;p78">
              <a:extLst>
                <a:ext uri="{FF2B5EF4-FFF2-40B4-BE49-F238E27FC236}">
                  <a16:creationId xmlns:a16="http://schemas.microsoft.com/office/drawing/2014/main" id="{C1DFFAC6-6AE1-4025-848E-7D3F81F6243D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6" name="Google Shape;3127;p78">
              <a:extLst>
                <a:ext uri="{FF2B5EF4-FFF2-40B4-BE49-F238E27FC236}">
                  <a16:creationId xmlns:a16="http://schemas.microsoft.com/office/drawing/2014/main" id="{8E30F302-843E-4BFA-AF63-F1FEA708397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D3F6A3E9-E07D-4801-B0B4-8BBDA4A8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AA605AE2-D78C-433C-8D46-D97E553C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01801" y="1941402"/>
            <a:ext cx="203250" cy="35450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849B411-300F-467F-903A-54F5B1E4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F77337A-799F-42DC-AA62-3299DA53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E7284925-9BD0-47CE-97C5-549A67E97890}"/>
              </a:ext>
            </a:extLst>
          </p:cNvPr>
          <p:cNvSpPr txBox="1"/>
          <p:nvPr/>
        </p:nvSpPr>
        <p:spPr>
          <a:xfrm>
            <a:off x="6159791" y="1683279"/>
            <a:ext cx="5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7F977CA-28E7-462C-A883-8D28CB2A9FCD}"/>
              </a:ext>
            </a:extLst>
          </p:cNvPr>
          <p:cNvSpPr txBox="1"/>
          <p:nvPr/>
        </p:nvSpPr>
        <p:spPr>
          <a:xfrm>
            <a:off x="5051736" y="1769421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19E8A7C-BA15-434F-A7AF-3D7514F43C26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ADFEB3A-7B63-450F-B442-8CC952434816}"/>
              </a:ext>
            </a:extLst>
          </p:cNvPr>
          <p:cNvSpPr txBox="1"/>
          <p:nvPr/>
        </p:nvSpPr>
        <p:spPr>
          <a:xfrm>
            <a:off x="7542197" y="2200316"/>
            <a:ext cx="117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 Fair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0992A3D-51B6-4BCC-A38E-4933EA12971E}"/>
              </a:ext>
            </a:extLst>
          </p:cNvPr>
          <p:cNvSpPr/>
          <p:nvPr/>
        </p:nvSpPr>
        <p:spPr>
          <a:xfrm>
            <a:off x="6164931" y="1737606"/>
            <a:ext cx="486655" cy="230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7A6C7FF-00A6-43E0-8F69-2E1FF39E53B6}"/>
              </a:ext>
            </a:extLst>
          </p:cNvPr>
          <p:cNvSpPr/>
          <p:nvPr/>
        </p:nvSpPr>
        <p:spPr>
          <a:xfrm>
            <a:off x="5076655" y="1805379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D732DDBB-FE34-43A4-AF83-1C51F17F532C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C75892A-A41A-4DD6-BFF7-88BD49524D39}"/>
              </a:ext>
            </a:extLst>
          </p:cNvPr>
          <p:cNvSpPr/>
          <p:nvPr/>
        </p:nvSpPr>
        <p:spPr>
          <a:xfrm>
            <a:off x="7587311" y="2230039"/>
            <a:ext cx="1028827" cy="2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2E259B0-F12D-4B39-9A90-B0499B7439CC}"/>
              </a:ext>
            </a:extLst>
          </p:cNvPr>
          <p:cNvCxnSpPr>
            <a:cxnSpLocks/>
          </p:cNvCxnSpPr>
          <p:nvPr/>
        </p:nvCxnSpPr>
        <p:spPr>
          <a:xfrm>
            <a:off x="782782" y="799828"/>
            <a:ext cx="2563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3D13E0-3413-4CFD-9CD8-AFFEE8E72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33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268941" y="163803"/>
            <a:ext cx="8875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/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648690" y="840911"/>
            <a:ext cx="37128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Allgemeine Informationen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Das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Produktgestaltung und Sortimentsgestaltung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Servicegestaltung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Entscheidung über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Preispolitik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Preisuntergrenze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Kundenerwartungen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Konkurrenz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Absatzwege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Indirekter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Werbemittel- und Träger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Werbekosten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Öffentlichkeitsarbeit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Verkaufsförderung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7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332509" y="759998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0141BD-7409-410A-942E-7FFAF2D88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496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2B8BB-C3B7-4149-AC0A-4592BD63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45024"/>
            <a:ext cx="4711500" cy="572700"/>
          </a:xfrm>
        </p:spPr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Werbekosten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1AF507-D531-48ED-9FE1-8E33C0201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410859"/>
              </p:ext>
            </p:extLst>
          </p:nvPr>
        </p:nvGraphicFramePr>
        <p:xfrm>
          <a:off x="1897380" y="1017725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9325DDB-19C5-4CB5-A538-9A2D8A40DE45}"/>
              </a:ext>
            </a:extLst>
          </p:cNvPr>
          <p:cNvSpPr txBox="1"/>
          <p:nvPr/>
        </p:nvSpPr>
        <p:spPr>
          <a:xfrm>
            <a:off x="408955" y="1983708"/>
            <a:ext cx="1800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kosten der Werbemittel- und Träger sind zusammengerechnet aus: Anreise-, Unterkunfts-, Stand-, Herstellungs- und Werbekosten.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D7011B-D523-4417-8E82-4DAB91B6EF0D}"/>
              </a:ext>
            </a:extLst>
          </p:cNvPr>
          <p:cNvSpPr txBox="1"/>
          <p:nvPr/>
        </p:nvSpPr>
        <p:spPr>
          <a:xfrm>
            <a:off x="6869074" y="3817998"/>
            <a:ext cx="217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Gesamte Kosten: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9BE28F-271F-474E-A08D-46EAA42E7976}"/>
              </a:ext>
            </a:extLst>
          </p:cNvPr>
          <p:cNvCxnSpPr>
            <a:cxnSpLocks/>
          </p:cNvCxnSpPr>
          <p:nvPr/>
        </p:nvCxnSpPr>
        <p:spPr>
          <a:xfrm>
            <a:off x="595746" y="792902"/>
            <a:ext cx="1301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9D97B1-B3A5-46C6-9CB9-2387AD8D2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10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330AF-FBCE-4CED-AAF6-5A74C2DB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Öffentlichkeitsarbeit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00A7-ED23-494C-B9A6-52937589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Presseinterview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-Meist gestellte Fragen können beantwortet werden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-Die Kundenzufriedenheit wird gewährleistet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-Verbessert den Ruf den Unternehmens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der offenen Tür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-Gibt Einblicke in die Einrichtungen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-Zeigt die Arbeitsweise des Unternehmens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-Testversionen des Produktes können ausgestellt werden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36B67BE-8F09-4345-9D80-8CBDF2076CC3}"/>
              </a:ext>
            </a:extLst>
          </p:cNvPr>
          <p:cNvCxnSpPr>
            <a:cxnSpLocks/>
          </p:cNvCxnSpPr>
          <p:nvPr/>
        </p:nvCxnSpPr>
        <p:spPr>
          <a:xfrm>
            <a:off x="796637" y="792901"/>
            <a:ext cx="204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3C621E-F909-4518-BB2D-C7599D915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938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2FF05-CCA4-4070-9425-76E0AC2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Verkaufsförderung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D8A77-07C8-4CB4-BA8E-3BEC6D0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-Testmodelle in Einzelhandelsfilialen ausstellen</a:t>
            </a: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-Bilder als Anzeigen werden in Schaufenstern von Einzelhandelsfilialen 	 	  	aufgehangen</a:t>
            </a:r>
          </a:p>
          <a:p>
            <a:pPr marL="114300" indent="0">
              <a:buNone/>
            </a:pPr>
            <a:endParaRPr lang="de-DE" sz="1600" dirty="0"/>
          </a:p>
          <a:p>
            <a:endParaRPr lang="de-DE" sz="16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B450721-8EF1-4764-88BE-C2375A2853E9}"/>
              </a:ext>
            </a:extLst>
          </p:cNvPr>
          <p:cNvCxnSpPr>
            <a:cxnSpLocks/>
          </p:cNvCxnSpPr>
          <p:nvPr/>
        </p:nvCxnSpPr>
        <p:spPr>
          <a:xfrm>
            <a:off x="831273" y="924519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B51E6C-5B55-454D-81B7-7B5CA25F2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5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CE653-A468-4BE3-A57C-39443A41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50C7CB-33D8-44AA-ADFA-6B8D6CDA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56199"/>
            <a:ext cx="7717500" cy="329580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mit dem Gedanken, dass die menschliche DNA einzigartig ist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 ist eine passionierte Farbe, mit schlichtem Weiß sticht das Rot besser hinaus. Zusätzlich ergeben die Farben eine gute Kombination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Logo ist auf Verpackungen, Taschen, Flyern etc. abgedruckt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2B8ECCA-2A7C-4A4F-AECE-82EFC92701B9}"/>
              </a:ext>
            </a:extLst>
          </p:cNvPr>
          <p:cNvCxnSpPr>
            <a:cxnSpLocks/>
          </p:cNvCxnSpPr>
          <p:nvPr/>
        </p:nvCxnSpPr>
        <p:spPr>
          <a:xfrm>
            <a:off x="789709" y="792901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1A7993-6666-429C-BA35-40D4B0E6C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082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UNIQUE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You are the creator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54" y="3352909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450272" y="390917"/>
            <a:ext cx="156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231526" y="852582"/>
            <a:ext cx="273183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General information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Product design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assortment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Decisions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about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Pricing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Lowest price limit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Customer expectation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Competitors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routes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Indirect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Advertising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media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Cost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advertising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Public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relations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promotion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7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505690" y="773852"/>
            <a:ext cx="1288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761D39-05B8-4518-9671-CED7B195E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16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3435927" y="310001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46877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Christin</a:t>
            </a:r>
          </a:p>
        </p:txBody>
      </p:sp>
    </p:spTree>
    <p:extLst>
      <p:ext uri="{BB962C8B-B14F-4D97-AF65-F5344CB8AC3E}">
        <p14:creationId xmlns:p14="http://schemas.microsoft.com/office/powerpoint/2010/main" val="1716792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de-DE" sz="1800" b="1" dirty="0">
                <a:latin typeface="Bell MT" panose="02020503060305020303" pitchFamily="18" charset="0"/>
              </a:rPr>
              <a:t> </a:t>
            </a:r>
            <a:r>
              <a:rPr lang="de-DE" sz="1800" b="1" dirty="0" err="1">
                <a:latin typeface="Bell MT" panose="02020503060305020303" pitchFamily="18" charset="0"/>
              </a:rPr>
              <a:t>information</a:t>
            </a:r>
            <a:endParaRPr lang="de-DE" sz="1800" b="1" dirty="0">
              <a:latin typeface="Bell MT" panose="02020503060305020303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German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6D41BCA-7022-4A6F-9B00-8253F414D7CB}"/>
              </a:ext>
            </a:extLst>
          </p:cNvPr>
          <p:cNvCxnSpPr>
            <a:cxnSpLocks/>
          </p:cNvCxnSpPr>
          <p:nvPr/>
        </p:nvCxnSpPr>
        <p:spPr>
          <a:xfrm>
            <a:off x="478628" y="848319"/>
            <a:ext cx="2049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22ECF-BE07-4A36-BFAB-FE38BAA68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0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6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pixels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Dustproof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waterproof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E96D07B-97D4-4784-8066-B18DB21E05D1}"/>
              </a:ext>
            </a:extLst>
          </p:cNvPr>
          <p:cNvCxnSpPr>
            <a:cxnSpLocks/>
          </p:cNvCxnSpPr>
          <p:nvPr/>
        </p:nvCxnSpPr>
        <p:spPr>
          <a:xfrm>
            <a:off x="748146" y="730556"/>
            <a:ext cx="82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BABCE2-BAF4-476F-9C85-B61C82669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61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2FFF-1B6A-495A-B1F0-561B7C1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35" y="429041"/>
            <a:ext cx="4711500" cy="572700"/>
          </a:xfrm>
        </p:spPr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 and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assortment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67928-1543-4A89-82D2-C0167E6C3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Interchangeable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individual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Warranty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Exclusively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assortment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0082FB6-DDE7-469E-A48C-A3BB43BD7FB6}"/>
              </a:ext>
            </a:extLst>
          </p:cNvPr>
          <p:cNvCxnSpPr>
            <a:cxnSpLocks/>
          </p:cNvCxnSpPr>
          <p:nvPr/>
        </p:nvCxnSpPr>
        <p:spPr>
          <a:xfrm>
            <a:off x="658091" y="772120"/>
            <a:ext cx="310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47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590800" y="3100010"/>
            <a:ext cx="4031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Christin</a:t>
            </a:r>
          </a:p>
        </p:txBody>
      </p:sp>
    </p:spTree>
    <p:extLst>
      <p:ext uri="{BB962C8B-B14F-4D97-AF65-F5344CB8AC3E}">
        <p14:creationId xmlns:p14="http://schemas.microsoft.com/office/powerpoint/2010/main" val="368085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1595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  <a:r>
              <a:rPr lang="de-DE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D241A45-F298-47A2-AE5C-82D92A3E52CA}"/>
              </a:ext>
            </a:extLst>
          </p:cNvPr>
          <p:cNvCxnSpPr>
            <a:cxnSpLocks/>
          </p:cNvCxnSpPr>
          <p:nvPr/>
        </p:nvCxnSpPr>
        <p:spPr>
          <a:xfrm>
            <a:off x="865910" y="1430210"/>
            <a:ext cx="1759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3796145" y="3100010"/>
            <a:ext cx="1565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6486" y="32524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344367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/Hour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Smartphones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per Android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250€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86691" y="945302"/>
            <a:ext cx="73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8F63F-F8CB-4AC6-BF79-FF4062D9B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8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Shortterm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Longterm</a:t>
            </a:r>
            <a:endParaRPr lang="de-DE" sz="1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Salary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Rent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</a:t>
                </a: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de-DE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572000" y="1403161"/>
            <a:ext cx="0" cy="3364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914400" y="926388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E7275C-F405-4F25-A474-653EF32E4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805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Ecofriendly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>
            <a:off x="901378" y="947385"/>
            <a:ext cx="226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60CF7C-80F8-468F-AA5A-D33BA3C70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81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Competitiors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apart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demand-oriented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pricing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893618" y="920700"/>
            <a:ext cx="1309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90A8B7A-CAF3-4D22-89B1-489A26071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96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3740727" y="3100010"/>
            <a:ext cx="176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224701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1084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1039950" y="1443486"/>
            <a:ext cx="1411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811326" y="1443485"/>
            <a:ext cx="1667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1039950" y="1871812"/>
            <a:ext cx="2443254" cy="220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onlineshop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811326" y="1871812"/>
            <a:ext cx="2362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inimizing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8246AC-26FC-4AF1-9423-404FCF84C7AB}"/>
              </a:ext>
            </a:extLst>
          </p:cNvPr>
          <p:cNvSpPr txBox="1"/>
          <p:nvPr/>
        </p:nvSpPr>
        <p:spPr>
          <a:xfrm>
            <a:off x="790816" y="601442"/>
            <a:ext cx="160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oogle Shape;3199;p78">
            <a:extLst>
              <a:ext uri="{FF2B5EF4-FFF2-40B4-BE49-F238E27FC236}">
                <a16:creationId xmlns:a16="http://schemas.microsoft.com/office/drawing/2014/main" id="{D377BA42-6213-4133-8FF8-CD524463F0AC}"/>
              </a:ext>
            </a:extLst>
          </p:cNvPr>
          <p:cNvGrpSpPr/>
          <p:nvPr/>
        </p:nvGrpSpPr>
        <p:grpSpPr>
          <a:xfrm>
            <a:off x="4147644" y="2881885"/>
            <a:ext cx="999241" cy="890832"/>
            <a:chOff x="6000100" y="3076250"/>
            <a:chExt cx="587871" cy="512373"/>
          </a:xfrm>
        </p:grpSpPr>
        <p:sp>
          <p:nvSpPr>
            <p:cNvPr id="28" name="Google Shape;3200;p78">
              <a:extLst>
                <a:ext uri="{FF2B5EF4-FFF2-40B4-BE49-F238E27FC236}">
                  <a16:creationId xmlns:a16="http://schemas.microsoft.com/office/drawing/2014/main" id="{1A7BBD2C-2C39-4EFB-BE5D-EF27F4EBAB2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oogle Shape;3201;p78">
              <a:extLst>
                <a:ext uri="{FF2B5EF4-FFF2-40B4-BE49-F238E27FC236}">
                  <a16:creationId xmlns:a16="http://schemas.microsoft.com/office/drawing/2014/main" id="{114AD02D-26BB-456D-BE3E-EF0992F28677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30" name="Google Shape;3202;p78">
                <a:extLst>
                  <a:ext uri="{FF2B5EF4-FFF2-40B4-BE49-F238E27FC236}">
                    <a16:creationId xmlns:a16="http://schemas.microsoft.com/office/drawing/2014/main" id="{BB6BA91A-C61B-479E-8AB0-FCFAFC8319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3203;p78">
                <a:extLst>
                  <a:ext uri="{FF2B5EF4-FFF2-40B4-BE49-F238E27FC236}">
                    <a16:creationId xmlns:a16="http://schemas.microsoft.com/office/drawing/2014/main" id="{3F373820-4766-459A-B3D3-BBC0D3D54000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3204;p78">
                <a:extLst>
                  <a:ext uri="{FF2B5EF4-FFF2-40B4-BE49-F238E27FC236}">
                    <a16:creationId xmlns:a16="http://schemas.microsoft.com/office/drawing/2014/main" id="{EA63DAE4-5E45-4D5F-91E0-EEC3D4F259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3205;p78">
                <a:extLst>
                  <a:ext uri="{FF2B5EF4-FFF2-40B4-BE49-F238E27FC236}">
                    <a16:creationId xmlns:a16="http://schemas.microsoft.com/office/drawing/2014/main" id="{7DB6CA73-975B-4C84-A424-D7F7AF3A19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3206;p78">
                <a:extLst>
                  <a:ext uri="{FF2B5EF4-FFF2-40B4-BE49-F238E27FC236}">
                    <a16:creationId xmlns:a16="http://schemas.microsoft.com/office/drawing/2014/main" id="{FB0DB862-31A1-4401-A99D-CEA2ED677B2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3207;p78">
                <a:extLst>
                  <a:ext uri="{FF2B5EF4-FFF2-40B4-BE49-F238E27FC236}">
                    <a16:creationId xmlns:a16="http://schemas.microsoft.com/office/drawing/2014/main" id="{74E0FB42-3F73-4CAA-BA9B-70BA0B4E3382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208;p78">
                <a:extLst>
                  <a:ext uri="{FF2B5EF4-FFF2-40B4-BE49-F238E27FC236}">
                    <a16:creationId xmlns:a16="http://schemas.microsoft.com/office/drawing/2014/main" id="{D87F943D-2605-41B0-8DEF-8D3CEE70A1AB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Google Shape;3198;p78">
            <a:extLst>
              <a:ext uri="{FF2B5EF4-FFF2-40B4-BE49-F238E27FC236}">
                <a16:creationId xmlns:a16="http://schemas.microsoft.com/office/drawing/2014/main" id="{D3073651-2160-4738-806C-255B8D696FAE}"/>
              </a:ext>
            </a:extLst>
          </p:cNvPr>
          <p:cNvSpPr/>
          <p:nvPr/>
        </p:nvSpPr>
        <p:spPr>
          <a:xfrm flipH="1">
            <a:off x="4602190" y="3363441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3198;p78">
            <a:extLst>
              <a:ext uri="{FF2B5EF4-FFF2-40B4-BE49-F238E27FC236}">
                <a16:creationId xmlns:a16="http://schemas.microsoft.com/office/drawing/2014/main" id="{CE2FAE67-C24A-4951-87BA-633BCCCDD235}"/>
              </a:ext>
            </a:extLst>
          </p:cNvPr>
          <p:cNvSpPr/>
          <p:nvPr/>
        </p:nvSpPr>
        <p:spPr>
          <a:xfrm flipH="1">
            <a:off x="4845576" y="2996108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DACCB9E-07CC-43AD-8DFC-5200DFE4E4A7}"/>
              </a:ext>
            </a:extLst>
          </p:cNvPr>
          <p:cNvCxnSpPr>
            <a:cxnSpLocks/>
          </p:cNvCxnSpPr>
          <p:nvPr/>
        </p:nvCxnSpPr>
        <p:spPr>
          <a:xfrm>
            <a:off x="845127" y="891751"/>
            <a:ext cx="1177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EFB9FA-DC5C-475D-AC7F-9067D419F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93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516115" y="478155"/>
            <a:ext cx="161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416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22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404172" y="1671579"/>
            <a:ext cx="1901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404171" y="2566312"/>
            <a:ext cx="1594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4" y="979684"/>
            <a:ext cx="1650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4" y="1276009"/>
            <a:ext cx="223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2" y="3154784"/>
            <a:ext cx="183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404171" y="3475610"/>
            <a:ext cx="183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5209488" y="979684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5065727" y="1276009"/>
            <a:ext cx="161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7197364" y="970046"/>
            <a:ext cx="584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935771" y="1318238"/>
            <a:ext cx="1421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F3AC29-78B9-408D-9AF9-24919883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40" y="2354036"/>
            <a:ext cx="3039556" cy="17679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D3CC70-AF02-4609-9F86-6C91B4F9E062}"/>
              </a:ext>
            </a:extLst>
          </p:cNvPr>
          <p:cNvCxnSpPr>
            <a:cxnSpLocks/>
          </p:cNvCxnSpPr>
          <p:nvPr/>
        </p:nvCxnSpPr>
        <p:spPr>
          <a:xfrm>
            <a:off x="542860" y="780915"/>
            <a:ext cx="1277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CBC2E-3D4A-481E-B4A3-D633096EC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9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1" y="532359"/>
            <a:ext cx="201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5" y="914352"/>
            <a:ext cx="2170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479670" y="914351"/>
            <a:ext cx="1092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391203" y="1318963"/>
            <a:ext cx="1581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490566" y="1318963"/>
            <a:ext cx="1656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403918" y="914351"/>
            <a:ext cx="149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03918" y="1322755"/>
            <a:ext cx="179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391203" y="914351"/>
            <a:ext cx="90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3" y="2169140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582102" y="1537995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F27C45C3-F426-4F7F-9249-0490295B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00" y="2726339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oogle Shape;5794;p83">
            <a:extLst>
              <a:ext uri="{FF2B5EF4-FFF2-40B4-BE49-F238E27FC236}">
                <a16:creationId xmlns:a16="http://schemas.microsoft.com/office/drawing/2014/main" id="{9E18B641-35EE-4823-8CB3-480F21D15F4D}"/>
              </a:ext>
            </a:extLst>
          </p:cNvPr>
          <p:cNvGrpSpPr/>
          <p:nvPr/>
        </p:nvGrpSpPr>
        <p:grpSpPr>
          <a:xfrm>
            <a:off x="5254560" y="3042927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17" name="Google Shape;5796;p83">
              <a:extLst>
                <a:ext uri="{FF2B5EF4-FFF2-40B4-BE49-F238E27FC236}">
                  <a16:creationId xmlns:a16="http://schemas.microsoft.com/office/drawing/2014/main" id="{927BF729-36F2-427D-A1D5-1DD4C6A1120E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5795;p83">
              <a:extLst>
                <a:ext uri="{FF2B5EF4-FFF2-40B4-BE49-F238E27FC236}">
                  <a16:creationId xmlns:a16="http://schemas.microsoft.com/office/drawing/2014/main" id="{42DD5F71-228C-4CDD-915E-D1E9B26FAAE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5797;p83">
              <a:extLst>
                <a:ext uri="{FF2B5EF4-FFF2-40B4-BE49-F238E27FC236}">
                  <a16:creationId xmlns:a16="http://schemas.microsoft.com/office/drawing/2014/main" id="{9295F677-D6CE-4647-BF83-7679CB13D414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5798;p83">
              <a:extLst>
                <a:ext uri="{FF2B5EF4-FFF2-40B4-BE49-F238E27FC236}">
                  <a16:creationId xmlns:a16="http://schemas.microsoft.com/office/drawing/2014/main" id="{08431C0F-5784-4DAB-BBE6-FC5368D9B0F0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EECCE0-9D4F-4650-9C23-11B57F7F9951}"/>
              </a:ext>
            </a:extLst>
          </p:cNvPr>
          <p:cNvCxnSpPr>
            <a:cxnSpLocks/>
          </p:cNvCxnSpPr>
          <p:nvPr/>
        </p:nvCxnSpPr>
        <p:spPr>
          <a:xfrm>
            <a:off x="650705" y="843260"/>
            <a:ext cx="1366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456D53-6F0F-4BBE-A027-1F6840551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83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9.87654E-7 C -0.00156 0.00093 -0.00295 0.00154 -0.00416 0.00278 C -0.01041 0.00957 -0.00243 0.00525 -0.00972 0.00833 C -0.01284 0.01235 -0.01406 0.01389 -0.0177 0.01759 C -0.01944 0.01945 -0.02135 0.02099 -0.02326 0.02315 C -0.02465 0.02469 -0.02569 0.02716 -0.02725 0.0284 C -0.02934 0.02994 -0.03142 0.02994 -0.03368 0.03117 C -0.03906 0.03364 -0.0375 0.03333 -0.04236 0.03642 C -0.04739 0.03951 -0.04791 0.03951 -0.05347 0.04198 C -0.05468 0.0429 -0.05555 0.04383 -0.05659 0.04445 C -0.05798 0.04537 -0.05937 0.04537 -0.06059 0.04599 C -0.0618 0.0463 -0.06284 0.04691 -0.06388 0.04722 C -0.06545 0.04784 -0.06701 0.04815 -0.06875 0.04846 C -0.07083 0.04938 -0.07291 0.05062 -0.075 0.05124 C -0.07986 0.05247 -0.08454 0.05309 -0.08923 0.05401 L -0.09566 0.05525 C -0.09982 0.05617 -0.10347 0.05772 -0.10763 0.05926 C -0.10954 0.06019 -0.11128 0.06142 -0.11319 0.06204 C -0.11475 0.06266 -0.11649 0.06266 -0.11788 0.06327 C -0.12066 0.06451 -0.12326 0.06667 -0.12586 0.06728 C -0.13576 0.07006 -0.15191 0.07068 -0.16163 0.07161 C -0.16996 0.07377 -0.18159 0.07716 -0.18802 0.07809 C -0.19843 0.07994 -0.1934 0.07901 -0.20312 0.08087 C -0.21336 0.07994 -0.22326 0.08025 -0.23333 0.07809 C -0.2375 0.07747 -0.24149 0.07438 -0.24548 0.07284 C -0.24809 0.07161 -0.25121 0.0713 -0.25416 0.07006 C -0.25711 0.06914 -0.26006 0.06728 -0.26284 0.06605 C -0.26614 0.06451 -0.26961 0.06327 -0.27309 0.06204 C -0.27638 0.05895 -0.27986 0.05648 -0.28281 0.05247 C -0.28715 0.04661 -0.2927 0.03519 -0.29566 0.02562 C -0.29704 0.02037 -0.29809 0.01482 -0.29947 0.00957 C -0.30034 -0.00247 -0.30138 -0.01018 -0.29861 -0.02284 C -0.29739 -0.02932 -0.29461 -0.03488 -0.29236 -0.04012 C -0.28576 -0.05525 -0.27204 -0.07407 -0.26284 -0.07778 C -0.25312 -0.0821 -0.25868 -0.08025 -0.24618 -0.08179 C -0.24045 -0.08148 -0.23506 -0.0821 -0.22934 -0.08055 C -0.22638 -0.07994 -0.22361 -0.07716 -0.22066 -0.07531 C -0.2184 -0.07376 -0.21631 -0.07222 -0.21423 -0.06975 C -0.21284 -0.0679 -0.21145 -0.06543 -0.21041 -0.06296 C -0.20486 -0.05216 -0.20572 -0.05309 -0.20243 -0.04012 C -0.20225 -0.03673 -0.20052 -0.01358 -0.20069 -0.01204 C -0.20104 -0.01018 -0.20746 0.02284 -0.21111 0.03241 C -0.21302 0.03704 -0.21909 0.04784 -0.22152 0.05124 C -0.22569 0.05772 -0.22968 0.0642 -0.23437 0.07006 C -0.23663 0.07315 -0.23836 0.0787 -0.24149 0.07963 C -0.24618 0.08087 -0.25086 0.08241 -0.25555 0.08364 C -0.25763 0.08395 -0.25954 0.08488 -0.26128 0.08488 C -0.27552 0.0858 -0.28993 0.0858 -0.30434 0.08642 L -0.33611 0.08364 L -0.36631 0.08087 C -0.36909 0.08056 -0.3717 0.07994 -0.3743 0.07963 C -0.37725 0.07716 -0.38055 0.07408 -0.38385 0.07284 C -0.39027 0.07068 -0.40034 0.06975 -0.40694 0.06883 C -0.4335 0.06512 -0.39566 0.07006 -0.42604 0.06605 C -0.42725 0.06543 -0.43194 0.06296 -0.43246 0.06204 C -0.43316 0.0608 -0.43281 0.05833 -0.43333 0.05679 C -0.43437 0.05247 -0.43663 0.04969 -0.43871 0.04722 C -0.43888 0.04691 -0.43923 0.04722 -0.43941 0.04722 " pathEditMode="relative" rAng="0" ptsTypes="AAAAAAAAAAAAAAAAAAAAAAAAAAAAAAAAAAAAAAAAAAAAAAAAAAAAAAAAAA">
                                      <p:cBhvr>
                                        <p:cTn id="16" dur="1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Informationen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 sind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sind ein deutsches Unternehmen, mit Sitz in Düsseldorf.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produzieren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stellen Smartphones mit individuellen Systemen her.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bieten an: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Rabatte, Garantie, Reparaturservice.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D63A9ED-314A-4050-9E50-3986CCF017B2}"/>
              </a:ext>
            </a:extLst>
          </p:cNvPr>
          <p:cNvCxnSpPr>
            <a:cxnSpLocks/>
          </p:cNvCxnSpPr>
          <p:nvPr/>
        </p:nvCxnSpPr>
        <p:spPr>
          <a:xfrm>
            <a:off x="450919" y="839917"/>
            <a:ext cx="27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12349-3844-4A16-B387-E62E73A5D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289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722418" y="3100010"/>
            <a:ext cx="3740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217773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786457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EC6F3-C623-4FE3-A31E-3AA8EE17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FB10E-D1F5-447D-A6C1-4F4EC420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Fair‘s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Cologne/Germany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4" name="Google Shape;3076;p78">
            <a:extLst>
              <a:ext uri="{FF2B5EF4-FFF2-40B4-BE49-F238E27FC236}">
                <a16:creationId xmlns:a16="http://schemas.microsoft.com/office/drawing/2014/main" id="{A2726F6F-B62B-408F-A4DE-981636151D7E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5" name="Google Shape;3077;p78">
              <a:extLst>
                <a:ext uri="{FF2B5EF4-FFF2-40B4-BE49-F238E27FC236}">
                  <a16:creationId xmlns:a16="http://schemas.microsoft.com/office/drawing/2014/main" id="{0F41132F-E6B1-47EB-8444-A712110D34A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6" name="Google Shape;3078;p78">
              <a:extLst>
                <a:ext uri="{FF2B5EF4-FFF2-40B4-BE49-F238E27FC236}">
                  <a16:creationId xmlns:a16="http://schemas.microsoft.com/office/drawing/2014/main" id="{FEB83BDA-24AF-49BA-945B-799F66C6C390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7" name="Google Shape;3079;p78">
              <a:extLst>
                <a:ext uri="{FF2B5EF4-FFF2-40B4-BE49-F238E27FC236}">
                  <a16:creationId xmlns:a16="http://schemas.microsoft.com/office/drawing/2014/main" id="{5473C72A-B20E-4085-B5F4-479F97E0E15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8" name="Google Shape;3080;p78">
              <a:extLst>
                <a:ext uri="{FF2B5EF4-FFF2-40B4-BE49-F238E27FC236}">
                  <a16:creationId xmlns:a16="http://schemas.microsoft.com/office/drawing/2014/main" id="{78A825AA-FA1B-4442-9BDC-E0605F4111A5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9" name="Google Shape;3081;p78">
              <a:extLst>
                <a:ext uri="{FF2B5EF4-FFF2-40B4-BE49-F238E27FC236}">
                  <a16:creationId xmlns:a16="http://schemas.microsoft.com/office/drawing/2014/main" id="{DB218B98-9088-4C01-A9F5-15177A6DFBC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0" name="Google Shape;3082;p78">
              <a:extLst>
                <a:ext uri="{FF2B5EF4-FFF2-40B4-BE49-F238E27FC236}">
                  <a16:creationId xmlns:a16="http://schemas.microsoft.com/office/drawing/2014/main" id="{74CE2720-A6BD-4656-A10B-025B9695EE69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1" name="Google Shape;3083;p78">
              <a:extLst>
                <a:ext uri="{FF2B5EF4-FFF2-40B4-BE49-F238E27FC236}">
                  <a16:creationId xmlns:a16="http://schemas.microsoft.com/office/drawing/2014/main" id="{E3231E63-C925-48CC-BE83-C6CF1740506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2" name="Google Shape;3084;p78">
              <a:extLst>
                <a:ext uri="{FF2B5EF4-FFF2-40B4-BE49-F238E27FC236}">
                  <a16:creationId xmlns:a16="http://schemas.microsoft.com/office/drawing/2014/main" id="{03E52AB9-B465-41E3-8F80-7FA2BD8F7AA0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3" name="Google Shape;3085;p78">
              <a:extLst>
                <a:ext uri="{FF2B5EF4-FFF2-40B4-BE49-F238E27FC236}">
                  <a16:creationId xmlns:a16="http://schemas.microsoft.com/office/drawing/2014/main" id="{A20736B2-C102-4BB3-8305-A33BEB2391AF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4" name="Google Shape;3086;p78">
              <a:extLst>
                <a:ext uri="{FF2B5EF4-FFF2-40B4-BE49-F238E27FC236}">
                  <a16:creationId xmlns:a16="http://schemas.microsoft.com/office/drawing/2014/main" id="{D8B04A5C-A0D9-4D3A-8FB2-0680C92190C9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5" name="Google Shape;3087;p78">
              <a:extLst>
                <a:ext uri="{FF2B5EF4-FFF2-40B4-BE49-F238E27FC236}">
                  <a16:creationId xmlns:a16="http://schemas.microsoft.com/office/drawing/2014/main" id="{882E33CE-5CF7-4FB2-B6B3-9FBA55E939B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6" name="Google Shape;3088;p78">
              <a:extLst>
                <a:ext uri="{FF2B5EF4-FFF2-40B4-BE49-F238E27FC236}">
                  <a16:creationId xmlns:a16="http://schemas.microsoft.com/office/drawing/2014/main" id="{6D06F299-1D9E-4C38-A886-3BB4A464D642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89;p78">
              <a:extLst>
                <a:ext uri="{FF2B5EF4-FFF2-40B4-BE49-F238E27FC236}">
                  <a16:creationId xmlns:a16="http://schemas.microsoft.com/office/drawing/2014/main" id="{6E32D5A2-4B45-415A-9C96-CA4F68D9D4B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90;p78">
              <a:extLst>
                <a:ext uri="{FF2B5EF4-FFF2-40B4-BE49-F238E27FC236}">
                  <a16:creationId xmlns:a16="http://schemas.microsoft.com/office/drawing/2014/main" id="{F87BF241-7015-4847-B2D3-DB300C44B50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91;p78">
              <a:extLst>
                <a:ext uri="{FF2B5EF4-FFF2-40B4-BE49-F238E27FC236}">
                  <a16:creationId xmlns:a16="http://schemas.microsoft.com/office/drawing/2014/main" id="{7DF2A1C6-2905-49C8-BF38-BFE0551F8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92;p78">
              <a:extLst>
                <a:ext uri="{FF2B5EF4-FFF2-40B4-BE49-F238E27FC236}">
                  <a16:creationId xmlns:a16="http://schemas.microsoft.com/office/drawing/2014/main" id="{E5C5DB44-25C5-428B-B0DD-05E6F3114DA3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93;p78">
              <a:extLst>
                <a:ext uri="{FF2B5EF4-FFF2-40B4-BE49-F238E27FC236}">
                  <a16:creationId xmlns:a16="http://schemas.microsoft.com/office/drawing/2014/main" id="{8573D72D-5116-4976-B528-C1EFA61DE340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94;p78">
              <a:extLst>
                <a:ext uri="{FF2B5EF4-FFF2-40B4-BE49-F238E27FC236}">
                  <a16:creationId xmlns:a16="http://schemas.microsoft.com/office/drawing/2014/main" id="{C08D8560-1B5A-41FC-8BEE-2DD2CE76B450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95;p78">
              <a:extLst>
                <a:ext uri="{FF2B5EF4-FFF2-40B4-BE49-F238E27FC236}">
                  <a16:creationId xmlns:a16="http://schemas.microsoft.com/office/drawing/2014/main" id="{799784CE-956F-4A71-B148-791B2C7447D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96;p78">
              <a:extLst>
                <a:ext uri="{FF2B5EF4-FFF2-40B4-BE49-F238E27FC236}">
                  <a16:creationId xmlns:a16="http://schemas.microsoft.com/office/drawing/2014/main" id="{1FC44738-7C56-484D-BC95-9A443C35CFD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97;p78">
              <a:extLst>
                <a:ext uri="{FF2B5EF4-FFF2-40B4-BE49-F238E27FC236}">
                  <a16:creationId xmlns:a16="http://schemas.microsoft.com/office/drawing/2014/main" id="{5F23DBB8-06DC-4C51-826D-05E49A627DF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98;p78">
              <a:extLst>
                <a:ext uri="{FF2B5EF4-FFF2-40B4-BE49-F238E27FC236}">
                  <a16:creationId xmlns:a16="http://schemas.microsoft.com/office/drawing/2014/main" id="{CDC5638B-E4F7-4FA5-80EC-85128A29BAF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99;p78">
              <a:extLst>
                <a:ext uri="{FF2B5EF4-FFF2-40B4-BE49-F238E27FC236}">
                  <a16:creationId xmlns:a16="http://schemas.microsoft.com/office/drawing/2014/main" id="{C8D57AD7-E74D-426D-90C5-CEEFB0070A4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8" name="Google Shape;3100;p78">
              <a:extLst>
                <a:ext uri="{FF2B5EF4-FFF2-40B4-BE49-F238E27FC236}">
                  <a16:creationId xmlns:a16="http://schemas.microsoft.com/office/drawing/2014/main" id="{A1E4B032-A4E2-4F0F-9C1B-EE766EB8582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9" name="Google Shape;3101;p78">
              <a:extLst>
                <a:ext uri="{FF2B5EF4-FFF2-40B4-BE49-F238E27FC236}">
                  <a16:creationId xmlns:a16="http://schemas.microsoft.com/office/drawing/2014/main" id="{89C6BDB2-19A9-42BB-B92A-53DFAEBC88AB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0" name="Google Shape;3102;p78">
              <a:extLst>
                <a:ext uri="{FF2B5EF4-FFF2-40B4-BE49-F238E27FC236}">
                  <a16:creationId xmlns:a16="http://schemas.microsoft.com/office/drawing/2014/main" id="{3283A4A1-3BC7-4AE5-B1CD-E28B57BC8C05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1" name="Google Shape;3103;p78">
              <a:extLst>
                <a:ext uri="{FF2B5EF4-FFF2-40B4-BE49-F238E27FC236}">
                  <a16:creationId xmlns:a16="http://schemas.microsoft.com/office/drawing/2014/main" id="{D264C437-9B3A-4CCE-A4A7-5D091A2E3AE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2" name="Google Shape;3104;p78">
              <a:extLst>
                <a:ext uri="{FF2B5EF4-FFF2-40B4-BE49-F238E27FC236}">
                  <a16:creationId xmlns:a16="http://schemas.microsoft.com/office/drawing/2014/main" id="{49D56A5F-F5F0-40A9-AB96-632AE0DBF3D4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3" name="Google Shape;3105;p78">
              <a:extLst>
                <a:ext uri="{FF2B5EF4-FFF2-40B4-BE49-F238E27FC236}">
                  <a16:creationId xmlns:a16="http://schemas.microsoft.com/office/drawing/2014/main" id="{15BF471F-B404-45EB-BCE5-97B667605F1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4" name="Google Shape;3106;p78">
              <a:extLst>
                <a:ext uri="{FF2B5EF4-FFF2-40B4-BE49-F238E27FC236}">
                  <a16:creationId xmlns:a16="http://schemas.microsoft.com/office/drawing/2014/main" id="{56ADE466-BF7F-4BE7-BD27-7AD10A0F31C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5" name="Google Shape;3107;p78">
              <a:extLst>
                <a:ext uri="{FF2B5EF4-FFF2-40B4-BE49-F238E27FC236}">
                  <a16:creationId xmlns:a16="http://schemas.microsoft.com/office/drawing/2014/main" id="{200D6DA9-7CA7-4160-87A1-5B779C8FC0F6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6" name="Google Shape;3108;p78">
              <a:extLst>
                <a:ext uri="{FF2B5EF4-FFF2-40B4-BE49-F238E27FC236}">
                  <a16:creationId xmlns:a16="http://schemas.microsoft.com/office/drawing/2014/main" id="{1504DCCE-A0A8-42E8-8598-B57FC7E41F63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7" name="Google Shape;3109;p78">
              <a:extLst>
                <a:ext uri="{FF2B5EF4-FFF2-40B4-BE49-F238E27FC236}">
                  <a16:creationId xmlns:a16="http://schemas.microsoft.com/office/drawing/2014/main" id="{B8F92F10-D95C-456E-8418-6873B996DE2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8" name="Google Shape;3110;p78">
              <a:extLst>
                <a:ext uri="{FF2B5EF4-FFF2-40B4-BE49-F238E27FC236}">
                  <a16:creationId xmlns:a16="http://schemas.microsoft.com/office/drawing/2014/main" id="{F18582CD-6EB6-42C6-88D3-E782AB71F68E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11;p78">
              <a:extLst>
                <a:ext uri="{FF2B5EF4-FFF2-40B4-BE49-F238E27FC236}">
                  <a16:creationId xmlns:a16="http://schemas.microsoft.com/office/drawing/2014/main" id="{91545E6A-A039-4B2C-A75D-77CC855588BB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12;p78">
              <a:extLst>
                <a:ext uri="{FF2B5EF4-FFF2-40B4-BE49-F238E27FC236}">
                  <a16:creationId xmlns:a16="http://schemas.microsoft.com/office/drawing/2014/main" id="{9E457150-D24B-41DC-B6D5-92BCB02837B1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13;p78">
              <a:extLst>
                <a:ext uri="{FF2B5EF4-FFF2-40B4-BE49-F238E27FC236}">
                  <a16:creationId xmlns:a16="http://schemas.microsoft.com/office/drawing/2014/main" id="{C07C2D3F-ADFA-459D-926D-67A10C58DE5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14;p78">
              <a:extLst>
                <a:ext uri="{FF2B5EF4-FFF2-40B4-BE49-F238E27FC236}">
                  <a16:creationId xmlns:a16="http://schemas.microsoft.com/office/drawing/2014/main" id="{5AE7CC31-6BD0-40C2-8A66-AD76BF9F8106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15;p78">
              <a:extLst>
                <a:ext uri="{FF2B5EF4-FFF2-40B4-BE49-F238E27FC236}">
                  <a16:creationId xmlns:a16="http://schemas.microsoft.com/office/drawing/2014/main" id="{25B3B7B6-49A7-45F5-96FD-3E7EA01B2199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16;p78">
              <a:extLst>
                <a:ext uri="{FF2B5EF4-FFF2-40B4-BE49-F238E27FC236}">
                  <a16:creationId xmlns:a16="http://schemas.microsoft.com/office/drawing/2014/main" id="{685AF3AB-9BE1-4793-985D-EB4F3066BE80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17;p78">
              <a:extLst>
                <a:ext uri="{FF2B5EF4-FFF2-40B4-BE49-F238E27FC236}">
                  <a16:creationId xmlns:a16="http://schemas.microsoft.com/office/drawing/2014/main" id="{66FEEE66-C435-479E-AC9F-5B0B10C26FD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18;p78">
              <a:extLst>
                <a:ext uri="{FF2B5EF4-FFF2-40B4-BE49-F238E27FC236}">
                  <a16:creationId xmlns:a16="http://schemas.microsoft.com/office/drawing/2014/main" id="{F08883C8-8BD3-4050-804D-2ABFF55BD7E0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19;p78">
              <a:extLst>
                <a:ext uri="{FF2B5EF4-FFF2-40B4-BE49-F238E27FC236}">
                  <a16:creationId xmlns:a16="http://schemas.microsoft.com/office/drawing/2014/main" id="{67BCBD2D-C495-43C5-9777-01E55802513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20;p78">
              <a:extLst>
                <a:ext uri="{FF2B5EF4-FFF2-40B4-BE49-F238E27FC236}">
                  <a16:creationId xmlns:a16="http://schemas.microsoft.com/office/drawing/2014/main" id="{1917961F-6580-48F1-B064-1C1342F89F3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21;p78">
              <a:extLst>
                <a:ext uri="{FF2B5EF4-FFF2-40B4-BE49-F238E27FC236}">
                  <a16:creationId xmlns:a16="http://schemas.microsoft.com/office/drawing/2014/main" id="{0632C61B-964D-48AB-9BC5-73780A06946C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22;p78">
              <a:extLst>
                <a:ext uri="{FF2B5EF4-FFF2-40B4-BE49-F238E27FC236}">
                  <a16:creationId xmlns:a16="http://schemas.microsoft.com/office/drawing/2014/main" id="{FCE54B7E-8B89-4DB4-A469-CCB1A0D8915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23;p78">
              <a:extLst>
                <a:ext uri="{FF2B5EF4-FFF2-40B4-BE49-F238E27FC236}">
                  <a16:creationId xmlns:a16="http://schemas.microsoft.com/office/drawing/2014/main" id="{468410FB-F706-42E6-88F2-998F78825163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24;p78">
              <a:extLst>
                <a:ext uri="{FF2B5EF4-FFF2-40B4-BE49-F238E27FC236}">
                  <a16:creationId xmlns:a16="http://schemas.microsoft.com/office/drawing/2014/main" id="{93D1089D-328C-40E9-82A1-7BF4689CCF8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25;p78">
              <a:extLst>
                <a:ext uri="{FF2B5EF4-FFF2-40B4-BE49-F238E27FC236}">
                  <a16:creationId xmlns:a16="http://schemas.microsoft.com/office/drawing/2014/main" id="{9F9AD956-852F-4372-B860-0C2983E2FF0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26;p78">
              <a:extLst>
                <a:ext uri="{FF2B5EF4-FFF2-40B4-BE49-F238E27FC236}">
                  <a16:creationId xmlns:a16="http://schemas.microsoft.com/office/drawing/2014/main" id="{86EC9D57-2DCF-4767-BFF9-459ECD7F02C1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27;p78">
              <a:extLst>
                <a:ext uri="{FF2B5EF4-FFF2-40B4-BE49-F238E27FC236}">
                  <a16:creationId xmlns:a16="http://schemas.microsoft.com/office/drawing/2014/main" id="{80D7C3B1-5733-4DEC-AFD4-7AA16B80B0F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</p:grpSp>
      <p:pic>
        <p:nvPicPr>
          <p:cNvPr id="56" name="Grafik 55">
            <a:extLst>
              <a:ext uri="{FF2B5EF4-FFF2-40B4-BE49-F238E27FC236}">
                <a16:creationId xmlns:a16="http://schemas.microsoft.com/office/drawing/2014/main" id="{839234A2-3ED0-4D28-97C0-674A47BD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5A0F089-0253-4868-ABE2-5DB59005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77" y="1921078"/>
            <a:ext cx="203250" cy="35450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86DF96D-826C-4BA1-BC58-428014AB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69617F0A-9E1C-4C40-9AFF-5ADD3695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3B7B48C3-61C7-480C-B0A0-733F4DF3CF9A}"/>
              </a:ext>
            </a:extLst>
          </p:cNvPr>
          <p:cNvSpPr txBox="1"/>
          <p:nvPr/>
        </p:nvSpPr>
        <p:spPr>
          <a:xfrm>
            <a:off x="6159791" y="1683279"/>
            <a:ext cx="52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26B7A9-FD25-4E94-A35E-BEA7CDDA1A73}"/>
              </a:ext>
            </a:extLst>
          </p:cNvPr>
          <p:cNvSpPr txBox="1"/>
          <p:nvPr/>
        </p:nvSpPr>
        <p:spPr>
          <a:xfrm>
            <a:off x="5042211" y="1728577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9B58E0D-64C9-4B39-B057-3D7F62E652E0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32E61FA-1198-403D-9D22-762FA397DB31}"/>
              </a:ext>
            </a:extLst>
          </p:cNvPr>
          <p:cNvSpPr txBox="1"/>
          <p:nvPr/>
        </p:nvSpPr>
        <p:spPr>
          <a:xfrm>
            <a:off x="7542197" y="2200316"/>
            <a:ext cx="115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DF76784-7D3B-4F30-A20E-8FC81B88D33B}"/>
              </a:ext>
            </a:extLst>
          </p:cNvPr>
          <p:cNvSpPr/>
          <p:nvPr/>
        </p:nvSpPr>
        <p:spPr>
          <a:xfrm>
            <a:off x="6169215" y="1728156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200A07A-A82B-4827-B3AB-41CE85636656}"/>
              </a:ext>
            </a:extLst>
          </p:cNvPr>
          <p:cNvSpPr/>
          <p:nvPr/>
        </p:nvSpPr>
        <p:spPr>
          <a:xfrm>
            <a:off x="5079622" y="1758158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C49164B-9956-438C-9B0B-4D1FDFCEED87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BB4CF3-65AD-4DBF-BB9B-8CF6B57622F1}"/>
              </a:ext>
            </a:extLst>
          </p:cNvPr>
          <p:cNvSpPr/>
          <p:nvPr/>
        </p:nvSpPr>
        <p:spPr>
          <a:xfrm>
            <a:off x="7608536" y="2246177"/>
            <a:ext cx="986970" cy="21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9DE29F8E-6DD3-4B58-BC27-B2164EA6438A}"/>
              </a:ext>
            </a:extLst>
          </p:cNvPr>
          <p:cNvCxnSpPr>
            <a:cxnSpLocks/>
          </p:cNvCxnSpPr>
          <p:nvPr/>
        </p:nvCxnSpPr>
        <p:spPr>
          <a:xfrm>
            <a:off x="768928" y="792901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liennummernplatzhalter 68">
            <a:extLst>
              <a:ext uri="{FF2B5EF4-FFF2-40B4-BE49-F238E27FC236}">
                <a16:creationId xmlns:a16="http://schemas.microsoft.com/office/drawing/2014/main" id="{91CF84EB-018E-4299-B3EA-4BEF96BFD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78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9CC9-58F9-489B-8D0D-269249E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74BDE-627A-46DA-B615-A4B580FE8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BAE9224-7E95-4E57-935F-AEC4D52C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077455"/>
              </p:ext>
            </p:extLst>
          </p:nvPr>
        </p:nvGraphicFramePr>
        <p:xfrm>
          <a:off x="1859280" y="1092066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ACCF68A-6BD7-468A-B952-6E94916D958D}"/>
              </a:ext>
            </a:extLst>
          </p:cNvPr>
          <p:cNvSpPr txBox="1"/>
          <p:nvPr/>
        </p:nvSpPr>
        <p:spPr>
          <a:xfrm>
            <a:off x="1067543" y="1797440"/>
            <a:ext cx="158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ell MT" panose="02020503060305020303" pitchFamily="18" charset="0"/>
              </a:rPr>
              <a:t>The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media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are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calculated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from</a:t>
            </a:r>
            <a:r>
              <a:rPr lang="de-DE" dirty="0">
                <a:latin typeface="Bell MT" panose="02020503060305020303" pitchFamily="18" charset="0"/>
              </a:rPr>
              <a:t>: Arrival-, </a:t>
            </a:r>
            <a:r>
              <a:rPr lang="de-DE" dirty="0" err="1">
                <a:latin typeface="Bell MT" panose="02020503060305020303" pitchFamily="18" charset="0"/>
              </a:rPr>
              <a:t>Accommodation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booth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manufacturing</a:t>
            </a:r>
            <a:r>
              <a:rPr lang="de-DE" dirty="0">
                <a:latin typeface="Bell MT" panose="02020503060305020303" pitchFamily="18" charset="0"/>
              </a:rPr>
              <a:t>- and </a:t>
            </a:r>
            <a:r>
              <a:rPr lang="de-DE" dirty="0" err="1">
                <a:latin typeface="Bell MT" panose="02020503060305020303" pitchFamily="18" charset="0"/>
              </a:rPr>
              <a:t>advertisement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7CD350B-CD2D-46BA-A392-13DD33E084F2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2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B9A961D-79DD-4F74-B2E2-E48B3A7A4BD0}"/>
              </a:ext>
            </a:extLst>
          </p:cNvPr>
          <p:cNvSpPr txBox="1"/>
          <p:nvPr/>
        </p:nvSpPr>
        <p:spPr>
          <a:xfrm>
            <a:off x="6492986" y="3743657"/>
            <a:ext cx="251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07850-9464-4097-A9D0-836D0C768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116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04F2E-35B4-467B-875E-A7F4DEA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36390-17FD-4DF8-A30F-8AEEFCB0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-most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reputation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246256E-F637-467F-BC03-2261F40EDD07}"/>
              </a:ext>
            </a:extLst>
          </p:cNvPr>
          <p:cNvCxnSpPr>
            <a:cxnSpLocks/>
          </p:cNvCxnSpPr>
          <p:nvPr/>
        </p:nvCxnSpPr>
        <p:spPr>
          <a:xfrm>
            <a:off x="796637" y="785973"/>
            <a:ext cx="155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CBE8B1-ECB7-4D54-B573-C96217A89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553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CEBA9-550C-4FCA-B665-EB8EA098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2DD82-DAEA-44B3-8111-B181244F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1400" b="0" i="0" dirty="0">
                <a:solidFill>
                  <a:srgbClr val="3535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pictures as ad’s can be hang out in display windows of retail </a:t>
            </a:r>
            <a:r>
              <a:rPr lang="en-US" sz="1400" dirty="0">
                <a:solidFill>
                  <a:srgbClr val="35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C0C65E0-5ABA-4A1B-A92C-3149716D2BF8}"/>
              </a:ext>
            </a:extLst>
          </p:cNvPr>
          <p:cNvCxnSpPr>
            <a:cxnSpLocks/>
          </p:cNvCxnSpPr>
          <p:nvPr/>
        </p:nvCxnSpPr>
        <p:spPr>
          <a:xfrm>
            <a:off x="775855" y="792900"/>
            <a:ext cx="1620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64D834-4163-44FD-9C91-38E1ECAE5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058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03D2-4928-4323-B78F-6F8EBC27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DCD8C-75EF-4666-98A7-FCAD0FD97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stands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everyone‘s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DNA,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like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</a:t>
            </a:r>
          </a:p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6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printed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B3BFC21-F688-4457-9154-D5D7C2754EAD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C7E480-E0AB-45BF-9481-1F57721A9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511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Quellen/Sources: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B13BE2-4D04-4881-B4BA-5C37043AE47F}"/>
              </a:ext>
            </a:extLst>
          </p:cNvPr>
          <p:cNvSpPr txBox="1"/>
          <p:nvPr/>
        </p:nvSpPr>
        <p:spPr>
          <a:xfrm>
            <a:off x="804398" y="1008724"/>
            <a:ext cx="2382148" cy="288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https://www.teltarif.de/herstellungskosten-galaxy-s8-iphone-7-pixel-xl/news/68668.html</a:t>
            </a:r>
            <a:endParaRPr lang="de-DE" sz="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https://www.giga.de/smartphones/samsung-galaxy-s9/news/herstellungskosten-aufgedeckt-so-viel-kostet-das-samsung-galaxy-s9-wirklich/</a:t>
            </a:r>
            <a:endParaRPr lang="de-DE" sz="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https://mag.shock2.info/huawei-so-lange-dauert-die-herstellung-eines-smartphones/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https://www.connect.de/news/android-lizenzgebuehr-google-mobile-services-3198964.html#:~:text=Google%20Mobile%20Service-,Android%2DLizenzgeb%C3%BChren%3A%20Hersteller%20sollen%20bis%20zu%2040%20US%2DDollar,Google%20Mobile%20Services%22%2DSuite.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https://www.pcwelt.de/a/so-werden-smartphones-gebaut,3449766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https://i.computer-bild.de/imgs/8/0/3/4/0/3/5/Project-Ara-Modulares-Smartphone-1024x576-875fbd10e9ce7366.jpg</a:t>
            </a:r>
            <a:endParaRPr lang="de-DE" sz="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https://siecledigital.fr/wp-content/uploads/2016/05/project-ara-2-940x550.jpg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https://ichef.bbci.co.uk/news/976/cpsprodpb/14F0/production/_91006350__80299312_spiral2prototype_122-1.jpg</a:t>
            </a: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58FD61C-4559-4DE5-AE52-9C09B4F0696C}"/>
              </a:ext>
            </a:extLst>
          </p:cNvPr>
          <p:cNvCxnSpPr>
            <a:cxnSpLocks/>
          </p:cNvCxnSpPr>
          <p:nvPr/>
        </p:nvCxnSpPr>
        <p:spPr>
          <a:xfrm>
            <a:off x="907472" y="919460"/>
            <a:ext cx="1669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F3DDB5-1EAD-45A1-BDB3-277FC85B2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C4A5DE-1809-4E34-8030-5EBF603C78EB}"/>
              </a:ext>
            </a:extLst>
          </p:cNvPr>
          <p:cNvSpPr txBox="1"/>
          <p:nvPr/>
        </p:nvSpPr>
        <p:spPr>
          <a:xfrm>
            <a:off x="3186546" y="1008723"/>
            <a:ext cx="2382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www.unitel2000.de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www.wiwiwe.de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https://www.messebau.de/blog/die-6-groessten-messen-weltweit/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http://www.wirtschaftslexikon24.com/d/synergieeffekt/synergieeffekt.html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https://wirtschaftslexikon.gabler.de/definition/rationalisierung-41970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https://www.betriebswirtschaft-lernen.net/erklaerung/distributionspolitik/#Aufgaben_der_Distributionspolitik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https://www.youtube.com/watch?v=J0CnTGvfZSM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https://ads.twitter.com/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https://www.netzproduzenten.de/blog/google-ads-kosten/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https://www.selbststaendig.de/was-kostet-werbung-im-fernsehen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https://b2b.ifa-berlin.com/ifa-b2b/downloads-deutsch/teilnahmebedingungen-der-ifa.pdf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https://www.ard-werbung.de/faq/was-kostet-eine-tv-spotproduktion/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https://www.reviewjournal.com/business/conventions/ces/how-much-does-it-cost-to-exhibit-at-ces-2020-1898568/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EBEAAB-EA13-4869-AD7F-18DEB2DDDDDC}"/>
              </a:ext>
            </a:extLst>
          </p:cNvPr>
          <p:cNvSpPr txBox="1"/>
          <p:nvPr/>
        </p:nvSpPr>
        <p:spPr>
          <a:xfrm>
            <a:off x="5957454" y="1008722"/>
            <a:ext cx="238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https://www.youtube.com/watch?v=FH6vw8qplZI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https://www.promostore.de/magazin/was-sind-werbemittel/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https://www.selbststaendig.de/was-kostet-werbung-im-fernsehen#:~:text=Preise%20f%C3%BCr%20Fernsehwerbung%20%E2%80%93%20eine%20%C3%9Cbersicht&amp;text=100%20Spots%20auf%20einem%20Spartensender,je%2020%20Sekunden%20%E2%80%93%2070.000%20%E2%82%AC</a:t>
            </a:r>
          </a:p>
        </p:txBody>
      </p:sp>
    </p:spTree>
    <p:extLst>
      <p:ext uri="{BB962C8B-B14F-4D97-AF65-F5344CB8AC3E}">
        <p14:creationId xmlns:p14="http://schemas.microsoft.com/office/powerpoint/2010/main" val="275447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A9A506-4EA0-4620-9383-BCAD55AA3051}"/>
              </a:ext>
            </a:extLst>
          </p:cNvPr>
          <p:cNvSpPr txBox="1"/>
          <p:nvPr/>
        </p:nvSpPr>
        <p:spPr>
          <a:xfrm>
            <a:off x="0" y="1686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DA941EA-1277-483D-B244-051A2EF06295}"/>
              </a:ext>
            </a:extLst>
          </p:cNvPr>
          <p:cNvCxnSpPr>
            <a:cxnSpLocks/>
          </p:cNvCxnSpPr>
          <p:nvPr/>
        </p:nvCxnSpPr>
        <p:spPr>
          <a:xfrm>
            <a:off x="1884218" y="2271144"/>
            <a:ext cx="53963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B4928E-DDD9-4834-AAEF-E45CDD379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47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8340DD-676A-41FF-BFC8-9D0E9C98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30" y="3134338"/>
            <a:ext cx="1109719" cy="112165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1B225D2-D9B0-400E-9DD1-0B55365F5AE1}"/>
              </a:ext>
            </a:extLst>
          </p:cNvPr>
          <p:cNvSpPr txBox="1"/>
          <p:nvPr/>
        </p:nvSpPr>
        <p:spPr>
          <a:xfrm>
            <a:off x="4027530" y="4255990"/>
            <a:ext cx="110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7318D7-20CF-4EFE-ABCB-2E4121D44A35}"/>
              </a:ext>
            </a:extLst>
          </p:cNvPr>
          <p:cNvSpPr txBox="1"/>
          <p:nvPr/>
        </p:nvSpPr>
        <p:spPr>
          <a:xfrm>
            <a:off x="8437417" y="4094018"/>
            <a:ext cx="706581" cy="6317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232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97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Funktionen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austauschbare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z.B Kamera, Akku und Lautsprecher</a:t>
            </a: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 Haus aus technische Daten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Pixel bei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Speicher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Gewicht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taubdicht und wasserdicht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Video und Bilder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Allgemein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sämtlichen Farben erhältlich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D4C9D6F-E5EE-4F6F-948A-3935D4C76B8F}"/>
              </a:ext>
            </a:extLst>
          </p:cNvPr>
          <p:cNvCxnSpPr>
            <a:cxnSpLocks/>
          </p:cNvCxnSpPr>
          <p:nvPr/>
        </p:nvCxnSpPr>
        <p:spPr>
          <a:xfrm>
            <a:off x="755073" y="709774"/>
            <a:ext cx="80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C3656D-559C-4E8A-97A5-E9A9C28E68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E1B6-2832-49E2-AB73-277FF282694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05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2FFF-1B6A-495A-B1F0-561B7C13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Produktgestaltung und Sortimentsgestaltung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67928-1543-4A89-82D2-C0167E6C3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Produktkern: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austauschbare Slots und individuelles Aussehen</a:t>
            </a:r>
          </a:p>
          <a:p>
            <a:pPr marL="11430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Formales Produkt: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verschiedene Designs und eine umweltfreundliche Verpackung</a:t>
            </a:r>
          </a:p>
          <a:p>
            <a:pPr marL="11430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Erweitertes Produkt: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Garantie, Beratung, Reparatur und Wartung</a:t>
            </a: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Produktangebot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mehrere Bündle</a:t>
            </a: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Sortimentsbreite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Ausschließlich das Mutatio gerät</a:t>
            </a:r>
          </a:p>
          <a:p>
            <a:pPr lvl="1"/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Sortimentstiefe</a:t>
            </a:r>
          </a:p>
          <a:p>
            <a:pPr lvl="1"/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Hauptvarianten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C23B4E-89B8-4A81-AA41-E76D8356217D}"/>
              </a:ext>
            </a:extLst>
          </p:cNvPr>
          <p:cNvCxnSpPr>
            <a:cxnSpLocks/>
          </p:cNvCxnSpPr>
          <p:nvPr/>
        </p:nvCxnSpPr>
        <p:spPr>
          <a:xfrm>
            <a:off x="782783" y="799829"/>
            <a:ext cx="4433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60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B97C2-584E-4741-873C-7538BEF2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Servicegestaltung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4AEB2-5CD9-4CC7-BD8A-E78676B2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96841"/>
            <a:ext cx="7717500" cy="3601634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Garantie und Beratung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Garantie:</a:t>
            </a:r>
          </a:p>
          <a:p>
            <a:pPr lvl="1"/>
            <a:r>
              <a:rPr lang="de-DE" sz="11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 Displayschäden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schwarzer Bildschirm 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fehlerhafte Pixel 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Linien im Display </a:t>
            </a:r>
            <a:r>
              <a:rPr lang="de-DE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ohne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sichtbare Sturzschäden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Brüche </a:t>
            </a:r>
            <a:r>
              <a:rPr lang="de-DE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ohne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sichtbare Sturzschäden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</a:pPr>
            <a:r>
              <a:rPr lang="de-DE" sz="1100" b="1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11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 übernehmen folgende Schäden </a:t>
            </a:r>
            <a:r>
              <a:rPr lang="de-DE" sz="1100" b="1" u="sng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</a:t>
            </a:r>
            <a:r>
              <a:rPr lang="de-DE" sz="11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normale Abnutzung des Mutatio Produktes bzw. Zubehörs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Defekte und Schäden, die aufgrund von Ausrüstung entstehen, die nicht dem eigentlichen Zweck entsprechen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Durchführung von nicht autorisierten Reparaturen, Demontagen bzw. nicht autorisierten Modifikationen oder 	Änderungen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Schäden, die aufgrund von Fehlbedienung, Missbrauch, Fahrlässigkeit oder Unfälle entstehen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Defekte, die durch falsche Tests, Wartung bzw. Installation oder jegliche Änderung und Modifikationen entstehen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360"/>
              </a:lnSpc>
              <a:spcAft>
                <a:spcPts val="600"/>
              </a:spcAft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Schäden, die aufgrund von verschütteten Flüssigkeiten oder Essen, Rost oder die Verwendung von falschen 	Spannungen entstanden sind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107CBBD-3720-49DB-AA28-9E3C9B6FF1E3}"/>
              </a:ext>
            </a:extLst>
          </p:cNvPr>
          <p:cNvCxnSpPr>
            <a:cxnSpLocks/>
          </p:cNvCxnSpPr>
          <p:nvPr/>
        </p:nvCxnSpPr>
        <p:spPr>
          <a:xfrm>
            <a:off x="803564" y="779047"/>
            <a:ext cx="173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00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3583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Entscheidungen über: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Produktionsinnovation 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Produktionsvariation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Produktdifferenzierung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Produktversifikation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Produkteliminierung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7500D86-FEC9-4431-8418-C80604D42CEC}"/>
              </a:ext>
            </a:extLst>
          </p:cNvPr>
          <p:cNvCxnSpPr>
            <a:cxnSpLocks/>
          </p:cNvCxnSpPr>
          <p:nvPr/>
        </p:nvCxnSpPr>
        <p:spPr>
          <a:xfrm>
            <a:off x="886692" y="1423283"/>
            <a:ext cx="2195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2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860964" y="3100010"/>
            <a:ext cx="3415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428932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Microsoft Office PowerPoint</Application>
  <PresentationFormat>Bildschirmpräsentation (16:9)</PresentationFormat>
  <Paragraphs>559</Paragraphs>
  <Slides>47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7" baseType="lpstr">
      <vt:lpstr>Cambria Math</vt:lpstr>
      <vt:lpstr>Arial</vt:lpstr>
      <vt:lpstr>Wingdings</vt:lpstr>
      <vt:lpstr>Symbol</vt:lpstr>
      <vt:lpstr>Times New Roman</vt:lpstr>
      <vt:lpstr>Lato</vt:lpstr>
      <vt:lpstr>Bell MT</vt:lpstr>
      <vt:lpstr>Vidaloka</vt:lpstr>
      <vt:lpstr>Montserrat</vt:lpstr>
      <vt:lpstr>Minimalist Business Slides by Slidesgo</vt:lpstr>
      <vt:lpstr>UNIQUE</vt:lpstr>
      <vt:lpstr>PowerPoint-Präsentation</vt:lpstr>
      <vt:lpstr>Produktpolitik</vt:lpstr>
      <vt:lpstr>PowerPoint-Präsentation</vt:lpstr>
      <vt:lpstr>PowerPoint-Präsentation</vt:lpstr>
      <vt:lpstr>Produktgestaltung und Sortimentsgestaltung</vt:lpstr>
      <vt:lpstr>Servicegestaltung</vt:lpstr>
      <vt:lpstr>PowerPoint-Präsentation</vt:lpstr>
      <vt:lpstr>Preispolitik</vt:lpstr>
      <vt:lpstr>PowerPoint-Präsentation</vt:lpstr>
      <vt:lpstr>PowerPoint-Präsentation</vt:lpstr>
      <vt:lpstr>PowerPoint-Präsentation</vt:lpstr>
      <vt:lpstr>PowerPoint-Präsentation</vt:lpstr>
      <vt:lpstr>Distributionspolitik</vt:lpstr>
      <vt:lpstr>PowerPoint-Präsentation</vt:lpstr>
      <vt:lpstr>PowerPoint-Präsentation</vt:lpstr>
      <vt:lpstr>PowerPoint-Präsentation</vt:lpstr>
      <vt:lpstr>Kommunikationspolitik</vt:lpstr>
      <vt:lpstr>Werbemittel- und Träger</vt:lpstr>
      <vt:lpstr>Werbekosten</vt:lpstr>
      <vt:lpstr>Öffentlichkeitsarbeit</vt:lpstr>
      <vt:lpstr>Verkaufsförderung </vt:lpstr>
      <vt:lpstr>Corporate Design</vt:lpstr>
      <vt:lpstr>UNIQUE</vt:lpstr>
      <vt:lpstr>PowerPoint-Präsentation</vt:lpstr>
      <vt:lpstr>Product</vt:lpstr>
      <vt:lpstr>PowerPoint-Präsentation</vt:lpstr>
      <vt:lpstr>PowerPoint-Präsentation</vt:lpstr>
      <vt:lpstr>Product design and assortment</vt:lpstr>
      <vt:lpstr>PowerPoint-Präsentation</vt:lpstr>
      <vt:lpstr>Price</vt:lpstr>
      <vt:lpstr>PowerPoint-Präsentation</vt:lpstr>
      <vt:lpstr>PowerPoint-Präsentation</vt:lpstr>
      <vt:lpstr>PowerPoint-Präsentation</vt:lpstr>
      <vt:lpstr>PowerPoint-Präsentation</vt:lpstr>
      <vt:lpstr>Place</vt:lpstr>
      <vt:lpstr>PowerPoint-Präsentation</vt:lpstr>
      <vt:lpstr>PowerPoint-Präsentation</vt:lpstr>
      <vt:lpstr>PowerPoint-Präsentation</vt:lpstr>
      <vt:lpstr>Promotion</vt:lpstr>
      <vt:lpstr>Advertising media</vt:lpstr>
      <vt:lpstr>Costs of advertising media</vt:lpstr>
      <vt:lpstr>Public relations</vt:lpstr>
      <vt:lpstr>Sales promotion</vt:lpstr>
      <vt:lpstr>Corporate 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</dc:title>
  <dc:creator>cevie</dc:creator>
  <cp:lastModifiedBy>Dennis Kahlmann</cp:lastModifiedBy>
  <cp:revision>37</cp:revision>
  <dcterms:modified xsi:type="dcterms:W3CDTF">2022-01-06T23:38:23Z</dcterms:modified>
</cp:coreProperties>
</file>