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49" r:id="rId3"/>
    <p:sldId id="340" r:id="rId4"/>
    <p:sldId id="343" r:id="rId5"/>
    <p:sldId id="347" r:id="rId6"/>
    <p:sldId id="351" r:id="rId7"/>
    <p:sldId id="344" r:id="rId8"/>
    <p:sldId id="346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94" d="100"/>
          <a:sy n="94" d="100"/>
        </p:scale>
        <p:origin x="18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2025-09-01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2025-09-01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2025-09-01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unisvalbard.github.io/Geo-UAV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unisvalbard.github.io/e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hyperlink" Target="https://unisvalbard.github.io/Geo-Sf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5470-5F48-7661-E917-84F68C418D8E}"/>
              </a:ext>
            </a:extLst>
          </p:cNvPr>
          <p:cNvSpPr txBox="1">
            <a:spLocks/>
          </p:cNvSpPr>
          <p:nvPr/>
        </p:nvSpPr>
        <p:spPr>
          <a:xfrm>
            <a:off x="477980" y="324449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i="1" dirty="0">
                <a:latin typeface="Arial" panose="020B0604020202020204" pitchFamily="34" charset="0"/>
              </a:rPr>
              <a:t>Geo-SfM: A tutorial on how to use SfM processing in the geosciences</a:t>
            </a:r>
            <a:br>
              <a:rPr lang="nb-NO" sz="2800" b="1" i="1" dirty="0">
                <a:latin typeface="Arial" panose="020B0604020202020204" pitchFamily="34" charset="0"/>
              </a:rPr>
            </a:br>
            <a:r>
              <a:rPr lang="nb-NO" sz="2800" b="1" i="1" dirty="0">
                <a:latin typeface="Arial" panose="020B0604020202020204" pitchFamily="34" charset="0"/>
              </a:rPr>
              <a:t>(</a:t>
            </a:r>
            <a:r>
              <a:rPr lang="nb-NO" sz="2800" b="1" i="1" u="sng" dirty="0">
                <a:latin typeface="Arial" panose="020B0604020202020204" pitchFamily="34" charset="0"/>
              </a:rPr>
              <a:t>not</a:t>
            </a:r>
            <a:r>
              <a:rPr lang="nb-NO" sz="2800" b="1" i="1" dirty="0">
                <a:latin typeface="Arial" panose="020B0604020202020204" pitchFamily="34" charset="0"/>
              </a:rPr>
              <a:t> a lecture series on mathematical and physical principles; neither a photography course)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0192C8-C5E3-DC75-11DE-A781646B1D8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1177932D-36B1-2E23-FB7A-67166267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5E5E2DB1-C9D9-50BE-7C5B-D9E904B99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E96C472B-99EF-87E2-3574-11C5C15AC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AF7B-148E-43F7-EA91-01D5FD88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2F39A-E48E-3222-283D-E45FC318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CE7EB2-52B2-AA53-38C4-15BCB7CB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A8333-71B1-4DF6-C844-C1CF7525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7CDD9-699F-861C-7F14-E1950D2D2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EE5649-3B32-CD38-D867-EB1264564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EEC6AD-B375-44B6-891E-CFC306798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9750F53-2559-92B6-8353-D333B495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8689DE-25B9-2FFC-2154-689A70EDE2B4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 err="1">
                <a:latin typeface="Arial" panose="020B0604020202020204" pitchFamily="34" charset="0"/>
              </a:rPr>
              <a:t>Geo</a:t>
            </a:r>
            <a:r>
              <a:rPr lang="nb-NO" sz="3600" b="1" i="1" dirty="0">
                <a:latin typeface="Arial" panose="020B0604020202020204" pitchFamily="34" charset="0"/>
              </a:rPr>
              <a:t>-UAV / </a:t>
            </a:r>
            <a:r>
              <a:rPr lang="nb-NO" sz="3600" b="1" i="1" dirty="0" err="1">
                <a:latin typeface="Arial" panose="020B0604020202020204" pitchFamily="34" charset="0"/>
              </a:rPr>
              <a:t>SfM</a:t>
            </a:r>
            <a:r>
              <a:rPr lang="nb-NO" sz="3600" b="1" i="1" dirty="0">
                <a:latin typeface="Arial" panose="020B0604020202020204" pitchFamily="34" charset="0"/>
              </a:rPr>
              <a:t> (2025 </a:t>
            </a:r>
            <a:r>
              <a:rPr lang="nb-NO" sz="3600" b="1" i="1" dirty="0" err="1">
                <a:latin typeface="Arial" panose="020B0604020202020204" pitchFamily="34" charset="0"/>
              </a:rPr>
              <a:t>edition</a:t>
            </a:r>
            <a:r>
              <a:rPr lang="nb-NO" sz="3600" b="1" i="1" dirty="0">
                <a:latin typeface="Arial" panose="020B0604020202020204" pitchFamily="34" charset="0"/>
              </a:rPr>
              <a:t>):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 err="1">
                <a:latin typeface="Arial" panose="020B0604020202020204" pitchFamily="34" charset="0"/>
              </a:rPr>
              <a:t>structure</a:t>
            </a:r>
            <a:r>
              <a:rPr lang="nb-NO" sz="3600" b="1" i="1" dirty="0">
                <a:latin typeface="Arial" panose="020B0604020202020204" pitchFamily="34" charset="0"/>
              </a:rPr>
              <a:t>-from-motion </a:t>
            </a:r>
            <a:r>
              <a:rPr lang="nb-NO" sz="3600" b="1" i="1" dirty="0" err="1">
                <a:latin typeface="Arial" panose="020B0604020202020204" pitchFamily="34" charset="0"/>
              </a:rPr>
              <a:t>photogrammetry</a:t>
            </a:r>
            <a:endParaRPr lang="nb-NO" sz="3600" b="1" i="1" dirty="0">
              <a:latin typeface="Arial" panose="020B0604020202020204" pitchFamily="34" charset="0"/>
            </a:endParaRPr>
          </a:p>
          <a:p>
            <a:r>
              <a:rPr lang="nb-NO" sz="3600" b="1" i="1" dirty="0" err="1">
                <a:latin typeface="Arial" panose="020B0604020202020204" pitchFamily="34" charset="0"/>
              </a:rPr>
              <a:t>acquisition</a:t>
            </a:r>
            <a:r>
              <a:rPr lang="nb-NO" sz="3600" b="1" i="1" dirty="0">
                <a:latin typeface="Arial" panose="020B0604020202020204" pitchFamily="34" charset="0"/>
              </a:rPr>
              <a:t> and </a:t>
            </a:r>
            <a:r>
              <a:rPr lang="nb-NO" sz="3600" b="1" i="1" dirty="0" err="1">
                <a:latin typeface="Arial" panose="020B0604020202020204" pitchFamily="34" charset="0"/>
              </a:rPr>
              <a:t>processing</a:t>
            </a:r>
            <a:r>
              <a:rPr lang="nb-NO" sz="3600" b="1" i="1" dirty="0">
                <a:latin typeface="Arial" panose="020B0604020202020204" pitchFamily="34" charset="0"/>
              </a:rPr>
              <a:t>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C0269F-6D26-F4EA-7BFB-EEC4764DDBE7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C921C-314E-56C1-6BA5-DC930725A037}"/>
              </a:ext>
            </a:extLst>
          </p:cNvPr>
          <p:cNvSpPr txBox="1">
            <a:spLocks/>
          </p:cNvSpPr>
          <p:nvPr/>
        </p:nvSpPr>
        <p:spPr>
          <a:xfrm>
            <a:off x="477980" y="324449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i="1" dirty="0">
                <a:latin typeface="Arial" panose="020B0604020202020204" pitchFamily="34" charset="0"/>
              </a:rPr>
              <a:t>Geo-SfM: A tutorial on how to </a:t>
            </a:r>
            <a:r>
              <a:rPr lang="nb-NO" sz="2800" b="1" i="1" u="sng" dirty="0" err="1">
                <a:latin typeface="Arial" panose="020B0604020202020204" pitchFamily="34" charset="0"/>
              </a:rPr>
              <a:t>acquire</a:t>
            </a:r>
            <a:r>
              <a:rPr lang="nb-NO" sz="2800" b="1" i="1" dirty="0">
                <a:latin typeface="Arial" panose="020B0604020202020204" pitchFamily="34" charset="0"/>
              </a:rPr>
              <a:t> and </a:t>
            </a:r>
            <a:r>
              <a:rPr lang="nb-NO" sz="2800" b="1" i="1" u="sng" dirty="0" err="1">
                <a:latin typeface="Arial" panose="020B0604020202020204" pitchFamily="34" charset="0"/>
              </a:rPr>
              <a:t>use</a:t>
            </a:r>
            <a:r>
              <a:rPr lang="nb-NO" sz="2800" b="1" i="1" dirty="0">
                <a:latin typeface="Arial" panose="020B0604020202020204" pitchFamily="34" charset="0"/>
              </a:rPr>
              <a:t> SfM processing in the geosciences</a:t>
            </a:r>
            <a:br>
              <a:rPr lang="nb-NO" sz="2800" b="1" i="1" dirty="0">
                <a:latin typeface="Arial" panose="020B0604020202020204" pitchFamily="34" charset="0"/>
              </a:rPr>
            </a:br>
            <a:r>
              <a:rPr lang="nb-NO" sz="2800" b="1" i="1" dirty="0">
                <a:latin typeface="Arial" panose="020B0604020202020204" pitchFamily="34" charset="0"/>
              </a:rPr>
              <a:t>(</a:t>
            </a:r>
            <a:r>
              <a:rPr lang="nb-NO" sz="2800" b="1" i="1" u="sng" dirty="0">
                <a:latin typeface="Arial" panose="020B0604020202020204" pitchFamily="34" charset="0"/>
              </a:rPr>
              <a:t>not</a:t>
            </a:r>
            <a:r>
              <a:rPr lang="nb-NO" sz="2800" b="1" i="1" dirty="0">
                <a:latin typeface="Arial" panose="020B0604020202020204" pitchFamily="34" charset="0"/>
              </a:rPr>
              <a:t> a lecture series on mathematical and physical principles; neither a photography course)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E50D8B-B067-E94D-A76A-2C43A374A43F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3C0A2A8B-5B9C-35CA-D06C-73E5616D2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651BB902-37AB-6419-0808-EB6E43527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7BE7427D-E33C-F5F3-4CC5-CF99C341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AG-214: </a:t>
            </a:r>
            <a:r>
              <a:rPr lang="nb-NO" sz="3600" dirty="0" err="1"/>
              <a:t>autumn</a:t>
            </a:r>
            <a:r>
              <a:rPr lang="nb-NO" sz="3600" dirty="0"/>
              <a:t> 2025 lecture series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880" cy="4351338"/>
          </a:xfrm>
        </p:spPr>
        <p:txBody>
          <a:bodyPr>
            <a:normAutofit fontScale="92500"/>
          </a:bodyPr>
          <a:lstStyle/>
          <a:p>
            <a:r>
              <a:rPr lang="nb-NO" sz="2800" dirty="0"/>
              <a:t>7 days of lectures and hands-on practicals – «Learning by doing»</a:t>
            </a:r>
          </a:p>
          <a:p>
            <a:endParaRPr lang="nb-NO" dirty="0"/>
          </a:p>
          <a:p>
            <a:r>
              <a:rPr lang="nb-NO" dirty="0"/>
              <a:t>Open, online modules: UNIS eBook portal @ </a:t>
            </a:r>
            <a:r>
              <a:rPr lang="nb-NO" dirty="0">
                <a:hlinkClick r:id="rId2"/>
              </a:rPr>
              <a:t>https://unisvalbard.github.io/ebooks/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Geo-SfM</a:t>
            </a:r>
            <a:r>
              <a:rPr lang="nb-NO" dirty="0"/>
              <a:t>: Online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tutorial</a:t>
            </a:r>
            <a:r>
              <a:rPr lang="nb-NO" dirty="0"/>
              <a:t>: </a:t>
            </a:r>
            <a:r>
              <a:rPr lang="nb-NO" dirty="0">
                <a:hlinkClick r:id="rId3"/>
              </a:rPr>
              <a:t>https://unisvalbard.github.io/Geo-UAV/</a:t>
            </a:r>
            <a:endParaRPr lang="nb-NO" dirty="0"/>
          </a:p>
          <a:p>
            <a:r>
              <a:rPr lang="nb-NO" sz="2800" dirty="0"/>
              <a:t>Geo-SfM: Online course tutorial: </a:t>
            </a:r>
            <a:r>
              <a:rPr lang="nb-NO" sz="2800" dirty="0">
                <a:hlinkClick r:id="rId4"/>
              </a:rPr>
              <a:t>https://unisvalbard.github.io/Geo-SfM/</a:t>
            </a:r>
            <a:endParaRPr lang="nb-NO" sz="2800" dirty="0"/>
          </a:p>
          <a:p>
            <a:endParaRPr lang="nb-NO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D03FC4AA-36BA-2B5A-8FAF-5E297DCE0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9186" b="6"/>
          <a:stretch/>
        </p:blipFill>
        <p:spPr bwMode="auto">
          <a:xfrm>
            <a:off x="9037678" y="3455994"/>
            <a:ext cx="2286004" cy="2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81852-ADAA-BCD4-CF7A-035D570AE9C6}"/>
              </a:ext>
            </a:extLst>
          </p:cNvPr>
          <p:cNvSpPr txBox="1"/>
          <p:nvPr/>
        </p:nvSpPr>
        <p:spPr>
          <a:xfrm>
            <a:off x="9203489" y="2228671"/>
            <a:ext cx="19543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Peter Betlem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Course Instructor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NGI: 2024 - ???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</a:rPr>
              <a:t>(UNIS: 2016-2024)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2CCD0-FED5-8F25-CC96-DCBDAB5A6172}"/>
              </a:ext>
            </a:extLst>
          </p:cNvPr>
          <p:cNvGrpSpPr/>
          <p:nvPr/>
        </p:nvGrpSpPr>
        <p:grpSpPr>
          <a:xfrm>
            <a:off x="9704900" y="6435344"/>
            <a:ext cx="2344684" cy="333050"/>
            <a:chOff x="9704900" y="6443508"/>
            <a:chExt cx="2344684" cy="333050"/>
          </a:xfrm>
        </p:grpSpPr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182DAC85-A616-3DBD-D6D8-798F84AF0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AG-214: Focus &amp; aims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/>
              <a:t>Motivation:</a:t>
            </a:r>
          </a:p>
          <a:p>
            <a:r>
              <a:rPr lang="nb-NO" dirty="0"/>
              <a:t>Plan of approach for acquiring digital data sets</a:t>
            </a:r>
          </a:p>
          <a:p>
            <a:r>
              <a:rPr lang="nb-NO" dirty="0"/>
              <a:t>Standardised &amp; structured data processing</a:t>
            </a:r>
          </a:p>
          <a:p>
            <a:r>
              <a:rPr lang="nb-NO" dirty="0"/>
              <a:t>Scientific notekeeping and data availability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Learning outcomes:</a:t>
            </a:r>
          </a:p>
          <a:p>
            <a:r>
              <a:rPr lang="nb-NO" dirty="0"/>
              <a:t>Fundamental </a:t>
            </a:r>
            <a:r>
              <a:rPr lang="nb-NO" dirty="0" err="1"/>
              <a:t>understanding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UAV </a:t>
            </a:r>
            <a:r>
              <a:rPr lang="nb-NO" dirty="0" err="1"/>
              <a:t>operations</a:t>
            </a:r>
            <a:r>
              <a:rPr lang="nb-NO" dirty="0"/>
              <a:t> in Svalbard (NEW 2025)</a:t>
            </a:r>
          </a:p>
          <a:p>
            <a:r>
              <a:rPr lang="nb-NO" dirty="0"/>
              <a:t>Fundamental understanding of photogrammetry, and how to </a:t>
            </a:r>
            <a:r>
              <a:rPr lang="nb-NO" dirty="0" err="1"/>
              <a:t>acquire</a:t>
            </a:r>
            <a:r>
              <a:rPr lang="nb-NO" dirty="0"/>
              <a:t> (NEW 2025) and </a:t>
            </a:r>
            <a:r>
              <a:rPr lang="nb-NO" dirty="0" err="1"/>
              <a:t>process</a:t>
            </a:r>
            <a:r>
              <a:rPr lang="nb-NO" dirty="0"/>
              <a:t> data</a:t>
            </a:r>
          </a:p>
          <a:p>
            <a:r>
              <a:rPr lang="nb-NO" dirty="0"/>
              <a:t>Understanding of how to apply georeferencing and spatial alignment</a:t>
            </a:r>
          </a:p>
          <a:p>
            <a:r>
              <a:rPr lang="nb-NO" dirty="0"/>
              <a:t>Become familiar with best-practices in data processing, including quality assessment and data validation</a:t>
            </a:r>
          </a:p>
          <a:p>
            <a:r>
              <a:rPr lang="nb-NO" dirty="0"/>
              <a:t>Be able to perform basic data analysis and feature interpretation</a:t>
            </a:r>
          </a:p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878B93-9754-40C2-67B5-4C6B44C0993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502E761F-10E4-1995-7CC7-8E2CD0F4F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3104184E-88A8-A108-F5E3-9A13782D2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32CD27B1-17FB-17FD-5597-F00EA275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1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AG-214: 2025 timetable</a:t>
            </a:r>
            <a:endParaRPr lang="en-US" sz="3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F592C9-C97C-E732-2171-54D211E0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24556"/>
              </p:ext>
            </p:extLst>
          </p:nvPr>
        </p:nvGraphicFramePr>
        <p:xfrm>
          <a:off x="687047" y="894851"/>
          <a:ext cx="1105598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743">
                  <a:extLst>
                    <a:ext uri="{9D8B030D-6E8A-4147-A177-3AD203B41FA5}">
                      <a16:colId xmlns:a16="http://schemas.microsoft.com/office/drawing/2014/main" val="77285100"/>
                    </a:ext>
                  </a:extLst>
                </a:gridCol>
                <a:gridCol w="4651669">
                  <a:extLst>
                    <a:ext uri="{9D8B030D-6E8A-4147-A177-3AD203B41FA5}">
                      <a16:colId xmlns:a16="http://schemas.microsoft.com/office/drawing/2014/main" val="3914439117"/>
                    </a:ext>
                  </a:extLst>
                </a:gridCol>
                <a:gridCol w="3773574">
                  <a:extLst>
                    <a:ext uri="{9D8B030D-6E8A-4147-A177-3AD203B41FA5}">
                      <a16:colId xmlns:a16="http://schemas.microsoft.com/office/drawing/2014/main" val="3390683289"/>
                    </a:ext>
                  </a:extLst>
                </a:gridCol>
              </a:tblGrid>
              <a:tr h="346277">
                <a:tc>
                  <a:txBody>
                    <a:bodyPr/>
                    <a:lstStyle/>
                    <a:p>
                      <a:r>
                        <a:rPr lang="nb-NO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Geo-SfM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40800"/>
                  </a:ext>
                </a:extLst>
              </a:tr>
              <a:tr h="865692">
                <a:tc>
                  <a:txBody>
                    <a:bodyPr/>
                    <a:lstStyle/>
                    <a:p>
                      <a:r>
                        <a:rPr lang="nb-NO" dirty="0"/>
                        <a:t>02.09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Welcome to </a:t>
                      </a:r>
                      <a:r>
                        <a:rPr lang="nb-NO" dirty="0" err="1"/>
                        <a:t>Geo</a:t>
                      </a:r>
                      <a:r>
                        <a:rPr lang="nb-NO" dirty="0"/>
                        <a:t>-UAV/</a:t>
                      </a:r>
                      <a:r>
                        <a:rPr lang="nb-NO" dirty="0" err="1"/>
                        <a:t>Geo-SfM</a:t>
                      </a:r>
                      <a:r>
                        <a:rPr lang="nb-NO" dirty="0"/>
                        <a:t>/GitHub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UAV Ses. 1: UAS Operators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 err="1"/>
                        <a:t>SfM</a:t>
                      </a:r>
                      <a:r>
                        <a:rPr lang="nb-NO" dirty="0"/>
                        <a:t> Ses. 1: </a:t>
                      </a:r>
                      <a:r>
                        <a:rPr lang="nb-NO" dirty="0" err="1"/>
                        <a:t>SfM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photogrammetry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Register as an operator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Register </a:t>
                      </a:r>
                      <a:r>
                        <a:rPr lang="nb-NO" dirty="0" err="1"/>
                        <a:t>on</a:t>
                      </a:r>
                      <a:r>
                        <a:rPr lang="nb-NO" dirty="0"/>
                        <a:t> GitHub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Introduction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into</a:t>
                      </a:r>
                      <a:r>
                        <a:rPr lang="nb-NO" dirty="0"/>
                        <a:t> 3D </a:t>
                      </a:r>
                      <a:r>
                        <a:rPr lang="nb-NO" dirty="0" err="1"/>
                        <a:t>modelling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21934"/>
                  </a:ext>
                </a:extLst>
              </a:tr>
              <a:tr h="509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SfM</a:t>
                      </a:r>
                      <a:r>
                        <a:rPr lang="en-US" dirty="0"/>
                        <a:t> Ses. 2: Small object </a:t>
                      </a:r>
                      <a:r>
                        <a:rPr lang="en-US" dirty="0" err="1"/>
                        <a:t>SfM</a:t>
                      </a:r>
                      <a:r>
                        <a:rPr lang="en-US" dirty="0"/>
                        <a:t> photogrammetry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Create a georeferenced, (small) 3D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12356"/>
                  </a:ext>
                </a:extLst>
              </a:tr>
              <a:tr h="865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SfM</a:t>
                      </a:r>
                      <a:r>
                        <a:rPr lang="en-US" dirty="0"/>
                        <a:t> Ses. 2: Small object </a:t>
                      </a:r>
                      <a:r>
                        <a:rPr lang="en-US" dirty="0" err="1"/>
                        <a:t>SfM</a:t>
                      </a:r>
                      <a:r>
                        <a:rPr lang="en-US" dirty="0"/>
                        <a:t> photogrammetry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SfM</a:t>
                      </a:r>
                      <a:r>
                        <a:rPr lang="en-US" dirty="0"/>
                        <a:t> Ses. 3: Geo-referencing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Create</a:t>
                      </a:r>
                      <a:r>
                        <a:rPr lang="nb-NO" dirty="0"/>
                        <a:t> a </a:t>
                      </a:r>
                      <a:r>
                        <a:rPr lang="nb-NO" dirty="0" err="1"/>
                        <a:t>georeferenced</a:t>
                      </a:r>
                      <a:r>
                        <a:rPr lang="nb-NO" dirty="0"/>
                        <a:t>, (</a:t>
                      </a:r>
                      <a:r>
                        <a:rPr lang="nb-NO" dirty="0" err="1"/>
                        <a:t>small</a:t>
                      </a:r>
                      <a:r>
                        <a:rPr lang="nb-NO" dirty="0"/>
                        <a:t>) 3D </a:t>
                      </a:r>
                      <a:r>
                        <a:rPr lang="nb-NO" dirty="0" err="1"/>
                        <a:t>model</a:t>
                      </a:r>
                      <a:endParaRPr lang="nb-NO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Georeferencing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knowledge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02243"/>
                  </a:ext>
                </a:extLst>
              </a:tr>
              <a:tr h="865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Learning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ropes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SvalBox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HSE brief.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SfM</a:t>
                      </a:r>
                      <a:r>
                        <a:rPr lang="en-US" dirty="0"/>
                        <a:t> Ses. 4</a:t>
                      </a:r>
                      <a:r>
                        <a:rPr lang="nb-NO" dirty="0"/>
                        <a:t>: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Experience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accessing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Svalbox</a:t>
                      </a:r>
                      <a:endParaRPr lang="nb-NO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Planned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fieldwork</a:t>
                      </a:r>
                      <a:endParaRPr lang="nb-NO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 err="1"/>
                        <a:t>Automated</a:t>
                      </a:r>
                      <a:r>
                        <a:rPr lang="nb-NO" dirty="0"/>
                        <a:t>/</a:t>
                      </a:r>
                      <a:r>
                        <a:rPr lang="nb-NO" dirty="0" err="1"/>
                        <a:t>structured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approach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19345"/>
                  </a:ext>
                </a:extLst>
              </a:tr>
              <a:tr h="865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UAV Ses. 1: Register as operator / pass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UAV Ses. 3: Flying a multirotor UAV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UAV Ses. 4: Planning and Surveying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Operator </a:t>
                      </a:r>
                      <a:r>
                        <a:rPr lang="nb-NO" dirty="0" err="1"/>
                        <a:t>license</a:t>
                      </a:r>
                      <a:endParaRPr lang="nb-NO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Trial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flying/drones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Field planning (in </a:t>
                      </a:r>
                      <a:r>
                        <a:rPr lang="nb-NO" dirty="0" err="1"/>
                        <a:t>groups</a:t>
                      </a:r>
                      <a:r>
                        <a:rPr lang="nb-N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55304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FIELD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6527"/>
                  </a:ext>
                </a:extLst>
              </a:tr>
              <a:tr h="259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FIELD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182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Processing field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61006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0295AE9-B9BE-D78B-CFF5-81DE9C8ECE60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F69846FC-0AC2-797C-08D1-E008C1B0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B309E4B4-0892-B56D-6ABE-361E2621A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D4868902-56D2-4DF3-1636-EF0C34048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39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3B5E5-1365-33DD-B151-15EC44F2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E9614-BACF-C648-5933-2BF1EC41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826F65C-4167-F121-6F62-E2E50E21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1CFA7-8253-2115-538C-8CBB2F7C7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4198E-E60C-D970-DD15-1C8EAFDA1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18905A-FF3F-F927-7217-0C59B8B1B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53F8C95-94D5-0C1B-EC90-2B4B3D11D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2B0076D-8564-30F7-5B90-00746DA6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5285BF-67D7-23B7-07F2-28AFF41FEA3D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E23D-07FA-AB54-AB9E-04A7D700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AG-214: Focus &amp; aims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9ED2-A425-1C68-05DC-9E3AC7C8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/>
              <a:t>Motivation:</a:t>
            </a:r>
          </a:p>
          <a:p>
            <a:r>
              <a:rPr lang="nb-NO" dirty="0"/>
              <a:t>Plan of approach for acquiring digital data sets</a:t>
            </a:r>
          </a:p>
          <a:p>
            <a:r>
              <a:rPr lang="nb-NO" dirty="0"/>
              <a:t>Standardised &amp; structured data processing</a:t>
            </a:r>
          </a:p>
          <a:p>
            <a:r>
              <a:rPr lang="nb-NO" dirty="0"/>
              <a:t>Scientific notekeeping and data availability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Learning outcomes:</a:t>
            </a:r>
          </a:p>
          <a:p>
            <a:r>
              <a:rPr lang="nb-NO" dirty="0"/>
              <a:t>Fundamental </a:t>
            </a:r>
            <a:r>
              <a:rPr lang="nb-NO" dirty="0" err="1"/>
              <a:t>understanding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UAV </a:t>
            </a:r>
            <a:r>
              <a:rPr lang="nb-NO" dirty="0" err="1"/>
              <a:t>operations</a:t>
            </a:r>
            <a:r>
              <a:rPr lang="nb-NO" dirty="0"/>
              <a:t> in Svalbard (NEW 2025)</a:t>
            </a:r>
          </a:p>
          <a:p>
            <a:r>
              <a:rPr lang="nb-NO" dirty="0"/>
              <a:t>Fundamental understanding of photogrammetry, and how to </a:t>
            </a:r>
            <a:r>
              <a:rPr lang="nb-NO" dirty="0" err="1"/>
              <a:t>acquire</a:t>
            </a:r>
            <a:r>
              <a:rPr lang="nb-NO" dirty="0"/>
              <a:t> (NEW 2025) and </a:t>
            </a:r>
            <a:r>
              <a:rPr lang="nb-NO" dirty="0" err="1"/>
              <a:t>process</a:t>
            </a:r>
            <a:r>
              <a:rPr lang="nb-NO" dirty="0"/>
              <a:t> data</a:t>
            </a:r>
          </a:p>
          <a:p>
            <a:r>
              <a:rPr lang="nb-NO" dirty="0"/>
              <a:t>Understanding of how to apply georeferencing and spatial alignment</a:t>
            </a:r>
          </a:p>
          <a:p>
            <a:r>
              <a:rPr lang="nb-NO" dirty="0"/>
              <a:t>Become familiar with best-practices in data processing, including quality assessment and data validation</a:t>
            </a:r>
          </a:p>
          <a:p>
            <a:r>
              <a:rPr lang="nb-NO" dirty="0"/>
              <a:t>Be able to perform basic data analysis and feature interpretation</a:t>
            </a:r>
          </a:p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4A55C-A364-194C-98DD-B4D8B24D217C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FD6A8E70-9E8C-5AAA-4B81-FE19DBEF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D807380C-9CC1-946A-10C6-660978614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E537F791-13F9-6240-CA2F-B726B166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22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FA12A0-93EB-9667-D138-6CFEC34513E7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B13E6562-7F10-94CA-EB1A-BE7B895B4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7FC20674-0AD5-99AE-09FA-EE5597A73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E4AE02E2-BA0E-2721-3873-1FDD6514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6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786E1-4D32-3487-9C8A-73C17FAE4455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7857D84E-5AB1-BC8C-1788-6378C618A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7B95A598-3FDF-9702-5ECD-CAF14104B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6E365E64-C540-08E9-5D2B-58B832F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0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Before we begin: </a:t>
            </a:r>
          </a:p>
          <a:p>
            <a:r>
              <a:rPr lang="nb-NO" dirty="0"/>
              <a:t>time to explore the Geo-SfM tutorial and sign up to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573437-29CC-635C-9E9E-43AD7B223925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6F1091F6-6E7E-19B8-8C1E-29B760FE6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2E1FA754-092F-790E-D6F3-D6E7FFB07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81F33D2E-9031-094B-BD6B-56890A25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580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AG-214: autumn 2025 lecture series</vt:lpstr>
      <vt:lpstr>AG-214: Focus &amp; aims</vt:lpstr>
      <vt:lpstr>AG-214: 2025 timetable</vt:lpstr>
      <vt:lpstr>AG-214: Focus &amp; aims</vt:lpstr>
      <vt:lpstr>Geo-SfM platform: Github?</vt:lpstr>
      <vt:lpstr>Geo-SfM platform: Github</vt:lpstr>
      <vt:lpstr>Geo-SfM platform: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21</cp:revision>
  <dcterms:created xsi:type="dcterms:W3CDTF">2023-10-16T14:21:59Z</dcterms:created>
  <dcterms:modified xsi:type="dcterms:W3CDTF">2025-09-01T12:32:16Z</dcterms:modified>
</cp:coreProperties>
</file>