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</p:sldMasterIdLst>
  <p:notesMasterIdLst>
    <p:notesMasterId r:id="rId15"/>
  </p:notesMasterIdLst>
  <p:handoutMasterIdLst>
    <p:handoutMasterId r:id="rId16"/>
  </p:handoutMasterIdLst>
  <p:sldIdLst>
    <p:sldId id="272" r:id="rId2"/>
    <p:sldId id="256" r:id="rId3"/>
    <p:sldId id="260" r:id="rId4"/>
    <p:sldId id="262" r:id="rId5"/>
    <p:sldId id="263" r:id="rId6"/>
    <p:sldId id="264" r:id="rId7"/>
    <p:sldId id="266" r:id="rId8"/>
    <p:sldId id="269" r:id="rId9"/>
    <p:sldId id="275" r:id="rId10"/>
    <p:sldId id="274" r:id="rId11"/>
    <p:sldId id="267" r:id="rId12"/>
    <p:sldId id="270" r:id="rId13"/>
    <p:sldId id="276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468E4-5DE3-401F-B5CB-E1107824445E}" type="datetimeFigureOut">
              <a:rPr lang="es-CO" smtClean="0"/>
              <a:pPr/>
              <a:t>06/02/2015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A5E3D-6DFB-4B05-AE35-6C902A1362A8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1728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BC784-B678-4017-8478-0E530CF3D02B}" type="datetimeFigureOut">
              <a:rPr lang="es-CO" smtClean="0"/>
              <a:pPr/>
              <a:t>06/02/2015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D00D4-FB9B-4798-AB08-B25AEAAD7B3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00249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2</a:t>
            </a:fld>
            <a:endParaRPr 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smtClean="0"/>
              <a:t>Jueves y Viernes 8:00 am – 12:00m</a:t>
            </a:r>
          </a:p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640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26E5-DCCB-491D-8337-BFE82185D285}" type="datetime1">
              <a:rPr lang="es-ES" smtClean="0"/>
              <a:pPr/>
              <a:t>06/02/2015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37F9-4104-4677-8578-E662D6B2FC91}" type="datetime1">
              <a:rPr lang="es-ES" smtClean="0"/>
              <a:pPr/>
              <a:t>06/02/2015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C1AF-2018-42B1-8C20-0E9F798386E9}" type="datetime1">
              <a:rPr lang="es-ES" smtClean="0"/>
              <a:pPr/>
              <a:t>06/02/2015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632D-6ABD-40A3-A291-B88EEC7CD3BF}" type="datetime1">
              <a:rPr lang="es-ES" smtClean="0"/>
              <a:pPr/>
              <a:t>06/02/2015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50B7-541D-4B9E-80A2-4E5A011966A1}" type="datetime1">
              <a:rPr lang="es-ES" smtClean="0"/>
              <a:pPr/>
              <a:t>06/02/2015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2B7C-67D0-4A7D-857D-6F74FA5F43FC}" type="datetime1">
              <a:rPr lang="es-ES" smtClean="0"/>
              <a:pPr/>
              <a:t>06/02/2015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CF81-F468-4148-99BD-9303BDE0746A}" type="datetime1">
              <a:rPr lang="es-ES" smtClean="0"/>
              <a:pPr/>
              <a:t>06/02/2015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3054-BE74-4A38-812D-F2999CA64A5F}" type="datetime1">
              <a:rPr lang="es-ES" smtClean="0"/>
              <a:pPr/>
              <a:t>06/02/2015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691D-9C5E-43D1-81F8-8B4F431FE2D3}" type="datetime1">
              <a:rPr lang="es-ES" smtClean="0"/>
              <a:pPr/>
              <a:t>06/02/2015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4A0B-A654-414D-8F9D-CD6EE11FFF57}" type="datetime1">
              <a:rPr lang="es-ES" smtClean="0"/>
              <a:pPr/>
              <a:t>06/02/2015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B862-5BF7-42E2-BA1C-08F6DD8A713B}" type="datetime1">
              <a:rPr lang="es-ES" smtClean="0"/>
              <a:pPr/>
              <a:t>06/02/2015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94B3-3E42-4703-B3C7-45ECEA9EA09B}" type="datetime1">
              <a:rPr lang="es-ES" smtClean="0"/>
              <a:pPr/>
              <a:t>06/02/2015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2 Subtítulo"/>
          <p:cNvSpPr txBox="1">
            <a:spLocks/>
          </p:cNvSpPr>
          <p:nvPr userDrawn="1"/>
        </p:nvSpPr>
        <p:spPr>
          <a:xfrm>
            <a:off x="642942" y="6215082"/>
            <a:ext cx="8215338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1000" dirty="0" smtClean="0"/>
              <a:t>Escuela de Ingeniería de Sistemas y Computación.</a:t>
            </a:r>
          </a:p>
          <a:p>
            <a:pPr marL="0" indent="0" algn="just">
              <a:buNone/>
            </a:pPr>
            <a:r>
              <a:rPr lang="es-CO" sz="1000" dirty="0" smtClean="0"/>
              <a:t>Fundamentos de Redes</a:t>
            </a:r>
            <a:endParaRPr lang="es-CO" sz="10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282" y="6215082"/>
            <a:ext cx="357190" cy="49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azon.com/Computer-Networking-Top-Down-Approach-6th/product-reviews/0132856204/ref=la_B001IGQHKM_1_1_cm_cr_acr_img?ie=UTF8&amp;showViewpoints=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dbarragan1331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>
            <a:spLocks noChangeArrowheads="1"/>
          </p:cNvSpPr>
          <p:nvPr/>
        </p:nvSpPr>
        <p:spPr bwMode="ltGray">
          <a:xfrm flipV="1">
            <a:off x="0" y="4357694"/>
            <a:ext cx="9144000" cy="1106488"/>
          </a:xfrm>
          <a:prstGeom prst="rect">
            <a:avLst/>
          </a:prstGeom>
          <a:solidFill>
            <a:schemeClr val="bg1">
              <a:lumMod val="75000"/>
            </a:schemeClr>
          </a:solidFill>
          <a:ln w="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6" name="AutoShape 21"/>
          <p:cNvSpPr>
            <a:spLocks noChangeArrowheads="1"/>
          </p:cNvSpPr>
          <p:nvPr/>
        </p:nvSpPr>
        <p:spPr bwMode="ltGray">
          <a:xfrm>
            <a:off x="1474788" y="4572008"/>
            <a:ext cx="7129462" cy="1214446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500034" y="27146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cap="small" baseline="0">
                <a:solidFill>
                  <a:srgbClr val="C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small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Fundamentos De Redes</a:t>
            </a:r>
            <a:endParaRPr kumimoji="0" lang="es-ES" sz="5400" b="0" i="0" u="none" strike="noStrike" kern="1200" cap="small" spc="0" normalizeH="0" baseline="0" noProof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5857892"/>
            <a:ext cx="642942" cy="88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614488" y="4714884"/>
            <a:ext cx="6858000" cy="857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Daniel Barragán C.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daniel.barragan@correounivalle.edu.co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CO" sz="1600" b="1" i="0" u="none" strike="noStrike" kern="1200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Viernes 2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:00 </a:t>
            </a:r>
            <a:r>
              <a:rPr lang="en-US" sz="1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m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en-US" sz="1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:00 </a:t>
            </a:r>
            <a:r>
              <a:rPr lang="en-US" sz="1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m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– Edificio 331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Oficina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2114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4788024" y="212447"/>
            <a:ext cx="4105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/>
              <a:t>“</a:t>
            </a:r>
            <a:r>
              <a:rPr lang="es-CO" b="1" cap="small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Somos lo que hacemos repetidamente, la excelencia entonces, no es un acto, sino un hábito”</a:t>
            </a:r>
          </a:p>
          <a:p>
            <a:pPr algn="r"/>
            <a:r>
              <a:rPr lang="es-CO" b="1" cap="small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Aristóteles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solidFill>
                  <a:srgbClr val="FF0000"/>
                </a:solidFill>
                <a:latin typeface="Tw Cen MT"/>
              </a:rPr>
              <a:t>Evaluación</a:t>
            </a:r>
            <a:endParaRPr lang="es-ES_tradnl" dirty="0">
              <a:solidFill>
                <a:srgbClr val="FF0000"/>
              </a:solidFill>
              <a:latin typeface="Tw Cen MT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80513"/>
              </p:ext>
            </p:extLst>
          </p:nvPr>
        </p:nvGraphicFramePr>
        <p:xfrm>
          <a:off x="1571604" y="1928802"/>
          <a:ext cx="609600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Item</a:t>
                      </a:r>
                      <a:endParaRPr lang="es-ES_tradn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Porcentaje</a:t>
                      </a:r>
                      <a:endParaRPr lang="es-ES_tradnl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Primer Examen</a:t>
                      </a:r>
                      <a:endParaRPr lang="es-ES_tradn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30% </a:t>
                      </a:r>
                      <a:endParaRPr lang="es-ES_tradnl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Segundo Examen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30%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Talleres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20%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Miniproyecto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20%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9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78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solidFill>
                  <a:srgbClr val="FF0000"/>
                </a:solidFill>
                <a:latin typeface="Tw Cen MT"/>
              </a:rPr>
              <a:t>Bibliografía</a:t>
            </a:r>
            <a:endParaRPr lang="es-ES_tradnl" dirty="0">
              <a:solidFill>
                <a:srgbClr val="FF0000"/>
              </a:solidFill>
              <a:latin typeface="Tw Cen M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525963"/>
          </a:xfrm>
        </p:spPr>
        <p:txBody>
          <a:bodyPr>
            <a:normAutofit/>
          </a:bodyPr>
          <a:lstStyle/>
          <a:p>
            <a:pPr marL="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/>
              <a:t>Computer Networking: A Top-Down Approach </a:t>
            </a:r>
          </a:p>
          <a:p>
            <a:pPr marL="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 err="1"/>
              <a:t>Sexta</a:t>
            </a:r>
            <a:r>
              <a:rPr lang="en-US" sz="2400" dirty="0"/>
              <a:t> </a:t>
            </a:r>
            <a:r>
              <a:rPr lang="en-US" sz="2400" dirty="0" err="1"/>
              <a:t>Edición</a:t>
            </a:r>
            <a:r>
              <a:rPr lang="en-US" sz="2400" dirty="0"/>
              <a:t> (2012)</a:t>
            </a:r>
          </a:p>
          <a:p>
            <a:pPr marL="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/>
              <a:t>James F. Kurose and Keith W. Ross</a:t>
            </a:r>
          </a:p>
          <a:p>
            <a:pPr marL="0" indent="-51435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>
              <a:hlinkClick r:id="rId2"/>
            </a:endParaRPr>
          </a:p>
          <a:p>
            <a:pPr marL="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2400" b="1" dirty="0" err="1"/>
              <a:t>Using</a:t>
            </a:r>
            <a:r>
              <a:rPr lang="es-ES" sz="2400" b="1" dirty="0"/>
              <a:t> </a:t>
            </a:r>
            <a:r>
              <a:rPr lang="es-ES" sz="2400" b="1" dirty="0" err="1"/>
              <a:t>Snort</a:t>
            </a:r>
            <a:r>
              <a:rPr lang="es-ES" sz="2400" b="1" dirty="0"/>
              <a:t> and </a:t>
            </a:r>
            <a:r>
              <a:rPr lang="es-ES" sz="2400" b="1" dirty="0" err="1"/>
              <a:t>Ethereal</a:t>
            </a:r>
            <a:r>
              <a:rPr lang="es-ES" sz="2400" b="1" dirty="0"/>
              <a:t> </a:t>
            </a:r>
            <a:r>
              <a:rPr lang="es-ES" sz="2400" b="1" dirty="0" err="1"/>
              <a:t>to</a:t>
            </a:r>
            <a:r>
              <a:rPr lang="es-ES" sz="2400" b="1" dirty="0"/>
              <a:t> Master </a:t>
            </a:r>
            <a:r>
              <a:rPr lang="es-ES" sz="2400" b="1" dirty="0" err="1"/>
              <a:t>The</a:t>
            </a:r>
            <a:r>
              <a:rPr lang="es-ES" sz="2400" b="1" dirty="0"/>
              <a:t> 8 </a:t>
            </a:r>
            <a:r>
              <a:rPr lang="es-ES" sz="2400" b="1" dirty="0" err="1"/>
              <a:t>Layers</a:t>
            </a:r>
            <a:r>
              <a:rPr lang="es-ES" sz="2400" b="1" dirty="0"/>
              <a:t> Of </a:t>
            </a:r>
            <a:r>
              <a:rPr lang="es-ES" sz="2400" b="1" dirty="0" err="1"/>
              <a:t>An</a:t>
            </a:r>
            <a:r>
              <a:rPr lang="es-ES" sz="2400" b="1" dirty="0"/>
              <a:t> </a:t>
            </a:r>
            <a:r>
              <a:rPr lang="es-ES" sz="2400" b="1" dirty="0" err="1"/>
              <a:t>Insecure</a:t>
            </a:r>
            <a:r>
              <a:rPr lang="es-ES" sz="2400" b="1" dirty="0"/>
              <a:t> Network</a:t>
            </a:r>
          </a:p>
          <a:p>
            <a:pPr marL="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2400" dirty="0"/>
              <a:t>Primera Edición (2006)</a:t>
            </a:r>
          </a:p>
          <a:p>
            <a:pPr marL="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/>
              <a:t>Michael Gregg, Stephen Watkins, George Mays, Chris </a:t>
            </a:r>
            <a:r>
              <a:rPr lang="en-US" sz="2400" dirty="0" err="1"/>
              <a:t>Ries</a:t>
            </a:r>
            <a:r>
              <a:rPr lang="en-US" sz="2400" dirty="0"/>
              <a:t>, Ronald M. </a:t>
            </a:r>
            <a:r>
              <a:rPr lang="en-US" sz="2400" dirty="0" err="1"/>
              <a:t>Bandes</a:t>
            </a:r>
            <a:r>
              <a:rPr lang="en-US" sz="2400" dirty="0"/>
              <a:t>, Brandon Franklin</a:t>
            </a:r>
          </a:p>
        </p:txBody>
      </p:sp>
      <p:cxnSp>
        <p:nvCxnSpPr>
          <p:cNvPr id="6" name="5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solidFill>
                  <a:srgbClr val="FF0000"/>
                </a:solidFill>
              </a:rPr>
              <a:t>Asesorías</a:t>
            </a:r>
            <a:endParaRPr lang="es-ES_tradnl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57242" y="1600200"/>
            <a:ext cx="8229600" cy="4525963"/>
          </a:xfrm>
        </p:spPr>
        <p:txBody>
          <a:bodyPr/>
          <a:lstStyle/>
          <a:p>
            <a:pPr algn="ctr">
              <a:lnSpc>
                <a:spcPct val="150000"/>
              </a:lnSpc>
              <a:buNone/>
            </a:pPr>
            <a:endParaRPr lang="es-ES" dirty="0" smtClean="0"/>
          </a:p>
          <a:p>
            <a:pPr algn="ctr">
              <a:lnSpc>
                <a:spcPct val="150000"/>
              </a:lnSpc>
              <a:buNone/>
            </a:pPr>
            <a:r>
              <a:rPr lang="es-ES" sz="2800" dirty="0" smtClean="0">
                <a:hlinkClick r:id="rId3"/>
              </a:rPr>
              <a:t>daniel.barragan@correounivalle.edu.co</a:t>
            </a:r>
            <a:endParaRPr lang="es-ES" sz="2800" dirty="0" smtClean="0"/>
          </a:p>
          <a:p>
            <a:pPr algn="ctr">
              <a:lnSpc>
                <a:spcPct val="150000"/>
              </a:lnSpc>
              <a:buNone/>
            </a:pPr>
            <a:r>
              <a:rPr lang="es-ES" sz="2800" dirty="0" smtClean="0"/>
              <a:t>Edificio 331 – Oficina 2114</a:t>
            </a:r>
          </a:p>
          <a:p>
            <a:pPr algn="ctr">
              <a:buNone/>
            </a:pPr>
            <a:r>
              <a:rPr lang="es-ES" sz="2800" dirty="0" smtClean="0"/>
              <a:t>Viernes 2:00 </a:t>
            </a:r>
            <a:r>
              <a:rPr lang="es-ES" sz="2800" dirty="0"/>
              <a:t>p</a:t>
            </a:r>
            <a:r>
              <a:rPr lang="es-ES" sz="2800" dirty="0" smtClean="0"/>
              <a:t>m </a:t>
            </a:r>
            <a:r>
              <a:rPr lang="es-ES" sz="2800" dirty="0" smtClean="0"/>
              <a:t>– </a:t>
            </a:r>
            <a:r>
              <a:rPr lang="es-ES" sz="2800" dirty="0"/>
              <a:t>3</a:t>
            </a:r>
            <a:r>
              <a:rPr lang="es-ES" sz="2800" dirty="0" smtClean="0"/>
              <a:t>:00 </a:t>
            </a:r>
            <a:r>
              <a:rPr lang="es-ES" sz="2800" dirty="0"/>
              <a:t>p</a:t>
            </a:r>
            <a:r>
              <a:rPr lang="es-ES" sz="2800" dirty="0" smtClean="0"/>
              <a:t>m</a:t>
            </a:r>
            <a:endParaRPr lang="es-ES" sz="2800" dirty="0" smtClean="0"/>
          </a:p>
        </p:txBody>
      </p:sp>
      <p:cxnSp>
        <p:nvCxnSpPr>
          <p:cNvPr id="6" name="5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fbcdn-sphotos-b-a.akamaihd.net/hphotos-ak-ash4/409427_10150685041791181_76765912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61917"/>
            <a:ext cx="3888431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85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714620"/>
            <a:ext cx="7772400" cy="1470025"/>
          </a:xfrm>
        </p:spPr>
        <p:txBody>
          <a:bodyPr>
            <a:no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latin typeface="+mn-lt"/>
              </a:rPr>
              <a:t>http://eisc.univalle.edu.co/cursos/web/ver/750001M/7</a:t>
            </a:r>
            <a:endParaRPr lang="es-ES" sz="2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189504" y="476672"/>
            <a:ext cx="6764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800" dirty="0" smtClean="0">
                <a:solidFill>
                  <a:srgbClr val="FF0000"/>
                </a:solidFill>
                <a:latin typeface="Tw Cen MT" pitchFamily="34" charset="0"/>
              </a:rPr>
              <a:t>Fundamentos de Redes</a:t>
            </a:r>
            <a:endParaRPr lang="es-CO" sz="4800" dirty="0">
              <a:solidFill>
                <a:srgbClr val="FF0000"/>
              </a:solidFill>
              <a:latin typeface="Tw Cen MT" pitchFamily="34" charset="0"/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466" y="1890165"/>
            <a:ext cx="4256310" cy="3194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Agenda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CO" dirty="0" smtClean="0"/>
              <a:t>Objetivos</a:t>
            </a:r>
          </a:p>
          <a:p>
            <a:pPr algn="just"/>
            <a:r>
              <a:rPr lang="es-CO" dirty="0" smtClean="0"/>
              <a:t>Contenido</a:t>
            </a:r>
          </a:p>
          <a:p>
            <a:pPr algn="just"/>
            <a:r>
              <a:rPr lang="es-CO" dirty="0" smtClean="0"/>
              <a:t>Metodología</a:t>
            </a:r>
          </a:p>
          <a:p>
            <a:pPr algn="just"/>
            <a:r>
              <a:rPr lang="es-CO" dirty="0" smtClean="0"/>
              <a:t>Evaluación</a:t>
            </a:r>
          </a:p>
          <a:p>
            <a:pPr algn="just"/>
            <a:r>
              <a:rPr lang="es-CO" dirty="0" smtClean="0"/>
              <a:t>Bibliografía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Objetivo General</a:t>
            </a:r>
            <a:endParaRPr lang="es-CO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2"/>
          </a:xfrm>
        </p:spPr>
        <p:txBody>
          <a:bodyPr>
            <a:normAutofit/>
          </a:bodyPr>
          <a:lstStyle/>
          <a:p>
            <a:pPr marL="342900" lvl="1" indent="-342900" algn="just">
              <a:buFont typeface="Arial" pitchFamily="34" charset="0"/>
              <a:buChar char="•"/>
            </a:pPr>
            <a:r>
              <a:rPr lang="es-ES_tradnl" dirty="0" smtClean="0"/>
              <a:t>Conocer y analizar los componentes hardware y software que conforman una red de comunicación por medio de ejercicios prácticos y herramientas de simulación </a:t>
            </a:r>
            <a:endParaRPr lang="es-CO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solidFill>
                  <a:srgbClr val="FF0000"/>
                </a:solidFill>
                <a:latin typeface="Tw Cen MT"/>
              </a:rPr>
              <a:t>Contenido</a:t>
            </a:r>
            <a:endParaRPr lang="es-ES_tradnl" dirty="0">
              <a:solidFill>
                <a:srgbClr val="FF0000"/>
              </a:solidFill>
              <a:latin typeface="Tw Cen M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474805"/>
            <a:ext cx="8229600" cy="4525963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s-ES" sz="2400" dirty="0" smtClean="0"/>
              <a:t>Introducción al Curso (Historia, Conceptos)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2400" dirty="0" smtClean="0"/>
              <a:t>Capa de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2400" dirty="0" smtClean="0"/>
              <a:t>Capa de Transporte</a:t>
            </a:r>
            <a:endParaRPr lang="es-CO" sz="2400" dirty="0"/>
          </a:p>
          <a:p>
            <a:pPr marL="514350" lvl="0" indent="-514350">
              <a:buFont typeface="+mj-lt"/>
              <a:buAutoNum type="arabicPeriod"/>
            </a:pPr>
            <a:r>
              <a:rPr lang="es-ES" sz="2400" dirty="0" smtClean="0"/>
              <a:t>Capa de Red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2400" dirty="0" smtClean="0"/>
              <a:t>Capa de Enlace</a:t>
            </a:r>
            <a:endParaRPr lang="es-CO" sz="2400" dirty="0"/>
          </a:p>
          <a:p>
            <a:pPr marL="514350" indent="-514350">
              <a:buFont typeface="+mj-lt"/>
              <a:buAutoNum type="arabicPeriod"/>
            </a:pPr>
            <a:r>
              <a:rPr lang="es-CO" sz="2400" dirty="0" smtClean="0"/>
              <a:t>Capa Física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2400" dirty="0" smtClean="0"/>
              <a:t>Seguridad</a:t>
            </a:r>
          </a:p>
          <a:p>
            <a:pPr marL="0" indent="0">
              <a:buNone/>
            </a:pPr>
            <a:endParaRPr lang="es-ES_tradnl" dirty="0" smtClean="0"/>
          </a:p>
        </p:txBody>
      </p:sp>
      <p:cxnSp>
        <p:nvCxnSpPr>
          <p:cNvPr id="6" name="5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solidFill>
                  <a:srgbClr val="FF0000"/>
                </a:solidFill>
                <a:latin typeface="Tw Cen MT"/>
              </a:rPr>
              <a:t>Metodología</a:t>
            </a:r>
            <a:endParaRPr lang="es-ES_tradnl" dirty="0">
              <a:solidFill>
                <a:srgbClr val="FF0000"/>
              </a:solidFill>
              <a:latin typeface="Tw Cen M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Clases Teórico – Prácticas</a:t>
            </a:r>
          </a:p>
          <a:p>
            <a:r>
              <a:rPr lang="es-CO" dirty="0" smtClean="0"/>
              <a:t>Talleres (7)</a:t>
            </a:r>
          </a:p>
          <a:p>
            <a:r>
              <a:rPr lang="es-CO" dirty="0" smtClean="0"/>
              <a:t>Exámenes (2)</a:t>
            </a:r>
          </a:p>
          <a:p>
            <a:r>
              <a:rPr lang="es-CO" dirty="0" smtClean="0"/>
              <a:t>Desarrollo de un Miniproyecto</a:t>
            </a:r>
          </a:p>
          <a:p>
            <a:pPr>
              <a:buNone/>
            </a:pPr>
            <a:endParaRPr lang="es-ES_tradnl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solidFill>
                  <a:srgbClr val="FF0000"/>
                </a:solidFill>
                <a:latin typeface="Tw Cen MT"/>
              </a:rPr>
              <a:t>Talleres</a:t>
            </a:r>
            <a:endParaRPr lang="es-ES_tradnl" dirty="0">
              <a:solidFill>
                <a:srgbClr val="FF0000"/>
              </a:solidFill>
              <a:latin typeface="Tw Cen MT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5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322641"/>
              </p:ext>
            </p:extLst>
          </p:nvPr>
        </p:nvGraphicFramePr>
        <p:xfrm>
          <a:off x="1988943" y="1700808"/>
          <a:ext cx="5166114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0868"/>
                <a:gridCol w="4015246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dirty="0" smtClean="0">
                          <a:latin typeface="Tw Cen MT"/>
                        </a:rPr>
                        <a:t>No.</a:t>
                      </a:r>
                      <a:endParaRPr lang="es-ES_tradnl" dirty="0">
                        <a:latin typeface="Tw Cen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dirty="0" smtClean="0">
                          <a:latin typeface="Tw Cen MT"/>
                        </a:rPr>
                        <a:t>Tema</a:t>
                      </a:r>
                      <a:endParaRPr lang="es-ES_tradnl" dirty="0">
                        <a:latin typeface="Tw Cen M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_tradnl" dirty="0" smtClean="0">
                          <a:latin typeface="+mn-lt"/>
                        </a:rPr>
                        <a:t>1</a:t>
                      </a:r>
                      <a:endParaRPr lang="es-ES_tradnl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Packet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Tracer</a:t>
                      </a:r>
                      <a:r>
                        <a:rPr lang="es-CO" baseline="0" dirty="0" smtClean="0"/>
                        <a:t>: </a:t>
                      </a:r>
                      <a:r>
                        <a:rPr lang="es-CO" baseline="0" dirty="0" err="1" smtClean="0"/>
                        <a:t>Hub</a:t>
                      </a:r>
                      <a:r>
                        <a:rPr lang="es-CO" baseline="0" dirty="0" smtClean="0"/>
                        <a:t> y </a:t>
                      </a:r>
                      <a:r>
                        <a:rPr lang="es-CO" baseline="0" dirty="0" err="1" smtClean="0"/>
                        <a:t>Switch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_tradnl" dirty="0" smtClean="0">
                          <a:latin typeface="+mn-lt"/>
                        </a:rPr>
                        <a:t>2</a:t>
                      </a:r>
                      <a:endParaRPr lang="es-ES_tradnl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Wireshark</a:t>
                      </a:r>
                      <a:r>
                        <a:rPr lang="es-CO" dirty="0" smtClean="0"/>
                        <a:t>: Introducción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dirty="0" smtClean="0">
                          <a:latin typeface="+mn-lt"/>
                        </a:rPr>
                        <a:t>3</a:t>
                      </a:r>
                      <a:endParaRPr lang="es-ES_tradnl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dirty="0" err="1" smtClean="0">
                          <a:latin typeface="+mn-lt"/>
                        </a:rPr>
                        <a:t>Wireshark</a:t>
                      </a:r>
                      <a:r>
                        <a:rPr lang="es-ES_tradnl" baseline="0" dirty="0" smtClean="0">
                          <a:latin typeface="+mn-lt"/>
                        </a:rPr>
                        <a:t>: Protocolo HTTP</a:t>
                      </a:r>
                      <a:endParaRPr lang="es-ES_tradnl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dirty="0" smtClean="0">
                          <a:latin typeface="+mn-lt"/>
                        </a:rPr>
                        <a:t>4</a:t>
                      </a:r>
                      <a:endParaRPr lang="es-ES_tradnl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dirty="0" err="1" smtClean="0">
                          <a:latin typeface="+mn-lt"/>
                        </a:rPr>
                        <a:t>Wireshark</a:t>
                      </a:r>
                      <a:r>
                        <a:rPr lang="es-ES_tradnl" dirty="0" smtClean="0">
                          <a:latin typeface="+mn-lt"/>
                        </a:rPr>
                        <a:t>:</a:t>
                      </a:r>
                      <a:r>
                        <a:rPr lang="es-ES_tradnl" baseline="0" dirty="0" smtClean="0">
                          <a:latin typeface="+mn-lt"/>
                        </a:rPr>
                        <a:t> Protocolo TCP/UDP</a:t>
                      </a:r>
                      <a:endParaRPr lang="es-ES_tradnl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dirty="0" smtClean="0">
                          <a:latin typeface="+mn-lt"/>
                        </a:rPr>
                        <a:t>5</a:t>
                      </a:r>
                      <a:endParaRPr lang="es-ES_tradnl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dirty="0" err="1" smtClean="0">
                          <a:latin typeface="+mn-lt"/>
                        </a:rPr>
                        <a:t>Wireshark</a:t>
                      </a:r>
                      <a:r>
                        <a:rPr lang="es-ES_tradnl" dirty="0" smtClean="0">
                          <a:latin typeface="+mn-lt"/>
                        </a:rPr>
                        <a:t>: Protocolo IP</a:t>
                      </a:r>
                      <a:endParaRPr lang="es-ES_tradnl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_tradnl" dirty="0" smtClean="0">
                          <a:latin typeface="+mn-lt"/>
                        </a:rPr>
                        <a:t>6</a:t>
                      </a:r>
                      <a:endParaRPr lang="es-ES_tradnl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dirty="0" err="1" smtClean="0">
                          <a:latin typeface="+mn-lt"/>
                        </a:rPr>
                        <a:t>Packet</a:t>
                      </a:r>
                      <a:r>
                        <a:rPr lang="es-ES_tradnl" baseline="0" dirty="0" smtClean="0">
                          <a:latin typeface="+mn-lt"/>
                        </a:rPr>
                        <a:t> </a:t>
                      </a:r>
                      <a:r>
                        <a:rPr lang="es-ES_tradnl" baseline="0" dirty="0" err="1" smtClean="0">
                          <a:latin typeface="+mn-lt"/>
                        </a:rPr>
                        <a:t>Tracer</a:t>
                      </a:r>
                      <a:r>
                        <a:rPr lang="es-ES_tradnl" baseline="0" dirty="0" smtClean="0">
                          <a:latin typeface="+mn-lt"/>
                        </a:rPr>
                        <a:t>: Direccionamiento IP</a:t>
                      </a:r>
                      <a:endParaRPr lang="es-ES_tradnl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_tradnl" dirty="0" smtClean="0">
                          <a:latin typeface="+mn-lt"/>
                        </a:rPr>
                        <a:t>7</a:t>
                      </a:r>
                      <a:endParaRPr lang="es-ES_tradnl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dirty="0" err="1" smtClean="0">
                          <a:latin typeface="+mn-lt"/>
                        </a:rPr>
                        <a:t>Packet</a:t>
                      </a:r>
                      <a:r>
                        <a:rPr lang="es-ES_tradnl" dirty="0" smtClean="0">
                          <a:latin typeface="+mn-lt"/>
                        </a:rPr>
                        <a:t> </a:t>
                      </a:r>
                      <a:r>
                        <a:rPr lang="es-ES_tradnl" dirty="0" err="1" smtClean="0">
                          <a:latin typeface="+mn-lt"/>
                        </a:rPr>
                        <a:t>Tracer</a:t>
                      </a:r>
                      <a:r>
                        <a:rPr lang="es-ES_tradnl" dirty="0" smtClean="0">
                          <a:latin typeface="+mn-lt"/>
                        </a:rPr>
                        <a:t>:</a:t>
                      </a:r>
                      <a:r>
                        <a:rPr lang="es-ES_tradnl" baseline="0" dirty="0" smtClean="0">
                          <a:latin typeface="+mn-lt"/>
                        </a:rPr>
                        <a:t> Redes Locales Virtuales</a:t>
                      </a:r>
                      <a:endParaRPr lang="es-ES_tradnl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_tradnl" dirty="0" smtClean="0">
                          <a:latin typeface="+mn-lt"/>
                        </a:rPr>
                        <a:t>8</a:t>
                      </a:r>
                      <a:endParaRPr lang="es-ES_tradnl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Construcción de Cables</a:t>
                      </a:r>
                      <a:r>
                        <a:rPr lang="es-CO" baseline="0" dirty="0" smtClean="0"/>
                        <a:t> de Red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solidFill>
                  <a:srgbClr val="FF0000"/>
                </a:solidFill>
                <a:latin typeface="Tw Cen MT"/>
              </a:rPr>
              <a:t>Miniproyecto</a:t>
            </a:r>
            <a:endParaRPr lang="es-ES_tradnl" dirty="0">
              <a:solidFill>
                <a:srgbClr val="FF0000"/>
              </a:solidFill>
              <a:latin typeface="Tw Cen MT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Opciones</a:t>
            </a:r>
          </a:p>
          <a:p>
            <a:pPr lvl="1"/>
            <a:r>
              <a:rPr lang="es-CO" dirty="0" smtClean="0"/>
              <a:t>Implementación </a:t>
            </a:r>
            <a:r>
              <a:rPr lang="es-CO" dirty="0" smtClean="0"/>
              <a:t>de un software para monitoreo de variables de un </a:t>
            </a:r>
            <a:r>
              <a:rPr lang="es-CO" dirty="0" err="1" smtClean="0"/>
              <a:t>datacenter</a:t>
            </a:r>
            <a:endParaRPr lang="es-CO" dirty="0" smtClean="0"/>
          </a:p>
          <a:p>
            <a:pPr lvl="1"/>
            <a:r>
              <a:rPr lang="es-CO" dirty="0"/>
              <a:t>Implementación de un software para </a:t>
            </a:r>
            <a:r>
              <a:rPr lang="es-CO" dirty="0" smtClean="0"/>
              <a:t>la captura y envío de imágenes  un servidor en la nube (</a:t>
            </a:r>
            <a:r>
              <a:rPr lang="es-CO" dirty="0"/>
              <a:t>RTP y </a:t>
            </a:r>
            <a:r>
              <a:rPr lang="es-CO" dirty="0" smtClean="0"/>
              <a:t>RTCP)</a:t>
            </a:r>
            <a:endParaRPr lang="es-CO" dirty="0"/>
          </a:p>
          <a:p>
            <a:pPr lvl="1"/>
            <a:endParaRPr lang="es-CO" dirty="0"/>
          </a:p>
        </p:txBody>
      </p:sp>
      <p:graphicFrame>
        <p:nvGraphicFramePr>
          <p:cNvPr id="5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154274"/>
              </p:ext>
            </p:extLst>
          </p:nvPr>
        </p:nvGraphicFramePr>
        <p:xfrm>
          <a:off x="1524000" y="4775552"/>
          <a:ext cx="60960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Item</a:t>
                      </a:r>
                      <a:endParaRPr lang="es-ES_tradn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Fecha</a:t>
                      </a:r>
                      <a:endParaRPr lang="es-ES_tradnl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Sustentación</a:t>
                      </a:r>
                      <a:endParaRPr lang="es-ES_tradn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aseline="0" dirty="0" smtClean="0"/>
                        <a:t>29 Mayo</a:t>
                      </a:r>
                      <a:endParaRPr lang="es-ES_tradnl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solidFill>
                  <a:srgbClr val="FF0000"/>
                </a:solidFill>
                <a:latin typeface="Tw Cen MT"/>
              </a:rPr>
              <a:t>Exámenes</a:t>
            </a:r>
            <a:endParaRPr lang="es-ES_tradnl" dirty="0">
              <a:solidFill>
                <a:srgbClr val="FF0000"/>
              </a:solidFill>
              <a:latin typeface="Tw Cen MT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099674"/>
              </p:ext>
            </p:extLst>
          </p:nvPr>
        </p:nvGraphicFramePr>
        <p:xfrm>
          <a:off x="1571604" y="1928802"/>
          <a:ext cx="609600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Item</a:t>
                      </a:r>
                      <a:endParaRPr lang="es-ES_tradn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Fecha</a:t>
                      </a:r>
                      <a:endParaRPr lang="es-ES_tradnl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Primer Examen</a:t>
                      </a:r>
                      <a:endParaRPr lang="es-ES_tradn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10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dirty="0" smtClean="0"/>
                        <a:t>Abril</a:t>
                      </a:r>
                      <a:endParaRPr lang="es-ES_tradnl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Primer Opcional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17 </a:t>
                      </a:r>
                      <a:r>
                        <a:rPr lang="es-ES_tradnl" dirty="0" smtClean="0"/>
                        <a:t>Abril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Segundo Examen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15 </a:t>
                      </a:r>
                      <a:r>
                        <a:rPr lang="es-CO" dirty="0" smtClean="0"/>
                        <a:t>Mayo</a:t>
                      </a:r>
                      <a:endParaRPr lang="es-ES_tradnl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Segundo Opcional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aseline="0" dirty="0" smtClean="0"/>
                        <a:t>22 </a:t>
                      </a:r>
                      <a:r>
                        <a:rPr lang="es-ES_tradnl" dirty="0" smtClean="0"/>
                        <a:t>Mayo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56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2165</TotalTime>
  <Words>307</Words>
  <Application>Microsoft Office PowerPoint</Application>
  <PresentationFormat>Presentación en pantalla (4:3)</PresentationFormat>
  <Paragraphs>96</Paragraphs>
  <Slides>13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Presentación de PowerPoint</vt:lpstr>
      <vt:lpstr>http://eisc.univalle.edu.co/cursos/web/ver/750001M/7</vt:lpstr>
      <vt:lpstr>Agenda</vt:lpstr>
      <vt:lpstr>Objetivo General</vt:lpstr>
      <vt:lpstr>Contenido</vt:lpstr>
      <vt:lpstr>Metodología</vt:lpstr>
      <vt:lpstr>Talleres</vt:lpstr>
      <vt:lpstr>Miniproyecto</vt:lpstr>
      <vt:lpstr>Exámenes</vt:lpstr>
      <vt:lpstr>Evaluación</vt:lpstr>
      <vt:lpstr>Bibliografía</vt:lpstr>
      <vt:lpstr>Asesorías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Daniel</dc:creator>
  <cp:lastModifiedBy>Lancelot_dab@hotmail.com</cp:lastModifiedBy>
  <cp:revision>92</cp:revision>
  <dcterms:created xsi:type="dcterms:W3CDTF">2009-08-31T02:57:41Z</dcterms:created>
  <dcterms:modified xsi:type="dcterms:W3CDTF">2015-02-06T05:48:06Z</dcterms:modified>
</cp:coreProperties>
</file>