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</p:sldMasterIdLst>
  <p:notesMasterIdLst>
    <p:notesMasterId r:id="rId46"/>
  </p:notesMasterIdLst>
  <p:handoutMasterIdLst>
    <p:handoutMasterId r:id="rId47"/>
  </p:handoutMasterIdLst>
  <p:sldIdLst>
    <p:sldId id="272" r:id="rId2"/>
    <p:sldId id="256" r:id="rId3"/>
    <p:sldId id="260" r:id="rId4"/>
    <p:sldId id="278" r:id="rId5"/>
    <p:sldId id="310" r:id="rId6"/>
    <p:sldId id="311" r:id="rId7"/>
    <p:sldId id="312" r:id="rId8"/>
    <p:sldId id="313" r:id="rId9"/>
    <p:sldId id="314" r:id="rId10"/>
    <p:sldId id="315" r:id="rId11"/>
    <p:sldId id="323" r:id="rId12"/>
    <p:sldId id="324" r:id="rId13"/>
    <p:sldId id="316" r:id="rId14"/>
    <p:sldId id="317" r:id="rId15"/>
    <p:sldId id="321" r:id="rId16"/>
    <p:sldId id="322" r:id="rId17"/>
    <p:sldId id="318" r:id="rId18"/>
    <p:sldId id="319" r:id="rId19"/>
    <p:sldId id="325" r:id="rId20"/>
    <p:sldId id="337" r:id="rId21"/>
    <p:sldId id="336" r:id="rId22"/>
    <p:sldId id="332" r:id="rId23"/>
    <p:sldId id="345" r:id="rId24"/>
    <p:sldId id="346" r:id="rId25"/>
    <p:sldId id="333" r:id="rId26"/>
    <p:sldId id="340" r:id="rId27"/>
    <p:sldId id="334" r:id="rId28"/>
    <p:sldId id="341" r:id="rId29"/>
    <p:sldId id="335" r:id="rId30"/>
    <p:sldId id="342" r:id="rId31"/>
    <p:sldId id="338" r:id="rId32"/>
    <p:sldId id="343" r:id="rId33"/>
    <p:sldId id="339" r:id="rId34"/>
    <p:sldId id="344" r:id="rId35"/>
    <p:sldId id="326" r:id="rId36"/>
    <p:sldId id="327" r:id="rId37"/>
    <p:sldId id="328" r:id="rId38"/>
    <p:sldId id="329" r:id="rId39"/>
    <p:sldId id="330" r:id="rId40"/>
    <p:sldId id="331" r:id="rId41"/>
    <p:sldId id="347" r:id="rId42"/>
    <p:sldId id="309" r:id="rId43"/>
    <p:sldId id="270" r:id="rId44"/>
    <p:sldId id="276" r:id="rId4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88385" autoAdjust="0"/>
  </p:normalViewPr>
  <p:slideViewPr>
    <p:cSldViewPr>
      <p:cViewPr>
        <p:scale>
          <a:sx n="60" d="100"/>
          <a:sy n="60" d="100"/>
        </p:scale>
        <p:origin x="-1626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468E4-5DE3-401F-B5CB-E1107824445E}" type="datetimeFigureOut">
              <a:rPr lang="es-CO" smtClean="0"/>
              <a:pPr/>
              <a:t>06/02/2015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A5E3D-6DFB-4B05-AE35-6C902A1362A8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1728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BC784-B678-4017-8478-0E530CF3D02B}" type="datetimeFigureOut">
              <a:rPr lang="es-CO" smtClean="0"/>
              <a:pPr/>
              <a:t>06/02/2015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D00D4-FB9B-4798-AB08-B25AEAAD7B3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00249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2</a:t>
            </a:fld>
            <a:endParaRPr 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Retardos en la </a:t>
            </a:r>
            <a:r>
              <a:rPr lang="es-CO" dirty="0" err="1" smtClean="0"/>
              <a:t>transmision</a:t>
            </a:r>
            <a:r>
              <a:rPr lang="es-CO" dirty="0" smtClean="0"/>
              <a:t>:</a:t>
            </a:r>
            <a:r>
              <a:rPr lang="es-CO" baseline="0" dirty="0" smtClean="0"/>
              <a:t> </a:t>
            </a:r>
            <a:r>
              <a:rPr lang="es-CO" dirty="0" smtClean="0"/>
              <a:t>Tiempo requerido para poner todos los bits del</a:t>
            </a:r>
            <a:r>
              <a:rPr lang="es-CO" baseline="0" dirty="0" smtClean="0"/>
              <a:t> paquete en el enlace (L/R)</a:t>
            </a:r>
          </a:p>
          <a:p>
            <a:r>
              <a:rPr lang="es-CO" baseline="0" dirty="0" smtClean="0"/>
              <a:t>Retardos de </a:t>
            </a:r>
            <a:r>
              <a:rPr lang="es-CO" baseline="0" dirty="0" err="1" smtClean="0"/>
              <a:t>propagacion</a:t>
            </a:r>
            <a:r>
              <a:rPr lang="es-CO" baseline="0" dirty="0" smtClean="0"/>
              <a:t>: Es la distancia entre el </a:t>
            </a:r>
            <a:r>
              <a:rPr lang="es-CO" baseline="0" dirty="0" err="1" smtClean="0"/>
              <a:t>router</a:t>
            </a:r>
            <a:r>
              <a:rPr lang="es-CO" baseline="0" dirty="0" smtClean="0"/>
              <a:t> A y B sobre la velocidad de </a:t>
            </a:r>
            <a:r>
              <a:rPr lang="es-CO" baseline="0" dirty="0" err="1" smtClean="0"/>
              <a:t>propagacion</a:t>
            </a:r>
            <a:r>
              <a:rPr lang="es-CO" baseline="0" dirty="0" smtClean="0"/>
              <a:t> de la luz (d/s)</a:t>
            </a:r>
          </a:p>
          <a:p>
            <a:r>
              <a:rPr lang="es-CO" baseline="0" dirty="0" smtClean="0"/>
              <a:t>Otros: retardos al armar un paquete de voz, retardos al esperar poder transmitir en el medio</a:t>
            </a: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7247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7247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 1972 en una conferencia internacional, representantes de Francia, Reino Unido, </a:t>
            </a:r>
            <a:r>
              <a:rPr lang="es-CO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Canada</a:t>
            </a:r>
            <a:r>
              <a:rPr lang="es-CO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Noruega, Japón, Suecia discutieron la necesidad de empezar a ponerse de acuerdo sobre protocolos.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2501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3041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34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9890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 smtClean="0"/>
              <a:t>Telegrafo</a:t>
            </a:r>
            <a:r>
              <a:rPr lang="es-CO" baseline="0" dirty="0" smtClean="0"/>
              <a:t> </a:t>
            </a:r>
            <a:r>
              <a:rPr lang="es-CO" baseline="0" dirty="0" err="1" smtClean="0"/>
              <a:t>Optico</a:t>
            </a:r>
            <a:r>
              <a:rPr lang="es-CO" baseline="0" dirty="0" smtClean="0"/>
              <a:t>:  - Suecia y Francia</a:t>
            </a:r>
            <a:endParaRPr lang="es-CO" dirty="0" smtClean="0"/>
          </a:p>
          <a:p>
            <a:r>
              <a:rPr lang="es-CO" dirty="0" err="1" smtClean="0"/>
              <a:t>Telegrafo</a:t>
            </a:r>
            <a:r>
              <a:rPr lang="es-CO" dirty="0" smtClean="0"/>
              <a:t>:</a:t>
            </a:r>
            <a:r>
              <a:rPr lang="es-CO" baseline="0" dirty="0" smtClean="0"/>
              <a:t> 1833 - SOS</a:t>
            </a:r>
          </a:p>
          <a:p>
            <a:r>
              <a:rPr lang="es-CO" baseline="0" dirty="0" err="1" smtClean="0"/>
              <a:t>Telefono</a:t>
            </a:r>
            <a:r>
              <a:rPr lang="es-CO" baseline="0" dirty="0" smtClean="0"/>
              <a:t>: 1876</a:t>
            </a:r>
          </a:p>
          <a:p>
            <a:r>
              <a:rPr lang="es-CO" baseline="0" dirty="0" err="1" smtClean="0"/>
              <a:t>Television</a:t>
            </a:r>
            <a:r>
              <a:rPr lang="es-CO" baseline="0" dirty="0" smtClean="0"/>
              <a:t>: 1937</a:t>
            </a:r>
          </a:p>
          <a:p>
            <a:r>
              <a:rPr lang="es-CO" baseline="0" dirty="0" smtClean="0"/>
              <a:t>Internet: 1969</a:t>
            </a: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35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1186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s-CO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ingenieria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social presenta cuatro principios básicos y comunes a todas las personas:</a:t>
            </a:r>
          </a:p>
          <a:p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Todos queremos ayudar.</a:t>
            </a:r>
          </a:p>
          <a:p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primer movimiento es siempre de confianza hacia el otro.</a:t>
            </a:r>
          </a:p>
          <a:p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nos gusta decir No.</a:t>
            </a:r>
          </a:p>
          <a:p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todos nos gusta que nos alaben.</a:t>
            </a:r>
          </a:p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38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7049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s-CO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ingenieria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social presenta cuatro principios básicos y comunes a todas las personas:</a:t>
            </a:r>
          </a:p>
          <a:p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Todos queremos ayudar.</a:t>
            </a:r>
          </a:p>
          <a:p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primer movimiento es siempre de confianza hacia el otro.</a:t>
            </a:r>
          </a:p>
          <a:p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nos gusta decir No.</a:t>
            </a:r>
          </a:p>
          <a:p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todos nos gusta que nos alaben.</a:t>
            </a:r>
          </a:p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39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704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26E5-DCCB-491D-8337-BFE82185D285}" type="datetime1">
              <a:rPr lang="es-ES" smtClean="0"/>
              <a:pPr/>
              <a:t>06/02/2015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37F9-4104-4677-8578-E662D6B2FC91}" type="datetime1">
              <a:rPr lang="es-ES" smtClean="0"/>
              <a:pPr/>
              <a:t>06/02/2015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C1AF-2018-42B1-8C20-0E9F798386E9}" type="datetime1">
              <a:rPr lang="es-ES" smtClean="0"/>
              <a:pPr/>
              <a:t>06/02/2015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632D-6ABD-40A3-A291-B88EEC7CD3BF}" type="datetime1">
              <a:rPr lang="es-ES" smtClean="0"/>
              <a:pPr/>
              <a:t>06/02/2015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50B7-541D-4B9E-80A2-4E5A011966A1}" type="datetime1">
              <a:rPr lang="es-ES" smtClean="0"/>
              <a:pPr/>
              <a:t>06/02/2015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2B7C-67D0-4A7D-857D-6F74FA5F43FC}" type="datetime1">
              <a:rPr lang="es-ES" smtClean="0"/>
              <a:pPr/>
              <a:t>06/02/2015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CF81-F468-4148-99BD-9303BDE0746A}" type="datetime1">
              <a:rPr lang="es-ES" smtClean="0"/>
              <a:pPr/>
              <a:t>06/02/2015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3054-BE74-4A38-812D-F2999CA64A5F}" type="datetime1">
              <a:rPr lang="es-ES" smtClean="0"/>
              <a:pPr/>
              <a:t>06/02/2015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691D-9C5E-43D1-81F8-8B4F431FE2D3}" type="datetime1">
              <a:rPr lang="es-ES" smtClean="0"/>
              <a:pPr/>
              <a:t>06/02/2015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4A0B-A654-414D-8F9D-CD6EE11FFF57}" type="datetime1">
              <a:rPr lang="es-ES" smtClean="0"/>
              <a:pPr/>
              <a:t>06/02/2015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B862-5BF7-42E2-BA1C-08F6DD8A713B}" type="datetime1">
              <a:rPr lang="es-ES" smtClean="0"/>
              <a:pPr/>
              <a:t>06/02/2015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94B3-3E42-4703-B3C7-45ECEA9EA09B}" type="datetime1">
              <a:rPr lang="es-ES" smtClean="0"/>
              <a:pPr/>
              <a:t>06/02/2015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642942" y="6215082"/>
            <a:ext cx="8215338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1000" dirty="0" smtClean="0"/>
              <a:t>Escuela de Ingeniería de Sistemas y Computación.</a:t>
            </a:r>
          </a:p>
          <a:p>
            <a:pPr marL="0" indent="0" algn="just">
              <a:buNone/>
            </a:pPr>
            <a:r>
              <a:rPr lang="es-CO" sz="1000" dirty="0" smtClean="0"/>
              <a:t>Fundamentos de Redes</a:t>
            </a:r>
            <a:endParaRPr lang="es-CO" sz="1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282" y="6215082"/>
            <a:ext cx="357190" cy="49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ida.org/tools/visualization/mapnet/Backbone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9.jpg"/><Relationship Id="rId7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gif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rfc.html" TargetMode="External"/><Relationship Id="rId2" Type="http://schemas.openxmlformats.org/officeDocument/2006/relationships/hyperlink" Target="http://www.amazon.com/Computer-Networking-Top-Down-Approach-6th/product-reviews/0132856204/ref=la_B001IGQHKM_1_1_cm_cr_acr_img?ie=UTF8&amp;showViewpoints=1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mailto:dbarragan1331@gmail.com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>
            <a:spLocks noChangeArrowheads="1"/>
          </p:cNvSpPr>
          <p:nvPr/>
        </p:nvSpPr>
        <p:spPr bwMode="ltGray">
          <a:xfrm flipV="1">
            <a:off x="0" y="4357694"/>
            <a:ext cx="9144000" cy="1106488"/>
          </a:xfrm>
          <a:prstGeom prst="rect">
            <a:avLst/>
          </a:prstGeom>
          <a:solidFill>
            <a:schemeClr val="bg1">
              <a:lumMod val="75000"/>
            </a:schemeClr>
          </a:solidFill>
          <a:ln w="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6" name="AutoShape 21"/>
          <p:cNvSpPr>
            <a:spLocks noChangeArrowheads="1"/>
          </p:cNvSpPr>
          <p:nvPr/>
        </p:nvSpPr>
        <p:spPr bwMode="ltGray">
          <a:xfrm>
            <a:off x="1474788" y="4572008"/>
            <a:ext cx="7129462" cy="1214446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pic>
        <p:nvPicPr>
          <p:cNvPr id="8" name="Picture 22"/>
          <p:cNvPicPr>
            <a:picLocks noChangeAspect="1" noChangeArrowheads="1"/>
          </p:cNvPicPr>
          <p:nvPr/>
        </p:nvPicPr>
        <p:blipFill>
          <a:blip r:embed="rId2"/>
          <a:srcRect b="16016"/>
          <a:stretch>
            <a:fillRect/>
          </a:stretch>
        </p:blipFill>
        <p:spPr bwMode="auto">
          <a:xfrm>
            <a:off x="4714876" y="1000108"/>
            <a:ext cx="4406400" cy="561917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500034" y="27146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>
              <a:defRPr b="0" cap="small" baseline="0">
                <a:solidFill>
                  <a:srgbClr val="C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small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Fundamentos de Redes</a:t>
            </a:r>
            <a:endParaRPr kumimoji="0" lang="es-CO" sz="5400" b="0" i="0" u="none" strike="noStrike" kern="1200" cap="small" spc="0" normalizeH="0" noProof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small" spc="0" normalizeH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Introducción</a:t>
            </a:r>
            <a:endParaRPr kumimoji="0" lang="es-ES" sz="5400" b="0" i="0" u="none" strike="noStrike" kern="1200" cap="small" spc="0" normalizeH="0" baseline="0" noProof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5857892"/>
            <a:ext cx="642942" cy="88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614488" y="4714884"/>
            <a:ext cx="6858000" cy="857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Daniel Barragán C.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daniel.barragan@correounivalle.edu.co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Edificio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331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Oficina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2114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Conceptos</a:t>
            </a:r>
            <a:endParaRPr lang="es-CO" dirty="0">
              <a:solidFill>
                <a:srgbClr val="FF0000"/>
              </a:solidFill>
            </a:endParaRPr>
          </a:p>
        </p:txBody>
      </p:sp>
      <p:pic>
        <p:nvPicPr>
          <p:cNvPr id="3" name="2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602457"/>
            <a:ext cx="6172200" cy="3914775"/>
          </a:xfrm>
        </p:spPr>
      </p:pic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7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Conceptos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400" dirty="0" smtClean="0"/>
              <a:t>Un paquete de información que viaja a través de la red atraviesa una serie de enrutadores. A lo largo de este camino la entrega del paquete encuentra </a:t>
            </a:r>
            <a:r>
              <a:rPr lang="es-CO" sz="2400" b="1" dirty="0" smtClean="0"/>
              <a:t>retardos</a:t>
            </a:r>
            <a:r>
              <a:rPr lang="es-CO" sz="2400" dirty="0" smtClean="0"/>
              <a:t> de distintos tipos</a:t>
            </a:r>
          </a:p>
          <a:p>
            <a:pPr marL="0" indent="0" algn="just">
              <a:buNone/>
            </a:pPr>
            <a:endParaRPr lang="es-CO" sz="2400" dirty="0"/>
          </a:p>
          <a:p>
            <a:pPr algn="just"/>
            <a:r>
              <a:rPr lang="es-CO" sz="2400" dirty="0" smtClean="0"/>
              <a:t>Retardos de procesamiento (</a:t>
            </a:r>
            <a:r>
              <a:rPr lang="es-CO" sz="2400" dirty="0" err="1" smtClean="0"/>
              <a:t>us</a:t>
            </a:r>
            <a:r>
              <a:rPr lang="es-CO" sz="2400" dirty="0" smtClean="0"/>
              <a:t>)</a:t>
            </a:r>
          </a:p>
          <a:p>
            <a:pPr algn="just"/>
            <a:r>
              <a:rPr lang="es-CO" sz="2400" dirty="0" smtClean="0"/>
              <a:t>Retardos en la cola de espera (</a:t>
            </a:r>
            <a:r>
              <a:rPr lang="es-CO" sz="2400" dirty="0" err="1" smtClean="0"/>
              <a:t>us</a:t>
            </a:r>
            <a:r>
              <a:rPr lang="es-CO" sz="2400" dirty="0" smtClean="0"/>
              <a:t> a ms)</a:t>
            </a:r>
          </a:p>
          <a:p>
            <a:pPr algn="just"/>
            <a:r>
              <a:rPr lang="es-CO" sz="2400" dirty="0" smtClean="0"/>
              <a:t>Retardos en </a:t>
            </a:r>
            <a:r>
              <a:rPr lang="es-CO" sz="2400" dirty="0"/>
              <a:t>la transmisión (</a:t>
            </a:r>
            <a:r>
              <a:rPr lang="es-CO" sz="2400" dirty="0" err="1"/>
              <a:t>us</a:t>
            </a:r>
            <a:r>
              <a:rPr lang="es-CO" sz="2400" dirty="0"/>
              <a:t> a ms)</a:t>
            </a:r>
          </a:p>
          <a:p>
            <a:pPr algn="just"/>
            <a:r>
              <a:rPr lang="es-CO" sz="2400" dirty="0" smtClean="0"/>
              <a:t>Retardos de propagación (ms)</a:t>
            </a:r>
          </a:p>
          <a:p>
            <a:pPr algn="just"/>
            <a:r>
              <a:rPr lang="es-CO" sz="2400" dirty="0" smtClean="0"/>
              <a:t>Otros</a:t>
            </a:r>
          </a:p>
          <a:p>
            <a:pPr algn="just"/>
            <a:endParaRPr lang="es-CO" sz="24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59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Conceptos</a:t>
            </a:r>
            <a:endParaRPr lang="es-CO" dirty="0">
              <a:solidFill>
                <a:srgbClr val="FF0000"/>
              </a:solidFill>
            </a:endParaRPr>
          </a:p>
        </p:txBody>
      </p:sp>
      <p:pic>
        <p:nvPicPr>
          <p:cNvPr id="3" name="2 Marcador de contenido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25" y="2276872"/>
            <a:ext cx="5541949" cy="1870408"/>
          </a:xfrm>
        </p:spPr>
      </p:pic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73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Conceptos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400" dirty="0" smtClean="0"/>
              <a:t>Los sistemas finales acceden a Internet a través de los </a:t>
            </a:r>
            <a:r>
              <a:rPr lang="es-CO" sz="2400" b="1" dirty="0" smtClean="0"/>
              <a:t>Proveedores de Servicio de Internet </a:t>
            </a:r>
            <a:r>
              <a:rPr lang="es-CO" sz="2400" dirty="0" smtClean="0"/>
              <a:t>(</a:t>
            </a:r>
            <a:r>
              <a:rPr lang="es-CO" sz="2400" b="1" dirty="0" smtClean="0"/>
              <a:t>Internet </a:t>
            </a:r>
            <a:r>
              <a:rPr lang="es-CO" sz="2400" b="1" dirty="0" err="1" smtClean="0"/>
              <a:t>Service</a:t>
            </a:r>
            <a:r>
              <a:rPr lang="es-CO" sz="2400" b="1" dirty="0" smtClean="0"/>
              <a:t> </a:t>
            </a:r>
            <a:r>
              <a:rPr lang="es-CO" sz="2400" b="1" dirty="0" err="1" smtClean="0"/>
              <a:t>Providers</a:t>
            </a:r>
            <a:r>
              <a:rPr lang="es-CO" sz="2400" b="1" dirty="0" smtClean="0"/>
              <a:t> </a:t>
            </a:r>
            <a:r>
              <a:rPr lang="es-CO" sz="2400" b="1" dirty="0" err="1" smtClean="0"/>
              <a:t>ISPs</a:t>
            </a:r>
            <a:r>
              <a:rPr lang="es-CO" sz="2400" dirty="0" smtClean="0"/>
              <a:t>) de </a:t>
            </a:r>
            <a:r>
              <a:rPr lang="es-CO" sz="2400" b="1" dirty="0" smtClean="0"/>
              <a:t>capa baja </a:t>
            </a:r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r>
              <a:rPr lang="es-CO" sz="2400" dirty="0" smtClean="0"/>
              <a:t>Los </a:t>
            </a:r>
            <a:r>
              <a:rPr lang="es-CO" sz="2400" b="1" dirty="0" err="1" smtClean="0"/>
              <a:t>ISPs</a:t>
            </a:r>
            <a:r>
              <a:rPr lang="es-CO" sz="2400" b="1" dirty="0" smtClean="0"/>
              <a:t> de capa baja</a:t>
            </a:r>
            <a:r>
              <a:rPr lang="es-CO" sz="2400" dirty="0" smtClean="0"/>
              <a:t> se conectan a su vez a través de </a:t>
            </a:r>
            <a:r>
              <a:rPr lang="es-CO" sz="2400" b="1" dirty="0" err="1" smtClean="0"/>
              <a:t>ISPs</a:t>
            </a:r>
            <a:r>
              <a:rPr lang="es-CO" sz="2400" b="1" dirty="0" smtClean="0"/>
              <a:t> de capa alta </a:t>
            </a:r>
            <a:r>
              <a:rPr lang="es-CO" sz="2400" dirty="0" smtClean="0"/>
              <a:t>(cubrimiento nacional e internacional). Los </a:t>
            </a:r>
            <a:r>
              <a:rPr lang="es-CO" sz="2400" dirty="0" err="1" smtClean="0"/>
              <a:t>ISPs</a:t>
            </a:r>
            <a:r>
              <a:rPr lang="es-CO" sz="2400" dirty="0" smtClean="0"/>
              <a:t> de capa de alta están conformados por enrutadores y conexiones de fibra óptica de alta velocidad</a:t>
            </a:r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r>
              <a:rPr lang="es-CO" sz="2400" dirty="0">
                <a:hlinkClick r:id="rId2"/>
              </a:rPr>
              <a:t>http://www.caida.org/tools/visualization/mapnet/Backbones</a:t>
            </a:r>
            <a:r>
              <a:rPr lang="es-CO" sz="2400" dirty="0" smtClean="0">
                <a:hlinkClick r:id="rId2"/>
              </a:rPr>
              <a:t>/</a:t>
            </a: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8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Conceptos</a:t>
            </a:r>
            <a:endParaRPr lang="es-CO" dirty="0">
              <a:solidFill>
                <a:srgbClr val="FF0000"/>
              </a:solidFill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73" y="1772816"/>
            <a:ext cx="5551054" cy="3242320"/>
          </a:xfrm>
        </p:spPr>
      </p:pic>
    </p:spTree>
    <p:extLst>
      <p:ext uri="{BB962C8B-B14F-4D97-AF65-F5344CB8AC3E}">
        <p14:creationId xmlns:p14="http://schemas.microsoft.com/office/powerpoint/2010/main" val="22488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Conceptos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400" dirty="0" smtClean="0"/>
              <a:t>Un </a:t>
            </a:r>
            <a:r>
              <a:rPr lang="es-CO" sz="2400" b="1" dirty="0" smtClean="0"/>
              <a:t>protocolo</a:t>
            </a:r>
            <a:r>
              <a:rPr lang="es-CO" sz="2400" dirty="0" smtClean="0"/>
              <a:t> define el formato y el orden en que los mensajes son intercambiados entre dos o mas entidades en la comunicación, así como las acciones a realizar por parte del emisor o receptor ante un mensaje o evento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87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Conceptos</a:t>
            </a:r>
            <a:endParaRPr lang="es-CO" dirty="0">
              <a:solidFill>
                <a:srgbClr val="FF0000"/>
              </a:solidFill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3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16832"/>
            <a:ext cx="3048000" cy="3048000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922148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3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Conceptos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400" dirty="0" smtClean="0"/>
              <a:t>Los sistemas finales y conmutadores de paquetes funcionan con </a:t>
            </a:r>
            <a:r>
              <a:rPr lang="es-CO" sz="2400" b="1" dirty="0" smtClean="0"/>
              <a:t>protocolos</a:t>
            </a:r>
            <a:r>
              <a:rPr lang="es-CO" sz="2400" dirty="0" smtClean="0"/>
              <a:t> que controlan el envío y recepción de información a través de la red</a:t>
            </a:r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r>
              <a:rPr lang="es-CO" sz="2400" dirty="0" smtClean="0"/>
              <a:t>Los </a:t>
            </a:r>
            <a:r>
              <a:rPr lang="es-CO" sz="2400" b="1" dirty="0" smtClean="0"/>
              <a:t>estándares</a:t>
            </a:r>
            <a:r>
              <a:rPr lang="es-CO" sz="2400" dirty="0" smtClean="0"/>
              <a:t> de Internet definen el funcionamiento de los protocolos. Se consignan en documentos llamados </a:t>
            </a:r>
            <a:r>
              <a:rPr lang="es-CO" sz="2400" b="1" dirty="0" err="1" smtClean="0"/>
              <a:t>RFCs</a:t>
            </a:r>
            <a:r>
              <a:rPr lang="es-CO" sz="2400" b="1" dirty="0" smtClean="0"/>
              <a:t> (</a:t>
            </a:r>
            <a:r>
              <a:rPr lang="es-CO" sz="2400" b="1" dirty="0" err="1" smtClean="0"/>
              <a:t>Request</a:t>
            </a:r>
            <a:r>
              <a:rPr lang="es-CO" sz="2400" b="1" dirty="0" smtClean="0"/>
              <a:t> </a:t>
            </a:r>
            <a:r>
              <a:rPr lang="es-CO" sz="2400" b="1" dirty="0" err="1" smtClean="0"/>
              <a:t>For</a:t>
            </a:r>
            <a:r>
              <a:rPr lang="es-CO" sz="2400" b="1" dirty="0" smtClean="0"/>
              <a:t> </a:t>
            </a:r>
            <a:r>
              <a:rPr lang="es-CO" sz="2400" b="1" dirty="0" err="1" smtClean="0"/>
              <a:t>Comments</a:t>
            </a:r>
            <a:r>
              <a:rPr lang="es-CO" sz="2400" b="1" dirty="0" smtClean="0"/>
              <a:t>) </a:t>
            </a:r>
            <a:r>
              <a:rPr lang="es-CO" sz="2400" dirty="0" smtClean="0"/>
              <a:t>y son desarrollados por la </a:t>
            </a:r>
            <a:r>
              <a:rPr lang="es-CO" sz="2400" b="1" dirty="0" smtClean="0"/>
              <a:t>IETF (Internet </a:t>
            </a:r>
            <a:r>
              <a:rPr lang="es-CO" sz="2400" b="1" dirty="0" err="1" smtClean="0"/>
              <a:t>Engineering</a:t>
            </a:r>
            <a:r>
              <a:rPr lang="es-CO" sz="2400" b="1" dirty="0" smtClean="0"/>
              <a:t> </a:t>
            </a:r>
            <a:r>
              <a:rPr lang="es-CO" sz="2400" b="1" dirty="0" err="1" smtClean="0"/>
              <a:t>Task</a:t>
            </a:r>
            <a:r>
              <a:rPr lang="es-CO" sz="2400" b="1" dirty="0" smtClean="0"/>
              <a:t> </a:t>
            </a:r>
            <a:r>
              <a:rPr lang="es-CO" sz="2400" b="1" dirty="0" err="1" smtClean="0"/>
              <a:t>Force</a:t>
            </a:r>
            <a:r>
              <a:rPr lang="es-CO" sz="2400" b="1" dirty="0" smtClean="0"/>
              <a:t>)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27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Conceptos</a:t>
            </a:r>
            <a:endParaRPr lang="es-CO" dirty="0">
              <a:solidFill>
                <a:srgbClr val="FF0000"/>
              </a:solidFill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02514"/>
            <a:ext cx="7704856" cy="457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716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Conceptos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400" dirty="0" smtClean="0"/>
              <a:t>El diseño de protocolos de red se sustenta sobre una estructura de diseño por </a:t>
            </a:r>
            <a:r>
              <a:rPr lang="es-CO" sz="2400" b="1" dirty="0" smtClean="0"/>
              <a:t>capas</a:t>
            </a:r>
            <a:r>
              <a:rPr lang="es-CO" sz="2400" dirty="0" smtClean="0"/>
              <a:t>.</a:t>
            </a:r>
            <a:r>
              <a:rPr lang="es-CO" sz="2400" b="1" dirty="0" smtClean="0"/>
              <a:t> </a:t>
            </a:r>
            <a:r>
              <a:rPr lang="es-CO" sz="2400" dirty="0"/>
              <a:t>Cada capa provee un </a:t>
            </a:r>
            <a:r>
              <a:rPr lang="es-CO" sz="2400" b="1" dirty="0"/>
              <a:t>servicio</a:t>
            </a:r>
            <a:r>
              <a:rPr lang="es-CO" sz="2400" dirty="0"/>
              <a:t> que puede ser solicitado por las capas superiores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 smtClean="0"/>
              <a:t>La modularidad facilita la actualización de los componentes de un sistema</a:t>
            </a: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17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714620"/>
            <a:ext cx="7772400" cy="1470025"/>
          </a:xfrm>
        </p:spPr>
        <p:txBody>
          <a:bodyPr>
            <a:no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latin typeface="+mn-lt"/>
              </a:rPr>
              <a:t>http://eisc.univalle.edu.co/cursos/web/ver/750001M/7</a:t>
            </a:r>
            <a:endParaRPr lang="es-ES" sz="2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007605" y="332656"/>
            <a:ext cx="7128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 smtClean="0">
                <a:solidFill>
                  <a:srgbClr val="FF0000"/>
                </a:solidFill>
                <a:latin typeface="Tw Cen MT" pitchFamily="34" charset="0"/>
              </a:rPr>
              <a:t>Introducción a Internet</a:t>
            </a:r>
            <a:endParaRPr lang="es-CO" sz="4800" dirty="0">
              <a:solidFill>
                <a:srgbClr val="FF0000"/>
              </a:solidFill>
              <a:latin typeface="Tw Cen MT" pitchFamily="34" charset="0"/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AutoShape 2" descr="http://recuperamosdatos.com/graphics/seguridad-informatica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4" name="AutoShape 4" descr="http://recuperamosdatos.com/graphics/seguridad-informatica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148" y="1844824"/>
            <a:ext cx="5797703" cy="3240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Conceptos</a:t>
            </a:r>
            <a:endParaRPr lang="es-CO" dirty="0">
              <a:solidFill>
                <a:srgbClr val="FF0000"/>
              </a:solidFill>
            </a:endParaRPr>
          </a:p>
        </p:txBody>
      </p:sp>
      <p:pic>
        <p:nvPicPr>
          <p:cNvPr id="3" name="2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21" y="2276872"/>
            <a:ext cx="4713251" cy="2592288"/>
          </a:xfrm>
        </p:spPr>
      </p:pic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510498"/>
            <a:ext cx="1853952" cy="1236354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728" y="2996952"/>
            <a:ext cx="1463040" cy="109728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412776"/>
            <a:ext cx="2076698" cy="123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1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Conceptos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400" dirty="0"/>
              <a:t>Un protocolo de red que opera en alguna de las capas del </a:t>
            </a:r>
            <a:r>
              <a:rPr lang="es-CO" sz="2400" b="1" dirty="0"/>
              <a:t>modelo</a:t>
            </a:r>
            <a:r>
              <a:rPr lang="es-CO" sz="2400" dirty="0"/>
              <a:t> es implementado en hardware, software o una combinación de los dos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 smtClean="0"/>
              <a:t>En conjunto los protocolos de las distintas capas se conocen como la </a:t>
            </a:r>
            <a:r>
              <a:rPr lang="es-CO" sz="2400" b="1" dirty="0" smtClean="0"/>
              <a:t>pila de protocolos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15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Conceptos</a:t>
            </a:r>
            <a:endParaRPr lang="es-CO" dirty="0">
              <a:solidFill>
                <a:srgbClr val="FF0000"/>
              </a:solidFill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462" y="2060848"/>
            <a:ext cx="47910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0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Conceptos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400" b="1" dirty="0" smtClean="0"/>
              <a:t>El Modelo TCP/IP</a:t>
            </a:r>
          </a:p>
          <a:p>
            <a:pPr marL="0" indent="0" algn="just">
              <a:buNone/>
            </a:pPr>
            <a:r>
              <a:rPr lang="es-CO" sz="2400" dirty="0" smtClean="0"/>
              <a:t>Fue desarrollado </a:t>
            </a:r>
            <a:r>
              <a:rPr lang="es-CO" sz="2400" dirty="0"/>
              <a:t>por el ministerio de defensa norteamericano </a:t>
            </a:r>
            <a:r>
              <a:rPr lang="es-CO" sz="2400" dirty="0" smtClean="0"/>
              <a:t>con el objetivo de </a:t>
            </a:r>
            <a:r>
              <a:rPr lang="es-CO" sz="2400" dirty="0"/>
              <a:t>tener una red que pudiera resistir </a:t>
            </a:r>
            <a:r>
              <a:rPr lang="es-CO" sz="2400" dirty="0" smtClean="0"/>
              <a:t>a distinto tipo de eventualidades</a:t>
            </a:r>
          </a:p>
          <a:p>
            <a:pPr marL="0" indent="0" algn="just">
              <a:buNone/>
            </a:pPr>
            <a:r>
              <a:rPr lang="es-CO" sz="2400" dirty="0" smtClean="0"/>
              <a:t>En </a:t>
            </a:r>
            <a:r>
              <a:rPr lang="es-CO" sz="2400" dirty="0"/>
              <a:t>un mundo conectado por diferentes tipos de medios de </a:t>
            </a:r>
            <a:r>
              <a:rPr lang="es-CO" sz="2400" dirty="0" smtClean="0"/>
              <a:t>comunicación, </a:t>
            </a:r>
            <a:r>
              <a:rPr lang="es-CO" sz="2400" dirty="0"/>
              <a:t>el ministerio de defensa deseaba tener una transmisión de paquetes con seguridad de </a:t>
            </a:r>
            <a:r>
              <a:rPr lang="es-CO" sz="2400" dirty="0" smtClean="0"/>
              <a:t>que la información llegara a su destino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54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Conceptos</a:t>
            </a:r>
            <a:endParaRPr lang="es-CO" dirty="0">
              <a:solidFill>
                <a:srgbClr val="FF0000"/>
              </a:solidFill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10" y="1484784"/>
            <a:ext cx="6645779" cy="4200133"/>
          </a:xfrm>
        </p:spPr>
      </p:pic>
    </p:spTree>
    <p:extLst>
      <p:ext uri="{BB962C8B-B14F-4D97-AF65-F5344CB8AC3E}">
        <p14:creationId xmlns:p14="http://schemas.microsoft.com/office/powerpoint/2010/main" val="205430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Conceptos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400" b="1" dirty="0" smtClean="0"/>
              <a:t>Capa de Aplicación </a:t>
            </a:r>
          </a:p>
          <a:p>
            <a:pPr marL="0" indent="0" algn="just">
              <a:buNone/>
            </a:pPr>
            <a:r>
              <a:rPr lang="es-CO" sz="2400" dirty="0" smtClean="0"/>
              <a:t>Capa donde residen la aplicaciones de red y sus protocolos de aplicación.</a:t>
            </a:r>
          </a:p>
          <a:p>
            <a:pPr marL="0" indent="0" algn="just">
              <a:buNone/>
            </a:pPr>
            <a:r>
              <a:rPr lang="es-CO" sz="2400" dirty="0" smtClean="0"/>
              <a:t>Al paquete de información en la capa de aplicación se le llama </a:t>
            </a:r>
            <a:r>
              <a:rPr lang="es-CO" sz="2400" b="1" dirty="0" smtClean="0"/>
              <a:t>mensaje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22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Conceptos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400" b="1" dirty="0" smtClean="0"/>
              <a:t>Capa de Aplicación </a:t>
            </a:r>
          </a:p>
          <a:p>
            <a:pPr marL="0" indent="0" algn="just">
              <a:buNone/>
            </a:pPr>
            <a:r>
              <a:rPr lang="es-CO" sz="2400" dirty="0" smtClean="0"/>
              <a:t>Algunos protocolos de la capa de aplicación son: HTTP (</a:t>
            </a:r>
            <a:r>
              <a:rPr lang="es-CO" sz="2400" dirty="0" err="1"/>
              <a:t>Hypertext</a:t>
            </a:r>
            <a:r>
              <a:rPr lang="es-CO" sz="2400" dirty="0"/>
              <a:t> Transfer </a:t>
            </a:r>
            <a:r>
              <a:rPr lang="es-CO" sz="2400" dirty="0" err="1" smtClean="0"/>
              <a:t>Protocol</a:t>
            </a:r>
            <a:r>
              <a:rPr lang="es-CO" sz="2400" dirty="0" smtClean="0"/>
              <a:t>), SMTP (Simple Mail Transfer </a:t>
            </a:r>
            <a:r>
              <a:rPr lang="es-CO" sz="2400" dirty="0" err="1" smtClean="0"/>
              <a:t>Protocol</a:t>
            </a:r>
            <a:r>
              <a:rPr lang="es-CO" sz="2400" dirty="0" smtClean="0"/>
              <a:t>), FTP (File Transfer </a:t>
            </a:r>
            <a:r>
              <a:rPr lang="es-CO" sz="2400" dirty="0" err="1" smtClean="0"/>
              <a:t>Protocol</a:t>
            </a:r>
            <a:r>
              <a:rPr lang="es-CO" sz="2400" dirty="0" smtClean="0"/>
              <a:t>), DNS (</a:t>
            </a:r>
            <a:r>
              <a:rPr lang="es-CO" sz="2400" dirty="0" err="1" smtClean="0"/>
              <a:t>Domain</a:t>
            </a:r>
            <a:r>
              <a:rPr lang="es-CO" sz="2400" dirty="0" smtClean="0"/>
              <a:t> </a:t>
            </a:r>
            <a:r>
              <a:rPr lang="es-CO" sz="2400" dirty="0" err="1" smtClean="0"/>
              <a:t>Name</a:t>
            </a:r>
            <a:r>
              <a:rPr lang="es-CO" sz="2400" dirty="0" smtClean="0"/>
              <a:t> </a:t>
            </a:r>
            <a:r>
              <a:rPr lang="es-CO" sz="2400" dirty="0" err="1" smtClean="0"/>
              <a:t>System</a:t>
            </a:r>
            <a:r>
              <a:rPr lang="es-CO" sz="2400" dirty="0" smtClean="0"/>
              <a:t>)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33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Conceptos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400" b="1" dirty="0" smtClean="0"/>
              <a:t>Capa de Transporte</a:t>
            </a:r>
          </a:p>
          <a:p>
            <a:pPr marL="0" indent="0" algn="just">
              <a:buNone/>
            </a:pPr>
            <a:r>
              <a:rPr lang="es-CO" sz="2400" dirty="0" smtClean="0"/>
              <a:t>Transporta los mensajes de la capa de aplicación entre dispositivos finales</a:t>
            </a:r>
          </a:p>
          <a:p>
            <a:pPr marL="0" indent="0" algn="just">
              <a:buNone/>
            </a:pPr>
            <a:r>
              <a:rPr lang="es-CO" sz="2400" dirty="0" smtClean="0"/>
              <a:t>De ser necesario debido a los condiciones de red, puede partir mensajes largos en paquetes cortos</a:t>
            </a:r>
            <a:endParaRPr lang="es-CO" sz="2400" dirty="0"/>
          </a:p>
          <a:p>
            <a:pPr marL="0" indent="0" algn="just">
              <a:buNone/>
            </a:pPr>
            <a:r>
              <a:rPr lang="es-CO" sz="2400" dirty="0" smtClean="0"/>
              <a:t>Al paquete de información en la capa de transporte se le llama </a:t>
            </a:r>
            <a:r>
              <a:rPr lang="es-CO" sz="2400" b="1" dirty="0" smtClean="0"/>
              <a:t>segmento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0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Conceptos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400" b="1" dirty="0" smtClean="0"/>
              <a:t>Capa de Transporte</a:t>
            </a:r>
          </a:p>
          <a:p>
            <a:pPr marL="0" indent="0" algn="just">
              <a:buNone/>
            </a:pPr>
            <a:r>
              <a:rPr lang="es-CO" sz="2400" dirty="0" smtClean="0"/>
              <a:t>En Internet existen dos protocolos de transporte: TCP y UDP. TCP provee un </a:t>
            </a:r>
            <a:r>
              <a:rPr lang="es-CO" sz="2400" b="1" dirty="0" smtClean="0"/>
              <a:t>servicio orientado a conexión</a:t>
            </a:r>
            <a:r>
              <a:rPr lang="es-CO" sz="2400" dirty="0" smtClean="0"/>
              <a:t>. UDP provee un servicio </a:t>
            </a:r>
            <a:r>
              <a:rPr lang="es-CO" sz="2400" b="1" dirty="0" smtClean="0"/>
              <a:t>no orientado a conexión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Conceptos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400" b="1" dirty="0" smtClean="0"/>
              <a:t>Capa de Red</a:t>
            </a:r>
          </a:p>
          <a:p>
            <a:pPr marL="0" indent="0" algn="just">
              <a:buNone/>
            </a:pPr>
            <a:r>
              <a:rPr lang="es-CO" sz="2400" dirty="0" smtClean="0"/>
              <a:t>Se encarga de </a:t>
            </a:r>
            <a:r>
              <a:rPr lang="es-CO" sz="2400" dirty="0" err="1" smtClean="0"/>
              <a:t>enrutar</a:t>
            </a:r>
            <a:r>
              <a:rPr lang="es-CO" sz="2400" dirty="0" smtClean="0"/>
              <a:t> los paquetes de la capa de transporte de un equipo a otro a través de una red de enrutadores</a:t>
            </a:r>
          </a:p>
          <a:p>
            <a:pPr marL="0" indent="0" algn="just">
              <a:buNone/>
            </a:pPr>
            <a:r>
              <a:rPr lang="es-CO" sz="2400" dirty="0" smtClean="0"/>
              <a:t>La capa de transporte entrega a la capa de red, un </a:t>
            </a:r>
            <a:r>
              <a:rPr lang="es-CO" sz="2400" b="1" dirty="0" smtClean="0"/>
              <a:t>segmento</a:t>
            </a:r>
            <a:r>
              <a:rPr lang="es-CO" sz="2400" dirty="0" smtClean="0"/>
              <a:t> (paquete de la capa de transporte), una </a:t>
            </a:r>
            <a:r>
              <a:rPr lang="es-CO" sz="2400" b="1" dirty="0" smtClean="0"/>
              <a:t>dirección destino </a:t>
            </a:r>
            <a:r>
              <a:rPr lang="es-CO" sz="2400" dirty="0" smtClean="0"/>
              <a:t>y un </a:t>
            </a:r>
            <a:r>
              <a:rPr lang="es-CO" sz="2400" b="1" dirty="0" smtClean="0"/>
              <a:t>puerto</a:t>
            </a:r>
          </a:p>
          <a:p>
            <a:pPr marL="0" indent="0" algn="just">
              <a:buNone/>
            </a:pPr>
            <a:r>
              <a:rPr lang="es-CO" sz="2400" dirty="0"/>
              <a:t>Al paquete de información en la capa de </a:t>
            </a:r>
            <a:r>
              <a:rPr lang="es-CO" sz="2400" dirty="0" smtClean="0"/>
              <a:t>red se </a:t>
            </a:r>
            <a:r>
              <a:rPr lang="es-CO" sz="2400" dirty="0"/>
              <a:t>le llama </a:t>
            </a:r>
            <a:r>
              <a:rPr lang="es-CO" sz="2400" b="1" dirty="0" smtClean="0"/>
              <a:t>datagrama</a:t>
            </a:r>
            <a:endParaRPr lang="es-CO" sz="2400" b="1" dirty="0"/>
          </a:p>
          <a:p>
            <a:pPr marL="0" indent="0" algn="just">
              <a:buNone/>
            </a:pPr>
            <a:endParaRPr lang="es-CO" sz="2400" b="1" dirty="0" smtClean="0"/>
          </a:p>
          <a:p>
            <a:pPr marL="0" indent="0" algn="just">
              <a:buNone/>
            </a:pPr>
            <a:endParaRPr lang="es-CO" sz="24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0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Agenda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CO" sz="2800" dirty="0" smtClean="0"/>
              <a:t>Conceptos</a:t>
            </a:r>
          </a:p>
          <a:p>
            <a:pPr algn="just"/>
            <a:r>
              <a:rPr lang="es-CO" sz="2800" dirty="0" smtClean="0"/>
              <a:t>Historia</a:t>
            </a:r>
          </a:p>
          <a:p>
            <a:pPr algn="just"/>
            <a:r>
              <a:rPr lang="es-CO" sz="2800" dirty="0" smtClean="0"/>
              <a:t>Seguridad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Conceptos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400" b="1" dirty="0" smtClean="0"/>
              <a:t>Capa de Red</a:t>
            </a:r>
          </a:p>
          <a:p>
            <a:pPr marL="0" indent="0" algn="just">
              <a:buNone/>
            </a:pPr>
            <a:r>
              <a:rPr lang="es-CO" sz="2400" dirty="0" smtClean="0"/>
              <a:t>El protocolo IP es un protocolo de la capa de red. Define la forma como los enrutadores y dispositivos finales interactúan con los datagramas</a:t>
            </a:r>
            <a:endParaRPr lang="es-CO" sz="2400" b="1" dirty="0" smtClean="0"/>
          </a:p>
          <a:p>
            <a:pPr marL="0" indent="0" algn="just">
              <a:buNone/>
            </a:pPr>
            <a:r>
              <a:rPr lang="es-CO" sz="2400" dirty="0" smtClean="0"/>
              <a:t>A esta capa también pertenecen los protocolos de enrutamiento: RIP, EIGRP, OSPF. Definen el camino que toman los datagramas a través de los enrutadores de la red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48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Conceptos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400" b="1" dirty="0" smtClean="0"/>
              <a:t>Capa de Enlace</a:t>
            </a:r>
          </a:p>
          <a:p>
            <a:pPr marL="0" indent="0" algn="just">
              <a:buNone/>
            </a:pPr>
            <a:r>
              <a:rPr lang="es-CO" sz="2400" dirty="0" smtClean="0"/>
              <a:t>La capa de red </a:t>
            </a:r>
            <a:r>
              <a:rPr lang="es-CO" sz="2400" dirty="0" err="1" smtClean="0"/>
              <a:t>enruta</a:t>
            </a:r>
            <a:r>
              <a:rPr lang="es-CO" sz="2400" dirty="0" smtClean="0"/>
              <a:t> un datagrama a través de una serie de enrutadores entre el origen y el destino</a:t>
            </a:r>
          </a:p>
          <a:p>
            <a:pPr marL="0" indent="0" algn="just">
              <a:buNone/>
            </a:pPr>
            <a:r>
              <a:rPr lang="es-CO" sz="2400" dirty="0" smtClean="0"/>
              <a:t>Para mover un paquete de un nodo a otro en la red, la capa de red emplea los servicios de la capa de enlace</a:t>
            </a:r>
          </a:p>
          <a:p>
            <a:pPr marL="0" indent="0" algn="just">
              <a:buNone/>
            </a:pPr>
            <a:r>
              <a:rPr lang="es-CO" sz="2400" dirty="0" smtClean="0"/>
              <a:t>Dependiendo del protocolo de la capa de enlace, se pueden tener servicios como: entrega en orden, corrección de error, entre otros</a:t>
            </a:r>
          </a:p>
          <a:p>
            <a:pPr marL="0" indent="0" algn="just">
              <a:buNone/>
            </a:pPr>
            <a:r>
              <a:rPr lang="es-CO" sz="2400" dirty="0"/>
              <a:t>Al paquete de información en la capa de </a:t>
            </a:r>
            <a:r>
              <a:rPr lang="es-CO" sz="2400" dirty="0" smtClean="0"/>
              <a:t>enlace se </a:t>
            </a:r>
            <a:r>
              <a:rPr lang="es-CO" sz="2400" dirty="0"/>
              <a:t>le llama </a:t>
            </a:r>
            <a:r>
              <a:rPr lang="es-CO" sz="2400" b="1" dirty="0" smtClean="0"/>
              <a:t>trama (</a:t>
            </a:r>
            <a:r>
              <a:rPr lang="es-CO" sz="2400" b="1" dirty="0" err="1" smtClean="0"/>
              <a:t>frames</a:t>
            </a:r>
            <a:r>
              <a:rPr lang="es-CO" sz="2400" b="1" dirty="0" smtClean="0"/>
              <a:t>)</a:t>
            </a:r>
            <a:endParaRPr lang="es-CO" sz="2400" b="1" dirty="0"/>
          </a:p>
          <a:p>
            <a:pPr marL="0" indent="0" algn="just">
              <a:buNone/>
            </a:pPr>
            <a:endParaRPr lang="es-CO" sz="2400" b="1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74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Conceptos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400" b="1" dirty="0" smtClean="0"/>
              <a:t>Capa de Enlace</a:t>
            </a:r>
          </a:p>
          <a:p>
            <a:pPr marL="0" indent="0" algn="just">
              <a:buNone/>
            </a:pPr>
            <a:r>
              <a:rPr lang="es-CO" sz="2400" dirty="0" smtClean="0"/>
              <a:t>Algunos protocolos de la capa de enlace son: Ethernet, IEEE 802.11 (</a:t>
            </a:r>
            <a:r>
              <a:rPr lang="es-CO" sz="2400" dirty="0" err="1" smtClean="0"/>
              <a:t>Wireless</a:t>
            </a:r>
            <a:r>
              <a:rPr lang="es-CO" sz="2400" dirty="0"/>
              <a:t> </a:t>
            </a:r>
            <a:r>
              <a:rPr lang="es-CO" sz="2400" dirty="0" smtClean="0"/>
              <a:t>LAN), FDDI (</a:t>
            </a:r>
            <a:r>
              <a:rPr lang="es-CO" sz="2400" dirty="0" err="1" smtClean="0"/>
              <a:t>Fiber</a:t>
            </a:r>
            <a:r>
              <a:rPr lang="es-CO" sz="2400" dirty="0" smtClean="0"/>
              <a:t> </a:t>
            </a:r>
            <a:r>
              <a:rPr lang="es-CO" sz="2400" dirty="0" err="1" smtClean="0"/>
              <a:t>Distributed</a:t>
            </a:r>
            <a:r>
              <a:rPr lang="es-CO" sz="2400" dirty="0" smtClean="0"/>
              <a:t> Data Interface), ARP (</a:t>
            </a:r>
            <a:r>
              <a:rPr lang="es-CO" sz="2400" dirty="0" err="1" smtClean="0"/>
              <a:t>Address</a:t>
            </a:r>
            <a:r>
              <a:rPr lang="es-CO" sz="2400" dirty="0" smtClean="0"/>
              <a:t> </a:t>
            </a:r>
            <a:r>
              <a:rPr lang="es-CO" sz="2400" dirty="0" err="1" smtClean="0"/>
              <a:t>Resolution</a:t>
            </a:r>
            <a:r>
              <a:rPr lang="es-CO" sz="2400" dirty="0" smtClean="0"/>
              <a:t> </a:t>
            </a:r>
            <a:r>
              <a:rPr lang="es-CO" sz="2400" dirty="0" err="1" smtClean="0"/>
              <a:t>Protocol</a:t>
            </a:r>
            <a:r>
              <a:rPr lang="es-CO" sz="2400" dirty="0" smtClean="0"/>
              <a:t>)</a:t>
            </a:r>
            <a:endParaRPr lang="es-CO" sz="2400" b="1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2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Conceptos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400" b="1" dirty="0" smtClean="0"/>
              <a:t>Capa Física</a:t>
            </a:r>
          </a:p>
          <a:p>
            <a:pPr marL="0" indent="0" algn="just">
              <a:buNone/>
            </a:pPr>
            <a:r>
              <a:rPr lang="es-CO" sz="2400" dirty="0" smtClean="0"/>
              <a:t>La capa de enlace mueve tramas enteras de un nodo a otro en la red</a:t>
            </a:r>
          </a:p>
          <a:p>
            <a:pPr marL="0" indent="0" algn="just">
              <a:buNone/>
            </a:pPr>
            <a:r>
              <a:rPr lang="es-CO" sz="2400" dirty="0" smtClean="0"/>
              <a:t>La capa física se encarga de mover </a:t>
            </a:r>
            <a:r>
              <a:rPr lang="es-CO" sz="2400" b="1" dirty="0" smtClean="0"/>
              <a:t>bits</a:t>
            </a:r>
            <a:r>
              <a:rPr lang="es-CO" sz="2400" dirty="0" smtClean="0"/>
              <a:t> individuales que conforman una trama, de un nodo a otro en la red</a:t>
            </a:r>
          </a:p>
          <a:p>
            <a:pPr marL="0" indent="0" algn="just">
              <a:buNone/>
            </a:pPr>
            <a:r>
              <a:rPr lang="es-CO" sz="2400" dirty="0" smtClean="0"/>
              <a:t>Los protocolos que se emplean en la capa física dependen del medio de transmisión. Algunos medios de transmisión son: cable de cobre, fibra óptica, ondas terrestres, ondas satelitales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27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Conceptos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400" b="1" dirty="0" smtClean="0"/>
              <a:t>Capa Física</a:t>
            </a:r>
          </a:p>
          <a:p>
            <a:pPr marL="0" indent="0" algn="just">
              <a:buNone/>
            </a:pPr>
            <a:r>
              <a:rPr lang="es-CO" sz="2400" dirty="0"/>
              <a:t>Algunos protocolos de la capa </a:t>
            </a:r>
            <a:r>
              <a:rPr lang="es-CO" sz="2400" dirty="0" smtClean="0"/>
              <a:t>física son: DSL, </a:t>
            </a:r>
            <a:r>
              <a:rPr lang="es-CO" sz="2400" dirty="0" err="1" smtClean="0"/>
              <a:t>IrDA</a:t>
            </a:r>
            <a:r>
              <a:rPr lang="es-CO" sz="2400" dirty="0" smtClean="0"/>
              <a:t>, EIA RS232, 100BASE-T, GSM, Bluetooth</a:t>
            </a:r>
            <a:endParaRPr lang="es-CO" sz="2400" b="1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03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Historia</a:t>
            </a:r>
            <a:endParaRPr lang="es-CO" dirty="0">
              <a:solidFill>
                <a:srgbClr val="FF0000"/>
              </a:solidFill>
              <a:latin typeface="Tw Cen MT" pitchFamily="34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6 Marcador de contenido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39682"/>
            <a:ext cx="1429915" cy="2052510"/>
          </a:xfr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861048"/>
            <a:ext cx="2088232" cy="1466982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715747"/>
            <a:ext cx="1587624" cy="1619376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57" y="3752034"/>
            <a:ext cx="1553710" cy="1685009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553885"/>
            <a:ext cx="3476625" cy="1943100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792257"/>
            <a:ext cx="2237518" cy="146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8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Seguridad</a:t>
            </a:r>
            <a:endParaRPr lang="es-CO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s-CO" dirty="0" smtClean="0"/>
              <a:t>En los 80′s, </a:t>
            </a:r>
            <a:r>
              <a:rPr lang="es-CO" dirty="0"/>
              <a:t>la red se basaba en la </a:t>
            </a:r>
            <a:r>
              <a:rPr lang="es-CO" dirty="0" smtClean="0"/>
              <a:t>confianza</a:t>
            </a:r>
          </a:p>
          <a:p>
            <a:pPr marL="0" lvl="1" indent="0" algn="just">
              <a:buNone/>
            </a:pPr>
            <a:r>
              <a:rPr lang="es-CO" dirty="0" smtClean="0"/>
              <a:t>Se permite </a:t>
            </a:r>
            <a:r>
              <a:rPr lang="es-CO" dirty="0"/>
              <a:t>el libre acceso a los </a:t>
            </a:r>
            <a:r>
              <a:rPr lang="es-CO" dirty="0" smtClean="0"/>
              <a:t>sistemas</a:t>
            </a:r>
          </a:p>
          <a:p>
            <a:pPr>
              <a:buNone/>
            </a:pPr>
            <a:endParaRPr lang="es-ES_tradnl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97315"/>
            <a:ext cx="3467100" cy="2200275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068960"/>
            <a:ext cx="3567509" cy="255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Seguridad - Personajes</a:t>
            </a:r>
            <a:endParaRPr lang="es-CO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 err="1" smtClean="0"/>
              <a:t>Clifford</a:t>
            </a:r>
            <a:r>
              <a:rPr lang="es-CO" dirty="0" smtClean="0"/>
              <a:t> </a:t>
            </a:r>
            <a:r>
              <a:rPr lang="es-CO" dirty="0" err="1" smtClean="0"/>
              <a:t>Stoll</a:t>
            </a:r>
            <a:endParaRPr lang="es-CO" dirty="0" smtClean="0"/>
          </a:p>
          <a:p>
            <a:r>
              <a:rPr lang="es-CO" dirty="0" smtClean="0"/>
              <a:t>Físico y Astrónomo</a:t>
            </a:r>
          </a:p>
          <a:p>
            <a:r>
              <a:rPr lang="es-CO" dirty="0" smtClean="0"/>
              <a:t>En 1986 captura al hacker </a:t>
            </a:r>
            <a:r>
              <a:rPr lang="es-CO" dirty="0" err="1"/>
              <a:t>Markus</a:t>
            </a:r>
            <a:r>
              <a:rPr lang="es-CO" dirty="0"/>
              <a:t> </a:t>
            </a:r>
            <a:r>
              <a:rPr lang="es-CO" dirty="0" err="1" smtClean="0"/>
              <a:t>Hess</a:t>
            </a:r>
            <a:endParaRPr lang="es-CO" dirty="0" smtClean="0"/>
          </a:p>
          <a:p>
            <a:r>
              <a:rPr lang="es-CO" dirty="0" smtClean="0"/>
              <a:t>Participa en la investigación del Gusano Morris</a:t>
            </a:r>
            <a:r>
              <a:rPr lang="es-CO" dirty="0"/>
              <a:t> 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13 Marcador de contenido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556792"/>
            <a:ext cx="3175000" cy="2112819"/>
          </a:xfr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976107"/>
            <a:ext cx="2960855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6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Seguridad - </a:t>
            </a:r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Personajes</a:t>
            </a:r>
            <a:endParaRPr lang="es-CO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Kevin </a:t>
            </a:r>
            <a:r>
              <a:rPr lang="es-CO" dirty="0" err="1" smtClean="0"/>
              <a:t>Mitnick</a:t>
            </a:r>
            <a:endParaRPr lang="es-CO" dirty="0" smtClean="0"/>
          </a:p>
          <a:p>
            <a:r>
              <a:rPr lang="es-CO" dirty="0" smtClean="0"/>
              <a:t>Considerado el mayor hacker de la historia</a:t>
            </a:r>
          </a:p>
          <a:p>
            <a:r>
              <a:rPr lang="es-CO" dirty="0"/>
              <a:t>Su último arresto se produjo el 15 de febrero de 1995, tras ser acusado de entrar en </a:t>
            </a:r>
            <a:r>
              <a:rPr lang="es-CO" dirty="0" smtClean="0"/>
              <a:t>los </a:t>
            </a:r>
            <a:r>
              <a:rPr lang="es-CO" dirty="0"/>
              <a:t>ordenadores </a:t>
            </a:r>
            <a:r>
              <a:rPr lang="es-CO" dirty="0" smtClean="0"/>
              <a:t>del </a:t>
            </a:r>
            <a:r>
              <a:rPr lang="es-CO" dirty="0" err="1"/>
              <a:t>P</a:t>
            </a:r>
            <a:r>
              <a:rPr lang="es-CO" dirty="0" err="1" smtClean="0"/>
              <a:t>entagono</a:t>
            </a:r>
            <a:r>
              <a:rPr lang="es-CO" dirty="0" smtClean="0"/>
              <a:t>.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28800"/>
            <a:ext cx="2858616" cy="1911700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39" y="3942702"/>
            <a:ext cx="2965779" cy="171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3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Seguridad - </a:t>
            </a:r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Personajes</a:t>
            </a:r>
            <a:endParaRPr lang="es-CO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John T </a:t>
            </a:r>
            <a:r>
              <a:rPr lang="es-CO" dirty="0" err="1" smtClean="0"/>
              <a:t>Draper</a:t>
            </a:r>
            <a:endParaRPr lang="es-CO" dirty="0" smtClean="0"/>
          </a:p>
          <a:p>
            <a:r>
              <a:rPr lang="es-CO" dirty="0"/>
              <a:t>Uno de los padres del Phreaking</a:t>
            </a:r>
          </a:p>
          <a:p>
            <a:r>
              <a:rPr lang="es-CO" dirty="0" smtClean="0"/>
              <a:t>Fue </a:t>
            </a:r>
            <a:r>
              <a:rPr lang="es-CO" dirty="0"/>
              <a:t>arrestado en 1972, acusado de fraude en contra de las compañías telefónicas.</a:t>
            </a: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971" y="2021432"/>
            <a:ext cx="1756157" cy="1695600"/>
          </a:xfrm>
          <a:prstGeom prst="rect">
            <a:avLst/>
          </a:prstGeom>
        </p:spPr>
      </p:pic>
      <p:pic>
        <p:nvPicPr>
          <p:cNvPr id="4" name="3 Marcador de contenido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646" y="4200217"/>
            <a:ext cx="1452262" cy="576064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970" y="3820266"/>
            <a:ext cx="1792485" cy="1335966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739" y="2002597"/>
            <a:ext cx="1962077" cy="16948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895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Conceptos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400" dirty="0" smtClean="0"/>
              <a:t>Internet es una red que conecta millones de dispositivos o también llamados sistemas finales alrededor del mundo. </a:t>
            </a:r>
          </a:p>
          <a:p>
            <a:pPr marL="0" indent="0" algn="just">
              <a:buNone/>
            </a:pPr>
            <a:r>
              <a:rPr lang="es-CO" sz="2400" dirty="0" smtClean="0"/>
              <a:t>Los sistemas finales se conectan a Internet a través de una red de </a:t>
            </a:r>
            <a:r>
              <a:rPr lang="es-CO" sz="2400" b="1" dirty="0" smtClean="0"/>
              <a:t>enlaces de comunicación</a:t>
            </a:r>
            <a:r>
              <a:rPr lang="es-CO" sz="2400" dirty="0" smtClean="0"/>
              <a:t> y </a:t>
            </a:r>
            <a:r>
              <a:rPr lang="es-CO" sz="2400" b="1" dirty="0" smtClean="0"/>
              <a:t>conmutadores de paquetes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4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Seguridad - Legislación</a:t>
            </a:r>
            <a:endParaRPr lang="es-CO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Ley </a:t>
            </a:r>
            <a:r>
              <a:rPr lang="es-CO" dirty="0"/>
              <a:t>1273 del </a:t>
            </a:r>
            <a:r>
              <a:rPr lang="es-CO" dirty="0" smtClean="0"/>
              <a:t>2009</a:t>
            </a:r>
          </a:p>
          <a:p>
            <a:pPr marL="0" indent="0">
              <a:buNone/>
            </a:pPr>
            <a:r>
              <a:rPr lang="es-CO" dirty="0"/>
              <a:t>Por medio de la cual se modifica el Código Penal, se crea un nuevo bien jurídico tutelado - denominado “de la protección de la información y de los datos”- y se preservan integralmente los sistemas que utilicen las tecnologías de la información y las comunicaciones, entre otras </a:t>
            </a:r>
            <a:r>
              <a:rPr lang="es-CO" dirty="0" smtClean="0"/>
              <a:t>disposiciones</a:t>
            </a:r>
            <a:endParaRPr lang="es-CO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6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Actividades</a:t>
            </a:r>
            <a:endParaRPr lang="es-CO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Consultar el RFC de alguno de los protocolos mencionados en la presentación. Consigne el formato para el envío de mensajes de ese protocolo</a:t>
            </a:r>
          </a:p>
          <a:p>
            <a:r>
              <a:rPr lang="es-CO" dirty="0"/>
              <a:t>Consultar el documento de la ley 1273 de </a:t>
            </a:r>
            <a:r>
              <a:rPr lang="es-CO" dirty="0" smtClean="0"/>
              <a:t>2009. ¿Que menciona esta ley con respecto a la captura de información sin autorización?</a:t>
            </a:r>
            <a:endParaRPr lang="es-CO" dirty="0"/>
          </a:p>
          <a:p>
            <a:endParaRPr lang="es-CO" dirty="0" smtClean="0"/>
          </a:p>
          <a:p>
            <a:endParaRPr lang="es-CO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57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solidFill>
                  <a:srgbClr val="FF0000"/>
                </a:solidFill>
                <a:latin typeface="Tw Cen MT"/>
              </a:rPr>
              <a:t>Bibliografía</a:t>
            </a:r>
            <a:endParaRPr lang="es-ES_tradnl" dirty="0">
              <a:solidFill>
                <a:srgbClr val="FF0000"/>
              </a:solidFill>
              <a:latin typeface="Tw Cen M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525963"/>
          </a:xfrm>
        </p:spPr>
        <p:txBody>
          <a:bodyPr>
            <a:normAutofit/>
          </a:bodyPr>
          <a:lstStyle/>
          <a:p>
            <a:pPr marL="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/>
              <a:t>Computer Networking: A Top-Down Approach </a:t>
            </a:r>
          </a:p>
          <a:p>
            <a:pPr marL="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 err="1"/>
              <a:t>Sexta</a:t>
            </a:r>
            <a:r>
              <a:rPr lang="en-US" sz="2400" dirty="0"/>
              <a:t> </a:t>
            </a:r>
            <a:r>
              <a:rPr lang="en-US" sz="2400" dirty="0" err="1"/>
              <a:t>Edición</a:t>
            </a:r>
            <a:r>
              <a:rPr lang="en-US" sz="2400" dirty="0"/>
              <a:t> (2012)</a:t>
            </a:r>
          </a:p>
          <a:p>
            <a:pPr marL="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/>
              <a:t>James F. Kurose and Keith W. Ross</a:t>
            </a:r>
          </a:p>
          <a:p>
            <a:pPr marL="0" indent="-51435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>
              <a:hlinkClick r:id="rId2"/>
            </a:endParaRPr>
          </a:p>
          <a:p>
            <a:pPr marL="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2400" b="1" dirty="0" err="1"/>
              <a:t>Using</a:t>
            </a:r>
            <a:r>
              <a:rPr lang="es-ES" sz="2400" b="1" dirty="0"/>
              <a:t> </a:t>
            </a:r>
            <a:r>
              <a:rPr lang="es-ES" sz="2400" b="1" dirty="0" err="1"/>
              <a:t>Snort</a:t>
            </a:r>
            <a:r>
              <a:rPr lang="es-ES" sz="2400" b="1" dirty="0"/>
              <a:t> and </a:t>
            </a:r>
            <a:r>
              <a:rPr lang="es-ES" sz="2400" b="1" dirty="0" err="1"/>
              <a:t>Ethereal</a:t>
            </a:r>
            <a:r>
              <a:rPr lang="es-ES" sz="2400" b="1" dirty="0"/>
              <a:t> </a:t>
            </a:r>
            <a:r>
              <a:rPr lang="es-ES" sz="2400" b="1" dirty="0" err="1"/>
              <a:t>to</a:t>
            </a:r>
            <a:r>
              <a:rPr lang="es-ES" sz="2400" b="1" dirty="0"/>
              <a:t> Master </a:t>
            </a:r>
            <a:r>
              <a:rPr lang="es-ES" sz="2400" b="1" dirty="0" err="1"/>
              <a:t>The</a:t>
            </a:r>
            <a:r>
              <a:rPr lang="es-ES" sz="2400" b="1" dirty="0"/>
              <a:t> 8 </a:t>
            </a:r>
            <a:r>
              <a:rPr lang="es-ES" sz="2400" b="1" dirty="0" err="1"/>
              <a:t>Layers</a:t>
            </a:r>
            <a:r>
              <a:rPr lang="es-ES" sz="2400" b="1" dirty="0"/>
              <a:t> Of </a:t>
            </a:r>
            <a:r>
              <a:rPr lang="es-ES" sz="2400" b="1" dirty="0" err="1"/>
              <a:t>An</a:t>
            </a:r>
            <a:r>
              <a:rPr lang="es-ES" sz="2400" b="1" dirty="0"/>
              <a:t> </a:t>
            </a:r>
            <a:r>
              <a:rPr lang="es-ES" sz="2400" b="1" dirty="0" err="1"/>
              <a:t>Insecure</a:t>
            </a:r>
            <a:r>
              <a:rPr lang="es-ES" sz="2400" b="1" dirty="0"/>
              <a:t> Network</a:t>
            </a:r>
          </a:p>
          <a:p>
            <a:pPr marL="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2400" dirty="0"/>
              <a:t>Primera Edición (2006)</a:t>
            </a:r>
          </a:p>
          <a:p>
            <a:pPr marL="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/>
              <a:t>Michael Gregg, Stephen Watkins, George Mays, Chris </a:t>
            </a:r>
            <a:r>
              <a:rPr lang="en-US" sz="2400" dirty="0" err="1"/>
              <a:t>Ries</a:t>
            </a:r>
            <a:r>
              <a:rPr lang="en-US" sz="2400" dirty="0"/>
              <a:t>, Ronald M. </a:t>
            </a:r>
            <a:r>
              <a:rPr lang="en-US" sz="2400" dirty="0" err="1"/>
              <a:t>Bandes</a:t>
            </a:r>
            <a:r>
              <a:rPr lang="en-US" sz="2400" dirty="0"/>
              <a:t>, Brandon </a:t>
            </a:r>
            <a:r>
              <a:rPr lang="en-US" sz="2400" dirty="0" smtClean="0"/>
              <a:t>Franklin</a:t>
            </a:r>
          </a:p>
          <a:p>
            <a:pPr marL="0" indent="-51435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www.ietf.org/rfc.html</a:t>
            </a:r>
            <a:endParaRPr lang="en-US" sz="2400" dirty="0" smtClean="0"/>
          </a:p>
          <a:p>
            <a:pPr marL="0" indent="-51435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74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57242" y="1600200"/>
            <a:ext cx="8229600" cy="4525963"/>
          </a:xfrm>
        </p:spPr>
        <p:txBody>
          <a:bodyPr/>
          <a:lstStyle/>
          <a:p>
            <a:pPr algn="ctr">
              <a:lnSpc>
                <a:spcPct val="150000"/>
              </a:lnSpc>
              <a:buNone/>
            </a:pPr>
            <a:endParaRPr lang="es-ES" dirty="0" smtClean="0"/>
          </a:p>
          <a:p>
            <a:pPr algn="ctr">
              <a:lnSpc>
                <a:spcPct val="150000"/>
              </a:lnSpc>
              <a:buNone/>
            </a:pPr>
            <a:r>
              <a:rPr lang="es-ES" sz="2800" dirty="0" smtClean="0">
                <a:hlinkClick r:id="rId2"/>
              </a:rPr>
              <a:t>daniel.barragan@correounivalle.edu.co</a:t>
            </a:r>
            <a:endParaRPr lang="es-ES" sz="2800" dirty="0" smtClean="0"/>
          </a:p>
          <a:p>
            <a:pPr algn="ctr">
              <a:lnSpc>
                <a:spcPct val="150000"/>
              </a:lnSpc>
              <a:buNone/>
            </a:pPr>
            <a:r>
              <a:rPr lang="es-ES" sz="2800" dirty="0" smtClean="0"/>
              <a:t>Edificio 331 – Oficina 2114</a:t>
            </a:r>
          </a:p>
          <a:p>
            <a:pPr marL="0" indent="0">
              <a:buNone/>
            </a:pPr>
            <a:endParaRPr lang="es-ES_tradnl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Asesorías</a:t>
            </a:r>
            <a:endParaRPr lang="es-CO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56" y="1143555"/>
            <a:ext cx="4453285" cy="415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5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Conceptos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1714500"/>
            <a:ext cx="60007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Conceptos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400" dirty="0" smtClean="0"/>
              <a:t>Los enlaces de comunicación pueden emplear </a:t>
            </a:r>
            <a:r>
              <a:rPr lang="es-CO" sz="2400" b="1" dirty="0" smtClean="0"/>
              <a:t>medios guiados</a:t>
            </a:r>
            <a:r>
              <a:rPr lang="es-CO" sz="2400" dirty="0" smtClean="0"/>
              <a:t> o </a:t>
            </a:r>
            <a:r>
              <a:rPr lang="es-CO" sz="2400" b="1" dirty="0" smtClean="0"/>
              <a:t>no guiados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algn="just"/>
            <a:r>
              <a:rPr lang="es-CO" sz="2400" dirty="0" smtClean="0"/>
              <a:t>Guiados: cable de cobre, cable coaxial, fibra óptica </a:t>
            </a:r>
          </a:p>
          <a:p>
            <a:pPr algn="just"/>
            <a:r>
              <a:rPr lang="es-CO" sz="2400" dirty="0" smtClean="0"/>
              <a:t>No guiados: ondas de radio terrestres y satelitales, laser, infrarrojos.</a:t>
            </a:r>
          </a:p>
          <a:p>
            <a:pPr algn="just"/>
            <a:endParaRPr lang="es-CO" sz="2400" dirty="0"/>
          </a:p>
          <a:p>
            <a:pPr marL="0" indent="0" algn="just">
              <a:buNone/>
            </a:pPr>
            <a:r>
              <a:rPr lang="es-CO" sz="2400" dirty="0"/>
              <a:t>Dependiendo del medio empleado y la tecnología de transmisión se obtiene una </a:t>
            </a:r>
            <a:r>
              <a:rPr lang="es-CO" sz="2400" b="1" dirty="0"/>
              <a:t>tasa de transmisión </a:t>
            </a:r>
            <a:r>
              <a:rPr lang="es-CO" sz="2400" dirty="0" smtClean="0"/>
              <a:t>medida </a:t>
            </a:r>
            <a:r>
              <a:rPr lang="es-CO" sz="2400" dirty="0"/>
              <a:t>en bits/segundo</a:t>
            </a:r>
          </a:p>
          <a:p>
            <a:pPr algn="just"/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8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Conceptos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400" dirty="0" smtClean="0"/>
              <a:t>Cada vez que se envía </a:t>
            </a:r>
            <a:r>
              <a:rPr lang="es-CO" sz="2400" b="1" dirty="0" smtClean="0"/>
              <a:t>información</a:t>
            </a:r>
            <a:r>
              <a:rPr lang="es-CO" sz="2400" dirty="0" smtClean="0"/>
              <a:t> a través de la red, se le añade una </a:t>
            </a:r>
            <a:r>
              <a:rPr lang="es-CO" sz="2400" b="1" dirty="0" smtClean="0"/>
              <a:t>cabecera</a:t>
            </a:r>
            <a:r>
              <a:rPr lang="es-CO" sz="2400" dirty="0" smtClean="0"/>
              <a:t> para añadir funcionalidades o identificar por ejemplo el destinatario de la información </a:t>
            </a: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8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Conceptos</a:t>
            </a:r>
            <a:endParaRPr lang="es-CO" dirty="0">
              <a:solidFill>
                <a:srgbClr val="FF0000"/>
              </a:solidFill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130" y="1950508"/>
            <a:ext cx="5017740" cy="291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Conceptos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400" dirty="0" smtClean="0"/>
              <a:t>Los </a:t>
            </a:r>
            <a:r>
              <a:rPr lang="es-CO" sz="2400" b="1" dirty="0" smtClean="0"/>
              <a:t>conmutadores de paquetes </a:t>
            </a:r>
            <a:r>
              <a:rPr lang="es-CO" sz="2400" dirty="0" smtClean="0"/>
              <a:t>mas comunes en Internet son los </a:t>
            </a:r>
            <a:r>
              <a:rPr lang="es-CO" sz="2400" b="1" dirty="0" smtClean="0"/>
              <a:t>enrutadores</a:t>
            </a:r>
            <a:r>
              <a:rPr lang="es-CO" sz="2400" dirty="0" smtClean="0"/>
              <a:t> (</a:t>
            </a:r>
            <a:r>
              <a:rPr lang="es-CO" sz="2400" dirty="0" err="1" smtClean="0"/>
              <a:t>routers</a:t>
            </a:r>
            <a:r>
              <a:rPr lang="es-CO" sz="2400" dirty="0" smtClean="0"/>
              <a:t>) y los </a:t>
            </a:r>
            <a:r>
              <a:rPr lang="es-CO" sz="2400" b="1" dirty="0" smtClean="0"/>
              <a:t>conmutadores</a:t>
            </a:r>
            <a:r>
              <a:rPr lang="es-CO" sz="2400" dirty="0" smtClean="0"/>
              <a:t> (</a:t>
            </a:r>
            <a:r>
              <a:rPr lang="es-CO" sz="2400" dirty="0" err="1" smtClean="0"/>
              <a:t>switches</a:t>
            </a:r>
            <a:r>
              <a:rPr lang="es-CO" sz="2400" dirty="0" smtClean="0"/>
              <a:t>)</a:t>
            </a:r>
          </a:p>
          <a:p>
            <a:pPr marL="0" indent="0" algn="just">
              <a:buNone/>
            </a:pPr>
            <a:endParaRPr lang="es-CO" sz="24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8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28419</TotalTime>
  <Words>1455</Words>
  <Application>Microsoft Office PowerPoint</Application>
  <PresentationFormat>Presentación en pantalla (4:3)</PresentationFormat>
  <Paragraphs>175</Paragraphs>
  <Slides>44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45" baseType="lpstr">
      <vt:lpstr>Tema de Office</vt:lpstr>
      <vt:lpstr>Presentación de PowerPoint</vt:lpstr>
      <vt:lpstr>http://eisc.univalle.edu.co/cursos/web/ver/750001M/7</vt:lpstr>
      <vt:lpstr>Agenda</vt:lpstr>
      <vt:lpstr>Conceptos</vt:lpstr>
      <vt:lpstr>Conceptos</vt:lpstr>
      <vt:lpstr>Conceptos</vt:lpstr>
      <vt:lpstr>Conceptos</vt:lpstr>
      <vt:lpstr>Conceptos</vt:lpstr>
      <vt:lpstr>Conceptos</vt:lpstr>
      <vt:lpstr>Conceptos</vt:lpstr>
      <vt:lpstr>Conceptos</vt:lpstr>
      <vt:lpstr>Conceptos</vt:lpstr>
      <vt:lpstr>Conceptos</vt:lpstr>
      <vt:lpstr>Conceptos</vt:lpstr>
      <vt:lpstr>Conceptos</vt:lpstr>
      <vt:lpstr>Conceptos</vt:lpstr>
      <vt:lpstr>Conceptos</vt:lpstr>
      <vt:lpstr>Conceptos</vt:lpstr>
      <vt:lpstr>Conceptos</vt:lpstr>
      <vt:lpstr>Conceptos</vt:lpstr>
      <vt:lpstr>Conceptos</vt:lpstr>
      <vt:lpstr>Conceptos</vt:lpstr>
      <vt:lpstr>Conceptos</vt:lpstr>
      <vt:lpstr>Conceptos</vt:lpstr>
      <vt:lpstr>Conceptos</vt:lpstr>
      <vt:lpstr>Conceptos</vt:lpstr>
      <vt:lpstr>Conceptos</vt:lpstr>
      <vt:lpstr>Conceptos</vt:lpstr>
      <vt:lpstr>Conceptos</vt:lpstr>
      <vt:lpstr>Conceptos</vt:lpstr>
      <vt:lpstr>Conceptos</vt:lpstr>
      <vt:lpstr>Conceptos</vt:lpstr>
      <vt:lpstr>Conceptos</vt:lpstr>
      <vt:lpstr>Conceptos</vt:lpstr>
      <vt:lpstr>Historia</vt:lpstr>
      <vt:lpstr>Seguridad</vt:lpstr>
      <vt:lpstr>Seguridad - Personajes</vt:lpstr>
      <vt:lpstr>Seguridad - Personajes</vt:lpstr>
      <vt:lpstr>Seguridad - Personajes</vt:lpstr>
      <vt:lpstr>Seguridad - Legislación</vt:lpstr>
      <vt:lpstr>Actividades</vt:lpstr>
      <vt:lpstr>Bibliografía</vt:lpstr>
      <vt:lpstr>Asesorías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Daniel</dc:creator>
  <cp:lastModifiedBy>Lancelot_dab@hotmail.com</cp:lastModifiedBy>
  <cp:revision>524</cp:revision>
  <dcterms:created xsi:type="dcterms:W3CDTF">2009-08-31T02:57:41Z</dcterms:created>
  <dcterms:modified xsi:type="dcterms:W3CDTF">2015-02-06T05:49:22Z</dcterms:modified>
</cp:coreProperties>
</file>