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0" r:id="rId1"/>
  </p:sldMasterIdLst>
  <p:notesMasterIdLst>
    <p:notesMasterId r:id="rId69"/>
  </p:notesMasterIdLst>
  <p:handoutMasterIdLst>
    <p:handoutMasterId r:id="rId70"/>
  </p:handoutMasterIdLst>
  <p:sldIdLst>
    <p:sldId id="272" r:id="rId2"/>
    <p:sldId id="256" r:id="rId3"/>
    <p:sldId id="260" r:id="rId4"/>
    <p:sldId id="278" r:id="rId5"/>
    <p:sldId id="279" r:id="rId6"/>
    <p:sldId id="280" r:id="rId7"/>
    <p:sldId id="285" r:id="rId8"/>
    <p:sldId id="283" r:id="rId9"/>
    <p:sldId id="284" r:id="rId10"/>
    <p:sldId id="286" r:id="rId11"/>
    <p:sldId id="287" r:id="rId12"/>
    <p:sldId id="281" r:id="rId13"/>
    <p:sldId id="289" r:id="rId14"/>
    <p:sldId id="290" r:id="rId15"/>
    <p:sldId id="291" r:id="rId16"/>
    <p:sldId id="292" r:id="rId17"/>
    <p:sldId id="308" r:id="rId18"/>
    <p:sldId id="293" r:id="rId19"/>
    <p:sldId id="295" r:id="rId20"/>
    <p:sldId id="294" r:id="rId21"/>
    <p:sldId id="296" r:id="rId22"/>
    <p:sldId id="330" r:id="rId23"/>
    <p:sldId id="335" r:id="rId24"/>
    <p:sldId id="282" r:id="rId25"/>
    <p:sldId id="297" r:id="rId26"/>
    <p:sldId id="318" r:id="rId27"/>
    <p:sldId id="306" r:id="rId28"/>
    <p:sldId id="340" r:id="rId29"/>
    <p:sldId id="341" r:id="rId30"/>
    <p:sldId id="298" r:id="rId31"/>
    <p:sldId id="342" r:id="rId32"/>
    <p:sldId id="338" r:id="rId33"/>
    <p:sldId id="301" r:id="rId34"/>
    <p:sldId id="303" r:id="rId35"/>
    <p:sldId id="302" r:id="rId36"/>
    <p:sldId id="304" r:id="rId37"/>
    <p:sldId id="309" r:id="rId38"/>
    <p:sldId id="346" r:id="rId39"/>
    <p:sldId id="310" r:id="rId40"/>
    <p:sldId id="311" r:id="rId41"/>
    <p:sldId id="312" r:id="rId42"/>
    <p:sldId id="313" r:id="rId43"/>
    <p:sldId id="328" r:id="rId44"/>
    <p:sldId id="316" r:id="rId45"/>
    <p:sldId id="317" r:id="rId46"/>
    <p:sldId id="332" r:id="rId47"/>
    <p:sldId id="315" r:id="rId48"/>
    <p:sldId id="354" r:id="rId49"/>
    <p:sldId id="320" r:id="rId50"/>
    <p:sldId id="355" r:id="rId51"/>
    <p:sldId id="331" r:id="rId52"/>
    <p:sldId id="356" r:id="rId53"/>
    <p:sldId id="353" r:id="rId54"/>
    <p:sldId id="314" r:id="rId55"/>
    <p:sldId id="345" r:id="rId56"/>
    <p:sldId id="347" r:id="rId57"/>
    <p:sldId id="348" r:id="rId58"/>
    <p:sldId id="349" r:id="rId59"/>
    <p:sldId id="350" r:id="rId60"/>
    <p:sldId id="351" r:id="rId61"/>
    <p:sldId id="323" r:id="rId62"/>
    <p:sldId id="352" r:id="rId63"/>
    <p:sldId id="326" r:id="rId64"/>
    <p:sldId id="336" r:id="rId65"/>
    <p:sldId id="337" r:id="rId66"/>
    <p:sldId id="327" r:id="rId67"/>
    <p:sldId id="276" r:id="rId6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8455" autoAdjust="0"/>
  </p:normalViewPr>
  <p:slideViewPr>
    <p:cSldViewPr>
      <p:cViewPr>
        <p:scale>
          <a:sx n="60" d="100"/>
          <a:sy n="60" d="100"/>
        </p:scale>
        <p:origin x="-1650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468E4-5DE3-401F-B5CB-E1107824445E}" type="datetimeFigureOut">
              <a:rPr lang="es-CO" smtClean="0"/>
              <a:pPr/>
              <a:t>01/04/2013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A5E3D-6DFB-4B05-AE35-6C902A1362A8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1728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BC784-B678-4017-8478-0E530CF3D02B}" type="datetimeFigureOut">
              <a:rPr lang="es-CO" smtClean="0"/>
              <a:pPr/>
              <a:t>01/04/2013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D00D4-FB9B-4798-AB08-B25AEAAD7B3D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00249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2</a:t>
            </a:fld>
            <a:endParaRPr lang="es-C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36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925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37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925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38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925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39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925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40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925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41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925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42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925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43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925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44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925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45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925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925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46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925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47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925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48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9258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49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925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50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9258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51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9258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52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9258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53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9258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54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9258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55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925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22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9258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56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9258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57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9258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58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9258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59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9258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60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9258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61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9258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62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9258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63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925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23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925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28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925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29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925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dirty="0" smtClean="0"/>
              <a:t>MSS (</a:t>
            </a:r>
            <a:r>
              <a:rPr lang="es-CO" sz="1200" dirty="0" err="1" smtClean="0"/>
              <a:t>Maximum</a:t>
            </a:r>
            <a:r>
              <a:rPr lang="es-CO" sz="1200" dirty="0" smtClean="0"/>
              <a:t> </a:t>
            </a:r>
            <a:r>
              <a:rPr lang="es-CO" sz="1200" dirty="0" err="1" smtClean="0"/>
              <a:t>Segment</a:t>
            </a:r>
            <a:r>
              <a:rPr lang="es-CO" sz="1200" dirty="0" smtClean="0"/>
              <a:t> </a:t>
            </a:r>
            <a:r>
              <a:rPr lang="es-CO" sz="1200" dirty="0" err="1" smtClean="0"/>
              <a:t>Size</a:t>
            </a:r>
            <a:r>
              <a:rPr lang="es-CO" sz="1200" dirty="0" smtClean="0"/>
              <a:t>)</a:t>
            </a:r>
            <a:r>
              <a:rPr lang="es-CO" sz="1200" baseline="0" dirty="0" smtClean="0"/>
              <a:t> es comúnmente de </a:t>
            </a:r>
            <a:r>
              <a:rPr lang="es-CO" sz="1200" dirty="0" smtClean="0"/>
              <a:t>1500, 536, 512 bytes</a:t>
            </a: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33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925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dirty="0" smtClean="0"/>
              <a:t>MSS (</a:t>
            </a:r>
            <a:r>
              <a:rPr lang="es-CO" sz="1200" dirty="0" err="1" smtClean="0"/>
              <a:t>Maximum</a:t>
            </a:r>
            <a:r>
              <a:rPr lang="es-CO" sz="1200" dirty="0" smtClean="0"/>
              <a:t> </a:t>
            </a:r>
            <a:r>
              <a:rPr lang="es-CO" sz="1200" dirty="0" err="1" smtClean="0"/>
              <a:t>Segment</a:t>
            </a:r>
            <a:r>
              <a:rPr lang="es-CO" sz="1200" dirty="0" smtClean="0"/>
              <a:t> </a:t>
            </a:r>
            <a:r>
              <a:rPr lang="es-CO" sz="1200" dirty="0" err="1" smtClean="0"/>
              <a:t>Size</a:t>
            </a:r>
            <a:r>
              <a:rPr lang="es-CO" sz="1200" dirty="0" smtClean="0"/>
              <a:t>)</a:t>
            </a:r>
            <a:r>
              <a:rPr lang="es-CO" sz="1200" baseline="0" dirty="0" smtClean="0"/>
              <a:t> es comúnmente de </a:t>
            </a:r>
            <a:r>
              <a:rPr lang="es-CO" sz="1200" dirty="0" smtClean="0"/>
              <a:t>1500, 536, 512 bytes</a:t>
            </a: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34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925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D00D4-FB9B-4798-AB08-B25AEAAD7B3D}" type="slidenum">
              <a:rPr lang="es-CO" smtClean="0"/>
              <a:pPr/>
              <a:t>35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925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26E5-DCCB-491D-8337-BFE82185D285}" type="datetime1">
              <a:rPr lang="es-ES" smtClean="0"/>
              <a:pPr/>
              <a:t>01/04/2013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37F9-4104-4677-8578-E662D6B2FC91}" type="datetime1">
              <a:rPr lang="es-ES" smtClean="0"/>
              <a:pPr/>
              <a:t>01/04/2013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C1AF-2018-42B1-8C20-0E9F798386E9}" type="datetime1">
              <a:rPr lang="es-ES" smtClean="0"/>
              <a:pPr/>
              <a:t>01/04/2013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632D-6ABD-40A3-A291-B88EEC7CD3BF}" type="datetime1">
              <a:rPr lang="es-ES" smtClean="0"/>
              <a:pPr/>
              <a:t>01/04/2013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50B7-541D-4B9E-80A2-4E5A011966A1}" type="datetime1">
              <a:rPr lang="es-ES" smtClean="0"/>
              <a:pPr/>
              <a:t>01/04/2013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2B7C-67D0-4A7D-857D-6F74FA5F43FC}" type="datetime1">
              <a:rPr lang="es-ES" smtClean="0"/>
              <a:pPr/>
              <a:t>01/04/2013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CF81-F468-4148-99BD-9303BDE0746A}" type="datetime1">
              <a:rPr lang="es-ES" smtClean="0"/>
              <a:pPr/>
              <a:t>01/04/2013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3054-BE74-4A38-812D-F2999CA64A5F}" type="datetime1">
              <a:rPr lang="es-ES" smtClean="0"/>
              <a:pPr/>
              <a:t>01/04/2013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691D-9C5E-43D1-81F8-8B4F431FE2D3}" type="datetime1">
              <a:rPr lang="es-ES" smtClean="0"/>
              <a:pPr/>
              <a:t>01/04/2013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4A0B-A654-414D-8F9D-CD6EE11FFF57}" type="datetime1">
              <a:rPr lang="es-ES" smtClean="0"/>
              <a:pPr/>
              <a:t>01/04/2013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B862-5BF7-42E2-BA1C-08F6DD8A713B}" type="datetime1">
              <a:rPr lang="es-ES" smtClean="0"/>
              <a:pPr/>
              <a:t>01/04/2013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94B3-3E42-4703-B3C7-45ECEA9EA09B}" type="datetime1">
              <a:rPr lang="es-ES" smtClean="0"/>
              <a:pPr/>
              <a:t>01/04/2013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 smtClean="0"/>
              <a:t>Escuela de Ingeniería de Sistemas y Computación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642942" y="6215082"/>
            <a:ext cx="8215338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1000" dirty="0" smtClean="0"/>
              <a:t>Escuela de Ingeniería de Sistemas y Computación.</a:t>
            </a:r>
          </a:p>
          <a:p>
            <a:pPr marL="0" indent="0" algn="just">
              <a:buNone/>
            </a:pPr>
            <a:r>
              <a:rPr lang="es-CO" sz="1000" dirty="0" smtClean="0"/>
              <a:t>Fundamentos de Redes</a:t>
            </a:r>
            <a:endParaRPr lang="es-CO" sz="1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4282" y="6215082"/>
            <a:ext cx="357190" cy="491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azon.com/Computer-Networking-Top-Down-Approach-6th/product-reviews/0132856204/ref=la_B001IGQHKM_1_1_cm_cr_acr_img?ie=UTF8&amp;showViewpoints=1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ping.org/" TargetMode="External"/><Relationship Id="rId7" Type="http://schemas.openxmlformats.org/officeDocument/2006/relationships/hyperlink" Target="http://lamiradadelreplicante.com/2012/01/24/ataque-ddos-syn-flood-con-hping3/" TargetMode="External"/><Relationship Id="rId2" Type="http://schemas.openxmlformats.org/officeDocument/2006/relationships/hyperlink" Target="http://nmap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amiradadelreplicante.com/2011/12/17/detectar-intrusos-en-la-red-con-nmap-a-lo-trinity/" TargetMode="External"/><Relationship Id="rId5" Type="http://schemas.openxmlformats.org/officeDocument/2006/relationships/hyperlink" Target="http://nmap.org/movies/" TargetMode="External"/><Relationship Id="rId4" Type="http://schemas.openxmlformats.org/officeDocument/2006/relationships/hyperlink" Target="http://drjohnstechtalk.com/blog/2012/06/compiling-hping-on-centos/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mailto:dbarragan1331@gmail.com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jpg"/><Relationship Id="rId7" Type="http://schemas.openxmlformats.org/officeDocument/2006/relationships/image" Target="../media/image8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gif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>
            <a:spLocks noChangeArrowheads="1"/>
          </p:cNvSpPr>
          <p:nvPr/>
        </p:nvSpPr>
        <p:spPr bwMode="ltGray">
          <a:xfrm flipV="1">
            <a:off x="0" y="4357694"/>
            <a:ext cx="9144000" cy="1106488"/>
          </a:xfrm>
          <a:prstGeom prst="rect">
            <a:avLst/>
          </a:prstGeom>
          <a:solidFill>
            <a:schemeClr val="bg1">
              <a:lumMod val="75000"/>
            </a:schemeClr>
          </a:solidFill>
          <a:ln w="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sp>
        <p:nvSpPr>
          <p:cNvPr id="6" name="AutoShape 21"/>
          <p:cNvSpPr>
            <a:spLocks noChangeArrowheads="1"/>
          </p:cNvSpPr>
          <p:nvPr/>
        </p:nvSpPr>
        <p:spPr bwMode="ltGray">
          <a:xfrm>
            <a:off x="1474788" y="4572008"/>
            <a:ext cx="7129462" cy="1214446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O"/>
          </a:p>
        </p:txBody>
      </p:sp>
      <p:pic>
        <p:nvPicPr>
          <p:cNvPr id="8" name="Picture 22"/>
          <p:cNvPicPr>
            <a:picLocks noChangeAspect="1" noChangeArrowheads="1"/>
          </p:cNvPicPr>
          <p:nvPr/>
        </p:nvPicPr>
        <p:blipFill>
          <a:blip r:embed="rId2"/>
          <a:srcRect b="16016"/>
          <a:stretch>
            <a:fillRect/>
          </a:stretch>
        </p:blipFill>
        <p:spPr bwMode="auto">
          <a:xfrm>
            <a:off x="4714876" y="1000108"/>
            <a:ext cx="4406400" cy="561917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500034" y="27146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>
              <a:defRPr b="0" cap="small" baseline="0">
                <a:solidFill>
                  <a:srgbClr val="C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0" i="0" u="none" strike="noStrike" kern="1200" cap="small" spc="0" normalizeH="0" baseline="0" noProof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Fundamentos</a:t>
            </a:r>
            <a:r>
              <a:rPr kumimoji="0" lang="es-CO" sz="5400" b="0" i="0" u="none" strike="noStrike" kern="1200" cap="small" spc="0" normalizeH="0" noProof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Redes</a:t>
            </a:r>
            <a:endParaRPr kumimoji="0" lang="es-CO" sz="5400" b="0" i="0" u="none" strike="noStrike" kern="1200" cap="small" spc="0" normalizeH="0" noProof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0" i="0" u="none" strike="noStrike" kern="1200" cap="small" spc="0" normalizeH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Capa de </a:t>
            </a:r>
            <a:r>
              <a:rPr lang="es-CO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Transporte</a:t>
            </a:r>
            <a:endParaRPr kumimoji="0" lang="es-ES" sz="5400" b="0" i="0" u="none" strike="noStrike" kern="1200" cap="small" spc="0" normalizeH="0" baseline="0" noProof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2" y="5857892"/>
            <a:ext cx="642942" cy="88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614488" y="4714884"/>
            <a:ext cx="6858000" cy="857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Daniel Barragán C.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daniel.barragan@correounivalle.edu.co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Lunes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y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Miércoles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3:00 </a:t>
            </a:r>
            <a:r>
              <a:rPr lang="en-US" sz="1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m a </a:t>
            </a:r>
            <a:r>
              <a:rPr lang="en-US" sz="1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:00 </a:t>
            </a:r>
            <a:r>
              <a:rPr lang="en-US" sz="1600" b="1" noProof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m – Edificio 331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Oficina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2114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Multiplexación de Aplicaciones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400" dirty="0" smtClean="0"/>
              <a:t>Los puertos del 0 al 1023 se consideran puertos reservados. Los puertos del 1024 al 65535 son puertos de propósito general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5958166" y="371850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 smtClean="0"/>
              <a:t>80</a:t>
            </a:r>
            <a:endParaRPr lang="es-CO" sz="3600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724128" y="2780928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 smtClean="0"/>
              <a:t>3306</a:t>
            </a:r>
            <a:endParaRPr lang="es-CO" sz="3600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958166" y="472514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 smtClean="0"/>
              <a:t>22</a:t>
            </a:r>
            <a:endParaRPr lang="es-CO" sz="3600" b="1" dirty="0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3028618" y="4077072"/>
            <a:ext cx="256087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2273545" y="3720250"/>
            <a:ext cx="4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 smtClean="0"/>
              <a:t>y</a:t>
            </a:r>
            <a:endParaRPr lang="es-CO" sz="360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276751" y="2782669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 smtClean="0"/>
              <a:t>x</a:t>
            </a:r>
            <a:endParaRPr lang="es-CO" sz="3600" b="1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291178" y="4726885"/>
            <a:ext cx="36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 smtClean="0"/>
              <a:t>z</a:t>
            </a:r>
            <a:endParaRPr lang="es-CO" sz="3600" b="1" dirty="0"/>
          </a:p>
        </p:txBody>
      </p:sp>
      <p:pic>
        <p:nvPicPr>
          <p:cNvPr id="19" name="1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066" y="3278645"/>
            <a:ext cx="1399366" cy="1806539"/>
          </a:xfrm>
          <a:prstGeom prst="rect">
            <a:avLst/>
          </a:prstGeom>
        </p:spPr>
      </p:pic>
      <p:pic>
        <p:nvPicPr>
          <p:cNvPr id="20" name="1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615309"/>
            <a:ext cx="1029165" cy="102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2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Multiplexación de Aplicaciones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Segmento de información</a:t>
            </a:r>
          </a:p>
          <a:p>
            <a:pPr marL="0" indent="0" algn="just">
              <a:buNone/>
            </a:pPr>
            <a:r>
              <a:rPr lang="es-CO" sz="2400" dirty="0" smtClean="0"/>
              <a:t>Los segmentos de información de la capa de transporte incluyen información del puerto origen y puerto destino de la comunicación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38" y="3865984"/>
            <a:ext cx="58769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4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UDP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err="1" smtClean="0"/>
              <a:t>User</a:t>
            </a:r>
            <a:r>
              <a:rPr lang="es-CO" sz="2800" b="1" dirty="0" smtClean="0"/>
              <a:t> </a:t>
            </a:r>
            <a:r>
              <a:rPr lang="es-CO" sz="2800" b="1" dirty="0" err="1" smtClean="0"/>
              <a:t>Datagram</a:t>
            </a:r>
            <a:r>
              <a:rPr lang="es-CO" sz="2800" b="1" dirty="0" smtClean="0"/>
              <a:t> </a:t>
            </a:r>
            <a:r>
              <a:rPr lang="es-CO" sz="2800" b="1" dirty="0" err="1" smtClean="0"/>
              <a:t>Protocol</a:t>
            </a:r>
            <a:endParaRPr lang="es-CO" sz="2800" b="1" dirty="0" smtClean="0"/>
          </a:p>
          <a:p>
            <a:pPr marL="0" indent="0" algn="just">
              <a:buNone/>
            </a:pPr>
            <a:r>
              <a:rPr lang="es-CO" sz="2400" dirty="0" smtClean="0"/>
              <a:t>Protocolo </a:t>
            </a:r>
            <a:r>
              <a:rPr lang="es-CO" sz="2400" dirty="0"/>
              <a:t>No Orientado a </a:t>
            </a:r>
            <a:r>
              <a:rPr lang="es-CO" sz="2400" dirty="0" smtClean="0"/>
              <a:t>Conexión</a:t>
            </a:r>
            <a:r>
              <a:rPr lang="es-CO" sz="2400" dirty="0"/>
              <a:t>. </a:t>
            </a:r>
            <a:endParaRPr lang="es-CO" sz="24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1998773" y="3068960"/>
            <a:ext cx="5146454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5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UDP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Generalidades</a:t>
            </a:r>
          </a:p>
          <a:p>
            <a:pPr algn="just"/>
            <a:r>
              <a:rPr lang="es-CO" sz="2400" dirty="0" smtClean="0"/>
              <a:t>No hay establecimiento de la conexión. Los datos se envían directamente sin negociar la comunicación</a:t>
            </a:r>
          </a:p>
          <a:p>
            <a:pPr algn="just"/>
            <a:r>
              <a:rPr lang="es-CO" sz="2400" dirty="0" smtClean="0"/>
              <a:t>No se guarda estado de la conexión. No se guarda información para el control de flujo o confirmación</a:t>
            </a:r>
          </a:p>
          <a:p>
            <a:pPr algn="just"/>
            <a:r>
              <a:rPr lang="es-CO" sz="2400" dirty="0" smtClean="0"/>
              <a:t>Tiene una longitud de 64 bits (8 bytes) que se adicionan al mensaje de la capa de aplicación</a:t>
            </a:r>
          </a:p>
          <a:p>
            <a:pPr algn="just"/>
            <a:r>
              <a:rPr lang="es-CO" sz="2400" dirty="0" smtClean="0"/>
              <a:t>La tasa de envío de información es variable y depende del estado de la red (congestión)</a:t>
            </a:r>
          </a:p>
          <a:p>
            <a:pPr algn="just"/>
            <a:r>
              <a:rPr lang="es-CO" sz="2400" dirty="0"/>
              <a:t>Provee detección de error (no recuperación</a:t>
            </a:r>
            <a:r>
              <a:rPr lang="es-CO" sz="2400" dirty="0" smtClean="0"/>
              <a:t>)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50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UDP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Aplicaciones</a:t>
            </a:r>
            <a:endParaRPr lang="es-CO" sz="24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217067"/>
              </p:ext>
            </p:extLst>
          </p:nvPr>
        </p:nvGraphicFramePr>
        <p:xfrm>
          <a:off x="899592" y="2636912"/>
          <a:ext cx="7344816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8272"/>
                <a:gridCol w="2448272"/>
                <a:gridCol w="2448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Aplicación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Protocolo en la capa de aplicación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Protocolo en la capa de transporte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Remote</a:t>
                      </a:r>
                      <a:r>
                        <a:rPr lang="es-CO" dirty="0" smtClean="0"/>
                        <a:t> file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dirty="0" smtClean="0"/>
                        <a:t>server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NFS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UDP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Streaming</a:t>
                      </a:r>
                      <a:r>
                        <a:rPr lang="es-CO" baseline="0" dirty="0" smtClean="0"/>
                        <a:t> multimedia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Propietary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UDP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Internet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telephony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 smtClean="0"/>
                        <a:t>Propietary</a:t>
                      </a:r>
                      <a:endParaRPr lang="es-CO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UDP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Network </a:t>
                      </a:r>
                      <a:r>
                        <a:rPr lang="es-CO" dirty="0" err="1" smtClean="0"/>
                        <a:t>management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SNMP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UDP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Routing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Protocol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RIP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UDP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Name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Translation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DNS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UDP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08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UDP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DNS ( Mensaje de aplicación vía UDP )</a:t>
            </a:r>
          </a:p>
          <a:p>
            <a:pPr marL="0" indent="0" algn="just">
              <a:buNone/>
            </a:pPr>
            <a:r>
              <a:rPr lang="es-CO" sz="2400" dirty="0" smtClean="0"/>
              <a:t>Cuando se requiere resolver un nombre de dominio ocurre lo siguiente:</a:t>
            </a:r>
          </a:p>
          <a:p>
            <a:pPr algn="just"/>
            <a:endParaRPr lang="es-CO" sz="24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s-CO" sz="2200" dirty="0" smtClean="0"/>
              <a:t>Se crea un </a:t>
            </a:r>
            <a:r>
              <a:rPr lang="es-CO" sz="2200" b="1" dirty="0" smtClean="0"/>
              <a:t>mensaje</a:t>
            </a:r>
            <a:r>
              <a:rPr lang="es-CO" sz="2200" dirty="0" smtClean="0"/>
              <a:t> de solicitud DNS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sz="2200" dirty="0" smtClean="0"/>
              <a:t>UDP adiciona una cabecera al mensaje y forma un </a:t>
            </a:r>
            <a:r>
              <a:rPr lang="es-CO" sz="2200" b="1" dirty="0" smtClean="0"/>
              <a:t>segmento UDP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sz="2200" dirty="0" smtClean="0"/>
              <a:t>Se encapsula el segmento UDP en un </a:t>
            </a:r>
            <a:r>
              <a:rPr lang="es-CO" sz="2200" b="1" dirty="0" smtClean="0"/>
              <a:t>datagrama IP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sz="2200" dirty="0" smtClean="0"/>
              <a:t>Se envía el datagrama IP  a un servidor de nombres (DNS)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O" sz="2200" dirty="0" smtClean="0"/>
              <a:t>De no haber respuesta se intenta con otros servidores (DNS)</a:t>
            </a:r>
          </a:p>
          <a:p>
            <a:pPr algn="just"/>
            <a:endParaRPr lang="es-CO" sz="24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91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UDP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Estructura</a:t>
            </a:r>
          </a:p>
          <a:p>
            <a:pPr marL="0" indent="0" algn="just">
              <a:buNone/>
            </a:pPr>
            <a:r>
              <a:rPr lang="es-CO" sz="2400" dirty="0" smtClean="0"/>
              <a:t>El segmento de información UDP posee una cabecera de 4 campos, cada una de ellas compuesta por 16bits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370834"/>
              </p:ext>
            </p:extLst>
          </p:nvPr>
        </p:nvGraphicFramePr>
        <p:xfrm>
          <a:off x="2231740" y="3303240"/>
          <a:ext cx="468052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0260"/>
                <a:gridCol w="23402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b="1" i="0" dirty="0" err="1" smtClean="0">
                          <a:effectLst/>
                        </a:rPr>
                        <a:t>source</a:t>
                      </a:r>
                      <a:r>
                        <a:rPr lang="es-CO" sz="2400" b="1" i="0" baseline="0" dirty="0" smtClean="0">
                          <a:effectLst/>
                        </a:rPr>
                        <a:t> </a:t>
                      </a:r>
                      <a:r>
                        <a:rPr lang="es-CO" sz="2400" b="1" i="0" baseline="0" dirty="0" err="1" smtClean="0">
                          <a:effectLst/>
                        </a:rPr>
                        <a:t>port</a:t>
                      </a:r>
                      <a:endParaRPr lang="es-CO" sz="2400" b="1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b="1" i="0" dirty="0" err="1" smtClean="0">
                          <a:effectLst/>
                        </a:rPr>
                        <a:t>destination</a:t>
                      </a:r>
                      <a:r>
                        <a:rPr lang="es-CO" sz="2400" b="1" i="0" baseline="0" dirty="0" smtClean="0">
                          <a:effectLst/>
                        </a:rPr>
                        <a:t> </a:t>
                      </a:r>
                      <a:r>
                        <a:rPr lang="es-CO" sz="2400" b="1" i="0" baseline="0" dirty="0" err="1" smtClean="0">
                          <a:effectLst/>
                        </a:rPr>
                        <a:t>port</a:t>
                      </a:r>
                      <a:endParaRPr lang="es-CO" sz="2400" b="1" i="0" dirty="0">
                        <a:effectLst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b="1" i="0" dirty="0" err="1" smtClean="0">
                          <a:effectLst/>
                        </a:rPr>
                        <a:t>length</a:t>
                      </a:r>
                      <a:endParaRPr lang="es-CO" sz="2400" b="1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b="1" i="0" dirty="0" smtClean="0">
                          <a:effectLst/>
                        </a:rPr>
                        <a:t>UDP </a:t>
                      </a:r>
                      <a:r>
                        <a:rPr lang="es-CO" sz="2400" b="1" i="0" dirty="0" err="1" smtClean="0">
                          <a:effectLst/>
                        </a:rPr>
                        <a:t>checksum</a:t>
                      </a:r>
                      <a:endParaRPr lang="es-CO" sz="2400" b="1" i="0" dirty="0">
                        <a:effectLst/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CO" sz="2400" b="1" i="0" dirty="0" smtClean="0">
                          <a:effectLst/>
                        </a:rPr>
                        <a:t>data</a:t>
                      </a:r>
                      <a:endParaRPr lang="es-CO" sz="2400" b="1" i="0" dirty="0">
                        <a:effectLst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s-CO" sz="2400" b="1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CO" sz="2400" b="1" i="0" dirty="0" smtClean="0"/>
                        <a:t>32bits</a:t>
                      </a:r>
                      <a:endParaRPr lang="es-CO" sz="24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4 Conector recto de flecha"/>
          <p:cNvCxnSpPr/>
          <p:nvPr/>
        </p:nvCxnSpPr>
        <p:spPr>
          <a:xfrm flipH="1">
            <a:off x="2267744" y="5373216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5076056" y="5373216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3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UDP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Estructura</a:t>
            </a:r>
          </a:p>
          <a:p>
            <a:pPr marL="0" indent="0" algn="just">
              <a:buNone/>
            </a:pPr>
            <a:r>
              <a:rPr lang="es-CO" sz="2400" b="1" dirty="0" err="1" smtClean="0"/>
              <a:t>source</a:t>
            </a:r>
            <a:r>
              <a:rPr lang="es-CO" sz="2400" b="1" dirty="0" smtClean="0"/>
              <a:t> </a:t>
            </a:r>
            <a:r>
              <a:rPr lang="es-CO" sz="2400" b="1" dirty="0" err="1" smtClean="0"/>
              <a:t>port</a:t>
            </a:r>
            <a:r>
              <a:rPr lang="es-CO" sz="2400" b="1" dirty="0" smtClean="0"/>
              <a:t> y </a:t>
            </a:r>
            <a:r>
              <a:rPr lang="es-CO" sz="2400" b="1" dirty="0" err="1" smtClean="0"/>
              <a:t>destination</a:t>
            </a:r>
            <a:r>
              <a:rPr lang="es-CO" sz="2400" b="1" dirty="0" smtClean="0"/>
              <a:t> </a:t>
            </a:r>
            <a:r>
              <a:rPr lang="es-CO" sz="2400" b="1" dirty="0" err="1" smtClean="0"/>
              <a:t>port</a:t>
            </a:r>
            <a:r>
              <a:rPr lang="es-CO" sz="2400" b="1" dirty="0" smtClean="0"/>
              <a:t>: </a:t>
            </a:r>
            <a:r>
              <a:rPr lang="es-CO" sz="2400" dirty="0" smtClean="0"/>
              <a:t>son usadas para </a:t>
            </a:r>
            <a:r>
              <a:rPr lang="es-CO" sz="2400" dirty="0" err="1" smtClean="0"/>
              <a:t>multiplexar</a:t>
            </a:r>
            <a:r>
              <a:rPr lang="es-CO" sz="2400" dirty="0" smtClean="0"/>
              <a:t> información hacia las aplicaciones de la capa superior</a:t>
            </a:r>
            <a:endParaRPr lang="es-CO" sz="2400" b="1" dirty="0" smtClean="0"/>
          </a:p>
          <a:p>
            <a:pPr marL="0" indent="0" algn="just">
              <a:buNone/>
            </a:pPr>
            <a:r>
              <a:rPr lang="es-CO" sz="2400" b="1" dirty="0" err="1" smtClean="0"/>
              <a:t>length</a:t>
            </a:r>
            <a:r>
              <a:rPr lang="es-CO" sz="2400" b="1" dirty="0" smtClean="0"/>
              <a:t>: </a:t>
            </a:r>
            <a:r>
              <a:rPr lang="es-CO" sz="2400" dirty="0" smtClean="0"/>
              <a:t>longitud del segmento UDP en bytes</a:t>
            </a:r>
          </a:p>
          <a:p>
            <a:pPr marL="0" indent="0" algn="just">
              <a:buNone/>
            </a:pPr>
            <a:r>
              <a:rPr lang="es-CO" sz="2400" b="1" dirty="0" smtClean="0"/>
              <a:t>UDP </a:t>
            </a:r>
            <a:r>
              <a:rPr lang="es-CO" sz="2400" b="1" dirty="0" err="1" smtClean="0"/>
              <a:t>cheksum</a:t>
            </a:r>
            <a:r>
              <a:rPr lang="es-CO" sz="2400" b="1" dirty="0" smtClean="0"/>
              <a:t>: </a:t>
            </a:r>
            <a:r>
              <a:rPr lang="es-CO" sz="2400" dirty="0" smtClean="0"/>
              <a:t>empleado para detección de error</a:t>
            </a:r>
            <a:endParaRPr lang="es-CO" sz="2400" b="1" dirty="0" smtClean="0"/>
          </a:p>
          <a:p>
            <a:pPr marL="0" indent="0" algn="just">
              <a:buNone/>
            </a:pPr>
            <a:endParaRPr lang="es-CO" sz="2400" b="1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1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UDP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Detección de Error</a:t>
            </a:r>
          </a:p>
          <a:p>
            <a:pPr marL="0" indent="0" algn="just">
              <a:buNone/>
            </a:pPr>
            <a:r>
              <a:rPr lang="es-CO" sz="2400" dirty="0" smtClean="0"/>
              <a:t>El </a:t>
            </a:r>
            <a:r>
              <a:rPr lang="es-CO" sz="2400" dirty="0" err="1" smtClean="0"/>
              <a:t>checksum</a:t>
            </a:r>
            <a:r>
              <a:rPr lang="es-CO" sz="2400" dirty="0" smtClean="0"/>
              <a:t> de UDP proporciona detección de error. El </a:t>
            </a:r>
            <a:r>
              <a:rPr lang="es-CO" sz="2400" dirty="0" err="1" smtClean="0"/>
              <a:t>checksum</a:t>
            </a:r>
            <a:r>
              <a:rPr lang="es-CO" sz="2400" dirty="0" smtClean="0"/>
              <a:t> se calcula por medio de la suma de los campos de la cabecera del segmento UDP (también algunos campos de la cabecera IP) y el complemento a uno del resultado de la suma</a:t>
            </a:r>
          </a:p>
          <a:p>
            <a:pPr algn="just"/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60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UDP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/>
              <a:t>Detección de </a:t>
            </a:r>
            <a:r>
              <a:rPr lang="es-CO" sz="2800" b="1" dirty="0" smtClean="0"/>
              <a:t>Error</a:t>
            </a:r>
          </a:p>
          <a:p>
            <a:pPr marL="0" indent="0" algn="just">
              <a:buNone/>
            </a:pPr>
            <a:r>
              <a:rPr lang="es-CO" sz="2400" dirty="0" smtClean="0"/>
              <a:t>El </a:t>
            </a:r>
            <a:r>
              <a:rPr lang="es-CO" sz="2400" dirty="0" err="1" smtClean="0"/>
              <a:t>checksum</a:t>
            </a:r>
            <a:r>
              <a:rPr lang="es-CO" sz="2400" dirty="0" smtClean="0"/>
              <a:t> de UDP proporciona detección de error. El </a:t>
            </a:r>
            <a:r>
              <a:rPr lang="es-CO" sz="2400" dirty="0" err="1" smtClean="0"/>
              <a:t>checksum</a:t>
            </a:r>
            <a:r>
              <a:rPr lang="es-CO" sz="2400" dirty="0" smtClean="0"/>
              <a:t> se calcula por medio de la suma de los campos de la cabecera del segmento UDP (también algunos campos de la cabecera IP) y el complemento a uno del resultado de la suma</a:t>
            </a:r>
          </a:p>
          <a:p>
            <a:pPr algn="just"/>
            <a:endParaRPr lang="es-CO" sz="2400" dirty="0"/>
          </a:p>
          <a:p>
            <a:pPr marL="0" indent="0" algn="just">
              <a:buNone/>
            </a:pPr>
            <a:r>
              <a:rPr lang="es-CO" sz="2400" b="1" dirty="0" smtClean="0"/>
              <a:t>Pregunta</a:t>
            </a:r>
            <a:r>
              <a:rPr lang="es-CO" sz="2400" dirty="0" smtClean="0"/>
              <a:t>: ¿Si existen protocolos en la capa de enlace como Ethernet que realizan detección y corrección de error por que UDP proporciona un mecanismo para detección de error?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87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714620"/>
            <a:ext cx="7772400" cy="1470025"/>
          </a:xfrm>
        </p:spPr>
        <p:txBody>
          <a:bodyPr>
            <a:no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latin typeface="+mn-lt"/>
              </a:rPr>
              <a:t>http://eisc.univalle.edu.co/cursos/web/ver/750001M/7</a:t>
            </a:r>
            <a:endParaRPr lang="es-ES" sz="2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484591" y="332656"/>
            <a:ext cx="6174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 smtClean="0">
                <a:solidFill>
                  <a:srgbClr val="FF0000"/>
                </a:solidFill>
                <a:latin typeface="Tw Cen MT" pitchFamily="34" charset="0"/>
              </a:rPr>
              <a:t>Capa de transporte</a:t>
            </a:r>
            <a:endParaRPr lang="es-CO" sz="4800" dirty="0">
              <a:solidFill>
                <a:srgbClr val="FF0000"/>
              </a:solidFill>
              <a:latin typeface="Tw Cen MT" pitchFamily="34" charset="0"/>
            </a:endParaRPr>
          </a:p>
        </p:txBody>
      </p:sp>
      <p:cxnSp>
        <p:nvCxnSpPr>
          <p:cNvPr id="6" name="5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AutoShape 2" descr="http://recuperamosdatos.com/graphics/seguridad-informatica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4" name="AutoShape 4" descr="http://recuperamosdatos.com/graphics/seguridad-informatica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972" y="1730113"/>
            <a:ext cx="5076056" cy="36431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UDP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/>
              <a:t>Detección de </a:t>
            </a:r>
            <a:r>
              <a:rPr lang="es-CO" sz="2800" b="1" dirty="0" smtClean="0"/>
              <a:t>Error (Ejemplo)</a:t>
            </a:r>
          </a:p>
          <a:p>
            <a:pPr marL="0" indent="0" algn="just">
              <a:buNone/>
            </a:pPr>
            <a:r>
              <a:rPr lang="es-CO" sz="2400" dirty="0" smtClean="0"/>
              <a:t>En el emisor</a:t>
            </a:r>
          </a:p>
          <a:p>
            <a:pPr marL="0" indent="0" algn="just">
              <a:buNone/>
            </a:pPr>
            <a:endParaRPr lang="es-CO" sz="2800" b="1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498381"/>
              </p:ext>
            </p:extLst>
          </p:nvPr>
        </p:nvGraphicFramePr>
        <p:xfrm>
          <a:off x="935596" y="2921352"/>
          <a:ext cx="727280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6404"/>
                <a:gridCol w="3636404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Contenido</a:t>
                      </a:r>
                      <a:r>
                        <a:rPr lang="es-CO" baseline="0" dirty="0" smtClean="0"/>
                        <a:t> Cabecera UDP (1)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0110011001100110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Contenido</a:t>
                      </a:r>
                      <a:r>
                        <a:rPr lang="es-CO" baseline="0" dirty="0" smtClean="0"/>
                        <a:t> Cabecera  UDP (2)</a:t>
                      </a:r>
                      <a:endParaRPr lang="es-CO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0101010101010101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Suma Cabecera</a:t>
                      </a:r>
                      <a:r>
                        <a:rPr lang="es-CO" baseline="0" dirty="0" smtClean="0"/>
                        <a:t> en el emisor (1,2)</a:t>
                      </a:r>
                      <a:endParaRPr lang="es-CO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1011101110111011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Contenido</a:t>
                      </a:r>
                      <a:r>
                        <a:rPr lang="es-CO" baseline="0" dirty="0" smtClean="0"/>
                        <a:t> Cabecera UDP (3)</a:t>
                      </a:r>
                      <a:endParaRPr lang="es-CO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0000111100001111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Suma Cabecera en el emisor (1,2,3)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1100101011001010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Complemento</a:t>
                      </a:r>
                      <a:r>
                        <a:rPr lang="es-CO" baseline="0" dirty="0" smtClean="0"/>
                        <a:t> a Uno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0011010100110101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Se transmite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0011010100110101</a:t>
                      </a:r>
                      <a:endParaRPr lang="es-CO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37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UDP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/>
              <a:t>Detección de </a:t>
            </a:r>
            <a:r>
              <a:rPr lang="es-CO" sz="2800" b="1" dirty="0" smtClean="0"/>
              <a:t>Error (Ejemplo)</a:t>
            </a:r>
          </a:p>
          <a:p>
            <a:pPr marL="0" indent="0" algn="just">
              <a:buNone/>
            </a:pPr>
            <a:r>
              <a:rPr lang="es-CO" sz="2400" dirty="0" smtClean="0"/>
              <a:t>En el receptor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015625"/>
              </p:ext>
            </p:extLst>
          </p:nvPr>
        </p:nvGraphicFramePr>
        <p:xfrm>
          <a:off x="935596" y="2892544"/>
          <a:ext cx="727280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6404"/>
                <a:gridCol w="3636404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Se recibe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0011010100110101</a:t>
                      </a:r>
                      <a:endParaRPr lang="es-CO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Suma Cabecera en el receptor (1,2,3)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1100101011001010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Suma de Comprobación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1111111111111111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84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UDP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Problema:</a:t>
            </a:r>
          </a:p>
          <a:p>
            <a:pPr marL="0" indent="0" algn="just">
              <a:buNone/>
            </a:pPr>
            <a:r>
              <a:rPr lang="es-CO" sz="2400" dirty="0" smtClean="0"/>
              <a:t>¿Cual es el valor del </a:t>
            </a:r>
            <a:r>
              <a:rPr lang="es-CO" sz="2400" b="1" dirty="0" err="1" smtClean="0"/>
              <a:t>checksum</a:t>
            </a:r>
            <a:r>
              <a:rPr lang="es-CO" sz="2400" dirty="0" smtClean="0"/>
              <a:t> que se transmite?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086522"/>
              </p:ext>
            </p:extLst>
          </p:nvPr>
        </p:nvGraphicFramePr>
        <p:xfrm>
          <a:off x="935596" y="2921352"/>
          <a:ext cx="727280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6404"/>
                <a:gridCol w="3636404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Contenido</a:t>
                      </a:r>
                      <a:r>
                        <a:rPr lang="es-CO" baseline="0" dirty="0" smtClean="0"/>
                        <a:t> Cabecera UDP (1)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0110011001100111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Contenido</a:t>
                      </a:r>
                      <a:r>
                        <a:rPr lang="es-CO" baseline="0" dirty="0" smtClean="0"/>
                        <a:t> Cabecera  UDP (2)</a:t>
                      </a:r>
                      <a:endParaRPr lang="es-CO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0101010101010101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Suma Cabecera</a:t>
                      </a:r>
                      <a:r>
                        <a:rPr lang="es-CO" baseline="0" dirty="0" smtClean="0"/>
                        <a:t> en el emisor (1,2)</a:t>
                      </a:r>
                      <a:endParaRPr lang="es-CO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Contenido</a:t>
                      </a:r>
                      <a:r>
                        <a:rPr lang="es-CO" baseline="0" dirty="0" smtClean="0"/>
                        <a:t> Cabecera UDP (3)</a:t>
                      </a:r>
                      <a:endParaRPr lang="es-CO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0000101100001110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Suma Cabecera en el emisor (1,2,3)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Complemento</a:t>
                      </a:r>
                      <a:r>
                        <a:rPr lang="es-CO" baseline="0" dirty="0" smtClean="0"/>
                        <a:t> a Uno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Se transmite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31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UDP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Solución:</a:t>
            </a:r>
          </a:p>
          <a:p>
            <a:pPr marL="0" indent="0" algn="just">
              <a:buNone/>
            </a:pPr>
            <a:r>
              <a:rPr lang="es-CO" sz="2400" dirty="0" smtClean="0"/>
              <a:t>¿Cual es el valor del </a:t>
            </a:r>
            <a:r>
              <a:rPr lang="es-CO" sz="2400" b="1" dirty="0" err="1" smtClean="0"/>
              <a:t>checksum</a:t>
            </a:r>
            <a:r>
              <a:rPr lang="es-CO" sz="2400" dirty="0" smtClean="0"/>
              <a:t> que se transmite?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948372"/>
              </p:ext>
            </p:extLst>
          </p:nvPr>
        </p:nvGraphicFramePr>
        <p:xfrm>
          <a:off x="935596" y="2921352"/>
          <a:ext cx="727280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6404"/>
                <a:gridCol w="3636404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Contenido</a:t>
                      </a:r>
                      <a:r>
                        <a:rPr lang="es-CO" baseline="0" dirty="0" smtClean="0"/>
                        <a:t> Cabecera UDP (1)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0110011001100111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Contenido</a:t>
                      </a:r>
                      <a:r>
                        <a:rPr lang="es-CO" baseline="0" dirty="0" smtClean="0"/>
                        <a:t> Cabecera  UDP (2)</a:t>
                      </a:r>
                      <a:endParaRPr lang="es-CO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0101010101010101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Suma Cabecera</a:t>
                      </a:r>
                      <a:r>
                        <a:rPr lang="es-CO" baseline="0" dirty="0" smtClean="0"/>
                        <a:t> en el emisor (1,2)</a:t>
                      </a:r>
                      <a:endParaRPr lang="es-CO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1011101110111100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Contenido</a:t>
                      </a:r>
                      <a:r>
                        <a:rPr lang="es-CO" baseline="0" dirty="0" smtClean="0"/>
                        <a:t> Cabecera UDP (3)</a:t>
                      </a:r>
                      <a:endParaRPr lang="es-CO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0000101100001110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Suma Cabecera en el emisor (1,2,3)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1100011011001010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Complemento</a:t>
                      </a:r>
                      <a:r>
                        <a:rPr lang="es-CO" baseline="0" dirty="0" smtClean="0"/>
                        <a:t> a Uno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0011100100110101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Se transmite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0011100100110101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46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TCP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err="1" smtClean="0"/>
              <a:t>Transmission</a:t>
            </a:r>
            <a:r>
              <a:rPr lang="es-CO" sz="2800" b="1" dirty="0" smtClean="0"/>
              <a:t> Control </a:t>
            </a:r>
            <a:r>
              <a:rPr lang="es-CO" sz="2800" b="1" dirty="0" err="1" smtClean="0"/>
              <a:t>Protocol</a:t>
            </a:r>
            <a:endParaRPr lang="es-CO" sz="2800" b="1" dirty="0" smtClean="0"/>
          </a:p>
          <a:p>
            <a:pPr marL="0" indent="0" algn="just">
              <a:buNone/>
            </a:pPr>
            <a:r>
              <a:rPr lang="es-CO" sz="2400" dirty="0" smtClean="0"/>
              <a:t>Protocolo </a:t>
            </a:r>
            <a:r>
              <a:rPr lang="es-CO" sz="2400" dirty="0"/>
              <a:t>Orientado a </a:t>
            </a:r>
            <a:r>
              <a:rPr lang="es-CO" sz="2400" dirty="0" smtClean="0"/>
              <a:t>Conexión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214563" y="3232001"/>
            <a:ext cx="47148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5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TCP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Generalidades</a:t>
            </a:r>
          </a:p>
          <a:p>
            <a:pPr algn="just"/>
            <a:r>
              <a:rPr lang="es-CO" sz="2400" dirty="0" smtClean="0"/>
              <a:t>Hay </a:t>
            </a:r>
            <a:r>
              <a:rPr lang="es-CO" sz="2400" dirty="0"/>
              <a:t>establecimiento de la conexión. Los datos se envían </a:t>
            </a:r>
            <a:r>
              <a:rPr lang="es-CO" sz="2400" dirty="0" smtClean="0"/>
              <a:t>una vez se negocia </a:t>
            </a:r>
            <a:r>
              <a:rPr lang="es-CO" sz="2400" dirty="0"/>
              <a:t>la comunicación</a:t>
            </a:r>
          </a:p>
          <a:p>
            <a:pPr algn="just"/>
            <a:r>
              <a:rPr lang="es-CO" sz="2400" dirty="0" smtClean="0"/>
              <a:t>Se guarda </a:t>
            </a:r>
            <a:r>
              <a:rPr lang="es-CO" sz="2400" dirty="0"/>
              <a:t>estado de la conexión. S</a:t>
            </a:r>
            <a:r>
              <a:rPr lang="es-CO" sz="2400" dirty="0" smtClean="0"/>
              <a:t>e </a:t>
            </a:r>
            <a:r>
              <a:rPr lang="es-CO" sz="2400" dirty="0"/>
              <a:t>guarda información para el control de flujo o confirmación</a:t>
            </a:r>
          </a:p>
          <a:p>
            <a:pPr algn="just"/>
            <a:r>
              <a:rPr lang="es-CO" sz="2400" dirty="0"/>
              <a:t>Tiene una longitud de </a:t>
            </a:r>
            <a:r>
              <a:rPr lang="es-CO" sz="2400" dirty="0" smtClean="0"/>
              <a:t>160 bits (20 bytes) </a:t>
            </a:r>
            <a:r>
              <a:rPr lang="es-CO" sz="2400" dirty="0"/>
              <a:t>que se adicionan al mensaje de la capa de </a:t>
            </a:r>
            <a:r>
              <a:rPr lang="es-CO" sz="2400" dirty="0" smtClean="0"/>
              <a:t>aplicación</a:t>
            </a:r>
          </a:p>
          <a:p>
            <a:pPr algn="just"/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79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TCP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Generalidades</a:t>
            </a:r>
          </a:p>
          <a:p>
            <a:pPr algn="just"/>
            <a:r>
              <a:rPr lang="es-CO" sz="2400" dirty="0" smtClean="0"/>
              <a:t>Es un </a:t>
            </a:r>
            <a:r>
              <a:rPr lang="es-CO" sz="2400" dirty="0"/>
              <a:t>protocolo punto a punto (no soporta </a:t>
            </a:r>
            <a:r>
              <a:rPr lang="es-CO" sz="2400" dirty="0" err="1"/>
              <a:t>multicasting</a:t>
            </a:r>
            <a:r>
              <a:rPr lang="es-CO" sz="2400" dirty="0" smtClean="0"/>
              <a:t>)</a:t>
            </a:r>
          </a:p>
          <a:p>
            <a:pPr algn="just"/>
            <a:r>
              <a:rPr lang="es-CO" sz="2400" dirty="0" smtClean="0"/>
              <a:t>Es un protocolo </a:t>
            </a:r>
            <a:r>
              <a:rPr lang="es-CO" sz="2400" b="1" dirty="0" smtClean="0"/>
              <a:t>full-</a:t>
            </a:r>
            <a:r>
              <a:rPr lang="es-CO" sz="2400" b="1" dirty="0" err="1" smtClean="0"/>
              <a:t>duplex</a:t>
            </a:r>
            <a:endParaRPr lang="es-CO" sz="2400" b="1" dirty="0"/>
          </a:p>
          <a:p>
            <a:pPr algn="just"/>
            <a:r>
              <a:rPr lang="es-CO" sz="2400" dirty="0" smtClean="0"/>
              <a:t>Provee </a:t>
            </a:r>
            <a:r>
              <a:rPr lang="es-CO" sz="2400" dirty="0"/>
              <a:t>detección de error (no recuperación</a:t>
            </a:r>
            <a:r>
              <a:rPr lang="es-CO" sz="2400" dirty="0" smtClean="0"/>
              <a:t>)</a:t>
            </a:r>
          </a:p>
          <a:p>
            <a:pPr algn="just"/>
            <a:r>
              <a:rPr lang="es-CO" sz="2400" dirty="0" smtClean="0"/>
              <a:t>Puede </a:t>
            </a:r>
            <a:r>
              <a:rPr lang="es-CO" sz="2400" dirty="0"/>
              <a:t>tener en transito múltiples segmentos de datos sin haber recibido </a:t>
            </a:r>
            <a:r>
              <a:rPr lang="es-CO" sz="2400" dirty="0" smtClean="0"/>
              <a:t>confirmación (</a:t>
            </a:r>
            <a:r>
              <a:rPr lang="es-CO" sz="2400" dirty="0" err="1" smtClean="0"/>
              <a:t>Pipelining</a:t>
            </a:r>
            <a:r>
              <a:rPr lang="es-CO" sz="2400" dirty="0" smtClean="0"/>
              <a:t>)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algn="just"/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5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TCP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Aplicaciones</a:t>
            </a:r>
            <a:endParaRPr lang="es-CO" sz="24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854464"/>
              </p:ext>
            </p:extLst>
          </p:nvPr>
        </p:nvGraphicFramePr>
        <p:xfrm>
          <a:off x="899592" y="2636912"/>
          <a:ext cx="7344816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8272"/>
                <a:gridCol w="2448272"/>
                <a:gridCol w="2448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Aplicación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Protocolo en la capa de aplicación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Protocolo en la capa de transporte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Electronic</a:t>
                      </a:r>
                      <a:r>
                        <a:rPr lang="es-CO" dirty="0" smtClean="0"/>
                        <a:t> mail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SMTP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TCP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Remote</a:t>
                      </a:r>
                      <a:r>
                        <a:rPr lang="es-CO" baseline="0" dirty="0" smtClean="0"/>
                        <a:t> Terminal Access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Telnet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TCP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Web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TCP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File Transfer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FTP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TCP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53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TCP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Estructura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262225"/>
              </p:ext>
            </p:extLst>
          </p:nvPr>
        </p:nvGraphicFramePr>
        <p:xfrm>
          <a:off x="611560" y="2132856"/>
          <a:ext cx="7992889" cy="387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2148"/>
                <a:gridCol w="1332147"/>
                <a:gridCol w="222025"/>
                <a:gridCol w="222024"/>
                <a:gridCol w="222025"/>
                <a:gridCol w="222025"/>
                <a:gridCol w="222024"/>
                <a:gridCol w="222025"/>
                <a:gridCol w="3996446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s-CO" sz="2000" b="1" i="0" dirty="0" err="1" smtClean="0">
                          <a:effectLst/>
                        </a:rPr>
                        <a:t>source</a:t>
                      </a:r>
                      <a:r>
                        <a:rPr lang="es-CO" sz="2000" b="1" i="0" baseline="0" dirty="0" smtClean="0">
                          <a:effectLst/>
                        </a:rPr>
                        <a:t> </a:t>
                      </a:r>
                      <a:r>
                        <a:rPr lang="es-CO" sz="2000" b="1" i="0" baseline="0" dirty="0" err="1" smtClean="0">
                          <a:effectLst/>
                        </a:rPr>
                        <a:t>port</a:t>
                      </a:r>
                      <a:endParaRPr lang="es-CO" sz="2000" b="1" i="0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i="0" dirty="0" err="1" smtClean="0">
                          <a:effectLst/>
                        </a:rPr>
                        <a:t>destination</a:t>
                      </a:r>
                      <a:r>
                        <a:rPr lang="es-CO" sz="2000" b="1" i="0" baseline="0" dirty="0" smtClean="0">
                          <a:effectLst/>
                        </a:rPr>
                        <a:t> </a:t>
                      </a:r>
                      <a:r>
                        <a:rPr lang="es-CO" sz="2000" b="1" i="0" baseline="0" dirty="0" err="1" smtClean="0">
                          <a:effectLst/>
                        </a:rPr>
                        <a:t>port</a:t>
                      </a:r>
                      <a:endParaRPr lang="es-CO" sz="2000" b="1" i="0" dirty="0">
                        <a:effectLst/>
                      </a:endParaRPr>
                    </a:p>
                  </a:txBody>
                  <a:tcPr/>
                </a:tc>
              </a:tr>
              <a:tr h="370840">
                <a:tc gridSpan="9">
                  <a:txBody>
                    <a:bodyPr/>
                    <a:lstStyle/>
                    <a:p>
                      <a:pPr algn="ctr"/>
                      <a:r>
                        <a:rPr lang="es-CO" sz="2000" b="1" i="0" dirty="0" err="1" smtClean="0">
                          <a:effectLst/>
                        </a:rPr>
                        <a:t>sequence</a:t>
                      </a:r>
                      <a:r>
                        <a:rPr lang="es-CO" sz="2000" b="1" i="0" dirty="0" smtClean="0">
                          <a:effectLst/>
                        </a:rPr>
                        <a:t> </a:t>
                      </a:r>
                      <a:r>
                        <a:rPr lang="es-CO" sz="2000" b="1" i="0" dirty="0" err="1" smtClean="0">
                          <a:effectLst/>
                        </a:rPr>
                        <a:t>number</a:t>
                      </a:r>
                      <a:endParaRPr lang="es-CO" sz="2000" b="1" i="0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CO" sz="24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 gridSpan="9">
                  <a:txBody>
                    <a:bodyPr/>
                    <a:lstStyle/>
                    <a:p>
                      <a:pPr algn="ctr"/>
                      <a:r>
                        <a:rPr lang="es-CO" sz="2000" b="1" i="0" dirty="0" err="1" smtClean="0">
                          <a:effectLst/>
                        </a:rPr>
                        <a:t>acknowledgement</a:t>
                      </a:r>
                      <a:r>
                        <a:rPr lang="es-CO" sz="2000" b="1" i="0" dirty="0" smtClean="0">
                          <a:effectLst/>
                        </a:rPr>
                        <a:t> </a:t>
                      </a:r>
                      <a:r>
                        <a:rPr lang="es-CO" sz="2000" b="1" i="0" dirty="0" err="1" smtClean="0">
                          <a:effectLst/>
                        </a:rPr>
                        <a:t>number</a:t>
                      </a:r>
                      <a:endParaRPr lang="es-CO" sz="2000" b="1" i="0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CO" sz="24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000" b="1" i="0" dirty="0" err="1" smtClean="0">
                          <a:effectLst/>
                        </a:rPr>
                        <a:t>header</a:t>
                      </a:r>
                      <a:r>
                        <a:rPr lang="es-CO" sz="2000" b="1" i="0" dirty="0" smtClean="0">
                          <a:effectLst/>
                        </a:rPr>
                        <a:t> </a:t>
                      </a:r>
                      <a:r>
                        <a:rPr lang="es-CO" sz="2000" b="1" i="0" dirty="0" err="1" smtClean="0">
                          <a:effectLst/>
                        </a:rPr>
                        <a:t>length</a:t>
                      </a:r>
                      <a:endParaRPr lang="es-CO" sz="2000" b="1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i="0" dirty="0" err="1" smtClean="0">
                          <a:effectLst/>
                        </a:rPr>
                        <a:t>unused</a:t>
                      </a:r>
                      <a:endParaRPr lang="es-CO" sz="2000" b="1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i="0" dirty="0" smtClean="0">
                          <a:effectLst/>
                        </a:rPr>
                        <a:t>u</a:t>
                      </a:r>
                    </a:p>
                    <a:p>
                      <a:pPr algn="ctr"/>
                      <a:r>
                        <a:rPr lang="es-CO" sz="1200" b="1" i="0" dirty="0" smtClean="0">
                          <a:effectLst/>
                        </a:rPr>
                        <a:t>r</a:t>
                      </a:r>
                    </a:p>
                    <a:p>
                      <a:pPr algn="ctr"/>
                      <a:r>
                        <a:rPr lang="es-CO" sz="1200" b="1" i="0" dirty="0" smtClean="0">
                          <a:effectLst/>
                        </a:rPr>
                        <a:t>g</a:t>
                      </a:r>
                      <a:endParaRPr lang="es-CO" sz="1200" b="1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i="0" dirty="0" smtClean="0">
                          <a:effectLst/>
                        </a:rPr>
                        <a:t>a</a:t>
                      </a:r>
                    </a:p>
                    <a:p>
                      <a:pPr algn="ctr"/>
                      <a:r>
                        <a:rPr lang="es-CO" sz="1200" b="1" i="0" dirty="0" smtClean="0">
                          <a:effectLst/>
                        </a:rPr>
                        <a:t>c</a:t>
                      </a:r>
                    </a:p>
                    <a:p>
                      <a:pPr algn="ctr"/>
                      <a:r>
                        <a:rPr lang="es-CO" sz="1200" b="1" i="0" dirty="0" smtClean="0">
                          <a:effectLst/>
                        </a:rPr>
                        <a:t>k</a:t>
                      </a:r>
                      <a:endParaRPr lang="es-CO" sz="1200" b="1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i="0" dirty="0" smtClean="0">
                          <a:effectLst/>
                        </a:rPr>
                        <a:t>p</a:t>
                      </a:r>
                    </a:p>
                    <a:p>
                      <a:pPr algn="ctr"/>
                      <a:r>
                        <a:rPr lang="es-CO" sz="1200" b="1" i="0" dirty="0" smtClean="0">
                          <a:effectLst/>
                        </a:rPr>
                        <a:t>s</a:t>
                      </a:r>
                    </a:p>
                    <a:p>
                      <a:pPr algn="ctr"/>
                      <a:r>
                        <a:rPr lang="es-CO" sz="1200" b="1" i="0" dirty="0" smtClean="0">
                          <a:effectLst/>
                        </a:rPr>
                        <a:t>h</a:t>
                      </a:r>
                      <a:endParaRPr lang="es-CO" sz="1200" b="1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i="0" dirty="0" smtClean="0">
                          <a:effectLst/>
                        </a:rPr>
                        <a:t>r</a:t>
                      </a:r>
                    </a:p>
                    <a:p>
                      <a:pPr algn="ctr"/>
                      <a:r>
                        <a:rPr lang="es-CO" sz="1200" b="1" i="0" dirty="0" smtClean="0">
                          <a:effectLst/>
                        </a:rPr>
                        <a:t>s</a:t>
                      </a:r>
                    </a:p>
                    <a:p>
                      <a:pPr algn="ctr"/>
                      <a:r>
                        <a:rPr lang="es-CO" sz="1200" b="1" i="0" dirty="0" smtClean="0">
                          <a:effectLst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i="0" dirty="0" smtClean="0">
                          <a:effectLst/>
                        </a:rPr>
                        <a:t>s</a:t>
                      </a:r>
                    </a:p>
                    <a:p>
                      <a:pPr algn="ctr"/>
                      <a:r>
                        <a:rPr lang="es-CO" sz="1200" b="1" i="0" dirty="0" smtClean="0">
                          <a:effectLst/>
                        </a:rPr>
                        <a:t>y</a:t>
                      </a:r>
                    </a:p>
                    <a:p>
                      <a:pPr algn="ctr"/>
                      <a:r>
                        <a:rPr lang="es-CO" sz="1200" b="1" i="0" dirty="0" smtClean="0">
                          <a:effectLst/>
                        </a:rPr>
                        <a:t>n</a:t>
                      </a:r>
                      <a:endParaRPr lang="es-CO" sz="1200" b="1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i="0" dirty="0" smtClean="0">
                          <a:effectLst/>
                        </a:rPr>
                        <a:t>f</a:t>
                      </a:r>
                    </a:p>
                    <a:p>
                      <a:pPr algn="ctr"/>
                      <a:r>
                        <a:rPr lang="es-CO" sz="1200" b="1" i="0" dirty="0" smtClean="0">
                          <a:effectLst/>
                        </a:rPr>
                        <a:t>i</a:t>
                      </a:r>
                    </a:p>
                    <a:p>
                      <a:pPr algn="ctr"/>
                      <a:r>
                        <a:rPr lang="es-CO" sz="1200" b="1" i="0" dirty="0" smtClean="0">
                          <a:effectLst/>
                        </a:rPr>
                        <a:t>n</a:t>
                      </a:r>
                      <a:endParaRPr lang="es-CO" sz="1200" b="1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i="0" dirty="0" err="1" smtClean="0">
                          <a:effectLst/>
                        </a:rPr>
                        <a:t>rcvr</a:t>
                      </a:r>
                      <a:r>
                        <a:rPr lang="es-CO" sz="2000" b="1" i="0" dirty="0" smtClean="0">
                          <a:effectLst/>
                        </a:rPr>
                        <a:t> </a:t>
                      </a:r>
                      <a:r>
                        <a:rPr lang="es-CO" sz="2000" b="1" i="0" dirty="0" err="1" smtClean="0">
                          <a:effectLst/>
                        </a:rPr>
                        <a:t>window</a:t>
                      </a:r>
                      <a:r>
                        <a:rPr lang="es-CO" sz="2000" b="1" i="0" dirty="0" smtClean="0">
                          <a:effectLst/>
                        </a:rPr>
                        <a:t> </a:t>
                      </a:r>
                      <a:r>
                        <a:rPr lang="es-CO" sz="2000" b="1" i="0" dirty="0" err="1" smtClean="0">
                          <a:effectLst/>
                        </a:rPr>
                        <a:t>size</a:t>
                      </a:r>
                      <a:endParaRPr lang="es-CO" sz="2000" b="1" i="0" dirty="0">
                        <a:effectLst/>
                      </a:endParaRPr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s-CO" sz="2000" b="1" i="0" dirty="0" smtClean="0">
                          <a:effectLst/>
                        </a:rPr>
                        <a:t>internet</a:t>
                      </a:r>
                      <a:r>
                        <a:rPr lang="es-CO" sz="2000" b="1" i="0" baseline="0" dirty="0" smtClean="0">
                          <a:effectLst/>
                        </a:rPr>
                        <a:t> </a:t>
                      </a:r>
                      <a:r>
                        <a:rPr lang="es-CO" sz="2000" b="1" i="0" baseline="0" dirty="0" err="1" smtClean="0">
                          <a:effectLst/>
                        </a:rPr>
                        <a:t>cheksum</a:t>
                      </a:r>
                      <a:endParaRPr lang="es-CO" sz="2000" b="1" i="0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b="1" i="0" dirty="0" err="1" smtClean="0">
                          <a:effectLst/>
                        </a:rPr>
                        <a:t>ptr</a:t>
                      </a:r>
                      <a:r>
                        <a:rPr lang="es-CO" sz="2000" b="1" i="0" dirty="0" smtClean="0">
                          <a:effectLst/>
                        </a:rPr>
                        <a:t> </a:t>
                      </a:r>
                      <a:r>
                        <a:rPr lang="es-CO" sz="2000" b="1" i="0" dirty="0" err="1" smtClean="0">
                          <a:effectLst/>
                        </a:rPr>
                        <a:t>to</a:t>
                      </a:r>
                      <a:r>
                        <a:rPr lang="es-CO" sz="2000" b="1" i="0" baseline="0" dirty="0" smtClean="0">
                          <a:effectLst/>
                        </a:rPr>
                        <a:t> </a:t>
                      </a:r>
                      <a:r>
                        <a:rPr lang="es-CO" sz="2000" b="1" i="0" baseline="0" dirty="0" err="1" smtClean="0">
                          <a:effectLst/>
                        </a:rPr>
                        <a:t>urgent</a:t>
                      </a:r>
                      <a:r>
                        <a:rPr lang="es-CO" sz="2000" b="1" i="0" baseline="0" dirty="0" smtClean="0">
                          <a:effectLst/>
                        </a:rPr>
                        <a:t> data</a:t>
                      </a:r>
                      <a:endParaRPr lang="es-CO" sz="2000" b="1" i="0" dirty="0">
                        <a:effectLst/>
                      </a:endParaRPr>
                    </a:p>
                  </a:txBody>
                  <a:tcPr/>
                </a:tc>
              </a:tr>
              <a:tr h="370840">
                <a:tc gridSpan="9">
                  <a:txBody>
                    <a:bodyPr/>
                    <a:lstStyle/>
                    <a:p>
                      <a:pPr algn="ctr"/>
                      <a:r>
                        <a:rPr lang="es-CO" sz="2000" b="1" i="0" dirty="0" err="1" smtClean="0">
                          <a:effectLst/>
                        </a:rPr>
                        <a:t>options</a:t>
                      </a:r>
                      <a:endParaRPr lang="es-CO" sz="2000" b="1" i="0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CO" sz="2000" b="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9">
                  <a:txBody>
                    <a:bodyPr/>
                    <a:lstStyle/>
                    <a:p>
                      <a:pPr algn="ctr"/>
                      <a:r>
                        <a:rPr lang="es-CO" sz="2000" b="1" i="0" dirty="0" smtClean="0">
                          <a:effectLst/>
                        </a:rPr>
                        <a:t>data</a:t>
                      </a:r>
                      <a:endParaRPr lang="es-CO" sz="2000" b="1" i="0" dirty="0">
                        <a:effectLst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70840">
                <a:tc gridSpan="9">
                  <a:txBody>
                    <a:bodyPr/>
                    <a:lstStyle/>
                    <a:p>
                      <a:pPr algn="ctr"/>
                      <a:endParaRPr lang="es-CO" sz="2000" b="1" i="0" dirty="0">
                        <a:effectLst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70840">
                <a:tc gridSpan="9">
                  <a:txBody>
                    <a:bodyPr/>
                    <a:lstStyle/>
                    <a:p>
                      <a:pPr algn="ctr"/>
                      <a:r>
                        <a:rPr lang="es-CO" sz="2000" b="1" i="0" dirty="0" smtClean="0">
                          <a:effectLst/>
                        </a:rPr>
                        <a:t>32 bits</a:t>
                      </a:r>
                      <a:endParaRPr lang="es-CO" sz="2000" b="1" i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7 Conector recto de flecha"/>
          <p:cNvCxnSpPr/>
          <p:nvPr/>
        </p:nvCxnSpPr>
        <p:spPr>
          <a:xfrm flipH="1">
            <a:off x="683568" y="5805264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5148064" y="5805264"/>
            <a:ext cx="33843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89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TCP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Estructura</a:t>
            </a:r>
          </a:p>
          <a:p>
            <a:pPr marL="0" indent="0" algn="just">
              <a:buNone/>
            </a:pPr>
            <a:r>
              <a:rPr lang="es-CO" sz="2400" b="1" dirty="0" err="1" smtClean="0"/>
              <a:t>source</a:t>
            </a:r>
            <a:r>
              <a:rPr lang="es-CO" sz="2400" b="1" dirty="0" smtClean="0"/>
              <a:t> </a:t>
            </a:r>
            <a:r>
              <a:rPr lang="es-CO" sz="2400" b="1" dirty="0" err="1" smtClean="0"/>
              <a:t>port</a:t>
            </a:r>
            <a:r>
              <a:rPr lang="es-CO" sz="2400" b="1" dirty="0" smtClean="0"/>
              <a:t> y </a:t>
            </a:r>
            <a:r>
              <a:rPr lang="es-CO" sz="2400" b="1" dirty="0" err="1" smtClean="0"/>
              <a:t>destination</a:t>
            </a:r>
            <a:r>
              <a:rPr lang="es-CO" sz="2400" b="1" dirty="0" smtClean="0"/>
              <a:t> </a:t>
            </a:r>
            <a:r>
              <a:rPr lang="es-CO" sz="2400" b="1" dirty="0" err="1" smtClean="0"/>
              <a:t>port</a:t>
            </a:r>
            <a:r>
              <a:rPr lang="es-CO" sz="2400" b="1" dirty="0" smtClean="0"/>
              <a:t>: </a:t>
            </a:r>
            <a:r>
              <a:rPr lang="es-CO" sz="2400" dirty="0" smtClean="0"/>
              <a:t>son usadas para </a:t>
            </a:r>
            <a:r>
              <a:rPr lang="es-CO" sz="2400" dirty="0" err="1" smtClean="0"/>
              <a:t>multiplexar</a:t>
            </a:r>
            <a:r>
              <a:rPr lang="es-CO" sz="2400" dirty="0" smtClean="0"/>
              <a:t> información hacia las aplicaciones de la capa superior</a:t>
            </a:r>
            <a:endParaRPr lang="es-CO" sz="2400" b="1" dirty="0" smtClean="0"/>
          </a:p>
          <a:p>
            <a:pPr marL="0" indent="0" algn="just">
              <a:buNone/>
            </a:pPr>
            <a:r>
              <a:rPr lang="es-CO" sz="2400" b="1" dirty="0" err="1" smtClean="0"/>
              <a:t>sequence</a:t>
            </a:r>
            <a:r>
              <a:rPr lang="es-CO" sz="2400" b="1" dirty="0" smtClean="0"/>
              <a:t> </a:t>
            </a:r>
            <a:r>
              <a:rPr lang="es-CO" sz="2400" b="1" dirty="0" err="1" smtClean="0"/>
              <a:t>number</a:t>
            </a:r>
            <a:r>
              <a:rPr lang="es-CO" sz="2400" b="1" dirty="0" smtClean="0"/>
              <a:t> y </a:t>
            </a:r>
            <a:r>
              <a:rPr lang="es-CO" sz="2400" b="1" dirty="0" err="1" smtClean="0"/>
              <a:t>acknowledgement</a:t>
            </a:r>
            <a:r>
              <a:rPr lang="es-CO" sz="2400" b="1" dirty="0" smtClean="0"/>
              <a:t> </a:t>
            </a:r>
            <a:r>
              <a:rPr lang="es-CO" sz="2400" b="1" dirty="0" err="1" smtClean="0"/>
              <a:t>number</a:t>
            </a:r>
            <a:r>
              <a:rPr lang="es-CO" sz="2400" b="1" dirty="0" smtClean="0"/>
              <a:t>: </a:t>
            </a:r>
            <a:r>
              <a:rPr lang="es-CO" sz="2400" dirty="0" smtClean="0"/>
              <a:t>empleados para implementar transferencia de datos confiable</a:t>
            </a:r>
          </a:p>
          <a:p>
            <a:pPr marL="0" indent="0" algn="just">
              <a:buNone/>
            </a:pPr>
            <a:r>
              <a:rPr lang="es-CO" sz="2400" b="1" dirty="0" err="1" smtClean="0"/>
              <a:t>window</a:t>
            </a:r>
            <a:r>
              <a:rPr lang="es-CO" sz="2400" b="1" dirty="0" smtClean="0"/>
              <a:t> </a:t>
            </a:r>
            <a:r>
              <a:rPr lang="es-CO" sz="2400" b="1" dirty="0" err="1" smtClean="0"/>
              <a:t>size</a:t>
            </a:r>
            <a:r>
              <a:rPr lang="es-CO" sz="2400" b="1" dirty="0" smtClean="0"/>
              <a:t>: </a:t>
            </a:r>
            <a:r>
              <a:rPr lang="es-CO" sz="2400" dirty="0" smtClean="0"/>
              <a:t>es empleado para indicar el numero de bytes que el receptor esta dispuesto a aceptar</a:t>
            </a:r>
            <a:endParaRPr lang="es-CO" sz="2400" b="1" dirty="0" smtClean="0"/>
          </a:p>
          <a:p>
            <a:pPr marL="0" indent="0" algn="just">
              <a:buNone/>
            </a:pPr>
            <a:r>
              <a:rPr lang="es-CO" sz="2400" b="1" dirty="0" err="1" smtClean="0"/>
              <a:t>header</a:t>
            </a:r>
            <a:r>
              <a:rPr lang="es-CO" sz="2400" b="1" dirty="0" smtClean="0"/>
              <a:t> </a:t>
            </a:r>
            <a:r>
              <a:rPr lang="es-CO" sz="2400" b="1" dirty="0" err="1" smtClean="0"/>
              <a:t>length</a:t>
            </a:r>
            <a:r>
              <a:rPr lang="es-CO" sz="2400" b="1" dirty="0" smtClean="0"/>
              <a:t>: </a:t>
            </a:r>
            <a:r>
              <a:rPr lang="es-CO" sz="2400" dirty="0" smtClean="0"/>
              <a:t>longitud de la cabecera en unidades de 32 bits</a:t>
            </a:r>
          </a:p>
          <a:p>
            <a:pPr marL="0" indent="0" algn="just">
              <a:buNone/>
            </a:pPr>
            <a:r>
              <a:rPr lang="es-CO" sz="2400" b="1" dirty="0" err="1" smtClean="0"/>
              <a:t>options</a:t>
            </a:r>
            <a:r>
              <a:rPr lang="es-CO" sz="2400" b="1" dirty="0" smtClean="0"/>
              <a:t>: </a:t>
            </a:r>
            <a:r>
              <a:rPr lang="es-CO" sz="2400" dirty="0" smtClean="0"/>
              <a:t>es usado cuando se negocia el MSS y en redes de alta velocidad para incrementar el tamaño de la ventana</a:t>
            </a:r>
          </a:p>
          <a:p>
            <a:pPr marL="0" indent="0" algn="just">
              <a:buNone/>
            </a:pPr>
            <a:endParaRPr lang="es-CO" sz="2400" b="1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17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Agenda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CO" sz="2800" dirty="0" smtClean="0"/>
              <a:t>Introducción</a:t>
            </a:r>
          </a:p>
          <a:p>
            <a:pPr algn="just"/>
            <a:r>
              <a:rPr lang="es-CO" sz="2800" dirty="0" smtClean="0"/>
              <a:t>Servicios de la Capa de Transporte</a:t>
            </a:r>
          </a:p>
          <a:p>
            <a:pPr algn="just"/>
            <a:r>
              <a:rPr lang="es-CO" sz="2800" dirty="0" smtClean="0"/>
              <a:t>Multiplexación de Aplicaciones</a:t>
            </a:r>
            <a:endParaRPr lang="es-CO" sz="2800" dirty="0"/>
          </a:p>
          <a:p>
            <a:pPr algn="just"/>
            <a:r>
              <a:rPr lang="es-CO" sz="2800" dirty="0" smtClean="0"/>
              <a:t>UDP (</a:t>
            </a:r>
            <a:r>
              <a:rPr lang="es-CO" sz="2800" dirty="0" err="1" smtClean="0"/>
              <a:t>User</a:t>
            </a:r>
            <a:r>
              <a:rPr lang="es-CO" sz="2800" dirty="0" smtClean="0"/>
              <a:t> </a:t>
            </a:r>
            <a:r>
              <a:rPr lang="es-CO" sz="2800" dirty="0" err="1" smtClean="0"/>
              <a:t>Datagram</a:t>
            </a:r>
            <a:r>
              <a:rPr lang="es-CO" sz="2800" dirty="0" smtClean="0"/>
              <a:t> </a:t>
            </a:r>
            <a:r>
              <a:rPr lang="es-CO" sz="2800" dirty="0" err="1" smtClean="0"/>
              <a:t>Protocol</a:t>
            </a:r>
            <a:r>
              <a:rPr lang="es-CO" sz="2800" dirty="0" smtClean="0"/>
              <a:t>)</a:t>
            </a:r>
          </a:p>
          <a:p>
            <a:pPr algn="just"/>
            <a:r>
              <a:rPr lang="es-CO" sz="2800" dirty="0" smtClean="0"/>
              <a:t>TCP (</a:t>
            </a:r>
            <a:r>
              <a:rPr lang="es-CO" sz="2800" dirty="0" err="1" smtClean="0"/>
              <a:t>Transmission</a:t>
            </a:r>
            <a:r>
              <a:rPr lang="es-CO" sz="2800" dirty="0" smtClean="0"/>
              <a:t> Control </a:t>
            </a:r>
            <a:r>
              <a:rPr lang="es-CO" sz="2800" dirty="0" err="1" smtClean="0"/>
              <a:t>Protocol</a:t>
            </a:r>
            <a:r>
              <a:rPr lang="es-CO" sz="2800" dirty="0" smtClean="0"/>
              <a:t>)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TCP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err="1" smtClean="0"/>
              <a:t>Three</a:t>
            </a:r>
            <a:r>
              <a:rPr lang="es-CO" sz="2800" b="1" dirty="0" err="1"/>
              <a:t>-</a:t>
            </a:r>
            <a:r>
              <a:rPr lang="es-CO" sz="2800" b="1" dirty="0" err="1" smtClean="0"/>
              <a:t>way</a:t>
            </a:r>
            <a:r>
              <a:rPr lang="es-CO" sz="2800" b="1" dirty="0" smtClean="0"/>
              <a:t> </a:t>
            </a:r>
            <a:r>
              <a:rPr lang="es-CO" sz="2800" b="1" dirty="0" err="1" smtClean="0"/>
              <a:t>handshake</a:t>
            </a:r>
            <a:endParaRPr lang="es-CO" sz="2800" b="1" dirty="0" smtClean="0"/>
          </a:p>
          <a:p>
            <a:pPr marL="0" indent="0" algn="just">
              <a:buNone/>
            </a:pPr>
            <a:r>
              <a:rPr lang="es-CO" sz="2400" dirty="0" smtClean="0"/>
              <a:t>La comunicación en TCP involucra un emisor (proceso cliente) y receptor (proceso servidor). En el establecimiento de la conexión se dan tres pasos.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453" y="3573016"/>
            <a:ext cx="4355976" cy="231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TCP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err="1" smtClean="0"/>
              <a:t>Three</a:t>
            </a:r>
            <a:r>
              <a:rPr lang="es-CO" sz="2800" b="1" dirty="0" err="1"/>
              <a:t>-</a:t>
            </a:r>
            <a:r>
              <a:rPr lang="es-CO" sz="2800" b="1" dirty="0" err="1" smtClean="0"/>
              <a:t>way</a:t>
            </a:r>
            <a:r>
              <a:rPr lang="es-CO" sz="2800" b="1" dirty="0" smtClean="0"/>
              <a:t> </a:t>
            </a:r>
            <a:r>
              <a:rPr lang="es-CO" sz="2800" b="1" dirty="0" err="1" smtClean="0"/>
              <a:t>handshake</a:t>
            </a:r>
            <a:endParaRPr lang="es-CO" sz="2800" b="1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760" y="2276872"/>
            <a:ext cx="6190477" cy="3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8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TCP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err="1" smtClean="0"/>
              <a:t>Three</a:t>
            </a:r>
            <a:r>
              <a:rPr lang="es-CO" sz="2800" b="1" dirty="0" err="1"/>
              <a:t>-</a:t>
            </a:r>
            <a:r>
              <a:rPr lang="es-CO" sz="2800" b="1" dirty="0" err="1" smtClean="0"/>
              <a:t>way</a:t>
            </a:r>
            <a:r>
              <a:rPr lang="es-CO" sz="2800" b="1" dirty="0" smtClean="0"/>
              <a:t> </a:t>
            </a:r>
            <a:r>
              <a:rPr lang="es-CO" sz="2800" b="1" dirty="0" err="1" smtClean="0"/>
              <a:t>handshake</a:t>
            </a:r>
            <a:endParaRPr lang="es-CO" sz="2800" b="1" dirty="0" smtClean="0"/>
          </a:p>
          <a:p>
            <a:pPr marL="457200" indent="-457200" algn="just">
              <a:buFont typeface="+mj-lt"/>
              <a:buAutoNum type="arabicPeriod"/>
            </a:pPr>
            <a:endParaRPr lang="es-CO" sz="24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s-CO" sz="2400" dirty="0" smtClean="0"/>
              <a:t>El emisor envía un segmento especial con el bit </a:t>
            </a:r>
            <a:r>
              <a:rPr lang="es-CO" sz="2400" b="1" dirty="0" smtClean="0"/>
              <a:t>SYN = 1 </a:t>
            </a:r>
            <a:r>
              <a:rPr lang="es-CO" sz="2400" dirty="0" smtClean="0"/>
              <a:t>y un numero de secuencia inicial </a:t>
            </a:r>
            <a:r>
              <a:rPr lang="es-CO" sz="2400" b="1" i="1" dirty="0" err="1" smtClean="0"/>
              <a:t>seq</a:t>
            </a:r>
            <a:r>
              <a:rPr lang="es-CO" sz="2400" b="1" i="1" dirty="0" smtClean="0"/>
              <a:t> = </a:t>
            </a:r>
            <a:r>
              <a:rPr lang="es-CO" sz="2400" b="1" i="1" dirty="0" err="1" smtClean="0"/>
              <a:t>client_isn</a:t>
            </a:r>
            <a:endParaRPr lang="es-CO" sz="2400" b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s-CO" sz="2400" dirty="0" smtClean="0"/>
              <a:t>El receptor envía un segmento especial con el bit </a:t>
            </a:r>
            <a:r>
              <a:rPr lang="es-CO" sz="2400" b="1" dirty="0" smtClean="0"/>
              <a:t>ACK = 1 y SYN </a:t>
            </a:r>
            <a:r>
              <a:rPr lang="es-CO" sz="2400" b="1" dirty="0"/>
              <a:t>=</a:t>
            </a:r>
            <a:r>
              <a:rPr lang="es-CO" sz="2400" b="1" dirty="0" smtClean="0"/>
              <a:t> 1</a:t>
            </a:r>
            <a:r>
              <a:rPr lang="es-CO" sz="2400" dirty="0" smtClean="0"/>
              <a:t>, envía una confirmación </a:t>
            </a:r>
            <a:r>
              <a:rPr lang="es-CO" sz="2400" b="1" i="1" dirty="0" err="1" smtClean="0"/>
              <a:t>ack</a:t>
            </a:r>
            <a:r>
              <a:rPr lang="es-CO" sz="2400" b="1" i="1" dirty="0" smtClean="0"/>
              <a:t> = </a:t>
            </a:r>
            <a:r>
              <a:rPr lang="es-CO" sz="2400" b="1" i="1" dirty="0" err="1" smtClean="0"/>
              <a:t>client_isn</a:t>
            </a:r>
            <a:r>
              <a:rPr lang="es-CO" sz="2400" b="1" i="1" dirty="0" smtClean="0"/>
              <a:t> + 1 </a:t>
            </a:r>
            <a:r>
              <a:rPr lang="es-CO" sz="2400" dirty="0" smtClean="0"/>
              <a:t>y envía su propio número de secuencia inicial </a:t>
            </a:r>
            <a:r>
              <a:rPr lang="es-CO" sz="2400" b="1" i="1" dirty="0" err="1" smtClean="0"/>
              <a:t>seq</a:t>
            </a:r>
            <a:r>
              <a:rPr lang="es-CO" sz="2400" b="1" i="1" dirty="0" smtClean="0"/>
              <a:t> = </a:t>
            </a:r>
            <a:r>
              <a:rPr lang="es-CO" sz="2400" b="1" i="1" dirty="0" err="1" smtClean="0"/>
              <a:t>server_isn</a:t>
            </a:r>
            <a:endParaRPr lang="es-CO" sz="2400" b="1" i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s-CO" sz="2400" dirty="0" smtClean="0"/>
              <a:t>El emisor envía un segmento especial con el bit </a:t>
            </a:r>
            <a:r>
              <a:rPr lang="es-CO" sz="2400" b="1" dirty="0" smtClean="0"/>
              <a:t>ACK = </a:t>
            </a:r>
            <a:r>
              <a:rPr lang="es-CO" sz="2400" b="1" dirty="0"/>
              <a:t>1</a:t>
            </a:r>
            <a:r>
              <a:rPr lang="es-CO" sz="2400" dirty="0" smtClean="0"/>
              <a:t>, envía un </a:t>
            </a:r>
            <a:r>
              <a:rPr lang="es-CO" sz="2400" b="1" i="1" dirty="0" err="1" smtClean="0"/>
              <a:t>seq</a:t>
            </a:r>
            <a:r>
              <a:rPr lang="es-CO" sz="2400" b="1" i="1" dirty="0" smtClean="0"/>
              <a:t> = </a:t>
            </a:r>
            <a:r>
              <a:rPr lang="es-CO" sz="2400" b="1" i="1" dirty="0" err="1" smtClean="0"/>
              <a:t>client_isn</a:t>
            </a:r>
            <a:r>
              <a:rPr lang="es-CO" sz="2400" b="1" i="1" dirty="0" smtClean="0"/>
              <a:t> +1 </a:t>
            </a:r>
            <a:r>
              <a:rPr lang="es-CO" sz="2400" dirty="0" smtClean="0"/>
              <a:t>y </a:t>
            </a:r>
            <a:r>
              <a:rPr lang="es-CO" sz="2400" b="1" dirty="0" err="1" smtClean="0"/>
              <a:t>ack</a:t>
            </a:r>
            <a:r>
              <a:rPr lang="es-CO" sz="2400" b="1" dirty="0" smtClean="0"/>
              <a:t> = </a:t>
            </a:r>
            <a:r>
              <a:rPr lang="es-CO" sz="2400" b="1" i="1" dirty="0" err="1" smtClean="0"/>
              <a:t>server_isn</a:t>
            </a:r>
            <a:r>
              <a:rPr lang="es-CO" sz="2400" b="1" i="1" dirty="0" smtClean="0"/>
              <a:t> + 1</a:t>
            </a:r>
          </a:p>
          <a:p>
            <a:pPr marL="457200" indent="-457200" algn="just">
              <a:buFont typeface="+mj-lt"/>
              <a:buAutoNum type="arabicPeriod"/>
            </a:pPr>
            <a:endParaRPr lang="es-CO" sz="24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1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TCP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Transmisión de Información</a:t>
            </a:r>
          </a:p>
          <a:p>
            <a:pPr algn="just"/>
            <a:endParaRPr lang="es-CO" sz="2400" dirty="0" smtClean="0"/>
          </a:p>
          <a:p>
            <a:pPr algn="just"/>
            <a:endParaRPr lang="es-CO" sz="2400" dirty="0"/>
          </a:p>
          <a:p>
            <a:pPr algn="just"/>
            <a:endParaRPr lang="es-CO" sz="2400" dirty="0" smtClean="0"/>
          </a:p>
          <a:p>
            <a:pPr algn="just"/>
            <a:endParaRPr lang="es-CO" sz="2400" dirty="0"/>
          </a:p>
          <a:p>
            <a:pPr algn="just"/>
            <a:endParaRPr lang="es-CO" sz="2400" dirty="0" smtClean="0"/>
          </a:p>
          <a:p>
            <a:pPr algn="just"/>
            <a:endParaRPr lang="es-CO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s-CO" sz="2400" dirty="0" smtClean="0"/>
              <a:t>El cliente envía un flujo de datos a través de un socket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87" y="2331087"/>
            <a:ext cx="7281026" cy="210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075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TCP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Transmisión de Información</a:t>
            </a:r>
          </a:p>
          <a:p>
            <a:pPr algn="just"/>
            <a:endParaRPr lang="es-CO" sz="2400" dirty="0" smtClean="0"/>
          </a:p>
          <a:p>
            <a:pPr algn="just"/>
            <a:endParaRPr lang="es-CO" sz="2400" dirty="0"/>
          </a:p>
          <a:p>
            <a:pPr algn="just"/>
            <a:endParaRPr lang="es-CO" sz="2400" dirty="0" smtClean="0"/>
          </a:p>
          <a:p>
            <a:pPr algn="just"/>
            <a:endParaRPr lang="es-CO" sz="2400" dirty="0"/>
          </a:p>
          <a:p>
            <a:pPr algn="just"/>
            <a:endParaRPr lang="es-CO" sz="2400" dirty="0" smtClean="0"/>
          </a:p>
          <a:p>
            <a:pPr algn="just"/>
            <a:endParaRPr lang="es-CO" sz="2400" dirty="0"/>
          </a:p>
          <a:p>
            <a:pPr marL="457200" indent="-457200" algn="just">
              <a:buFont typeface="+mj-lt"/>
              <a:buAutoNum type="arabicPeriod" startAt="2"/>
            </a:pPr>
            <a:r>
              <a:rPr lang="es-CO" sz="2400" dirty="0" smtClean="0"/>
              <a:t>TCP </a:t>
            </a:r>
            <a:r>
              <a:rPr lang="es-CO" sz="2400" dirty="0"/>
              <a:t>direcciona estos datos a un buffer.</a:t>
            </a:r>
            <a:endParaRPr lang="es-CO" sz="24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87" y="2331087"/>
            <a:ext cx="7281026" cy="210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895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TCP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Transmisión de Información</a:t>
            </a:r>
          </a:p>
          <a:p>
            <a:pPr algn="just"/>
            <a:endParaRPr lang="es-CO" sz="2400" dirty="0" smtClean="0"/>
          </a:p>
          <a:p>
            <a:pPr algn="just"/>
            <a:endParaRPr lang="es-CO" sz="2400" dirty="0"/>
          </a:p>
          <a:p>
            <a:pPr algn="just"/>
            <a:endParaRPr lang="es-CO" sz="2400" dirty="0" smtClean="0"/>
          </a:p>
          <a:p>
            <a:pPr algn="just"/>
            <a:endParaRPr lang="es-CO" sz="2400" dirty="0"/>
          </a:p>
          <a:p>
            <a:pPr algn="just"/>
            <a:endParaRPr lang="es-CO" sz="2400" dirty="0" smtClean="0"/>
          </a:p>
          <a:p>
            <a:pPr algn="just"/>
            <a:endParaRPr lang="es-CO" sz="2400" dirty="0"/>
          </a:p>
          <a:p>
            <a:pPr marL="457200" indent="-457200" algn="just">
              <a:buFont typeface="+mj-lt"/>
              <a:buAutoNum type="arabicPeriod" startAt="3"/>
            </a:pPr>
            <a:r>
              <a:rPr lang="es-CO" sz="2400" dirty="0" smtClean="0"/>
              <a:t>TCP </a:t>
            </a:r>
            <a:r>
              <a:rPr lang="es-CO" sz="2400" dirty="0"/>
              <a:t>toma una cantidad </a:t>
            </a:r>
            <a:r>
              <a:rPr lang="es-CO" sz="2400" dirty="0" smtClean="0"/>
              <a:t>MSS (</a:t>
            </a:r>
            <a:r>
              <a:rPr lang="es-CO" sz="2400" dirty="0" err="1" smtClean="0"/>
              <a:t>Maximum</a:t>
            </a:r>
            <a:r>
              <a:rPr lang="es-CO" sz="2400" dirty="0" smtClean="0"/>
              <a:t> </a:t>
            </a:r>
            <a:r>
              <a:rPr lang="es-CO" sz="2400" dirty="0" err="1" smtClean="0"/>
              <a:t>Segment</a:t>
            </a:r>
            <a:r>
              <a:rPr lang="es-CO" sz="2400" dirty="0" smtClean="0"/>
              <a:t> </a:t>
            </a:r>
            <a:r>
              <a:rPr lang="es-CO" sz="2400" dirty="0" err="1" smtClean="0"/>
              <a:t>Size</a:t>
            </a:r>
            <a:r>
              <a:rPr lang="es-CO" sz="2400" dirty="0" smtClean="0"/>
              <a:t>) </a:t>
            </a:r>
            <a:r>
              <a:rPr lang="es-CO" sz="2400" dirty="0"/>
              <a:t>de </a:t>
            </a:r>
            <a:r>
              <a:rPr lang="es-CO" sz="2400" dirty="0" smtClean="0"/>
              <a:t>bytes del buffer. </a:t>
            </a:r>
            <a:r>
              <a:rPr lang="es-CO" sz="2400" dirty="0"/>
              <a:t>MSS </a:t>
            </a:r>
            <a:r>
              <a:rPr lang="es-CO" sz="2400" dirty="0" smtClean="0"/>
              <a:t>es </a:t>
            </a:r>
            <a:r>
              <a:rPr lang="es-CO" sz="2400" dirty="0"/>
              <a:t>comúnmente de 1500, 536, 512 bytes</a:t>
            </a:r>
          </a:p>
          <a:p>
            <a:pPr algn="just"/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87" y="2331087"/>
            <a:ext cx="7281026" cy="210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895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TCP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Transmisión de Información</a:t>
            </a:r>
          </a:p>
          <a:p>
            <a:pPr algn="just"/>
            <a:endParaRPr lang="es-CO" sz="2400" dirty="0" smtClean="0"/>
          </a:p>
          <a:p>
            <a:pPr algn="just"/>
            <a:endParaRPr lang="es-CO" sz="2400" dirty="0"/>
          </a:p>
          <a:p>
            <a:pPr algn="just"/>
            <a:endParaRPr lang="es-CO" sz="2400" dirty="0" smtClean="0"/>
          </a:p>
          <a:p>
            <a:pPr algn="just"/>
            <a:endParaRPr lang="es-CO" sz="2400" dirty="0"/>
          </a:p>
          <a:p>
            <a:pPr algn="just"/>
            <a:endParaRPr lang="es-CO" sz="2400" dirty="0" smtClean="0"/>
          </a:p>
          <a:p>
            <a:pPr algn="just"/>
            <a:endParaRPr lang="es-CO" sz="2400" dirty="0"/>
          </a:p>
          <a:p>
            <a:pPr marL="457200" indent="-457200" algn="just">
              <a:buFont typeface="+mj-lt"/>
              <a:buAutoNum type="arabicPeriod" startAt="4"/>
            </a:pPr>
            <a:r>
              <a:rPr lang="es-CO" sz="2400" dirty="0" smtClean="0"/>
              <a:t>TCP adiciona una cabecera TCP y entrega el segmento de información TCP (datos + cabecera) a la capa de red </a:t>
            </a: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87" y="2331087"/>
            <a:ext cx="7281026" cy="210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507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TCP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Transmisión de Información</a:t>
            </a:r>
          </a:p>
          <a:p>
            <a:pPr algn="just"/>
            <a:endParaRPr lang="es-CO" sz="2400" dirty="0" smtClean="0"/>
          </a:p>
          <a:p>
            <a:pPr algn="just"/>
            <a:endParaRPr lang="es-CO" sz="2400" dirty="0"/>
          </a:p>
          <a:p>
            <a:pPr algn="just"/>
            <a:endParaRPr lang="es-CO" sz="2400" dirty="0" smtClean="0"/>
          </a:p>
          <a:p>
            <a:pPr algn="just"/>
            <a:endParaRPr lang="es-CO" sz="2400" dirty="0"/>
          </a:p>
          <a:p>
            <a:pPr algn="just"/>
            <a:endParaRPr lang="es-CO" sz="2400" dirty="0" smtClean="0"/>
          </a:p>
          <a:p>
            <a:pPr algn="just"/>
            <a:endParaRPr lang="es-CO" sz="2400" dirty="0"/>
          </a:p>
          <a:p>
            <a:pPr marL="0" indent="0" algn="just">
              <a:buNone/>
            </a:pPr>
            <a:r>
              <a:rPr lang="es-CO" sz="2400" b="1" dirty="0" smtClean="0"/>
              <a:t>Nota: </a:t>
            </a:r>
            <a:r>
              <a:rPr lang="es-CO" sz="2400" dirty="0" smtClean="0"/>
              <a:t>Si el tamaño de la información es superior al tamaño del MSS se realizan varios envíos</a:t>
            </a: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87" y="2331087"/>
            <a:ext cx="7281026" cy="210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663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TCP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Transmisión de Información</a:t>
            </a:r>
            <a:endParaRPr lang="es-CO" sz="2400" dirty="0" smtClean="0"/>
          </a:p>
          <a:p>
            <a:pPr marL="0" indent="0" algn="just">
              <a:buNone/>
            </a:pPr>
            <a:r>
              <a:rPr lang="es-CO" sz="2400" dirty="0"/>
              <a:t>¿</a:t>
            </a:r>
            <a:r>
              <a:rPr lang="es-CO" sz="2400" dirty="0" smtClean="0"/>
              <a:t>Cual seria el tamaño del segmento TCP (</a:t>
            </a:r>
            <a:r>
              <a:rPr lang="es-CO" sz="2400" dirty="0" err="1" smtClean="0"/>
              <a:t>datos+cabecera</a:t>
            </a:r>
            <a:r>
              <a:rPr lang="es-CO" sz="2400" dirty="0" smtClean="0"/>
              <a:t>), para una cabecera TCP sin opciones?</a:t>
            </a:r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06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TCP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Números de Secuencia y Confirmación</a:t>
            </a:r>
          </a:p>
          <a:p>
            <a:pPr marL="0" indent="0" algn="just">
              <a:buNone/>
            </a:pPr>
            <a:r>
              <a:rPr lang="es-CO" sz="2400" dirty="0" smtClean="0"/>
              <a:t>La información esta conformada por un flujo de bytes</a:t>
            </a:r>
          </a:p>
          <a:p>
            <a:pPr marL="0" indent="0" algn="just">
              <a:buNone/>
            </a:pPr>
            <a:r>
              <a:rPr lang="es-CO" sz="2400" dirty="0" smtClean="0"/>
              <a:t>Cada byte esta asociado a un numero que indica su posición en el flujo de información</a:t>
            </a:r>
          </a:p>
          <a:p>
            <a:pPr marL="0" indent="0" algn="just">
              <a:buNone/>
            </a:pPr>
            <a:r>
              <a:rPr lang="es-CO" sz="2400" dirty="0" smtClean="0"/>
              <a:t>El número de secuencia corresponde a la posición del byte que inicia cada segmento </a:t>
            </a:r>
            <a:endParaRPr lang="es-CO" sz="20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21088"/>
            <a:ext cx="8150721" cy="1584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645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Introducción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400" dirty="0"/>
              <a:t>P</a:t>
            </a:r>
            <a:r>
              <a:rPr lang="es-CO" sz="2400" dirty="0" smtClean="0"/>
              <a:t>roporciona una comunicación lógica entre aplicaciones. Desde el punto de vista de las aplicaciones es como si estuvieran conectadas físicamente aunque se encuentren en distintos lugares del planeta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038" y="3379812"/>
            <a:ext cx="3137925" cy="235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9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TCP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Números de Secuencia y Confirmación</a:t>
            </a:r>
          </a:p>
          <a:p>
            <a:pPr marL="0" indent="0" algn="just">
              <a:buNone/>
            </a:pPr>
            <a:r>
              <a:rPr lang="es-CO" sz="2400" dirty="0" smtClean="0"/>
              <a:t>A partir de la gráfica se observa que para el segmento 1, el número de secuencia que emplea el emisor es 0</a:t>
            </a:r>
          </a:p>
          <a:p>
            <a:pPr marL="0" indent="0" algn="just">
              <a:buNone/>
            </a:pPr>
            <a:r>
              <a:rPr lang="es-CO" sz="2400" dirty="0" smtClean="0"/>
              <a:t>Para el segmento 2 el número de secuencia es 1000</a:t>
            </a:r>
          </a:p>
          <a:p>
            <a:pPr marL="0" indent="0" algn="just">
              <a:buNone/>
            </a:pPr>
            <a:r>
              <a:rPr lang="es-CO" sz="2400" dirty="0" smtClean="0"/>
              <a:t>Para el segmento 3 el número de secuencia es 2000</a:t>
            </a:r>
            <a:endParaRPr lang="es-CO" sz="20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21088"/>
            <a:ext cx="8150721" cy="1584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470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TCP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Números de Secuencia y Confirmación</a:t>
            </a:r>
          </a:p>
          <a:p>
            <a:pPr marL="0" indent="0" algn="just">
              <a:buNone/>
            </a:pPr>
            <a:r>
              <a:rPr lang="es-CO" sz="2400" dirty="0" smtClean="0"/>
              <a:t>El número de confirmación corresponde al siguiente byte del flujo de datos que se espera recibir</a:t>
            </a:r>
          </a:p>
          <a:p>
            <a:pPr marL="0" indent="0" algn="just">
              <a:buNone/>
            </a:pPr>
            <a:r>
              <a:rPr lang="es-CO" sz="2400" dirty="0" smtClean="0"/>
              <a:t>Las confirmaciones TCP son acumulativas ( si se pierde el </a:t>
            </a:r>
            <a:r>
              <a:rPr lang="es-CO" sz="2400" b="1" dirty="0" err="1" smtClean="0"/>
              <a:t>ack</a:t>
            </a:r>
            <a:r>
              <a:rPr lang="es-CO" sz="2400" dirty="0" smtClean="0"/>
              <a:t> del segmento1 pero se recibe el </a:t>
            </a:r>
            <a:r>
              <a:rPr lang="es-CO" sz="2400" b="1" dirty="0" err="1" smtClean="0"/>
              <a:t>ack</a:t>
            </a:r>
            <a:r>
              <a:rPr lang="es-CO" sz="2400" dirty="0" smtClean="0"/>
              <a:t> del segmento 2, se asume que el receptor recibió el segmento 1 y 2)</a:t>
            </a:r>
            <a:endParaRPr lang="es-CO" sz="20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21088"/>
            <a:ext cx="8150721" cy="1584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616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TCP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Números de Secuencia y Confirmación</a:t>
            </a:r>
          </a:p>
          <a:p>
            <a:pPr marL="0" indent="0" algn="just">
              <a:buNone/>
            </a:pPr>
            <a:r>
              <a:rPr lang="es-CO" sz="2400" dirty="0" smtClean="0"/>
              <a:t>A partir de la gráfica para confirmar que se ha recibido el segmento 1 con los bytes desde el 0 hasta el 999, el receptor envía el número de confirmación 1000</a:t>
            </a:r>
            <a:endParaRPr lang="es-CO" sz="20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21088"/>
            <a:ext cx="8150721" cy="1584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033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TCP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Problema:</a:t>
            </a:r>
          </a:p>
          <a:p>
            <a:pPr marL="0" indent="0" algn="just">
              <a:buNone/>
            </a:pPr>
            <a:r>
              <a:rPr lang="es-CO" sz="2400" dirty="0" smtClean="0"/>
              <a:t>Por medio de un grafico represente el envío de segmentos TCP en una conexión de Telnet. Tenga en cuenta que un emisor envía el carácter </a:t>
            </a:r>
            <a:r>
              <a:rPr lang="es-CO" sz="2400" b="1" dirty="0" smtClean="0"/>
              <a:t>C</a:t>
            </a:r>
            <a:r>
              <a:rPr lang="es-CO" sz="2400" dirty="0" smtClean="0"/>
              <a:t> y el receptor realiza un eco del carácter </a:t>
            </a:r>
            <a:r>
              <a:rPr lang="es-CO" sz="2400" b="1" dirty="0" smtClean="0"/>
              <a:t>C</a:t>
            </a:r>
            <a:r>
              <a:rPr lang="es-CO" sz="2400" dirty="0" smtClean="0"/>
              <a:t>. Emplee como número de secuencia el 42 y como número de confirmación 79 </a:t>
            </a:r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r>
              <a:rPr lang="es-CO" sz="2400" b="1" dirty="0" smtClean="0"/>
              <a:t>Nota: </a:t>
            </a:r>
            <a:r>
              <a:rPr lang="es-CO" sz="2400" dirty="0" smtClean="0"/>
              <a:t>Telnet envía un solo carácter por cada transmisión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89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TCP</a:t>
            </a:r>
            <a:endParaRPr lang="es-CO" dirty="0">
              <a:solidFill>
                <a:srgbClr val="FF0000"/>
              </a:solidFill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21" y="1880971"/>
            <a:ext cx="6677957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1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TCP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Transferencia Confiable</a:t>
            </a:r>
          </a:p>
          <a:p>
            <a:pPr marL="0" indent="0" algn="just">
              <a:buNone/>
            </a:pPr>
            <a:r>
              <a:rPr lang="es-CO" sz="2400" dirty="0" smtClean="0"/>
              <a:t>Para analizar la transferencia confiable en TCP se deben tener en cuenta los siguientes aspectos:</a:t>
            </a:r>
            <a:endParaRPr lang="es-CO" sz="2400" dirty="0"/>
          </a:p>
          <a:p>
            <a:pPr algn="just"/>
            <a:r>
              <a:rPr lang="es-CO" sz="2400" dirty="0"/>
              <a:t>TCP </a:t>
            </a:r>
            <a:r>
              <a:rPr lang="es-CO" sz="2400" dirty="0" smtClean="0"/>
              <a:t>divide la información de la aplicación en segmentos de acuerdo al valor del MSS</a:t>
            </a:r>
          </a:p>
          <a:p>
            <a:pPr algn="just"/>
            <a:r>
              <a:rPr lang="es-CO" sz="2400" dirty="0" smtClean="0"/>
              <a:t>TCP inicia un temporizador de cuenta regresiva (</a:t>
            </a:r>
            <a:r>
              <a:rPr lang="es-CO" sz="2400" b="1" dirty="0" err="1" smtClean="0"/>
              <a:t>timeout</a:t>
            </a:r>
            <a:r>
              <a:rPr lang="es-CO" sz="2400" dirty="0" smtClean="0"/>
              <a:t>) con cada envío de un segmento de información</a:t>
            </a:r>
          </a:p>
          <a:p>
            <a:pPr algn="just"/>
            <a:r>
              <a:rPr lang="es-CO" sz="2400" dirty="0" smtClean="0"/>
              <a:t>TCP recibe mensajes de confirmación por cada segmento que recibe el receptor.</a:t>
            </a:r>
            <a:endParaRPr lang="es-CO" sz="20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72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TCP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/>
              <a:t>Transferencia </a:t>
            </a:r>
            <a:r>
              <a:rPr lang="es-CO" sz="2800" b="1" dirty="0" smtClean="0"/>
              <a:t>Confiable</a:t>
            </a:r>
          </a:p>
          <a:p>
            <a:pPr marL="0" indent="0" algn="just">
              <a:buNone/>
            </a:pPr>
            <a:r>
              <a:rPr lang="es-CO" sz="2400" dirty="0"/>
              <a:t>TCP inicia un temporizador de cuenta regresiva (</a:t>
            </a:r>
            <a:r>
              <a:rPr lang="es-CO" sz="2400" b="1" dirty="0" err="1"/>
              <a:t>timeout</a:t>
            </a:r>
            <a:r>
              <a:rPr lang="es-CO" sz="2400" dirty="0"/>
              <a:t>) con cada envío de un segmento de </a:t>
            </a:r>
            <a:r>
              <a:rPr lang="es-CO" sz="2400" dirty="0" smtClean="0"/>
              <a:t>información. Cuando el temporizador expira y no se ha recibido confirmación del receptor, se realiza un reenvió del segmento de información</a:t>
            </a: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23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TCP</a:t>
            </a:r>
            <a:endParaRPr lang="es-CO" dirty="0">
              <a:solidFill>
                <a:srgbClr val="FF0000"/>
              </a:solidFill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127" y="1609471"/>
            <a:ext cx="5515745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8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TCP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/>
              <a:t>Transferencia </a:t>
            </a:r>
            <a:r>
              <a:rPr lang="es-CO" sz="2800" b="1" dirty="0" smtClean="0"/>
              <a:t>Confiable</a:t>
            </a:r>
          </a:p>
          <a:p>
            <a:pPr marL="0" indent="0" algn="just">
              <a:buNone/>
            </a:pPr>
            <a:r>
              <a:rPr lang="es-CO" sz="2400" dirty="0" smtClean="0"/>
              <a:t>Los números de confirmación en TCP (</a:t>
            </a:r>
            <a:r>
              <a:rPr lang="es-CO" sz="2400" b="1" dirty="0" err="1"/>
              <a:t>acknowledgement</a:t>
            </a:r>
            <a:r>
              <a:rPr lang="es-CO" sz="2400" b="1" dirty="0"/>
              <a:t> </a:t>
            </a:r>
            <a:r>
              <a:rPr lang="es-CO" sz="2400" b="1" dirty="0" err="1" smtClean="0"/>
              <a:t>number</a:t>
            </a:r>
            <a:r>
              <a:rPr lang="es-CO" sz="2400" dirty="0" smtClean="0"/>
              <a:t>) son acumulativos. Si se pierde una confirmación de recepción pero se recibe la que corresponde a un segmento posterior, es debido a que el receptor recibió ambas correctamente</a:t>
            </a: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8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TCP</a:t>
            </a:r>
            <a:endParaRPr lang="es-CO" dirty="0">
              <a:solidFill>
                <a:srgbClr val="FF0000"/>
              </a:solidFill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22" y="1609471"/>
            <a:ext cx="5591956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7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Servicios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400" dirty="0" smtClean="0"/>
              <a:t>La capa de transporte provee los siguientes servicios: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algn="just"/>
            <a:r>
              <a:rPr lang="es-CO" sz="2400" dirty="0" smtClean="0"/>
              <a:t>Multiplexación de aplicaciones</a:t>
            </a:r>
          </a:p>
          <a:p>
            <a:pPr algn="just"/>
            <a:r>
              <a:rPr lang="es-CO" sz="2400" dirty="0"/>
              <a:t>Detección de </a:t>
            </a:r>
            <a:r>
              <a:rPr lang="es-CO" sz="2400" dirty="0" smtClean="0"/>
              <a:t>error</a:t>
            </a:r>
          </a:p>
          <a:p>
            <a:pPr algn="just"/>
            <a:r>
              <a:rPr lang="es-CO" sz="2400" dirty="0" smtClean="0"/>
              <a:t>Servicio orientados y no orientados a conexión</a:t>
            </a:r>
          </a:p>
          <a:p>
            <a:pPr algn="just"/>
            <a:r>
              <a:rPr lang="es-CO" sz="2400" dirty="0" smtClean="0"/>
              <a:t>Entrega confiable: confirmaciones de envió y recepción</a:t>
            </a:r>
          </a:p>
          <a:p>
            <a:pPr algn="just"/>
            <a:r>
              <a:rPr lang="es-CO" sz="2400" dirty="0"/>
              <a:t>Control de flujo: </a:t>
            </a:r>
            <a:r>
              <a:rPr lang="es-CO" sz="2400" dirty="0" smtClean="0"/>
              <a:t>monitoreo de buffers </a:t>
            </a:r>
            <a:r>
              <a:rPr lang="es-CO" sz="2400" dirty="0"/>
              <a:t>en emisor y receptor</a:t>
            </a:r>
          </a:p>
          <a:p>
            <a:pPr algn="just"/>
            <a:r>
              <a:rPr lang="es-CO" sz="2400" dirty="0" smtClean="0"/>
              <a:t>Control de congestión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TCP</a:t>
            </a:r>
            <a:endParaRPr lang="es-CO" dirty="0">
              <a:solidFill>
                <a:srgbClr val="FF0000"/>
              </a:solidFill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127" y="1609471"/>
            <a:ext cx="5515745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TCP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/>
              <a:t>Transferencia </a:t>
            </a:r>
            <a:r>
              <a:rPr lang="es-CO" sz="2800" b="1" dirty="0" smtClean="0"/>
              <a:t>Confiable</a:t>
            </a:r>
          </a:p>
          <a:p>
            <a:pPr marL="0" indent="0" algn="just">
              <a:buNone/>
            </a:pPr>
            <a:r>
              <a:rPr lang="es-CO" sz="2400" dirty="0" smtClean="0"/>
              <a:t>El RFC 0793 correspondiente a TCP no especifica la acción a realizar cuando se reciben segmentos fuera de orden. Es decisión del desarrollador descartar los paquetes fuera de orden o almacenarlos temporalmente y reordenar al obtener los segmentos faltantes</a:t>
            </a: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3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TCP</a:t>
            </a:r>
            <a:endParaRPr lang="es-CO" dirty="0">
              <a:solidFill>
                <a:srgbClr val="FF0000"/>
              </a:solidFill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127" y="1252233"/>
            <a:ext cx="5515745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6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TCP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Recomendaciones ACK (RFC 2581, RFC 1122)</a:t>
            </a:r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04" y="2204864"/>
            <a:ext cx="8172991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44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TCP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Control de Flujo</a:t>
            </a:r>
          </a:p>
          <a:p>
            <a:pPr marL="0" indent="0" algn="just">
              <a:buNone/>
            </a:pPr>
            <a:r>
              <a:rPr lang="es-CO" sz="2400" dirty="0" smtClean="0"/>
              <a:t>El servicio de control de flujo de TCP permite evitar la saturación del buffer del receptor. </a:t>
            </a:r>
          </a:p>
          <a:p>
            <a:pPr marL="0" indent="0" algn="just">
              <a:buNone/>
            </a:pPr>
            <a:endParaRPr lang="es-CO" sz="20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357" y="3191071"/>
            <a:ext cx="3583285" cy="254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4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TCP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Control de Flujo</a:t>
            </a:r>
          </a:p>
          <a:p>
            <a:pPr marL="0" indent="0" algn="just">
              <a:buNone/>
            </a:pPr>
            <a:r>
              <a:rPr lang="es-CO" sz="2400" dirty="0" smtClean="0"/>
              <a:t>TCP provee control de flujo a través de una variable en el emisor llamada ventana del receptor</a:t>
            </a:r>
          </a:p>
          <a:p>
            <a:pPr marL="0" indent="0" algn="just">
              <a:buNone/>
            </a:pPr>
            <a:endParaRPr lang="es-CO" sz="2000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357" y="3191071"/>
            <a:ext cx="3583285" cy="254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TCP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Control de Flujo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algn="just"/>
            <a:endParaRPr lang="es-CO" sz="2400" dirty="0" smtClean="0"/>
          </a:p>
          <a:p>
            <a:pPr algn="just"/>
            <a:r>
              <a:rPr lang="es-CO" sz="2400" dirty="0" smtClean="0"/>
              <a:t>En </a:t>
            </a:r>
            <a:r>
              <a:rPr lang="es-CO" sz="2400" dirty="0"/>
              <a:t>el receptor:</a:t>
            </a:r>
          </a:p>
          <a:p>
            <a:pPr marL="0" indent="0" algn="just">
              <a:buNone/>
            </a:pPr>
            <a:r>
              <a:rPr lang="es-CO" sz="2400" i="1" dirty="0" err="1"/>
              <a:t>LastByteRcvd</a:t>
            </a:r>
            <a:r>
              <a:rPr lang="es-CO" sz="2400" i="1" dirty="0"/>
              <a:t> - </a:t>
            </a:r>
            <a:r>
              <a:rPr lang="es-CO" sz="2400" i="1" dirty="0" err="1"/>
              <a:t>LastByteRead</a:t>
            </a:r>
            <a:r>
              <a:rPr lang="es-CO" sz="2400" i="1" dirty="0"/>
              <a:t> &lt;= </a:t>
            </a:r>
            <a:r>
              <a:rPr lang="es-CO" sz="2400" i="1" dirty="0" err="1"/>
              <a:t>RcvBuffer</a:t>
            </a:r>
            <a:endParaRPr lang="es-CO" sz="2400" i="1" dirty="0"/>
          </a:p>
          <a:p>
            <a:pPr marL="0" indent="0" algn="just">
              <a:buNone/>
            </a:pPr>
            <a:r>
              <a:rPr lang="es-CO" sz="2400" b="1" i="1" dirty="0" err="1"/>
              <a:t>RcvWindow</a:t>
            </a:r>
            <a:r>
              <a:rPr lang="es-CO" sz="2400" i="1" dirty="0"/>
              <a:t> = </a:t>
            </a:r>
            <a:r>
              <a:rPr lang="es-CO" sz="2400" i="1" dirty="0" err="1"/>
              <a:t>RcvBuffer</a:t>
            </a:r>
            <a:r>
              <a:rPr lang="es-CO" sz="2400" i="1" dirty="0"/>
              <a:t> – (</a:t>
            </a:r>
            <a:r>
              <a:rPr lang="es-CO" sz="2400" i="1" dirty="0" err="1"/>
              <a:t>LastByteRcvd</a:t>
            </a:r>
            <a:r>
              <a:rPr lang="es-CO" sz="2400" i="1" dirty="0"/>
              <a:t> – </a:t>
            </a:r>
            <a:r>
              <a:rPr lang="es-CO" sz="2400" i="1" dirty="0" err="1"/>
              <a:t>LastByteRead</a:t>
            </a:r>
            <a:r>
              <a:rPr lang="es-CO" sz="2400" dirty="0"/>
              <a:t>)</a:t>
            </a:r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764" y="2276872"/>
            <a:ext cx="4488472" cy="166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95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TCP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Control de Flujo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algn="just"/>
            <a:endParaRPr lang="es-CO" sz="2400" dirty="0" smtClean="0"/>
          </a:p>
          <a:p>
            <a:pPr algn="just"/>
            <a:r>
              <a:rPr lang="es-CO" sz="2400" dirty="0"/>
              <a:t>En el emisor:</a:t>
            </a:r>
          </a:p>
          <a:p>
            <a:pPr marL="0" indent="0" algn="just">
              <a:buNone/>
            </a:pPr>
            <a:r>
              <a:rPr lang="es-CO" sz="2400" i="1" dirty="0" err="1"/>
              <a:t>LastByteSend</a:t>
            </a:r>
            <a:r>
              <a:rPr lang="es-CO" sz="2400" i="1" dirty="0"/>
              <a:t> – </a:t>
            </a:r>
            <a:r>
              <a:rPr lang="es-CO" sz="2400" i="1" dirty="0" err="1"/>
              <a:t>LastByAcked</a:t>
            </a:r>
            <a:r>
              <a:rPr lang="es-CO" sz="2400" i="1" dirty="0"/>
              <a:t> &lt;= </a:t>
            </a:r>
            <a:r>
              <a:rPr lang="es-CO" sz="2400" i="1" dirty="0" err="1"/>
              <a:t>RcvWindow</a:t>
            </a:r>
            <a:endParaRPr lang="es-CO" sz="2000" i="1" dirty="0"/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764" y="2276872"/>
            <a:ext cx="4488472" cy="166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603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TCP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Control de Flujo</a:t>
            </a:r>
          </a:p>
          <a:p>
            <a:pPr marL="0" indent="0" algn="just">
              <a:buNone/>
            </a:pPr>
            <a:r>
              <a:rPr lang="es-CO" sz="2400" dirty="0" smtClean="0"/>
              <a:t>El valor del temporizador (</a:t>
            </a:r>
            <a:r>
              <a:rPr lang="es-CO" sz="2400" b="1" dirty="0" err="1" smtClean="0"/>
              <a:t>timeout</a:t>
            </a:r>
            <a:r>
              <a:rPr lang="es-CO" sz="2400" dirty="0" smtClean="0"/>
              <a:t>) de un segmento de datos se debe calcular en relación al RTT (Round </a:t>
            </a:r>
            <a:r>
              <a:rPr lang="es-CO" sz="2400" dirty="0" err="1" smtClean="0"/>
              <a:t>Trip</a:t>
            </a:r>
            <a:r>
              <a:rPr lang="es-CO" sz="2400" dirty="0" smtClean="0"/>
              <a:t> Time) de acuerdo a las siguientes consideraciones:</a:t>
            </a:r>
          </a:p>
          <a:p>
            <a:pPr marL="0" indent="0" algn="just">
              <a:buNone/>
            </a:pPr>
            <a:endParaRPr lang="es-CO" sz="2400" dirty="0"/>
          </a:p>
          <a:p>
            <a:pPr algn="just"/>
            <a:r>
              <a:rPr lang="es-CO" sz="2400" dirty="0" smtClean="0"/>
              <a:t>No debe ser mucho mas corto que el RTT</a:t>
            </a:r>
          </a:p>
          <a:p>
            <a:pPr algn="just"/>
            <a:endParaRPr lang="es-CO" sz="2400" dirty="0" smtClean="0"/>
          </a:p>
          <a:p>
            <a:pPr algn="just"/>
            <a:r>
              <a:rPr lang="es-CO" sz="2400" dirty="0" smtClean="0"/>
              <a:t>No debe ser mucho mas grande que el RTT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26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TCP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Control de Flujo</a:t>
            </a:r>
          </a:p>
          <a:p>
            <a:pPr marL="0" indent="0" algn="just">
              <a:buNone/>
            </a:pPr>
            <a:r>
              <a:rPr lang="es-CO" sz="2400" dirty="0" smtClean="0"/>
              <a:t>El valor del temporizador (</a:t>
            </a:r>
            <a:r>
              <a:rPr lang="es-CO" sz="2400" b="1" dirty="0" err="1" smtClean="0"/>
              <a:t>timeout</a:t>
            </a:r>
            <a:r>
              <a:rPr lang="es-CO" sz="2400" dirty="0" smtClean="0"/>
              <a:t>) de un segmento de datos se debe calcular en relación al RTT (Round </a:t>
            </a:r>
            <a:r>
              <a:rPr lang="es-CO" sz="2400" dirty="0" err="1" smtClean="0"/>
              <a:t>Trip</a:t>
            </a:r>
            <a:r>
              <a:rPr lang="es-CO" sz="2400" dirty="0" smtClean="0"/>
              <a:t> Time) de acuerdo a las siguientes consideraciones:</a:t>
            </a:r>
          </a:p>
          <a:p>
            <a:pPr marL="0" indent="0" algn="just">
              <a:buNone/>
            </a:pPr>
            <a:endParaRPr lang="es-CO" sz="2400" dirty="0"/>
          </a:p>
          <a:p>
            <a:pPr algn="just"/>
            <a:r>
              <a:rPr lang="es-CO" sz="2400" dirty="0" smtClean="0"/>
              <a:t>No debe ser mucho mas corto que el RTT</a:t>
            </a:r>
          </a:p>
          <a:p>
            <a:pPr lvl="1" algn="just"/>
            <a:r>
              <a:rPr lang="es-CO" sz="2400" dirty="0" smtClean="0"/>
              <a:t>Genera retransmisiones innecesarias</a:t>
            </a:r>
          </a:p>
          <a:p>
            <a:pPr algn="just"/>
            <a:r>
              <a:rPr lang="es-CO" sz="2400" dirty="0" smtClean="0"/>
              <a:t>No debe ser mucho mas grande que el RTT</a:t>
            </a:r>
          </a:p>
          <a:p>
            <a:pPr lvl="1" algn="just"/>
            <a:r>
              <a:rPr lang="es-CO" sz="2400" dirty="0" smtClean="0"/>
              <a:t>Generar retardos amplios en la retransmisión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19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Multiplexación de Aplicaciones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Capa de red</a:t>
            </a:r>
          </a:p>
          <a:p>
            <a:pPr marL="0" indent="0" algn="just">
              <a:buNone/>
            </a:pPr>
            <a:r>
              <a:rPr lang="es-CO" sz="2400" dirty="0" smtClean="0"/>
              <a:t>IP se encarga de la comunicación de equipo a equipo. </a:t>
            </a:r>
            <a:r>
              <a:rPr lang="es-CO" sz="2400" dirty="0"/>
              <a:t>IP no entrega información entre </a:t>
            </a:r>
            <a:r>
              <a:rPr lang="es-CO" sz="2400" dirty="0" smtClean="0"/>
              <a:t>aplicaciones. 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1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526" y="3471293"/>
            <a:ext cx="1029165" cy="1029165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235" y="4000814"/>
            <a:ext cx="1029165" cy="1029165"/>
          </a:xfrm>
          <a:prstGeom prst="rect">
            <a:avLst/>
          </a:prstGeom>
        </p:spPr>
      </p:pic>
      <p:pic>
        <p:nvPicPr>
          <p:cNvPr id="20" name="1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827" y="3657575"/>
            <a:ext cx="2381250" cy="1571625"/>
          </a:xfrm>
          <a:prstGeom prst="rect">
            <a:avLst/>
          </a:prstGeom>
        </p:spPr>
      </p:pic>
      <p:cxnSp>
        <p:nvCxnSpPr>
          <p:cNvPr id="24" name="23 Conector recto de flecha"/>
          <p:cNvCxnSpPr/>
          <p:nvPr/>
        </p:nvCxnSpPr>
        <p:spPr>
          <a:xfrm>
            <a:off x="5961205" y="4420984"/>
            <a:ext cx="105906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>
            <a:off x="2246691" y="3877851"/>
            <a:ext cx="105906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96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TCP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Control de Flujo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i="1" dirty="0" smtClean="0"/>
          </a:p>
          <a:p>
            <a:pPr marL="0" indent="0" algn="just">
              <a:buNone/>
            </a:pPr>
            <a:endParaRPr lang="es-CO" sz="2400" i="1" dirty="0" smtClean="0"/>
          </a:p>
          <a:p>
            <a:pPr marL="0" indent="0" algn="just">
              <a:buNone/>
            </a:pPr>
            <a:r>
              <a:rPr lang="es-CO" sz="2400" i="1" dirty="0" err="1" smtClean="0"/>
              <a:t>EstimatedRTT</a:t>
            </a:r>
            <a:r>
              <a:rPr lang="es-CO" sz="2400" i="1" dirty="0" smtClean="0"/>
              <a:t> = (1-x)</a:t>
            </a:r>
            <a:r>
              <a:rPr lang="es-CO" sz="2400" i="1" dirty="0" err="1" smtClean="0"/>
              <a:t>EstimatedRTT</a:t>
            </a:r>
            <a:r>
              <a:rPr lang="es-CO" sz="2400" i="1" dirty="0" smtClean="0"/>
              <a:t> + x </a:t>
            </a:r>
            <a:r>
              <a:rPr lang="es-CO" sz="2400" i="1" dirty="0" err="1" smtClean="0"/>
              <a:t>SampleRTT</a:t>
            </a:r>
            <a:endParaRPr lang="es-CO" sz="2400" i="1" dirty="0" smtClean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84" y="2061911"/>
            <a:ext cx="208823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9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TCP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Control de Flujo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i="1" dirty="0" smtClean="0"/>
          </a:p>
          <a:p>
            <a:pPr marL="0" indent="0" algn="just">
              <a:buNone/>
            </a:pPr>
            <a:endParaRPr lang="es-CO" sz="2400" b="1" i="1" dirty="0" smtClean="0"/>
          </a:p>
          <a:p>
            <a:pPr marL="0" indent="0" algn="just">
              <a:buNone/>
            </a:pPr>
            <a:r>
              <a:rPr lang="es-CO" sz="2400" b="1" i="1" dirty="0" err="1" smtClean="0"/>
              <a:t>Timeout</a:t>
            </a:r>
            <a:r>
              <a:rPr lang="es-CO" sz="2400" i="1" dirty="0" smtClean="0"/>
              <a:t> = </a:t>
            </a:r>
            <a:r>
              <a:rPr lang="es-CO" sz="2400" i="1" dirty="0" err="1" smtClean="0"/>
              <a:t>EstimatedRTT</a:t>
            </a:r>
            <a:r>
              <a:rPr lang="es-CO" sz="2400" i="1" dirty="0" smtClean="0"/>
              <a:t> + 4*</a:t>
            </a:r>
            <a:r>
              <a:rPr lang="es-CO" sz="2400" i="1" dirty="0" err="1" smtClean="0"/>
              <a:t>Deviation</a:t>
            </a:r>
            <a:endParaRPr lang="es-CO" sz="2400" i="1" dirty="0" smtClean="0"/>
          </a:p>
          <a:p>
            <a:pPr marL="0" indent="0" algn="just">
              <a:buNone/>
            </a:pPr>
            <a:r>
              <a:rPr lang="es-CO" sz="2400" i="1" dirty="0" err="1" smtClean="0"/>
              <a:t>Deviation</a:t>
            </a:r>
            <a:r>
              <a:rPr lang="es-CO" sz="2400" i="1" dirty="0" smtClean="0"/>
              <a:t> = (1-x) </a:t>
            </a:r>
            <a:r>
              <a:rPr lang="es-CO" sz="2400" i="1" dirty="0" err="1" smtClean="0"/>
              <a:t>Deviation</a:t>
            </a:r>
            <a:r>
              <a:rPr lang="es-CO" sz="2400" i="1" dirty="0" smtClean="0"/>
              <a:t> + x | </a:t>
            </a:r>
            <a:r>
              <a:rPr lang="es-CO" sz="2400" i="1" dirty="0" err="1" smtClean="0"/>
              <a:t>SampleRTT</a:t>
            </a:r>
            <a:r>
              <a:rPr lang="es-CO" sz="2400" i="1" dirty="0" smtClean="0"/>
              <a:t> – </a:t>
            </a:r>
            <a:r>
              <a:rPr lang="es-CO" sz="2400" i="1" dirty="0" err="1" smtClean="0"/>
              <a:t>EstimatedRTT</a:t>
            </a:r>
            <a:r>
              <a:rPr lang="es-CO" sz="2400" i="1" dirty="0" smtClean="0"/>
              <a:t> |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84" y="2061911"/>
            <a:ext cx="208823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8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TCP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Control de Flujo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i="1" dirty="0" smtClean="0"/>
          </a:p>
          <a:p>
            <a:pPr marL="0" indent="0" algn="just">
              <a:buNone/>
            </a:pPr>
            <a:endParaRPr lang="es-CO" sz="2400" b="1" i="1" dirty="0" smtClean="0"/>
          </a:p>
          <a:p>
            <a:pPr marL="0" indent="0" algn="just">
              <a:buNone/>
            </a:pPr>
            <a:r>
              <a:rPr lang="es-CO" sz="2400" dirty="0" smtClean="0"/>
              <a:t>Un valor comúnmente usado para x es 0.1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84" y="2061911"/>
            <a:ext cx="208823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9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TCP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Control de Congestión</a:t>
            </a:r>
          </a:p>
          <a:p>
            <a:pPr marL="0" indent="0" algn="just">
              <a:buNone/>
            </a:pPr>
            <a:r>
              <a:rPr lang="es-CO" sz="2400" dirty="0" smtClean="0"/>
              <a:t>TCP provee mecanismos para el control de la congestión en la red. La congestión en la red se produce cuando la cantidad de información a enviar es cercana ó excede la capacidad del canal de comunicación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85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Bibliografía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/>
              <a:t>Computer Networking: A Top-Down Approach </a:t>
            </a:r>
          </a:p>
          <a:p>
            <a:pPr marL="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 err="1"/>
              <a:t>Sexta</a:t>
            </a:r>
            <a:r>
              <a:rPr lang="en-US" sz="2400" dirty="0"/>
              <a:t> </a:t>
            </a:r>
            <a:r>
              <a:rPr lang="en-US" sz="2400" dirty="0" err="1"/>
              <a:t>Edición</a:t>
            </a:r>
            <a:r>
              <a:rPr lang="en-US" sz="2400" dirty="0"/>
              <a:t> (2012)</a:t>
            </a:r>
          </a:p>
          <a:p>
            <a:pPr marL="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/>
              <a:t>James F. Kurose and Keith W. Ross</a:t>
            </a:r>
          </a:p>
          <a:p>
            <a:pPr marL="0" indent="-514350">
              <a:lnSpc>
                <a:spcPct val="110000"/>
              </a:lnSpc>
              <a:spcBef>
                <a:spcPts val="0"/>
              </a:spcBef>
              <a:buNone/>
            </a:pPr>
            <a:endParaRPr lang="en-US" sz="2400" dirty="0">
              <a:hlinkClick r:id="rId2"/>
            </a:endParaRPr>
          </a:p>
          <a:p>
            <a:pPr marL="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2400" b="1" dirty="0" err="1"/>
              <a:t>Using</a:t>
            </a:r>
            <a:r>
              <a:rPr lang="es-ES" sz="2400" b="1" dirty="0"/>
              <a:t> </a:t>
            </a:r>
            <a:r>
              <a:rPr lang="es-ES" sz="2400" b="1" dirty="0" err="1"/>
              <a:t>Snort</a:t>
            </a:r>
            <a:r>
              <a:rPr lang="es-ES" sz="2400" b="1" dirty="0"/>
              <a:t> and </a:t>
            </a:r>
            <a:r>
              <a:rPr lang="es-ES" sz="2400" b="1" dirty="0" err="1"/>
              <a:t>Ethereal</a:t>
            </a:r>
            <a:r>
              <a:rPr lang="es-ES" sz="2400" b="1" dirty="0"/>
              <a:t> </a:t>
            </a:r>
            <a:r>
              <a:rPr lang="es-ES" sz="2400" b="1" dirty="0" err="1"/>
              <a:t>to</a:t>
            </a:r>
            <a:r>
              <a:rPr lang="es-ES" sz="2400" b="1" dirty="0"/>
              <a:t> Master </a:t>
            </a:r>
            <a:r>
              <a:rPr lang="es-ES" sz="2400" b="1" dirty="0" err="1"/>
              <a:t>The</a:t>
            </a:r>
            <a:r>
              <a:rPr lang="es-ES" sz="2400" b="1" dirty="0"/>
              <a:t> 8 </a:t>
            </a:r>
            <a:r>
              <a:rPr lang="es-ES" sz="2400" b="1" dirty="0" err="1"/>
              <a:t>Layers</a:t>
            </a:r>
            <a:r>
              <a:rPr lang="es-ES" sz="2400" b="1" dirty="0"/>
              <a:t> Of </a:t>
            </a:r>
            <a:r>
              <a:rPr lang="es-ES" sz="2400" b="1" dirty="0" err="1"/>
              <a:t>An</a:t>
            </a:r>
            <a:r>
              <a:rPr lang="es-ES" sz="2400" b="1" dirty="0"/>
              <a:t> </a:t>
            </a:r>
            <a:r>
              <a:rPr lang="es-ES" sz="2400" b="1" dirty="0" err="1"/>
              <a:t>Insecure</a:t>
            </a:r>
            <a:r>
              <a:rPr lang="es-ES" sz="2400" b="1" dirty="0"/>
              <a:t> Network</a:t>
            </a:r>
          </a:p>
          <a:p>
            <a:pPr marL="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2400" dirty="0"/>
              <a:t>Primera Edición (2006)</a:t>
            </a:r>
          </a:p>
          <a:p>
            <a:pPr marL="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/>
              <a:t>Michael Gregg, Stephen Watkins, George Mays, Chris </a:t>
            </a:r>
            <a:r>
              <a:rPr lang="en-US" sz="2400" dirty="0" err="1"/>
              <a:t>Ries</a:t>
            </a:r>
            <a:r>
              <a:rPr lang="en-US" sz="2400" dirty="0"/>
              <a:t>, Ronald M. </a:t>
            </a:r>
            <a:r>
              <a:rPr lang="en-US" sz="2400" dirty="0" err="1"/>
              <a:t>Bandes</a:t>
            </a:r>
            <a:r>
              <a:rPr lang="en-US" sz="2400" dirty="0"/>
              <a:t>, Brandon Franklin</a:t>
            </a:r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r>
              <a:rPr lang="es-CO" sz="2400" dirty="0" smtClean="0"/>
              <a:t> </a:t>
            </a:r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85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Enlaces Adicionales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000" dirty="0" smtClean="0"/>
              <a:t>Herramientas</a:t>
            </a:r>
          </a:p>
          <a:p>
            <a:pPr marL="0" indent="0" algn="just">
              <a:buNone/>
            </a:pPr>
            <a:r>
              <a:rPr lang="es-CO" sz="2000" dirty="0">
                <a:hlinkClick r:id="rId2"/>
              </a:rPr>
              <a:t>http://nmap.org</a:t>
            </a:r>
            <a:r>
              <a:rPr lang="es-CO" sz="2000" dirty="0" smtClean="0">
                <a:hlinkClick r:id="rId2"/>
              </a:rPr>
              <a:t>/</a:t>
            </a:r>
            <a:endParaRPr lang="es-CO" sz="2000" dirty="0" smtClean="0"/>
          </a:p>
          <a:p>
            <a:pPr marL="0" indent="0" algn="just">
              <a:buNone/>
            </a:pPr>
            <a:r>
              <a:rPr lang="es-CO" sz="2000" dirty="0" smtClean="0">
                <a:hlinkClick r:id="rId3"/>
              </a:rPr>
              <a:t>http</a:t>
            </a:r>
            <a:r>
              <a:rPr lang="es-CO" sz="2000" dirty="0">
                <a:hlinkClick r:id="rId3"/>
              </a:rPr>
              <a:t>://www.hping.org</a:t>
            </a:r>
            <a:r>
              <a:rPr lang="es-CO" sz="2000" dirty="0" smtClean="0">
                <a:hlinkClick r:id="rId3"/>
              </a:rPr>
              <a:t>/</a:t>
            </a:r>
            <a:endParaRPr lang="es-CO" sz="2000" dirty="0" smtClean="0"/>
          </a:p>
          <a:p>
            <a:pPr marL="0" indent="0" algn="just">
              <a:buNone/>
            </a:pPr>
            <a:r>
              <a:rPr lang="es-CO" sz="2000" dirty="0">
                <a:hlinkClick r:id="rId4"/>
              </a:rPr>
              <a:t>http://drjohnstechtalk.com/blog/2012/06/compiling-hping-on-centos</a:t>
            </a:r>
            <a:r>
              <a:rPr lang="es-CO" sz="2000" dirty="0" smtClean="0">
                <a:hlinkClick r:id="rId4"/>
              </a:rPr>
              <a:t>/</a:t>
            </a:r>
            <a:endParaRPr lang="es-CO" sz="2000" dirty="0" smtClean="0"/>
          </a:p>
          <a:p>
            <a:pPr marL="0" indent="0" algn="just">
              <a:buNone/>
            </a:pPr>
            <a:endParaRPr lang="es-CO" sz="2000" dirty="0" smtClean="0"/>
          </a:p>
          <a:p>
            <a:pPr marL="0" indent="0" algn="just">
              <a:buNone/>
            </a:pPr>
            <a:r>
              <a:rPr lang="es-CO" sz="2000" dirty="0"/>
              <a:t>Páginas WEB</a:t>
            </a:r>
            <a:endParaRPr lang="es-CO" sz="2000" dirty="0">
              <a:hlinkClick r:id="rId5"/>
            </a:endParaRPr>
          </a:p>
          <a:p>
            <a:pPr marL="0" indent="0" algn="just">
              <a:buNone/>
            </a:pPr>
            <a:r>
              <a:rPr lang="es-CO" sz="2000" dirty="0">
                <a:hlinkClick r:id="rId5"/>
              </a:rPr>
              <a:t>http://nmap.org/movies/</a:t>
            </a:r>
            <a:endParaRPr lang="es-CO" sz="2000" dirty="0"/>
          </a:p>
          <a:p>
            <a:pPr marL="0" indent="0" algn="just">
              <a:buNone/>
            </a:pPr>
            <a:r>
              <a:rPr lang="es-CO" sz="2000" dirty="0">
                <a:hlinkClick r:id="rId6"/>
              </a:rPr>
              <a:t>http://lamiradadelreplicante.com/2011/12/17/detectar-intrusos-en-la-red-con-nmap-a-lo-trinity/</a:t>
            </a:r>
            <a:endParaRPr lang="es-CO" sz="2000" dirty="0"/>
          </a:p>
          <a:p>
            <a:pPr marL="0" indent="0" algn="just">
              <a:buNone/>
            </a:pPr>
            <a:r>
              <a:rPr lang="es-CO" sz="2000" dirty="0">
                <a:hlinkClick r:id="rId7"/>
              </a:rPr>
              <a:t>http://lamiradadelreplicante.com/2012/01/24/ataque-ddos-syn-flood-con-hping3/</a:t>
            </a:r>
            <a:endParaRPr lang="es-CO" sz="2000" dirty="0"/>
          </a:p>
          <a:p>
            <a:pPr marL="0" indent="0" algn="just">
              <a:buNone/>
            </a:pPr>
            <a:endParaRPr lang="es-CO" sz="2000" dirty="0" smtClean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r>
              <a:rPr lang="es-CO" sz="2400" dirty="0" smtClean="0"/>
              <a:t> </a:t>
            </a:r>
          </a:p>
          <a:p>
            <a:pPr marL="0" indent="0" algn="just">
              <a:buNone/>
            </a:pPr>
            <a:endParaRPr lang="es-CO" sz="2400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3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57242" y="1600200"/>
            <a:ext cx="8229600" cy="4525963"/>
          </a:xfrm>
        </p:spPr>
        <p:txBody>
          <a:bodyPr/>
          <a:lstStyle/>
          <a:p>
            <a:pPr algn="ctr">
              <a:lnSpc>
                <a:spcPct val="150000"/>
              </a:lnSpc>
              <a:buNone/>
            </a:pPr>
            <a:endParaRPr lang="es-ES" dirty="0" smtClean="0"/>
          </a:p>
          <a:p>
            <a:pPr algn="ctr">
              <a:lnSpc>
                <a:spcPct val="150000"/>
              </a:lnSpc>
              <a:buNone/>
            </a:pPr>
            <a:r>
              <a:rPr lang="es-ES" sz="2800" dirty="0" smtClean="0">
                <a:hlinkClick r:id="rId2"/>
              </a:rPr>
              <a:t>daniel.barragan@correounivalle.edu.co</a:t>
            </a:r>
            <a:endParaRPr lang="es-ES" sz="2800" dirty="0" smtClean="0"/>
          </a:p>
          <a:p>
            <a:pPr algn="ctr">
              <a:lnSpc>
                <a:spcPct val="150000"/>
              </a:lnSpc>
              <a:buNone/>
            </a:pPr>
            <a:r>
              <a:rPr lang="es-ES" sz="2800" dirty="0" smtClean="0"/>
              <a:t>Edificio 331 – Oficina 2114</a:t>
            </a:r>
          </a:p>
          <a:p>
            <a:pPr algn="ctr">
              <a:lnSpc>
                <a:spcPct val="150000"/>
              </a:lnSpc>
              <a:buNone/>
            </a:pPr>
            <a:r>
              <a:rPr lang="es-ES" sz="2800" dirty="0" smtClean="0"/>
              <a:t>Lunes y </a:t>
            </a:r>
            <a:r>
              <a:rPr lang="es-ES" sz="2800" smtClean="0"/>
              <a:t>Miércoles 3:00 </a:t>
            </a:r>
            <a:r>
              <a:rPr lang="es-ES" sz="2800" dirty="0"/>
              <a:t>p</a:t>
            </a:r>
            <a:r>
              <a:rPr lang="es-ES" sz="2800" dirty="0" smtClean="0"/>
              <a:t>m – </a:t>
            </a:r>
            <a:r>
              <a:rPr lang="es-ES" sz="2800" dirty="0"/>
              <a:t>5</a:t>
            </a:r>
            <a:r>
              <a:rPr lang="es-ES" sz="2800" dirty="0" smtClean="0"/>
              <a:t>:00 pm</a:t>
            </a:r>
          </a:p>
          <a:p>
            <a:endParaRPr lang="es-ES_tradnl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Asesorías</a:t>
            </a:r>
            <a:endParaRPr lang="es-C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83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78" y="1029213"/>
            <a:ext cx="7160444" cy="4344003"/>
          </a:xfrm>
          <a:prstGeom prst="rect">
            <a:avLst/>
          </a:prstGeom>
        </p:spPr>
      </p:pic>
      <p:cxnSp>
        <p:nvCxnSpPr>
          <p:cNvPr id="4" name="3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5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Multiplexación de Aplicaciones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800" b="1" dirty="0" smtClean="0"/>
              <a:t>Capa de transporte</a:t>
            </a:r>
          </a:p>
          <a:p>
            <a:pPr marL="0" indent="0" algn="just">
              <a:buNone/>
            </a:pPr>
            <a:r>
              <a:rPr lang="es-CO" sz="2400" dirty="0" smtClean="0"/>
              <a:t>La capa de transporte extiende la comunicación proporcionada por la capa de red para proporcionar conexión entre aplicaciones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402" y="4019721"/>
            <a:ext cx="967521" cy="690765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264" y="4077072"/>
            <a:ext cx="1397802" cy="648072"/>
          </a:xfrm>
          <a:prstGeom prst="rect">
            <a:avLst/>
          </a:prstGeom>
        </p:spPr>
      </p:pic>
      <p:pic>
        <p:nvPicPr>
          <p:cNvPr id="17" name="1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066" y="3566677"/>
            <a:ext cx="1399366" cy="1806539"/>
          </a:xfrm>
          <a:prstGeom prst="rect">
            <a:avLst/>
          </a:prstGeom>
        </p:spPr>
      </p:pic>
      <p:pic>
        <p:nvPicPr>
          <p:cNvPr id="22" name="2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903341"/>
            <a:ext cx="1029165" cy="1029165"/>
          </a:xfrm>
          <a:prstGeom prst="rect">
            <a:avLst/>
          </a:prstGeom>
        </p:spPr>
      </p:pic>
      <p:cxnSp>
        <p:nvCxnSpPr>
          <p:cNvPr id="23" name="22 Conector recto de flecha"/>
          <p:cNvCxnSpPr/>
          <p:nvPr/>
        </p:nvCxnSpPr>
        <p:spPr>
          <a:xfrm>
            <a:off x="3028618" y="4365104"/>
            <a:ext cx="256087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4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Multiplexación de Aplicaciones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400" dirty="0" smtClean="0"/>
              <a:t>La capa de transporte recibe los segmentos de información de la capa de red y se encarga de entregarlos a la aplicación apropiada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264" y="2780928"/>
            <a:ext cx="1397802" cy="648072"/>
          </a:xfrm>
          <a:prstGeom prst="rect">
            <a:avLst/>
          </a:prstGeom>
        </p:spPr>
      </p:pic>
      <p:cxnSp>
        <p:nvCxnSpPr>
          <p:cNvPr id="12" name="11 Conector recto de flecha"/>
          <p:cNvCxnSpPr/>
          <p:nvPr/>
        </p:nvCxnSpPr>
        <p:spPr>
          <a:xfrm>
            <a:off x="3028618" y="4077072"/>
            <a:ext cx="256087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066" y="3278645"/>
            <a:ext cx="1399366" cy="1806539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615309"/>
            <a:ext cx="1029165" cy="1029165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772" y="3598394"/>
            <a:ext cx="1259559" cy="838718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938" y="4685996"/>
            <a:ext cx="990570" cy="975252"/>
          </a:xfrm>
          <a:prstGeom prst="rect">
            <a:avLst/>
          </a:prstGeom>
        </p:spPr>
      </p:pic>
      <p:pic>
        <p:nvPicPr>
          <p:cNvPr id="18" name="17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402" y="2780928"/>
            <a:ext cx="967521" cy="690765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652" y="4838092"/>
            <a:ext cx="823156" cy="823156"/>
          </a:xfrm>
          <a:prstGeom prst="rect">
            <a:avLst/>
          </a:prstGeom>
        </p:spPr>
      </p:pic>
      <p:pic>
        <p:nvPicPr>
          <p:cNvPr id="16" name="15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403" y="3622336"/>
            <a:ext cx="886784" cy="88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3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rgbClr val="FF0000"/>
                </a:solidFill>
                <a:latin typeface="Tw Cen MT" pitchFamily="34" charset="0"/>
              </a:rPr>
              <a:t>Multiplexación de Aplicaciones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400" dirty="0" smtClean="0"/>
              <a:t>A cada aplicación se le asocia un numero de puerto, de esta manera se tiene una identificación única de las aplicaciones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5958166" y="3718509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 smtClean="0"/>
              <a:t>80</a:t>
            </a:r>
            <a:endParaRPr lang="es-CO" sz="3600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724128" y="2780928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 smtClean="0"/>
              <a:t>3306</a:t>
            </a:r>
            <a:endParaRPr lang="es-CO" sz="3600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958166" y="472514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 smtClean="0"/>
              <a:t>22</a:t>
            </a:r>
            <a:endParaRPr lang="es-CO" sz="3600" b="1" dirty="0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3028618" y="4077072"/>
            <a:ext cx="256087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2273545" y="3720250"/>
            <a:ext cx="4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 smtClean="0"/>
              <a:t>y</a:t>
            </a:r>
            <a:endParaRPr lang="es-CO" sz="360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276751" y="2782669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 smtClean="0"/>
              <a:t>x</a:t>
            </a:r>
            <a:endParaRPr lang="es-CO" sz="3600" b="1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291178" y="4726885"/>
            <a:ext cx="36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 smtClean="0"/>
              <a:t>z</a:t>
            </a:r>
            <a:endParaRPr lang="es-CO" sz="3600" b="1" dirty="0"/>
          </a:p>
        </p:txBody>
      </p:sp>
      <p:pic>
        <p:nvPicPr>
          <p:cNvPr id="19" name="1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066" y="3278645"/>
            <a:ext cx="1399366" cy="1806539"/>
          </a:xfrm>
          <a:prstGeom prst="rect">
            <a:avLst/>
          </a:prstGeom>
        </p:spPr>
      </p:pic>
      <p:pic>
        <p:nvPicPr>
          <p:cNvPr id="20" name="1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615309"/>
            <a:ext cx="1029165" cy="102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8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18723</TotalTime>
  <Words>2293</Words>
  <Application>Microsoft Office PowerPoint</Application>
  <PresentationFormat>Presentación en pantalla (4:3)</PresentationFormat>
  <Paragraphs>484</Paragraphs>
  <Slides>67</Slides>
  <Notes>37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67</vt:i4>
      </vt:variant>
    </vt:vector>
  </HeadingPairs>
  <TitlesOfParts>
    <vt:vector size="68" baseType="lpstr">
      <vt:lpstr>Tema de Office</vt:lpstr>
      <vt:lpstr>Presentación de PowerPoint</vt:lpstr>
      <vt:lpstr>http://eisc.univalle.edu.co/cursos/web/ver/750001M/7</vt:lpstr>
      <vt:lpstr>Agenda</vt:lpstr>
      <vt:lpstr>Introducción</vt:lpstr>
      <vt:lpstr>Servicios</vt:lpstr>
      <vt:lpstr>Multiplexación de Aplicaciones</vt:lpstr>
      <vt:lpstr>Multiplexación de Aplicaciones</vt:lpstr>
      <vt:lpstr>Multiplexación de Aplicaciones</vt:lpstr>
      <vt:lpstr>Multiplexación de Aplicaciones</vt:lpstr>
      <vt:lpstr>Multiplexación de Aplicaciones</vt:lpstr>
      <vt:lpstr>Multiplexación de Aplicaciones</vt:lpstr>
      <vt:lpstr>UDP</vt:lpstr>
      <vt:lpstr>UDP</vt:lpstr>
      <vt:lpstr>UDP</vt:lpstr>
      <vt:lpstr>UDP</vt:lpstr>
      <vt:lpstr>UDP</vt:lpstr>
      <vt:lpstr>UDP</vt:lpstr>
      <vt:lpstr>UDP</vt:lpstr>
      <vt:lpstr>UDP</vt:lpstr>
      <vt:lpstr>UDP</vt:lpstr>
      <vt:lpstr>UDP</vt:lpstr>
      <vt:lpstr>UDP</vt:lpstr>
      <vt:lpstr>UDP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Bibliografía</vt:lpstr>
      <vt:lpstr>Enlaces Adicionales</vt:lpstr>
      <vt:lpstr>Asesorías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Daniel</dc:creator>
  <cp:lastModifiedBy>Daniel</cp:lastModifiedBy>
  <cp:revision>373</cp:revision>
  <dcterms:created xsi:type="dcterms:W3CDTF">2009-08-31T02:57:41Z</dcterms:created>
  <dcterms:modified xsi:type="dcterms:W3CDTF">2013-04-01T07:24:24Z</dcterms:modified>
</cp:coreProperties>
</file>