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88"/>
  </p:notesMasterIdLst>
  <p:handoutMasterIdLst>
    <p:handoutMasterId r:id="rId89"/>
  </p:handoutMasterIdLst>
  <p:sldIdLst>
    <p:sldId id="272" r:id="rId2"/>
    <p:sldId id="256" r:id="rId3"/>
    <p:sldId id="260" r:id="rId4"/>
    <p:sldId id="278" r:id="rId5"/>
    <p:sldId id="341" r:id="rId6"/>
    <p:sldId id="340" r:id="rId7"/>
    <p:sldId id="342" r:id="rId8"/>
    <p:sldId id="343" r:id="rId9"/>
    <p:sldId id="339" r:id="rId10"/>
    <p:sldId id="344" r:id="rId11"/>
    <p:sldId id="349" r:id="rId12"/>
    <p:sldId id="350" r:id="rId13"/>
    <p:sldId id="351" r:id="rId14"/>
    <p:sldId id="355" r:id="rId15"/>
    <p:sldId id="356" r:id="rId16"/>
    <p:sldId id="357" r:id="rId17"/>
    <p:sldId id="408" r:id="rId18"/>
    <p:sldId id="358" r:id="rId19"/>
    <p:sldId id="407" r:id="rId20"/>
    <p:sldId id="359" r:id="rId21"/>
    <p:sldId id="354" r:id="rId22"/>
    <p:sldId id="390" r:id="rId23"/>
    <p:sldId id="409" r:id="rId24"/>
    <p:sldId id="410" r:id="rId25"/>
    <p:sldId id="411" r:id="rId26"/>
    <p:sldId id="412" r:id="rId27"/>
    <p:sldId id="391" r:id="rId28"/>
    <p:sldId id="413" r:id="rId29"/>
    <p:sldId id="414" r:id="rId30"/>
    <p:sldId id="415" r:id="rId31"/>
    <p:sldId id="416" r:id="rId32"/>
    <p:sldId id="392" r:id="rId33"/>
    <p:sldId id="417" r:id="rId34"/>
    <p:sldId id="422" r:id="rId35"/>
    <p:sldId id="418" r:id="rId36"/>
    <p:sldId id="421" r:id="rId37"/>
    <p:sldId id="423" r:id="rId38"/>
    <p:sldId id="393" r:id="rId39"/>
    <p:sldId id="420" r:id="rId40"/>
    <p:sldId id="419" r:id="rId41"/>
    <p:sldId id="424" r:id="rId42"/>
    <p:sldId id="395" r:id="rId43"/>
    <p:sldId id="352" r:id="rId44"/>
    <p:sldId id="361" r:id="rId45"/>
    <p:sldId id="353" r:id="rId46"/>
    <p:sldId id="362" r:id="rId47"/>
    <p:sldId id="364" r:id="rId48"/>
    <p:sldId id="370" r:id="rId49"/>
    <p:sldId id="366" r:id="rId50"/>
    <p:sldId id="371" r:id="rId51"/>
    <p:sldId id="369" r:id="rId52"/>
    <p:sldId id="372" r:id="rId53"/>
    <p:sldId id="373" r:id="rId54"/>
    <p:sldId id="374" r:id="rId55"/>
    <p:sldId id="375" r:id="rId56"/>
    <p:sldId id="376" r:id="rId57"/>
    <p:sldId id="377" r:id="rId58"/>
    <p:sldId id="378" r:id="rId59"/>
    <p:sldId id="379" r:id="rId60"/>
    <p:sldId id="380" r:id="rId61"/>
    <p:sldId id="381" r:id="rId62"/>
    <p:sldId id="382" r:id="rId63"/>
    <p:sldId id="383" r:id="rId64"/>
    <p:sldId id="384" r:id="rId65"/>
    <p:sldId id="385" r:id="rId66"/>
    <p:sldId id="386" r:id="rId67"/>
    <p:sldId id="345" r:id="rId68"/>
    <p:sldId id="388" r:id="rId69"/>
    <p:sldId id="387" r:id="rId70"/>
    <p:sldId id="389" r:id="rId71"/>
    <p:sldId id="348" r:id="rId72"/>
    <p:sldId id="396" r:id="rId73"/>
    <p:sldId id="397" r:id="rId74"/>
    <p:sldId id="398" r:id="rId75"/>
    <p:sldId id="399" r:id="rId76"/>
    <p:sldId id="400" r:id="rId77"/>
    <p:sldId id="401" r:id="rId78"/>
    <p:sldId id="403" r:id="rId79"/>
    <p:sldId id="425" r:id="rId80"/>
    <p:sldId id="404" r:id="rId81"/>
    <p:sldId id="405" r:id="rId82"/>
    <p:sldId id="346" r:id="rId83"/>
    <p:sldId id="406" r:id="rId84"/>
    <p:sldId id="336" r:id="rId85"/>
    <p:sldId id="327" r:id="rId86"/>
    <p:sldId id="276" r:id="rId8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4" autoAdjust="0"/>
    <p:restoredTop sz="88455" autoAdjust="0"/>
  </p:normalViewPr>
  <p:slideViewPr>
    <p:cSldViewPr>
      <p:cViewPr>
        <p:scale>
          <a:sx n="50" d="100"/>
          <a:sy n="50" d="100"/>
        </p:scale>
        <p:origin x="-2556" y="-606"/>
      </p:cViewPr>
      <p:guideLst>
        <p:guide orient="horz" pos="2160"/>
        <p:guide pos="2880"/>
      </p:guideLst>
    </p:cSldViewPr>
  </p:slideViewPr>
  <p:outlineViewPr>
    <p:cViewPr>
      <p:scale>
        <a:sx n="33" d="100"/>
        <a:sy n="33" d="100"/>
      </p:scale>
      <p:origin x="0" y="3420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D468E4-5DE3-401F-B5CB-E1107824445E}" type="datetimeFigureOut">
              <a:rPr lang="es-CO" smtClean="0"/>
              <a:pPr/>
              <a:t>21/05/2015</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8A5E3D-6DFB-4B05-AE35-6C902A1362A8}" type="slidenum">
              <a:rPr lang="es-CO" smtClean="0"/>
              <a:pPr/>
              <a:t>‹Nº›</a:t>
            </a:fld>
            <a:endParaRPr lang="es-CO"/>
          </a:p>
        </p:txBody>
      </p:sp>
    </p:spTree>
    <p:extLst>
      <p:ext uri="{BB962C8B-B14F-4D97-AF65-F5344CB8AC3E}">
        <p14:creationId xmlns:p14="http://schemas.microsoft.com/office/powerpoint/2010/main" val="69172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BC784-B678-4017-8478-0E530CF3D02B}" type="datetimeFigureOut">
              <a:rPr lang="es-CO" smtClean="0"/>
              <a:pPr/>
              <a:t>21/05/2015</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D00D4-FB9B-4798-AB08-B25AEAAD7B3D}" type="slidenum">
              <a:rPr lang="es-CO" smtClean="0"/>
              <a:pPr/>
              <a:t>‹Nº›</a:t>
            </a:fld>
            <a:endParaRPr lang="es-CO"/>
          </a:p>
        </p:txBody>
      </p:sp>
    </p:spTree>
    <p:extLst>
      <p:ext uri="{BB962C8B-B14F-4D97-AF65-F5344CB8AC3E}">
        <p14:creationId xmlns:p14="http://schemas.microsoft.com/office/powerpoint/2010/main" val="33700249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93CD00D4-FB9B-4798-AB08-B25AEAAD7B3D}" type="slidenum">
              <a:rPr lang="es-CO" smtClean="0"/>
              <a:pPr/>
              <a:t>2</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467126E5-DCCB-491D-8337-BFE82185D285}" type="datetime1">
              <a:rPr lang="es-ES" smtClean="0"/>
              <a:pPr/>
              <a:t>21/05/2015</a:t>
            </a:fld>
            <a:endParaRPr lang="es-ES" dirty="0"/>
          </a:p>
        </p:txBody>
      </p:sp>
      <p:sp>
        <p:nvSpPr>
          <p:cNvPr id="5" name="4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CC5637F9-4104-4677-8578-E662D6B2FC91}" type="datetime1">
              <a:rPr lang="es-ES" smtClean="0"/>
              <a:pPr/>
              <a:t>21/05/2015</a:t>
            </a:fld>
            <a:endParaRPr lang="es-ES"/>
          </a:p>
        </p:txBody>
      </p:sp>
      <p:sp>
        <p:nvSpPr>
          <p:cNvPr id="5" name="4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C85C1AF-2018-42B1-8C20-0E9F798386E9}" type="datetime1">
              <a:rPr lang="es-ES" smtClean="0"/>
              <a:pPr/>
              <a:t>21/05/2015</a:t>
            </a:fld>
            <a:endParaRPr lang="es-ES"/>
          </a:p>
        </p:txBody>
      </p:sp>
      <p:sp>
        <p:nvSpPr>
          <p:cNvPr id="5" name="4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20E6632D-6ABD-40A3-A291-B88EEC7CD3BF}" type="datetime1">
              <a:rPr lang="es-ES" smtClean="0"/>
              <a:pPr/>
              <a:t>21/05/2015</a:t>
            </a:fld>
            <a:endParaRPr lang="es-ES"/>
          </a:p>
        </p:txBody>
      </p:sp>
      <p:sp>
        <p:nvSpPr>
          <p:cNvPr id="5" name="4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DF750B7-541D-4B9E-80A2-4E5A011966A1}" type="datetime1">
              <a:rPr lang="es-ES" smtClean="0"/>
              <a:pPr/>
              <a:t>21/05/2015</a:t>
            </a:fld>
            <a:endParaRPr lang="es-ES"/>
          </a:p>
        </p:txBody>
      </p:sp>
      <p:sp>
        <p:nvSpPr>
          <p:cNvPr id="5" name="4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750E2B7C-67D0-4A7D-857D-6F74FA5F43FC}" type="datetime1">
              <a:rPr lang="es-ES" smtClean="0"/>
              <a:pPr/>
              <a:t>21/05/2015</a:t>
            </a:fld>
            <a:endParaRPr lang="es-ES"/>
          </a:p>
        </p:txBody>
      </p:sp>
      <p:sp>
        <p:nvSpPr>
          <p:cNvPr id="6" name="5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10FACF81-F468-4148-99BD-9303BDE0746A}" type="datetime1">
              <a:rPr lang="es-ES" smtClean="0"/>
              <a:pPr/>
              <a:t>21/05/2015</a:t>
            </a:fld>
            <a:endParaRPr lang="es-ES"/>
          </a:p>
        </p:txBody>
      </p:sp>
      <p:sp>
        <p:nvSpPr>
          <p:cNvPr id="8" name="7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3BB33054-BE74-4A38-812D-F2999CA64A5F}" type="datetime1">
              <a:rPr lang="es-ES" smtClean="0"/>
              <a:pPr/>
              <a:t>21/05/2015</a:t>
            </a:fld>
            <a:endParaRPr lang="es-ES"/>
          </a:p>
        </p:txBody>
      </p:sp>
      <p:sp>
        <p:nvSpPr>
          <p:cNvPr id="4" name="3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645691D-9C5E-43D1-81F8-8B4F431FE2D3}" type="datetime1">
              <a:rPr lang="es-ES" smtClean="0"/>
              <a:pPr/>
              <a:t>21/05/2015</a:t>
            </a:fld>
            <a:endParaRPr lang="es-ES"/>
          </a:p>
        </p:txBody>
      </p:sp>
      <p:sp>
        <p:nvSpPr>
          <p:cNvPr id="3" name="2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4CE4A0B-A654-414D-8F9D-CD6EE11FFF57}" type="datetime1">
              <a:rPr lang="es-ES" smtClean="0"/>
              <a:pPr/>
              <a:t>21/05/2015</a:t>
            </a:fld>
            <a:endParaRPr lang="es-ES"/>
          </a:p>
        </p:txBody>
      </p:sp>
      <p:sp>
        <p:nvSpPr>
          <p:cNvPr id="6" name="5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157B862-5BF7-42E2-BA1C-08F6DD8A713B}" type="datetime1">
              <a:rPr lang="es-ES" smtClean="0"/>
              <a:pPr/>
              <a:t>21/05/2015</a:t>
            </a:fld>
            <a:endParaRPr lang="es-ES"/>
          </a:p>
        </p:txBody>
      </p:sp>
      <p:sp>
        <p:nvSpPr>
          <p:cNvPr id="6" name="5 Marcador de pie de página"/>
          <p:cNvSpPr>
            <a:spLocks noGrp="1"/>
          </p:cNvSpPr>
          <p:nvPr>
            <p:ph type="ftr" sz="quarter" idx="11"/>
          </p:nvPr>
        </p:nvSpPr>
        <p:spPr/>
        <p:txBody>
          <a:bodyPr/>
          <a:lstStyle/>
          <a:p>
            <a:r>
              <a:rPr lang="es-CO" smtClean="0"/>
              <a:t>Escuela de Ingeniería de Sistemas y Computación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794B3-3E42-4703-B3C7-45ECEA9EA09B}" type="datetime1">
              <a:rPr lang="es-ES" smtClean="0"/>
              <a:pPr/>
              <a:t>21/05/2015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smtClean="0"/>
              <a:t>Escuela de Ingeniería de Sistemas y Computación</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
        <p:nvSpPr>
          <p:cNvPr id="7" name="2 Subtítulo"/>
          <p:cNvSpPr txBox="1">
            <a:spLocks/>
          </p:cNvSpPr>
          <p:nvPr/>
        </p:nvSpPr>
        <p:spPr>
          <a:xfrm>
            <a:off x="642942" y="6215082"/>
            <a:ext cx="8215338" cy="3571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CO" sz="1000" dirty="0" smtClean="0"/>
              <a:t>Escuela de Ingeniería de Sistemas y Computación.</a:t>
            </a:r>
          </a:p>
          <a:p>
            <a:pPr marL="0" indent="0" algn="just">
              <a:buNone/>
            </a:pPr>
            <a:r>
              <a:rPr lang="es-CO" sz="1000" dirty="0" smtClean="0"/>
              <a:t>Fundamentos de Redes</a:t>
            </a:r>
            <a:endParaRPr lang="es-CO" sz="1000" dirty="0"/>
          </a:p>
        </p:txBody>
      </p:sp>
      <p:pic>
        <p:nvPicPr>
          <p:cNvPr id="8" name="Picture 2"/>
          <p:cNvPicPr>
            <a:picLocks noChangeAspect="1" noChangeArrowheads="1"/>
          </p:cNvPicPr>
          <p:nvPr/>
        </p:nvPicPr>
        <p:blipFill>
          <a:blip r:embed="rId13" cstate="print"/>
          <a:srcRect/>
          <a:stretch>
            <a:fillRect/>
          </a:stretch>
        </p:blipFill>
        <p:spPr bwMode="auto">
          <a:xfrm>
            <a:off x="214282" y="6215082"/>
            <a:ext cx="357190" cy="49197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www.amazon.com/Computer-Networking-Top-Down-Approach-6th/product-reviews/0132856204/ref=la_B001IGQHKM_1_1_cm_cr_acr_img?ie=UTF8&amp;showViewpoints=1"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mailto:dbarragan1331@gmail.com"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p:cNvSpPr>
            <a:spLocks noChangeArrowheads="1"/>
          </p:cNvSpPr>
          <p:nvPr/>
        </p:nvSpPr>
        <p:spPr bwMode="ltGray">
          <a:xfrm flipV="1">
            <a:off x="0" y="4357694"/>
            <a:ext cx="9144000" cy="1106488"/>
          </a:xfrm>
          <a:prstGeom prst="rect">
            <a:avLst/>
          </a:prstGeom>
          <a:solidFill>
            <a:schemeClr val="bg1">
              <a:lumMod val="75000"/>
            </a:schemeClr>
          </a:solidFill>
          <a:ln w="0" algn="ctr">
            <a:solidFill>
              <a:schemeClr val="bg1">
                <a:lumMod val="75000"/>
              </a:schemeClr>
            </a:solidFill>
            <a:miter lim="800000"/>
            <a:headEnd/>
            <a:tailEnd/>
          </a:ln>
          <a:effectLst/>
        </p:spPr>
        <p:txBody>
          <a:bodyPr wrap="none" anchor="ctr"/>
          <a:lstStyle/>
          <a:p>
            <a:endParaRPr lang="es-CO"/>
          </a:p>
        </p:txBody>
      </p:sp>
      <p:sp>
        <p:nvSpPr>
          <p:cNvPr id="6" name="AutoShape 21"/>
          <p:cNvSpPr>
            <a:spLocks noChangeArrowheads="1"/>
          </p:cNvSpPr>
          <p:nvPr/>
        </p:nvSpPr>
        <p:spPr bwMode="ltGray">
          <a:xfrm>
            <a:off x="1474788" y="4572008"/>
            <a:ext cx="7129462" cy="1214446"/>
          </a:xfrm>
          <a:prstGeom prst="roundRect">
            <a:avLst>
              <a:gd name="adj" fmla="val 16667"/>
            </a:avLst>
          </a:prstGeom>
          <a:solidFill>
            <a:schemeClr val="bg1">
              <a:lumMod val="50000"/>
            </a:schemeClr>
          </a:solidFill>
          <a:ln w="38100" algn="ctr">
            <a:solidFill>
              <a:schemeClr val="bg1"/>
            </a:solidFill>
            <a:round/>
            <a:headEnd/>
            <a:tailEnd/>
          </a:ln>
          <a:effectLst/>
        </p:spPr>
        <p:txBody>
          <a:bodyPr wrap="none" anchor="ctr"/>
          <a:lstStyle/>
          <a:p>
            <a:endParaRPr lang="es-CO"/>
          </a:p>
        </p:txBody>
      </p:sp>
      <p:pic>
        <p:nvPicPr>
          <p:cNvPr id="8" name="Picture 22"/>
          <p:cNvPicPr>
            <a:picLocks noChangeAspect="1" noChangeArrowheads="1"/>
          </p:cNvPicPr>
          <p:nvPr/>
        </p:nvPicPr>
        <p:blipFill>
          <a:blip r:embed="rId2"/>
          <a:srcRect b="16016"/>
          <a:stretch>
            <a:fillRect/>
          </a:stretch>
        </p:blipFill>
        <p:spPr bwMode="auto">
          <a:xfrm>
            <a:off x="4714876" y="1000108"/>
            <a:ext cx="4406400" cy="5619171"/>
          </a:xfrm>
          <a:prstGeom prst="rect">
            <a:avLst/>
          </a:prstGeom>
          <a:noFill/>
          <a:ln>
            <a:noFill/>
          </a:ln>
        </p:spPr>
      </p:pic>
      <p:sp>
        <p:nvSpPr>
          <p:cNvPr id="9" name="Rectangle 2"/>
          <p:cNvSpPr txBox="1">
            <a:spLocks noChangeArrowheads="1"/>
          </p:cNvSpPr>
          <p:nvPr/>
        </p:nvSpPr>
        <p:spPr>
          <a:xfrm>
            <a:off x="500034" y="2714620"/>
            <a:ext cx="7772400" cy="1470025"/>
          </a:xfrm>
          <a:prstGeom prst="rect">
            <a:avLst/>
          </a:prstGeom>
        </p:spPr>
        <p:txBody>
          <a:bodyPr vert="horz" lIns="91440" tIns="45720" rIns="91440" bIns="45720" rtlCol="0" anchor="ctr">
            <a:normAutofit fontScale="92500" lnSpcReduction="10000"/>
          </a:bodyPr>
          <a:lstStyle>
            <a:lvl1pPr>
              <a:defRPr b="0" cap="small" baseline="0">
                <a:solidFill>
                  <a:srgbClr val="C00000"/>
                </a:solidFill>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CO" sz="5400" b="0" i="0" u="none" strike="noStrike" kern="1200" cap="small" spc="0" normalizeH="0" baseline="0" noProof="0" dirty="0" smtClean="0">
                <a:ln>
                  <a:noFill/>
                </a:ln>
                <a:solidFill>
                  <a:srgbClr val="C00000"/>
                </a:solidFill>
                <a:effectLst>
                  <a:outerShdw blurRad="38100" dist="38100" dir="2700000" algn="tl">
                    <a:srgbClr val="C0C0C0"/>
                  </a:outerShdw>
                </a:effectLst>
                <a:uLnTx/>
                <a:uFillTx/>
                <a:latin typeface="+mj-lt"/>
                <a:ea typeface="+mj-ea"/>
                <a:cs typeface="+mj-cs"/>
              </a:rPr>
              <a:t>Fundamentos</a:t>
            </a:r>
            <a:r>
              <a:rPr kumimoji="0" lang="es-CO" sz="5400" b="0" i="0" u="none" strike="noStrike" kern="1200" cap="small" spc="0" normalizeH="0" noProof="0" dirty="0" smtClean="0">
                <a:ln>
                  <a:noFill/>
                </a:ln>
                <a:solidFill>
                  <a:srgbClr val="C00000"/>
                </a:solidFill>
                <a:effectLst>
                  <a:outerShdw blurRad="38100" dist="38100" dir="2700000" algn="tl">
                    <a:srgbClr val="C0C0C0"/>
                  </a:outerShdw>
                </a:effectLst>
                <a:uLnTx/>
                <a:uFillTx/>
                <a:latin typeface="+mj-lt"/>
                <a:ea typeface="+mj-ea"/>
                <a:cs typeface="+mj-cs"/>
              </a:rPr>
              <a:t> de Redes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CO" sz="5400" b="0" i="0" u="none" strike="noStrike" kern="1200" cap="small" spc="0" normalizeH="0" noProof="0" dirty="0" smtClean="0">
                <a:ln>
                  <a:noFill/>
                </a:ln>
                <a:solidFill>
                  <a:srgbClr val="C00000"/>
                </a:solidFill>
                <a:effectLst>
                  <a:outerShdw blurRad="38100" dist="38100" dir="2700000" algn="tl">
                    <a:srgbClr val="C0C0C0"/>
                  </a:outerShdw>
                </a:effectLst>
                <a:uLnTx/>
                <a:uFillTx/>
                <a:latin typeface="+mj-lt"/>
                <a:ea typeface="+mj-ea"/>
                <a:cs typeface="+mj-cs"/>
              </a:rPr>
              <a:t>Capa de </a:t>
            </a:r>
            <a:r>
              <a:rPr lang="es-CO" sz="5400" dirty="0" smtClean="0">
                <a:effectLst>
                  <a:outerShdw blurRad="38100" dist="38100" dir="2700000" algn="tl">
                    <a:srgbClr val="C0C0C0"/>
                  </a:outerShdw>
                </a:effectLst>
                <a:latin typeface="+mj-lt"/>
                <a:ea typeface="+mj-ea"/>
                <a:cs typeface="+mj-cs"/>
              </a:rPr>
              <a:t>Enlace</a:t>
            </a:r>
            <a:endParaRPr kumimoji="0" lang="es-ES" sz="5400" b="0" i="0" u="none" strike="noStrike" kern="1200" cap="small" spc="0" normalizeH="0" baseline="0" noProof="0" dirty="0" smtClean="0">
              <a:ln>
                <a:noFill/>
              </a:ln>
              <a:solidFill>
                <a:srgbClr val="C00000"/>
              </a:solidFill>
              <a:effectLst>
                <a:outerShdw blurRad="38100" dist="38100" dir="2700000" algn="tl">
                  <a:srgbClr val="C0C0C0"/>
                </a:outerShdw>
              </a:effectLst>
              <a:uLnTx/>
              <a:uFillTx/>
              <a:latin typeface="+mj-lt"/>
              <a:ea typeface="+mj-ea"/>
              <a:cs typeface="+mj-cs"/>
            </a:endParaRPr>
          </a:p>
        </p:txBody>
      </p:sp>
      <p:pic>
        <p:nvPicPr>
          <p:cNvPr id="10" name="Picture 4"/>
          <p:cNvPicPr>
            <a:picLocks noChangeAspect="1" noChangeArrowheads="1"/>
          </p:cNvPicPr>
          <p:nvPr/>
        </p:nvPicPr>
        <p:blipFill>
          <a:blip r:embed="rId3" cstate="print"/>
          <a:srcRect/>
          <a:stretch>
            <a:fillRect/>
          </a:stretch>
        </p:blipFill>
        <p:spPr bwMode="auto">
          <a:xfrm>
            <a:off x="4500562" y="5857892"/>
            <a:ext cx="642942" cy="885562"/>
          </a:xfrm>
          <a:prstGeom prst="rect">
            <a:avLst/>
          </a:prstGeom>
          <a:noFill/>
          <a:ln w="9525">
            <a:noFill/>
            <a:miter lim="800000"/>
            <a:headEnd/>
            <a:tailEnd/>
          </a:ln>
        </p:spPr>
      </p:pic>
      <p:sp>
        <p:nvSpPr>
          <p:cNvPr id="11" name="Rectangle 3"/>
          <p:cNvSpPr txBox="1">
            <a:spLocks noChangeArrowheads="1"/>
          </p:cNvSpPr>
          <p:nvPr/>
        </p:nvSpPr>
        <p:spPr>
          <a:xfrm>
            <a:off x="1614488" y="4714884"/>
            <a:ext cx="6858000" cy="857256"/>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chemeClr val="bg1"/>
                </a:solidFill>
                <a:effectLst/>
                <a:uLnTx/>
                <a:uFillTx/>
                <a:latin typeface="Verdana" pitchFamily="34" charset="0"/>
                <a:ea typeface="Verdana" pitchFamily="34" charset="0"/>
                <a:cs typeface="Verdana" pitchFamily="34" charset="0"/>
              </a:rPr>
              <a:t>Daniel Barragán C.</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chemeClr val="bg1"/>
                </a:solidFill>
                <a:effectLst/>
                <a:uLnTx/>
                <a:uFillTx/>
                <a:latin typeface="Verdana" pitchFamily="34" charset="0"/>
                <a:ea typeface="Verdana" pitchFamily="34" charset="0"/>
                <a:cs typeface="Verdana" pitchFamily="34" charset="0"/>
              </a:rPr>
              <a:t>daniel.barragan@correounivalle.edu.co</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err="1" smtClean="0">
                <a:ln>
                  <a:noFill/>
                </a:ln>
                <a:solidFill>
                  <a:schemeClr val="bg1"/>
                </a:solidFill>
                <a:effectLst/>
                <a:uLnTx/>
                <a:uFillTx/>
                <a:latin typeface="Verdana" pitchFamily="34" charset="0"/>
                <a:ea typeface="Verdana" pitchFamily="34" charset="0"/>
                <a:cs typeface="Verdana" pitchFamily="34" charset="0"/>
              </a:rPr>
              <a:t>Lunes</a:t>
            </a:r>
            <a:r>
              <a:rPr kumimoji="0" lang="en-US" sz="1600" b="1" i="0" u="none" strike="noStrike" kern="1200" cap="none" spc="0" normalizeH="0" baseline="0" noProof="0" dirty="0" smtClean="0">
                <a:ln>
                  <a:noFill/>
                </a:ln>
                <a:solidFill>
                  <a:schemeClr val="bg1"/>
                </a:solidFill>
                <a:effectLst/>
                <a:uLnTx/>
                <a:uFillTx/>
                <a:latin typeface="Verdana" pitchFamily="34" charset="0"/>
                <a:ea typeface="Verdana" pitchFamily="34" charset="0"/>
                <a:cs typeface="Verdana" pitchFamily="34" charset="0"/>
              </a:rPr>
              <a:t> y </a:t>
            </a:r>
            <a:r>
              <a:rPr kumimoji="0" lang="en-US" sz="1600" b="1" i="0" u="none" strike="noStrike" kern="1200" cap="none" spc="0" normalizeH="0" baseline="0" noProof="0" dirty="0" err="1" smtClean="0">
                <a:ln>
                  <a:noFill/>
                </a:ln>
                <a:solidFill>
                  <a:schemeClr val="bg1"/>
                </a:solidFill>
                <a:effectLst/>
                <a:uLnTx/>
                <a:uFillTx/>
                <a:latin typeface="Verdana" pitchFamily="34" charset="0"/>
                <a:ea typeface="Verdana" pitchFamily="34" charset="0"/>
                <a:cs typeface="Verdana" pitchFamily="34" charset="0"/>
              </a:rPr>
              <a:t>Miércoles</a:t>
            </a:r>
            <a:r>
              <a:rPr kumimoji="0" lang="en-US" sz="1600" b="1" i="0" u="none" strike="noStrike" kern="1200" cap="none" spc="0" normalizeH="0" baseline="0" noProof="0" dirty="0" smtClean="0">
                <a:ln>
                  <a:noFill/>
                </a:ln>
                <a:solidFill>
                  <a:schemeClr val="bg1"/>
                </a:solidFill>
                <a:effectLst/>
                <a:uLnTx/>
                <a:uFillTx/>
                <a:latin typeface="Verdana" pitchFamily="34" charset="0"/>
                <a:ea typeface="Verdana" pitchFamily="34" charset="0"/>
                <a:cs typeface="Verdana" pitchFamily="34" charset="0"/>
              </a:rPr>
              <a:t> 3:00 </a:t>
            </a:r>
            <a:r>
              <a:rPr lang="en-US" sz="1600" b="1" dirty="0">
                <a:solidFill>
                  <a:schemeClr val="bg1"/>
                </a:solidFill>
                <a:latin typeface="Verdana" pitchFamily="34" charset="0"/>
                <a:ea typeface="Verdana" pitchFamily="34" charset="0"/>
                <a:cs typeface="Verdana" pitchFamily="34" charset="0"/>
              </a:rPr>
              <a:t>p</a:t>
            </a:r>
            <a:r>
              <a:rPr kumimoji="0" lang="en-US" sz="1600" b="1" i="0" u="none" strike="noStrike" kern="1200" cap="none" spc="0" normalizeH="0" baseline="0" noProof="0" dirty="0" smtClean="0">
                <a:ln>
                  <a:noFill/>
                </a:ln>
                <a:solidFill>
                  <a:schemeClr val="bg1"/>
                </a:solidFill>
                <a:effectLst/>
                <a:uLnTx/>
                <a:uFillTx/>
                <a:latin typeface="Verdana" pitchFamily="34" charset="0"/>
                <a:ea typeface="Verdana" pitchFamily="34" charset="0"/>
                <a:cs typeface="Verdana" pitchFamily="34" charset="0"/>
              </a:rPr>
              <a:t>m a </a:t>
            </a:r>
            <a:r>
              <a:rPr lang="en-US" sz="1600" b="1" dirty="0">
                <a:solidFill>
                  <a:schemeClr val="bg1"/>
                </a:solidFill>
                <a:latin typeface="Verdana" pitchFamily="34" charset="0"/>
                <a:ea typeface="Verdana" pitchFamily="34" charset="0"/>
                <a:cs typeface="Verdana" pitchFamily="34" charset="0"/>
              </a:rPr>
              <a:t>5</a:t>
            </a:r>
            <a:r>
              <a:rPr kumimoji="0" lang="en-US" sz="1600" b="1" i="0" u="none" strike="noStrike" kern="1200" cap="none" spc="0" normalizeH="0" baseline="0" noProof="0" dirty="0" smtClean="0">
                <a:ln>
                  <a:noFill/>
                </a:ln>
                <a:solidFill>
                  <a:schemeClr val="bg1"/>
                </a:solidFill>
                <a:effectLst/>
                <a:uLnTx/>
                <a:uFillTx/>
                <a:latin typeface="Verdana" pitchFamily="34" charset="0"/>
                <a:ea typeface="Verdana" pitchFamily="34" charset="0"/>
                <a:cs typeface="Verdana" pitchFamily="34" charset="0"/>
              </a:rPr>
              <a:t>:00 </a:t>
            </a:r>
            <a:r>
              <a:rPr lang="en-US" sz="1600" b="1" noProof="0" dirty="0">
                <a:solidFill>
                  <a:schemeClr val="bg1"/>
                </a:solidFill>
                <a:latin typeface="Verdana" pitchFamily="34" charset="0"/>
                <a:ea typeface="Verdana" pitchFamily="34" charset="0"/>
                <a:cs typeface="Verdana" pitchFamily="34" charset="0"/>
              </a:rPr>
              <a:t>p</a:t>
            </a:r>
            <a:r>
              <a:rPr kumimoji="0" lang="en-US" sz="1600" b="1" i="0" u="none" strike="noStrike" kern="1200" cap="none" spc="0" normalizeH="0" baseline="0" noProof="0" dirty="0" smtClean="0">
                <a:ln>
                  <a:noFill/>
                </a:ln>
                <a:solidFill>
                  <a:schemeClr val="bg1"/>
                </a:solidFill>
                <a:effectLst/>
                <a:uLnTx/>
                <a:uFillTx/>
                <a:latin typeface="Verdana" pitchFamily="34" charset="0"/>
                <a:ea typeface="Verdana" pitchFamily="34" charset="0"/>
                <a:cs typeface="Verdana" pitchFamily="34" charset="0"/>
              </a:rPr>
              <a:t>m – Edificio 331 </a:t>
            </a:r>
            <a:r>
              <a:rPr kumimoji="0" lang="en-US" sz="1600" b="1" i="0" u="none" strike="noStrike" kern="1200" cap="none" spc="0" normalizeH="0" baseline="0" noProof="0" dirty="0" err="1" smtClean="0">
                <a:ln>
                  <a:noFill/>
                </a:ln>
                <a:solidFill>
                  <a:schemeClr val="bg1"/>
                </a:solidFill>
                <a:effectLst/>
                <a:uLnTx/>
                <a:uFillTx/>
                <a:latin typeface="Verdana" pitchFamily="34" charset="0"/>
                <a:ea typeface="Verdana" pitchFamily="34" charset="0"/>
                <a:cs typeface="Verdana" pitchFamily="34" charset="0"/>
              </a:rPr>
              <a:t>Oficina</a:t>
            </a:r>
            <a:r>
              <a:rPr kumimoji="0" lang="en-US" sz="1600" b="1" i="0" u="none" strike="noStrike" kern="1200" cap="none" spc="0" normalizeH="0" baseline="0" noProof="0" dirty="0" smtClean="0">
                <a:ln>
                  <a:noFill/>
                </a:ln>
                <a:solidFill>
                  <a:schemeClr val="bg1"/>
                </a:solidFill>
                <a:effectLst/>
                <a:uLnTx/>
                <a:uFillTx/>
                <a:latin typeface="Verdana" pitchFamily="34" charset="0"/>
                <a:ea typeface="Verdana" pitchFamily="34" charset="0"/>
                <a:cs typeface="Verdana" pitchFamily="34" charset="0"/>
              </a:rPr>
              <a:t> 2114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Corrección/Detección Error</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a:t>Información (D) a </a:t>
            </a:r>
            <a:r>
              <a:rPr lang="es-CO" sz="2400" dirty="0" smtClean="0"/>
              <a:t>ser protegida, se le añaden bits para la corrección y detección de error (EDC)</a:t>
            </a:r>
          </a:p>
          <a:p>
            <a:pPr algn="just"/>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326" y="2708920"/>
            <a:ext cx="4659491" cy="3072332"/>
          </a:xfrm>
          <a:prstGeom prst="rect">
            <a:avLst/>
          </a:prstGeom>
        </p:spPr>
      </p:pic>
    </p:spTree>
    <p:extLst>
      <p:ext uri="{BB962C8B-B14F-4D97-AF65-F5344CB8AC3E}">
        <p14:creationId xmlns:p14="http://schemas.microsoft.com/office/powerpoint/2010/main" val="1748735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solidFill>
                  <a:srgbClr val="FF0000"/>
                </a:solidFill>
                <a:latin typeface="Tw Cen MT" pitchFamily="34" charset="0"/>
              </a:rPr>
              <a:t>Corrección/Detección Error</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El receptor debe determinar si la información recibida (D’) es igual a la original (D), para ello se vale de EDC’</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326" y="2708920"/>
            <a:ext cx="4659491" cy="3072332"/>
          </a:xfrm>
          <a:prstGeom prst="rect">
            <a:avLst/>
          </a:prstGeom>
        </p:spPr>
      </p:pic>
    </p:spTree>
    <p:extLst>
      <p:ext uri="{BB962C8B-B14F-4D97-AF65-F5344CB8AC3E}">
        <p14:creationId xmlns:p14="http://schemas.microsoft.com/office/powerpoint/2010/main" val="3631480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solidFill>
                  <a:srgbClr val="FF0000"/>
                </a:solidFill>
                <a:latin typeface="Tw Cen MT" pitchFamily="34" charset="0"/>
              </a:rPr>
              <a:t>Corrección/Detección Error</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Existe la posibilidad de que los errores no sean detectados. Por lo general se escoge un esquema de corrección de error donde este posibilidad sea baja </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326" y="2708920"/>
            <a:ext cx="4659491" cy="3072332"/>
          </a:xfrm>
          <a:prstGeom prst="rect">
            <a:avLst/>
          </a:prstGeom>
        </p:spPr>
      </p:pic>
    </p:spTree>
    <p:extLst>
      <p:ext uri="{BB962C8B-B14F-4D97-AF65-F5344CB8AC3E}">
        <p14:creationId xmlns:p14="http://schemas.microsoft.com/office/powerpoint/2010/main" val="257010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Detección de Paridad</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Si la información a enviar es D, en un esquema de paridad par se añade un bit de tal manera que la cantidad de unos sea par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4" name="3 Tabla"/>
          <p:cNvGraphicFramePr>
            <a:graphicFrameLocks noGrp="1"/>
          </p:cNvGraphicFramePr>
          <p:nvPr>
            <p:extLst>
              <p:ext uri="{D42A27DB-BD31-4B8C-83A1-F6EECF244321}">
                <p14:modId xmlns:p14="http://schemas.microsoft.com/office/powerpoint/2010/main" val="3268768114"/>
              </p:ext>
            </p:extLst>
          </p:nvPr>
        </p:nvGraphicFramePr>
        <p:xfrm>
          <a:off x="1500336" y="2914144"/>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solidFill>
                          <a:schemeClr val="tx1"/>
                        </a:solidFill>
                      </a:endParaRPr>
                    </a:p>
                  </a:txBody>
                  <a:tcPr>
                    <a:lnL w="12700" cap="flat" cmpd="sng" algn="ctr">
                      <a:solidFill>
                        <a:schemeClr val="tx1"/>
                      </a:solidFill>
                      <a:prstDash val="solid"/>
                      <a:round/>
                      <a:headEnd type="none" w="med" len="med"/>
                      <a:tailEnd type="none" w="med" len="med"/>
                    </a:lnL>
                    <a:noFill/>
                  </a:tcPr>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3315646450"/>
              </p:ext>
            </p:extLst>
          </p:nvPr>
        </p:nvGraphicFramePr>
        <p:xfrm>
          <a:off x="1524000" y="3490208"/>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5" name="4 Flecha abajo"/>
          <p:cNvSpPr/>
          <p:nvPr/>
        </p:nvSpPr>
        <p:spPr>
          <a:xfrm>
            <a:off x="3995936" y="4102186"/>
            <a:ext cx="115212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aphicFrame>
        <p:nvGraphicFramePr>
          <p:cNvPr id="10" name="9 Tabla"/>
          <p:cNvGraphicFramePr>
            <a:graphicFrameLocks noGrp="1"/>
          </p:cNvGraphicFramePr>
          <p:nvPr>
            <p:extLst>
              <p:ext uri="{D42A27DB-BD31-4B8C-83A1-F6EECF244321}">
                <p14:modId xmlns:p14="http://schemas.microsoft.com/office/powerpoint/2010/main" val="3315646450"/>
              </p:ext>
            </p:extLst>
          </p:nvPr>
        </p:nvGraphicFramePr>
        <p:xfrm>
          <a:off x="1524000" y="5157192"/>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134240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Detección de Paridad</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Si la información a enviar es D, en un esquema de paridad impar se añade un bit de tal manera que la cantidad de unos </a:t>
            </a:r>
            <a:r>
              <a:rPr lang="es-CO" sz="2400" dirty="0" smtClean="0"/>
              <a:t>sea impar</a:t>
            </a:r>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0" name="9 Tabla"/>
          <p:cNvGraphicFramePr>
            <a:graphicFrameLocks noGrp="1"/>
          </p:cNvGraphicFramePr>
          <p:nvPr>
            <p:extLst>
              <p:ext uri="{D42A27DB-BD31-4B8C-83A1-F6EECF244321}">
                <p14:modId xmlns:p14="http://schemas.microsoft.com/office/powerpoint/2010/main" val="2153688244"/>
              </p:ext>
            </p:extLst>
          </p:nvPr>
        </p:nvGraphicFramePr>
        <p:xfrm>
          <a:off x="1500336" y="2914144"/>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solidFill>
                          <a:schemeClr val="tx1"/>
                        </a:solidFill>
                      </a:endParaRPr>
                    </a:p>
                  </a:txBody>
                  <a:tcPr>
                    <a:lnL w="12700" cap="flat" cmpd="sng" algn="ctr">
                      <a:solidFill>
                        <a:schemeClr val="tx1"/>
                      </a:solidFill>
                      <a:prstDash val="solid"/>
                      <a:round/>
                      <a:headEnd type="none" w="med" len="med"/>
                      <a:tailEnd type="none" w="med" len="med"/>
                    </a:lnL>
                    <a:noFill/>
                  </a:tcPr>
                </a:tc>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3797957525"/>
              </p:ext>
            </p:extLst>
          </p:nvPr>
        </p:nvGraphicFramePr>
        <p:xfrm>
          <a:off x="1524000" y="3490208"/>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12" name="11 Flecha abajo"/>
          <p:cNvSpPr/>
          <p:nvPr/>
        </p:nvSpPr>
        <p:spPr>
          <a:xfrm>
            <a:off x="3995936" y="4102186"/>
            <a:ext cx="115212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aphicFrame>
        <p:nvGraphicFramePr>
          <p:cNvPr id="13" name="12 Tabla"/>
          <p:cNvGraphicFramePr>
            <a:graphicFrameLocks noGrp="1"/>
          </p:cNvGraphicFramePr>
          <p:nvPr>
            <p:extLst>
              <p:ext uri="{D42A27DB-BD31-4B8C-83A1-F6EECF244321}">
                <p14:modId xmlns:p14="http://schemas.microsoft.com/office/powerpoint/2010/main" val="2964513363"/>
              </p:ext>
            </p:extLst>
          </p:nvPr>
        </p:nvGraphicFramePr>
        <p:xfrm>
          <a:off x="1524000" y="5157192"/>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469552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Detección de Paridad</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¿Para el siguiente esquema con paridad par que sucede si en la transmisión cambian dos bits simultáneamente?</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0" name="9 Tabla"/>
          <p:cNvGraphicFramePr>
            <a:graphicFrameLocks noGrp="1"/>
          </p:cNvGraphicFramePr>
          <p:nvPr>
            <p:extLst>
              <p:ext uri="{D42A27DB-BD31-4B8C-83A1-F6EECF244321}">
                <p14:modId xmlns:p14="http://schemas.microsoft.com/office/powerpoint/2010/main" val="4143961570"/>
              </p:ext>
            </p:extLst>
          </p:nvPr>
        </p:nvGraphicFramePr>
        <p:xfrm>
          <a:off x="1500336" y="2852936"/>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solidFill>
                          <a:schemeClr val="tx1"/>
                        </a:solidFill>
                      </a:endParaRPr>
                    </a:p>
                  </a:txBody>
                  <a:tcPr>
                    <a:lnL w="12700" cap="flat" cmpd="sng" algn="ctr">
                      <a:solidFill>
                        <a:schemeClr val="tx1"/>
                      </a:solidFill>
                      <a:prstDash val="solid"/>
                      <a:round/>
                      <a:headEnd type="none" w="med" len="med"/>
                      <a:tailEnd type="none" w="med" len="med"/>
                    </a:lnL>
                    <a:noFill/>
                  </a:tcPr>
                </a:tc>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1759754753"/>
              </p:ext>
            </p:extLst>
          </p:nvPr>
        </p:nvGraphicFramePr>
        <p:xfrm>
          <a:off x="1524000" y="3429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12" name="11 Flecha abajo"/>
          <p:cNvSpPr/>
          <p:nvPr/>
        </p:nvSpPr>
        <p:spPr>
          <a:xfrm>
            <a:off x="3995936" y="4040978"/>
            <a:ext cx="115212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aphicFrame>
        <p:nvGraphicFramePr>
          <p:cNvPr id="13" name="12 Tabla"/>
          <p:cNvGraphicFramePr>
            <a:graphicFrameLocks noGrp="1"/>
          </p:cNvGraphicFramePr>
          <p:nvPr>
            <p:extLst>
              <p:ext uri="{D42A27DB-BD31-4B8C-83A1-F6EECF244321}">
                <p14:modId xmlns:p14="http://schemas.microsoft.com/office/powerpoint/2010/main" val="850094574"/>
              </p:ext>
            </p:extLst>
          </p:nvPr>
        </p:nvGraphicFramePr>
        <p:xfrm>
          <a:off x="1524000" y="5095984"/>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1</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solidFill>
                            <a:schemeClr val="tx1"/>
                          </a:solidFill>
                        </a:rPr>
                        <a:t>0</a:t>
                      </a: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136146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Detección de Paridad</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Con el siguiente esquema de paridad bidimensional se puede detectar y corregir un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3162256959"/>
              </p:ext>
            </p:extLst>
          </p:nvPr>
        </p:nvGraphicFramePr>
        <p:xfrm>
          <a:off x="1963767" y="2942952"/>
          <a:ext cx="5056505" cy="2286000"/>
        </p:xfrm>
        <a:graphic>
          <a:graphicData uri="http://schemas.openxmlformats.org/drawingml/2006/table">
            <a:tbl>
              <a:tblPr firstRow="1" bandRow="1">
                <a:tableStyleId>{5C22544A-7EE6-4342-B048-85BDC9FD1C3A}</a:tableStyleId>
              </a:tblPr>
              <a:tblGrid>
                <a:gridCol w="1398905"/>
                <a:gridCol w="1219200"/>
                <a:gridCol w="1219200"/>
                <a:gridCol w="1219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d(1,1)</a:t>
                      </a:r>
                    </a:p>
                  </a:txBody>
                  <a:tcPr>
                    <a:noFill/>
                  </a:tcPr>
                </a:tc>
                <a:tc>
                  <a:txBody>
                    <a:bodyPr/>
                    <a:lstStyle/>
                    <a:p>
                      <a:pPr algn="ctr"/>
                      <a:r>
                        <a:rPr lang="es-CO" sz="2400" b="1" dirty="0" smtClean="0">
                          <a:solidFill>
                            <a:schemeClr val="tx1"/>
                          </a:solidFill>
                        </a:rPr>
                        <a:t>…</a:t>
                      </a:r>
                      <a:endParaRPr lang="es-CO" sz="2400" b="1"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d(1,j)</a:t>
                      </a:r>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d(1,j+1)</a:t>
                      </a:r>
                    </a:p>
                  </a:txBody>
                  <a:tcPr>
                    <a:lnL w="12700" cap="flat" cmpd="sng" algn="ctr">
                      <a:solidFill>
                        <a:schemeClr val="tx1"/>
                      </a:solidFill>
                      <a:prstDash val="solid"/>
                      <a:round/>
                      <a:headEnd type="none" w="med" len="med"/>
                      <a:tailEnd type="none" w="med" len="med"/>
                    </a:lnL>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d(2,1)</a:t>
                      </a:r>
                    </a:p>
                  </a:txBody>
                  <a:tcPr>
                    <a:noFill/>
                  </a:tcPr>
                </a:tc>
                <a:tc>
                  <a:txBody>
                    <a:bodyPr/>
                    <a:lstStyle/>
                    <a:p>
                      <a:pPr algn="ctr"/>
                      <a:r>
                        <a:rPr lang="es-CO" sz="2400" b="1" dirty="0" smtClean="0">
                          <a:solidFill>
                            <a:schemeClr val="tx1"/>
                          </a:solidFill>
                        </a:rPr>
                        <a:t>…</a:t>
                      </a:r>
                      <a:endParaRPr lang="es-CO" sz="2400" b="1"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d(2,j)</a:t>
                      </a:r>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d(2,j+1)</a:t>
                      </a:r>
                    </a:p>
                  </a:txBody>
                  <a:tcPr>
                    <a:lnL w="12700" cap="flat" cmpd="sng" algn="ctr">
                      <a:solidFill>
                        <a:schemeClr val="tx1"/>
                      </a:solidFill>
                      <a:prstDash val="solid"/>
                      <a:round/>
                      <a:headEnd type="none" w="med" len="med"/>
                      <a:tailEnd type="none" w="med" len="med"/>
                    </a:lnL>
                    <a:noFill/>
                  </a:tcPr>
                </a:tc>
              </a:tr>
              <a:tr h="370840">
                <a:tc>
                  <a:txBody>
                    <a:bodyPr/>
                    <a:lstStyle/>
                    <a:p>
                      <a:pPr algn="ctr"/>
                      <a:r>
                        <a:rPr lang="es-CO" sz="2400" b="1" dirty="0" smtClean="0">
                          <a:solidFill>
                            <a:schemeClr val="tx1"/>
                          </a:solidFill>
                        </a:rPr>
                        <a:t>…</a:t>
                      </a:r>
                      <a:endParaRPr lang="es-CO" sz="2400" b="1" dirty="0">
                        <a:solidFill>
                          <a:schemeClr val="tx1"/>
                        </a:solidFill>
                      </a:endParaRPr>
                    </a:p>
                  </a:txBody>
                  <a:tcPr>
                    <a:noFill/>
                  </a:tcPr>
                </a:tc>
                <a:tc>
                  <a:txBody>
                    <a:bodyPr/>
                    <a:lstStyle/>
                    <a:p>
                      <a:pPr algn="ctr"/>
                      <a:r>
                        <a:rPr lang="es-CO" sz="2400" b="1" dirty="0" smtClean="0">
                          <a:solidFill>
                            <a:schemeClr val="tx1"/>
                          </a:solidFill>
                        </a:rPr>
                        <a:t>…</a:t>
                      </a:r>
                      <a:endParaRPr lang="es-CO" sz="2400" b="1" dirty="0">
                        <a:solidFill>
                          <a:schemeClr val="tx1"/>
                        </a:solidFill>
                      </a:endParaRPr>
                    </a:p>
                  </a:txBody>
                  <a:tcPr>
                    <a:noFill/>
                  </a:tcPr>
                </a:tc>
                <a:tc>
                  <a:txBody>
                    <a:bodyPr/>
                    <a:lstStyle/>
                    <a:p>
                      <a:pPr algn="ctr"/>
                      <a:r>
                        <a:rPr lang="es-CO" sz="2400" b="1" dirty="0" smtClean="0">
                          <a:solidFill>
                            <a:schemeClr val="tx1"/>
                          </a:solidFill>
                        </a:rPr>
                        <a:t>…</a:t>
                      </a:r>
                      <a:endParaRPr lang="es-CO" sz="2400" b="1"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s-CO" sz="2400" dirty="0" smtClean="0">
                          <a:solidFill>
                            <a:schemeClr val="tx1"/>
                          </a:solidFill>
                        </a:rPr>
                        <a:t>…</a:t>
                      </a:r>
                      <a:endParaRPr lang="es-CO" sz="2400" dirty="0">
                        <a:solidFill>
                          <a:schemeClr val="tx1"/>
                        </a:solidFill>
                      </a:endParaRPr>
                    </a:p>
                  </a:txBody>
                  <a:tcPr>
                    <a:lnL w="12700" cap="flat" cmpd="sng" algn="ctr">
                      <a:solidFill>
                        <a:schemeClr val="tx1"/>
                      </a:solidFill>
                      <a:prstDash val="solid"/>
                      <a:round/>
                      <a:headEnd type="none" w="med" len="med"/>
                      <a:tailEnd type="none" w="med" len="med"/>
                    </a:lnL>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d(i,1)</a:t>
                      </a:r>
                    </a:p>
                  </a:txBody>
                  <a:tcPr>
                    <a:lnB w="12700" cap="flat" cmpd="sng" algn="ctr">
                      <a:solidFill>
                        <a:schemeClr val="tx1"/>
                      </a:solidFill>
                      <a:prstDash val="solid"/>
                      <a:round/>
                      <a:headEnd type="none" w="med" len="med"/>
                      <a:tailEnd type="none" w="med" len="med"/>
                    </a:lnB>
                    <a:noFill/>
                  </a:tcPr>
                </a:tc>
                <a:tc>
                  <a:txBody>
                    <a:bodyPr/>
                    <a:lstStyle/>
                    <a:p>
                      <a:pPr algn="ctr"/>
                      <a:r>
                        <a:rPr lang="es-CO" sz="2400" b="1" dirty="0" smtClean="0">
                          <a:solidFill>
                            <a:schemeClr val="tx1"/>
                          </a:solidFill>
                        </a:rPr>
                        <a:t>…</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d(</a:t>
                      </a:r>
                      <a:r>
                        <a:rPr lang="es-CO" sz="2400" b="1" dirty="0" err="1" smtClean="0">
                          <a:solidFill>
                            <a:schemeClr val="tx1"/>
                          </a:solidFill>
                        </a:rPr>
                        <a:t>i,j</a:t>
                      </a:r>
                      <a:r>
                        <a:rPr lang="es-CO" sz="2400" b="1" dirty="0" smtClean="0">
                          <a:solidFill>
                            <a:schemeClr val="tx1"/>
                          </a:solidFill>
                        </a:rPr>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d(i,j+1)</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d(i+1,1)</a:t>
                      </a:r>
                    </a:p>
                  </a:txBody>
                  <a:tcPr>
                    <a:lnT w="12700" cap="flat" cmpd="sng" algn="ctr">
                      <a:solidFill>
                        <a:schemeClr val="tx1"/>
                      </a:solidFill>
                      <a:prstDash val="solid"/>
                      <a:round/>
                      <a:headEnd type="none" w="med" len="med"/>
                      <a:tailEnd type="none" w="med" len="med"/>
                    </a:lnT>
                    <a:noFill/>
                  </a:tcPr>
                </a:tc>
                <a:tc>
                  <a:txBody>
                    <a:bodyPr/>
                    <a:lstStyle/>
                    <a:p>
                      <a:pPr algn="ctr"/>
                      <a:endParaRPr lang="es-CO" sz="2400"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d(i+1,j)</a:t>
                      </a:r>
                      <a:endParaRPr lang="es-CO"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s-CO" sz="240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2019275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Detección de Paridad</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Con el siguiente esquema de paridad bidimensional se puede detectar y corregir un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2559800316"/>
              </p:ext>
            </p:extLst>
          </p:nvPr>
        </p:nvGraphicFramePr>
        <p:xfrm>
          <a:off x="1963767" y="2942952"/>
          <a:ext cx="5056504" cy="1828800"/>
        </p:xfrm>
        <a:graphic>
          <a:graphicData uri="http://schemas.openxmlformats.org/drawingml/2006/table">
            <a:tbl>
              <a:tblPr firstRow="1" bandRow="1">
                <a:tableStyleId>{5C22544A-7EE6-4342-B048-85BDC9FD1C3A}</a:tableStyleId>
              </a:tblPr>
              <a:tblGrid>
                <a:gridCol w="943784"/>
                <a:gridCol w="822544"/>
                <a:gridCol w="822544"/>
                <a:gridCol w="822544"/>
                <a:gridCol w="822544"/>
                <a:gridCol w="822544"/>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noFill/>
                  </a:tcPr>
                </a:tc>
                <a:tc>
                  <a:txBody>
                    <a:bodyPr/>
                    <a:lstStyle/>
                    <a:p>
                      <a:pPr algn="ctr"/>
                      <a:r>
                        <a:rPr lang="es-CO" sz="2400" b="1" dirty="0" smtClean="0">
                          <a:solidFill>
                            <a:schemeClr val="tx1"/>
                          </a:solidFill>
                        </a:rPr>
                        <a:t>0</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algn="ctr"/>
                      <a:r>
                        <a:rPr lang="es-CO" sz="2400" b="1" dirty="0" smtClean="0">
                          <a:solidFill>
                            <a:schemeClr val="tx1"/>
                          </a:solidFill>
                        </a:rPr>
                        <a:t>0</a:t>
                      </a:r>
                      <a:endParaRPr lang="es-CO" sz="2400" b="1"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2400" b="1" dirty="0" smtClean="0">
                        <a:solidFill>
                          <a:schemeClr val="tx1"/>
                        </a:solidFill>
                      </a:endParaRPr>
                    </a:p>
                  </a:txBody>
                  <a:tcPr>
                    <a:lnL w="12700" cap="flat" cmpd="sng" algn="ctr">
                      <a:solidFill>
                        <a:schemeClr val="tx1"/>
                      </a:solidFill>
                      <a:prstDash val="solid"/>
                      <a:round/>
                      <a:headEnd type="none" w="med" len="med"/>
                      <a:tailEnd type="none" w="med" len="med"/>
                    </a:lnL>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2400" b="1" dirty="0" smtClean="0">
                        <a:solidFill>
                          <a:schemeClr val="tx1"/>
                        </a:solidFill>
                      </a:endParaRPr>
                    </a:p>
                  </a:txBody>
                  <a:tcPr>
                    <a:lnL w="12700" cap="flat" cmpd="sng" algn="ctr">
                      <a:solidFill>
                        <a:schemeClr val="tx1"/>
                      </a:solidFill>
                      <a:prstDash val="solid"/>
                      <a:round/>
                      <a:headEnd type="none" w="med" len="med"/>
                      <a:tailEnd type="none" w="med" len="med"/>
                    </a:lnL>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B w="12700" cap="flat" cmpd="sng" algn="ctr">
                      <a:solidFill>
                        <a:schemeClr val="tx1"/>
                      </a:solidFill>
                      <a:prstDash val="solid"/>
                      <a:round/>
                      <a:headEnd type="none" w="med" len="med"/>
                      <a:tailEnd type="none" w="med" len="med"/>
                    </a:lnB>
                    <a:noFill/>
                  </a:tcPr>
                </a:tc>
                <a:tc>
                  <a:txBody>
                    <a:bodyPr/>
                    <a:lstStyle/>
                    <a:p>
                      <a:pPr algn="ctr"/>
                      <a:r>
                        <a:rPr lang="es-CO" sz="2400" b="1" dirty="0" smtClean="0">
                          <a:solidFill>
                            <a:schemeClr val="tx1"/>
                          </a:solidFill>
                        </a:rPr>
                        <a:t>1</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s-CO" sz="2400" b="1" dirty="0" smtClean="0">
                          <a:solidFill>
                            <a:schemeClr val="tx1"/>
                          </a:solidFill>
                        </a:rPr>
                        <a:t>1</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s-CO" sz="2400" b="1" dirty="0" smtClean="0">
                          <a:solidFill>
                            <a:schemeClr val="tx1"/>
                          </a:solidFill>
                        </a:rPr>
                        <a:t>1</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2400" b="1" dirty="0" smtClean="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2400" b="1" dirty="0" smtClean="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s-CO"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s-CO"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1670128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Detección de Paridad</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Con el siguiente esquema de paridad bidimensional se puede detectar y corregir un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505826578"/>
              </p:ext>
            </p:extLst>
          </p:nvPr>
        </p:nvGraphicFramePr>
        <p:xfrm>
          <a:off x="1963767" y="2942952"/>
          <a:ext cx="5056504" cy="1828800"/>
        </p:xfrm>
        <a:graphic>
          <a:graphicData uri="http://schemas.openxmlformats.org/drawingml/2006/table">
            <a:tbl>
              <a:tblPr firstRow="1" bandRow="1">
                <a:tableStyleId>{5C22544A-7EE6-4342-B048-85BDC9FD1C3A}</a:tableStyleId>
              </a:tblPr>
              <a:tblGrid>
                <a:gridCol w="943784"/>
                <a:gridCol w="822544"/>
                <a:gridCol w="822544"/>
                <a:gridCol w="822544"/>
                <a:gridCol w="822544"/>
                <a:gridCol w="822544"/>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noFill/>
                  </a:tcPr>
                </a:tc>
                <a:tc>
                  <a:txBody>
                    <a:bodyPr/>
                    <a:lstStyle/>
                    <a:p>
                      <a:pPr algn="ctr"/>
                      <a:r>
                        <a:rPr lang="es-CO" sz="2400" b="1" dirty="0" smtClean="0">
                          <a:solidFill>
                            <a:schemeClr val="tx1"/>
                          </a:solidFill>
                        </a:rPr>
                        <a:t>0</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algn="ctr"/>
                      <a:r>
                        <a:rPr lang="es-CO" sz="2400" b="1" dirty="0" smtClean="0">
                          <a:solidFill>
                            <a:schemeClr val="tx1"/>
                          </a:solidFill>
                        </a:rPr>
                        <a:t>0</a:t>
                      </a:r>
                      <a:endParaRPr lang="es-CO" sz="2400" b="1"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lnL w="12700" cap="flat" cmpd="sng" algn="ctr">
                      <a:solidFill>
                        <a:schemeClr val="tx1"/>
                      </a:solidFill>
                      <a:prstDash val="solid"/>
                      <a:round/>
                      <a:headEnd type="none" w="med" len="med"/>
                      <a:tailEnd type="none" w="med" len="med"/>
                    </a:lnL>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L w="12700" cap="flat" cmpd="sng" algn="ctr">
                      <a:solidFill>
                        <a:schemeClr val="tx1"/>
                      </a:solidFill>
                      <a:prstDash val="solid"/>
                      <a:round/>
                      <a:headEnd type="none" w="med" len="med"/>
                      <a:tailEnd type="none" w="med" len="med"/>
                    </a:lnL>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B w="12700" cap="flat" cmpd="sng" algn="ctr">
                      <a:solidFill>
                        <a:schemeClr val="tx1"/>
                      </a:solidFill>
                      <a:prstDash val="solid"/>
                      <a:round/>
                      <a:headEnd type="none" w="med" len="med"/>
                      <a:tailEnd type="none" w="med" len="med"/>
                    </a:lnB>
                    <a:noFill/>
                  </a:tcPr>
                </a:tc>
                <a:tc>
                  <a:txBody>
                    <a:bodyPr/>
                    <a:lstStyle/>
                    <a:p>
                      <a:pPr algn="ctr"/>
                      <a:r>
                        <a:rPr lang="es-CO" sz="2400" b="1" dirty="0" smtClean="0">
                          <a:solidFill>
                            <a:schemeClr val="tx1"/>
                          </a:solidFill>
                        </a:rPr>
                        <a:t>1</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s-CO" sz="2400" b="1" dirty="0" smtClean="0">
                          <a:solidFill>
                            <a:schemeClr val="tx1"/>
                          </a:solidFill>
                        </a:rPr>
                        <a:t>1</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s-CO" sz="2400" b="1" dirty="0" smtClean="0">
                          <a:solidFill>
                            <a:schemeClr val="tx1"/>
                          </a:solidFill>
                        </a:rPr>
                        <a:t>1</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0</a:t>
                      </a: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1</a:t>
                      </a: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0</a:t>
                      </a: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1</a:t>
                      </a:r>
                      <a:endParaRPr lang="es-CO"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s-CO"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2623013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Detección de Paridad</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Con el siguiente esquema de paridad bidimensional se puede detectar y corregir un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4091041379"/>
              </p:ext>
            </p:extLst>
          </p:nvPr>
        </p:nvGraphicFramePr>
        <p:xfrm>
          <a:off x="1963767" y="2942952"/>
          <a:ext cx="5056504" cy="1828800"/>
        </p:xfrm>
        <a:graphic>
          <a:graphicData uri="http://schemas.openxmlformats.org/drawingml/2006/table">
            <a:tbl>
              <a:tblPr firstRow="1" bandRow="1">
                <a:tableStyleId>{5C22544A-7EE6-4342-B048-85BDC9FD1C3A}</a:tableStyleId>
              </a:tblPr>
              <a:tblGrid>
                <a:gridCol w="943784"/>
                <a:gridCol w="822544"/>
                <a:gridCol w="822544"/>
                <a:gridCol w="822544"/>
                <a:gridCol w="822544"/>
                <a:gridCol w="822544"/>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noFill/>
                  </a:tcPr>
                </a:tc>
                <a:tc>
                  <a:txBody>
                    <a:bodyPr/>
                    <a:lstStyle/>
                    <a:p>
                      <a:pPr algn="ctr"/>
                      <a:r>
                        <a:rPr lang="es-CO" sz="2400" b="1" dirty="0" smtClean="0">
                          <a:solidFill>
                            <a:schemeClr val="tx1"/>
                          </a:solidFill>
                        </a:rPr>
                        <a:t>0</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algn="ctr"/>
                      <a:r>
                        <a:rPr lang="es-CO" sz="2400" b="1" dirty="0" smtClean="0">
                          <a:solidFill>
                            <a:schemeClr val="tx1"/>
                          </a:solidFill>
                        </a:rPr>
                        <a:t>0</a:t>
                      </a:r>
                      <a:endParaRPr lang="es-CO" sz="2400" b="1"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lnL w="12700" cap="flat" cmpd="sng" algn="ctr">
                      <a:solidFill>
                        <a:schemeClr val="tx1"/>
                      </a:solidFill>
                      <a:prstDash val="solid"/>
                      <a:round/>
                      <a:headEnd type="none" w="med" len="med"/>
                      <a:tailEnd type="none" w="med" len="med"/>
                    </a:lnL>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L w="12700" cap="flat" cmpd="sng" algn="ctr">
                      <a:solidFill>
                        <a:schemeClr val="tx1"/>
                      </a:solidFill>
                      <a:prstDash val="solid"/>
                      <a:round/>
                      <a:headEnd type="none" w="med" len="med"/>
                      <a:tailEnd type="none" w="med" len="med"/>
                    </a:lnL>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B w="12700" cap="flat" cmpd="sng" algn="ctr">
                      <a:solidFill>
                        <a:schemeClr val="tx1"/>
                      </a:solidFill>
                      <a:prstDash val="solid"/>
                      <a:round/>
                      <a:headEnd type="none" w="med" len="med"/>
                      <a:tailEnd type="none" w="med" len="med"/>
                    </a:lnB>
                    <a:noFill/>
                  </a:tcPr>
                </a:tc>
                <a:tc>
                  <a:txBody>
                    <a:bodyPr/>
                    <a:lstStyle/>
                    <a:p>
                      <a:pPr algn="ctr"/>
                      <a:r>
                        <a:rPr lang="es-CO" sz="2400" b="1" dirty="0" smtClean="0">
                          <a:solidFill>
                            <a:schemeClr val="tx1"/>
                          </a:solidFill>
                        </a:rPr>
                        <a:t>1</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s-CO" sz="2400" b="1" dirty="0" smtClean="0">
                          <a:solidFill>
                            <a:schemeClr val="tx1"/>
                          </a:solidFill>
                        </a:rPr>
                        <a:t>0</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s-CO" sz="2400" b="1" dirty="0" smtClean="0">
                          <a:solidFill>
                            <a:schemeClr val="tx1"/>
                          </a:solidFill>
                        </a:rPr>
                        <a:t>1</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0</a:t>
                      </a: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1</a:t>
                      </a: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0</a:t>
                      </a: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1</a:t>
                      </a:r>
                      <a:endParaRPr lang="es-CO"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s-CO"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1476859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714620"/>
            <a:ext cx="7772400" cy="1470025"/>
          </a:xfrm>
        </p:spPr>
        <p:txBody>
          <a:bodyPr>
            <a:noAutofit/>
          </a:bodyPr>
          <a:lstStyle/>
          <a:p>
            <a:r>
              <a:rPr lang="es-ES" sz="2400" b="1" dirty="0" smtClean="0">
                <a:solidFill>
                  <a:schemeClr val="bg1"/>
                </a:solidFill>
                <a:latin typeface="+mn-lt"/>
              </a:rPr>
              <a:t>http://eisc.univalle.edu.co/cursos/web/ver/750001M/7</a:t>
            </a:r>
            <a:endParaRPr lang="es-ES" sz="2400" b="1" dirty="0">
              <a:solidFill>
                <a:schemeClr val="bg1"/>
              </a:solidFill>
              <a:latin typeface="+mn-lt"/>
            </a:endParaRPr>
          </a:p>
        </p:txBody>
      </p:sp>
      <p:sp>
        <p:nvSpPr>
          <p:cNvPr id="5" name="4 CuadroTexto"/>
          <p:cNvSpPr txBox="1"/>
          <p:nvPr/>
        </p:nvSpPr>
        <p:spPr>
          <a:xfrm>
            <a:off x="1484591" y="332656"/>
            <a:ext cx="6174817" cy="830997"/>
          </a:xfrm>
          <a:prstGeom prst="rect">
            <a:avLst/>
          </a:prstGeom>
          <a:noFill/>
        </p:spPr>
        <p:txBody>
          <a:bodyPr wrap="square" rtlCol="0">
            <a:spAutoFit/>
          </a:bodyPr>
          <a:lstStyle/>
          <a:p>
            <a:pPr algn="ctr"/>
            <a:r>
              <a:rPr lang="es-CO" sz="4800" dirty="0" smtClean="0">
                <a:solidFill>
                  <a:srgbClr val="FF0000"/>
                </a:solidFill>
                <a:latin typeface="Tw Cen MT" pitchFamily="34" charset="0"/>
              </a:rPr>
              <a:t>Capa de enlace</a:t>
            </a:r>
            <a:endParaRPr lang="es-CO" sz="4800" dirty="0">
              <a:solidFill>
                <a:srgbClr val="FF0000"/>
              </a:solidFill>
              <a:latin typeface="Tw Cen MT" pitchFamily="34" charset="0"/>
            </a:endParaRPr>
          </a:p>
        </p:txBody>
      </p:sp>
      <p:cxnSp>
        <p:nvCxnSpPr>
          <p:cNvPr id="6" name="5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3" name="AutoShape 2" descr="http://recuperamosdatos.com/graphics/seguridad-informatica.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4" descr="http://recuperamosdatos.com/graphics/seguridad-informatica.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6097" y="1700808"/>
            <a:ext cx="5436096" cy="339756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Detección de Paridad</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Con el siguiente esquema de paridad bidimensional se puede detectar y corregir un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91110742"/>
              </p:ext>
            </p:extLst>
          </p:nvPr>
        </p:nvGraphicFramePr>
        <p:xfrm>
          <a:off x="1963767" y="2942952"/>
          <a:ext cx="5056504" cy="1828800"/>
        </p:xfrm>
        <a:graphic>
          <a:graphicData uri="http://schemas.openxmlformats.org/drawingml/2006/table">
            <a:tbl>
              <a:tblPr firstRow="1" bandRow="1">
                <a:tableStyleId>{5C22544A-7EE6-4342-B048-85BDC9FD1C3A}</a:tableStyleId>
              </a:tblPr>
              <a:tblGrid>
                <a:gridCol w="943784"/>
                <a:gridCol w="822544"/>
                <a:gridCol w="822544"/>
                <a:gridCol w="822544"/>
                <a:gridCol w="822544"/>
                <a:gridCol w="822544"/>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noFill/>
                  </a:tcPr>
                </a:tc>
                <a:tc>
                  <a:txBody>
                    <a:bodyPr/>
                    <a:lstStyle/>
                    <a:p>
                      <a:pPr algn="ctr"/>
                      <a:r>
                        <a:rPr lang="es-CO" sz="2400" b="1" dirty="0" smtClean="0">
                          <a:solidFill>
                            <a:schemeClr val="tx1"/>
                          </a:solidFill>
                        </a:rPr>
                        <a:t>0</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solidFill>
                      <a:schemeClr val="bg1">
                        <a:lumMod val="85000"/>
                      </a:schemeClr>
                    </a:solidFill>
                  </a:tcPr>
                </a:tc>
                <a:tc>
                  <a:txBody>
                    <a:bodyPr/>
                    <a:lstStyle/>
                    <a:p>
                      <a:pPr algn="ctr"/>
                      <a:r>
                        <a:rPr lang="es-CO" sz="2400" b="1" dirty="0" smtClean="0">
                          <a:solidFill>
                            <a:schemeClr val="tx1"/>
                          </a:solidFill>
                        </a:rPr>
                        <a:t>0</a:t>
                      </a:r>
                      <a:endParaRPr lang="es-CO" sz="2400" b="1"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lnL w="12700" cap="flat" cmpd="sng" algn="ctr">
                      <a:solidFill>
                        <a:schemeClr val="tx1"/>
                      </a:solidFill>
                      <a:prstDash val="solid"/>
                      <a:round/>
                      <a:headEnd type="none" w="med" len="med"/>
                      <a:tailEnd type="none" w="med" len="med"/>
                    </a:lnL>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algn="ctr"/>
                      <a:r>
                        <a:rPr lang="es-CO" sz="2400" b="1" dirty="0" smtClean="0">
                          <a:solidFill>
                            <a:schemeClr val="tx1"/>
                          </a:solidFill>
                        </a:rPr>
                        <a:t>1</a:t>
                      </a:r>
                      <a:endParaRPr lang="es-CO" sz="2400" b="1" dirty="0">
                        <a:solidFill>
                          <a:schemeClr val="tx1"/>
                        </a:solidFill>
                      </a:endParaRPr>
                    </a:p>
                  </a:txBody>
                  <a:tcPr>
                    <a:solidFill>
                      <a:schemeClr val="bg1">
                        <a:lumMod val="85000"/>
                      </a:schemeClr>
                    </a:solidFill>
                  </a:tcPr>
                </a:tc>
                <a:tc>
                  <a:txBody>
                    <a:bodyPr/>
                    <a:lstStyle/>
                    <a:p>
                      <a:pPr algn="ctr"/>
                      <a:r>
                        <a:rPr lang="es-CO" sz="2400" b="1" dirty="0" smtClean="0">
                          <a:solidFill>
                            <a:schemeClr val="tx1"/>
                          </a:solidFill>
                        </a:rPr>
                        <a:t>1</a:t>
                      </a:r>
                      <a:endParaRPr lang="es-CO" sz="2400" b="1"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L w="12700" cap="flat" cmpd="sng" algn="ctr">
                      <a:solidFill>
                        <a:schemeClr val="tx1"/>
                      </a:solidFill>
                      <a:prstDash val="solid"/>
                      <a:round/>
                      <a:headEnd type="none" w="med" len="med"/>
                      <a:tailEnd type="none" w="med" len="med"/>
                    </a:lnL>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sz="2400" b="1" dirty="0" smtClean="0">
                          <a:solidFill>
                            <a:schemeClr val="tx1"/>
                          </a:solidFill>
                        </a:rPr>
                        <a:t>1</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sz="2400" b="1" dirty="0" smtClean="0">
                          <a:solidFill>
                            <a:schemeClr val="tx1"/>
                          </a:solidFill>
                        </a:rPr>
                        <a:t>0</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sz="2400" b="1" dirty="0" smtClean="0">
                          <a:solidFill>
                            <a:schemeClr val="tx1"/>
                          </a:solidFill>
                        </a:rPr>
                        <a:t>1</a:t>
                      </a:r>
                      <a:endParaRPr lang="es-CO" sz="2400" b="1" dirty="0">
                        <a:solidFill>
                          <a:schemeClr val="tx1"/>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1</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400" b="1" dirty="0" smtClean="0">
                          <a:solidFill>
                            <a:schemeClr val="tx1"/>
                          </a:solidFill>
                        </a:rPr>
                        <a:t>0</a:t>
                      </a: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0</a:t>
                      </a: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1</a:t>
                      </a:r>
                      <a:endParaRPr lang="es-CO"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sz="2400" b="1" dirty="0" smtClean="0">
                          <a:solidFill>
                            <a:schemeClr val="tx1"/>
                          </a:solidFill>
                        </a:rPr>
                        <a:t>0</a:t>
                      </a:r>
                      <a:endParaRPr lang="es-CO"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s-CO" sz="2400" b="1" dirty="0" smtClean="0">
                          <a:solidFill>
                            <a:schemeClr val="tx1"/>
                          </a:solidFill>
                        </a:rPr>
                        <a:t>1</a:t>
                      </a:r>
                      <a:endParaRPr lang="es-CO"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es-CO"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1266853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Es un detector y corrector de errores. Este esquema intercala bits de paridad entre los bits de datos</a:t>
            </a:r>
          </a:p>
          <a:p>
            <a:pPr marL="0" indent="0" algn="just">
              <a:buNone/>
            </a:pPr>
            <a:endParaRPr lang="es-CO" sz="2400" dirty="0"/>
          </a:p>
          <a:p>
            <a:pPr marL="0" indent="0" algn="just">
              <a:buNone/>
            </a:pPr>
            <a:r>
              <a:rPr lang="es-CO" sz="2400" dirty="0" smtClean="0"/>
              <a:t>Se emplean la siguiente estructura de acuerdo a la cantidad de bits a calcular su equivalente </a:t>
            </a:r>
            <a:r>
              <a:rPr lang="es-CO" sz="2400" dirty="0" err="1" smtClean="0"/>
              <a:t>Hamming</a:t>
            </a:r>
            <a:r>
              <a:rPr lang="es-CO" sz="2400" dirty="0" smtClean="0"/>
              <a:t>: </a:t>
            </a:r>
          </a:p>
          <a:p>
            <a:pPr marL="0" indent="0" algn="just">
              <a:buNone/>
            </a:pPr>
            <a:endParaRPr lang="es-CO" sz="2400" dirty="0"/>
          </a:p>
          <a:p>
            <a:pPr marL="0" indent="0" algn="just">
              <a:buNone/>
            </a:pPr>
            <a:r>
              <a:rPr lang="es-CO" sz="2400" dirty="0" smtClean="0"/>
              <a:t>p1 - p2 d1 – p3 d2 d3 d4 – p4 d5 d6 d7 d8 d9 d10 d11 - …</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11232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Ejemplo:</a:t>
            </a:r>
          </a:p>
          <a:p>
            <a:pPr marL="0" indent="0" algn="just">
              <a:buNone/>
            </a:pPr>
            <a:r>
              <a:rPr lang="es-CO" sz="2400" dirty="0" smtClean="0"/>
              <a:t>Para el caso de D = 0110101. Determinar los bits a ser transmitidos empleando código </a:t>
            </a:r>
            <a:r>
              <a:rPr lang="es-CO" sz="2400" dirty="0" err="1" smtClean="0"/>
              <a:t>Hamming</a:t>
            </a:r>
            <a:endParaRPr lang="es-CO" sz="2400" dirty="0" smtClean="0"/>
          </a:p>
          <a:p>
            <a:pPr marL="0" indent="0" algn="just">
              <a:buNone/>
            </a:pPr>
            <a:endParaRPr lang="es-CO" sz="2400" dirty="0"/>
          </a:p>
          <a:p>
            <a:pPr marL="0" indent="0" algn="just">
              <a:buNone/>
            </a:pPr>
            <a:r>
              <a:rPr lang="es-CO" sz="2400" dirty="0"/>
              <a:t>p1 - p2 d1 – p3 d2 d3 d4 – p4 d5 d6 </a:t>
            </a:r>
            <a:r>
              <a:rPr lang="es-CO" sz="2400" b="1" dirty="0" smtClean="0"/>
              <a:t>d7</a:t>
            </a:r>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56831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226437817"/>
              </p:ext>
            </p:extLst>
          </p:nvPr>
        </p:nvGraphicFramePr>
        <p:xfrm>
          <a:off x="1547664" y="2348880"/>
          <a:ext cx="6502733" cy="3134360"/>
        </p:xfrm>
        <a:graphic>
          <a:graphicData uri="http://schemas.openxmlformats.org/drawingml/2006/table">
            <a:tbl>
              <a:tblPr firstRow="1" bandRow="1">
                <a:tableStyleId>{5C22544A-7EE6-4342-B048-85BDC9FD1C3A}</a:tableStyleId>
              </a:tblPr>
              <a:tblGrid>
                <a:gridCol w="1714521"/>
                <a:gridCol w="435292"/>
                <a:gridCol w="435292"/>
                <a:gridCol w="435292"/>
                <a:gridCol w="435292"/>
                <a:gridCol w="435292"/>
                <a:gridCol w="435292"/>
                <a:gridCol w="435292"/>
                <a:gridCol w="435292"/>
                <a:gridCol w="435292"/>
                <a:gridCol w="435292"/>
                <a:gridCol w="435292"/>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a:t>
                      </a:r>
                      <a:r>
                        <a:rPr lang="es-CO" dirty="0">
                          <a:effectLst/>
                        </a:rPr>
                        <a:t>(sin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smtClean="0">
                          <a:effectLst/>
                        </a:rPr>
                        <a:t>Datos </a:t>
                      </a:r>
                      <a:r>
                        <a:rPr lang="es-CO" dirty="0">
                          <a:effectLst/>
                        </a:rPr>
                        <a:t>(con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42890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187446458"/>
              </p:ext>
            </p:extLst>
          </p:nvPr>
        </p:nvGraphicFramePr>
        <p:xfrm>
          <a:off x="1547664" y="2348880"/>
          <a:ext cx="6502733" cy="3134360"/>
        </p:xfrm>
        <a:graphic>
          <a:graphicData uri="http://schemas.openxmlformats.org/drawingml/2006/table">
            <a:tbl>
              <a:tblPr firstRow="1" bandRow="1">
                <a:tableStyleId>{5C22544A-7EE6-4342-B048-85BDC9FD1C3A}</a:tableStyleId>
              </a:tblPr>
              <a:tblGrid>
                <a:gridCol w="1714521"/>
                <a:gridCol w="435292"/>
                <a:gridCol w="435292"/>
                <a:gridCol w="435292"/>
                <a:gridCol w="435292"/>
                <a:gridCol w="435292"/>
                <a:gridCol w="435292"/>
                <a:gridCol w="435292"/>
                <a:gridCol w="435292"/>
                <a:gridCol w="435292"/>
                <a:gridCol w="435292"/>
                <a:gridCol w="435292"/>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a:t>
                      </a:r>
                      <a:r>
                        <a:rPr lang="es-CO" dirty="0">
                          <a:effectLst/>
                        </a:rPr>
                        <a:t>(sin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a:effectLst/>
                        </a:rPr>
                        <a:t>p</a:t>
                      </a:r>
                      <a:r>
                        <a:rPr lang="es-CO" baseline="-25000" dirty="0">
                          <a:effectLst/>
                        </a:rPr>
                        <a:t>2</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smtClean="0">
                          <a:effectLst/>
                        </a:rPr>
                        <a:t>Datos </a:t>
                      </a:r>
                      <a:r>
                        <a:rPr lang="es-CO" dirty="0">
                          <a:effectLst/>
                        </a:rPr>
                        <a:t>(con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003783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609240010"/>
              </p:ext>
            </p:extLst>
          </p:nvPr>
        </p:nvGraphicFramePr>
        <p:xfrm>
          <a:off x="1547664" y="2348880"/>
          <a:ext cx="6502733" cy="3134360"/>
        </p:xfrm>
        <a:graphic>
          <a:graphicData uri="http://schemas.openxmlformats.org/drawingml/2006/table">
            <a:tbl>
              <a:tblPr firstRow="1" bandRow="1">
                <a:tableStyleId>{5C22544A-7EE6-4342-B048-85BDC9FD1C3A}</a:tableStyleId>
              </a:tblPr>
              <a:tblGrid>
                <a:gridCol w="1714521"/>
                <a:gridCol w="435292"/>
                <a:gridCol w="435292"/>
                <a:gridCol w="435292"/>
                <a:gridCol w="435292"/>
                <a:gridCol w="435292"/>
                <a:gridCol w="435292"/>
                <a:gridCol w="435292"/>
                <a:gridCol w="435292"/>
                <a:gridCol w="435292"/>
                <a:gridCol w="435292"/>
                <a:gridCol w="435292"/>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a:t>
                      </a:r>
                      <a:r>
                        <a:rPr lang="es-CO" dirty="0">
                          <a:effectLst/>
                        </a:rPr>
                        <a:t>(sin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a:effectLst/>
                        </a:rPr>
                        <a:t>p</a:t>
                      </a:r>
                      <a:r>
                        <a:rPr lang="es-CO" baseline="-25000" dirty="0">
                          <a:effectLst/>
                        </a:rPr>
                        <a:t>2</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smtClean="0">
                          <a:effectLst/>
                        </a:rPr>
                        <a:t>Datos </a:t>
                      </a:r>
                      <a:r>
                        <a:rPr lang="es-CO" dirty="0">
                          <a:effectLst/>
                        </a:rPr>
                        <a:t>(con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451640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3223222527"/>
              </p:ext>
            </p:extLst>
          </p:nvPr>
        </p:nvGraphicFramePr>
        <p:xfrm>
          <a:off x="1547664" y="2348880"/>
          <a:ext cx="6502733" cy="3134360"/>
        </p:xfrm>
        <a:graphic>
          <a:graphicData uri="http://schemas.openxmlformats.org/drawingml/2006/table">
            <a:tbl>
              <a:tblPr firstRow="1" bandRow="1">
                <a:tableStyleId>{5C22544A-7EE6-4342-B048-85BDC9FD1C3A}</a:tableStyleId>
              </a:tblPr>
              <a:tblGrid>
                <a:gridCol w="1714521"/>
                <a:gridCol w="435292"/>
                <a:gridCol w="435292"/>
                <a:gridCol w="435292"/>
                <a:gridCol w="435292"/>
                <a:gridCol w="435292"/>
                <a:gridCol w="435292"/>
                <a:gridCol w="435292"/>
                <a:gridCol w="435292"/>
                <a:gridCol w="435292"/>
                <a:gridCol w="435292"/>
                <a:gridCol w="435292"/>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a:t>
                      </a:r>
                      <a:r>
                        <a:rPr lang="es-CO" dirty="0">
                          <a:effectLst/>
                        </a:rPr>
                        <a:t>(sin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a:effectLst/>
                        </a:rPr>
                        <a:t>p</a:t>
                      </a:r>
                      <a:r>
                        <a:rPr lang="es-CO" baseline="-25000" dirty="0">
                          <a:effectLst/>
                        </a:rPr>
                        <a:t>2</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smtClean="0">
                          <a:effectLst/>
                        </a:rPr>
                        <a:t>Datos </a:t>
                      </a:r>
                      <a:r>
                        <a:rPr lang="es-CO" dirty="0">
                          <a:effectLst/>
                        </a:rPr>
                        <a:t>(con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809908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3301534256"/>
              </p:ext>
            </p:extLst>
          </p:nvPr>
        </p:nvGraphicFramePr>
        <p:xfrm>
          <a:off x="1547664" y="2348880"/>
          <a:ext cx="6502733" cy="3134360"/>
        </p:xfrm>
        <a:graphic>
          <a:graphicData uri="http://schemas.openxmlformats.org/drawingml/2006/table">
            <a:tbl>
              <a:tblPr firstRow="1" bandRow="1">
                <a:tableStyleId>{5C22544A-7EE6-4342-B048-85BDC9FD1C3A}</a:tableStyleId>
              </a:tblPr>
              <a:tblGrid>
                <a:gridCol w="1714521"/>
                <a:gridCol w="435292"/>
                <a:gridCol w="435292"/>
                <a:gridCol w="435292"/>
                <a:gridCol w="435292"/>
                <a:gridCol w="435292"/>
                <a:gridCol w="435292"/>
                <a:gridCol w="435292"/>
                <a:gridCol w="435292"/>
                <a:gridCol w="435292"/>
                <a:gridCol w="435292"/>
                <a:gridCol w="435292"/>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a:t>
                      </a:r>
                      <a:r>
                        <a:rPr lang="es-CO" dirty="0">
                          <a:effectLst/>
                        </a:rPr>
                        <a:t>(sin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smtClean="0">
                          <a:effectLst/>
                        </a:rPr>
                        <a:t>Datos </a:t>
                      </a:r>
                      <a:r>
                        <a:rPr lang="es-CO" dirty="0">
                          <a:effectLst/>
                        </a:rPr>
                        <a:t>(con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839947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2768123755"/>
              </p:ext>
            </p:extLst>
          </p:nvPr>
        </p:nvGraphicFramePr>
        <p:xfrm>
          <a:off x="1547664" y="2348880"/>
          <a:ext cx="6502733" cy="3134360"/>
        </p:xfrm>
        <a:graphic>
          <a:graphicData uri="http://schemas.openxmlformats.org/drawingml/2006/table">
            <a:tbl>
              <a:tblPr firstRow="1" bandRow="1">
                <a:tableStyleId>{5C22544A-7EE6-4342-B048-85BDC9FD1C3A}</a:tableStyleId>
              </a:tblPr>
              <a:tblGrid>
                <a:gridCol w="1714521"/>
                <a:gridCol w="435292"/>
                <a:gridCol w="435292"/>
                <a:gridCol w="435292"/>
                <a:gridCol w="435292"/>
                <a:gridCol w="435292"/>
                <a:gridCol w="435292"/>
                <a:gridCol w="435292"/>
                <a:gridCol w="435292"/>
                <a:gridCol w="435292"/>
                <a:gridCol w="435292"/>
                <a:gridCol w="435292"/>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a:t>
                      </a:r>
                      <a:r>
                        <a:rPr lang="es-CO" dirty="0">
                          <a:effectLst/>
                        </a:rPr>
                        <a:t>(sin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dirty="0" smtClean="0">
                          <a:effectLst/>
                        </a:rPr>
                        <a:t>1</a:t>
                      </a:r>
                      <a:endParaRPr lang="es-CO"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smtClean="0">
                          <a:effectLst/>
                        </a:rPr>
                        <a:t>Datos </a:t>
                      </a:r>
                      <a:r>
                        <a:rPr lang="es-CO" dirty="0">
                          <a:effectLst/>
                        </a:rPr>
                        <a:t>(con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359504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619358834"/>
              </p:ext>
            </p:extLst>
          </p:nvPr>
        </p:nvGraphicFramePr>
        <p:xfrm>
          <a:off x="1547664" y="2348880"/>
          <a:ext cx="6502733" cy="3134360"/>
        </p:xfrm>
        <a:graphic>
          <a:graphicData uri="http://schemas.openxmlformats.org/drawingml/2006/table">
            <a:tbl>
              <a:tblPr firstRow="1" bandRow="1">
                <a:tableStyleId>{5C22544A-7EE6-4342-B048-85BDC9FD1C3A}</a:tableStyleId>
              </a:tblPr>
              <a:tblGrid>
                <a:gridCol w="1714521"/>
                <a:gridCol w="435292"/>
                <a:gridCol w="435292"/>
                <a:gridCol w="435292"/>
                <a:gridCol w="435292"/>
                <a:gridCol w="435292"/>
                <a:gridCol w="435292"/>
                <a:gridCol w="435292"/>
                <a:gridCol w="435292"/>
                <a:gridCol w="435292"/>
                <a:gridCol w="435292"/>
                <a:gridCol w="435292"/>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a:t>
                      </a:r>
                      <a:r>
                        <a:rPr lang="es-CO" dirty="0">
                          <a:effectLst/>
                        </a:rPr>
                        <a:t>(sin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dirty="0" smtClean="0">
                          <a:effectLst/>
                        </a:rPr>
                        <a:t>1</a:t>
                      </a:r>
                      <a:endParaRPr lang="es-CO"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dirty="0" smtClean="0">
                          <a:effectLst/>
                        </a:rPr>
                        <a:t>0</a:t>
                      </a:r>
                      <a:endParaRPr lang="es-CO"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smtClean="0">
                          <a:effectLst/>
                        </a:rPr>
                        <a:t>Datos </a:t>
                      </a:r>
                      <a:r>
                        <a:rPr lang="es-CO" dirty="0">
                          <a:effectLst/>
                        </a:rPr>
                        <a:t>(con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41055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Agenda</a:t>
            </a:r>
            <a:endParaRPr lang="es-CO" dirty="0">
              <a:solidFill>
                <a:srgbClr val="FF0000"/>
              </a:solidFill>
            </a:endParaRPr>
          </a:p>
        </p:txBody>
      </p:sp>
      <p:sp>
        <p:nvSpPr>
          <p:cNvPr id="7" name="2 Marcador de contenido"/>
          <p:cNvSpPr>
            <a:spLocks noGrp="1"/>
          </p:cNvSpPr>
          <p:nvPr>
            <p:ph idx="1"/>
          </p:nvPr>
        </p:nvSpPr>
        <p:spPr>
          <a:xfrm>
            <a:off x="457200" y="1600200"/>
            <a:ext cx="8229600" cy="4525963"/>
          </a:xfrm>
        </p:spPr>
        <p:txBody>
          <a:bodyPr>
            <a:normAutofit/>
          </a:bodyPr>
          <a:lstStyle/>
          <a:p>
            <a:pPr algn="just"/>
            <a:r>
              <a:rPr lang="es-CO" sz="2800" dirty="0" smtClean="0"/>
              <a:t>Introducción</a:t>
            </a:r>
          </a:p>
          <a:p>
            <a:pPr algn="just"/>
            <a:r>
              <a:rPr lang="es-CO" sz="2800" dirty="0" smtClean="0"/>
              <a:t>Servicios de la Capa de Enlace</a:t>
            </a:r>
            <a:endParaRPr lang="es-CO" sz="2800" dirty="0"/>
          </a:p>
          <a:p>
            <a:pPr algn="just"/>
            <a:r>
              <a:rPr lang="es-CO" sz="2800" dirty="0" smtClean="0"/>
              <a:t>Corrección/Detección de Error</a:t>
            </a:r>
          </a:p>
          <a:p>
            <a:pPr algn="just"/>
            <a:r>
              <a:rPr lang="es-CO" sz="2800" dirty="0" smtClean="0"/>
              <a:t>Protocolos de Acceso Múltiple</a:t>
            </a:r>
          </a:p>
          <a:p>
            <a:pPr algn="just"/>
            <a:r>
              <a:rPr lang="es-CO" sz="2800" dirty="0" smtClean="0"/>
              <a:t>Protocolos: Ethernet, HDLC</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210573693"/>
              </p:ext>
            </p:extLst>
          </p:nvPr>
        </p:nvGraphicFramePr>
        <p:xfrm>
          <a:off x="1547664" y="2348880"/>
          <a:ext cx="6502733" cy="3134360"/>
        </p:xfrm>
        <a:graphic>
          <a:graphicData uri="http://schemas.openxmlformats.org/drawingml/2006/table">
            <a:tbl>
              <a:tblPr firstRow="1" bandRow="1">
                <a:tableStyleId>{5C22544A-7EE6-4342-B048-85BDC9FD1C3A}</a:tableStyleId>
              </a:tblPr>
              <a:tblGrid>
                <a:gridCol w="1714521"/>
                <a:gridCol w="435292"/>
                <a:gridCol w="435292"/>
                <a:gridCol w="435292"/>
                <a:gridCol w="435292"/>
                <a:gridCol w="435292"/>
                <a:gridCol w="435292"/>
                <a:gridCol w="435292"/>
                <a:gridCol w="435292"/>
                <a:gridCol w="435292"/>
                <a:gridCol w="435292"/>
                <a:gridCol w="435292"/>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a:t>
                      </a:r>
                      <a:r>
                        <a:rPr lang="es-CO" dirty="0">
                          <a:effectLst/>
                        </a:rPr>
                        <a:t>(sin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dirty="0" smtClean="0">
                          <a:effectLst/>
                        </a:rPr>
                        <a:t>1</a:t>
                      </a:r>
                      <a:endParaRPr lang="es-CO"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dirty="0" smtClean="0">
                          <a:effectLst/>
                        </a:rPr>
                        <a:t>0</a:t>
                      </a:r>
                      <a:endParaRPr lang="es-CO"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dirty="0" smtClean="0">
                          <a:effectLst/>
                        </a:rPr>
                        <a:t>0</a:t>
                      </a:r>
                      <a:endParaRPr lang="es-CO"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smtClean="0">
                          <a:effectLst/>
                        </a:rPr>
                        <a:t>Datos </a:t>
                      </a:r>
                      <a:r>
                        <a:rPr lang="es-CO" dirty="0">
                          <a:effectLst/>
                        </a:rPr>
                        <a:t>(con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41055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225279765"/>
              </p:ext>
            </p:extLst>
          </p:nvPr>
        </p:nvGraphicFramePr>
        <p:xfrm>
          <a:off x="1547664" y="2348880"/>
          <a:ext cx="6502733" cy="3134360"/>
        </p:xfrm>
        <a:graphic>
          <a:graphicData uri="http://schemas.openxmlformats.org/drawingml/2006/table">
            <a:tbl>
              <a:tblPr firstRow="1" bandRow="1">
                <a:tableStyleId>{5C22544A-7EE6-4342-B048-85BDC9FD1C3A}</a:tableStyleId>
              </a:tblPr>
              <a:tblGrid>
                <a:gridCol w="1714521"/>
                <a:gridCol w="435292"/>
                <a:gridCol w="435292"/>
                <a:gridCol w="435292"/>
                <a:gridCol w="435292"/>
                <a:gridCol w="435292"/>
                <a:gridCol w="435292"/>
                <a:gridCol w="435292"/>
                <a:gridCol w="435292"/>
                <a:gridCol w="435292"/>
                <a:gridCol w="435292"/>
                <a:gridCol w="435292"/>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a:t>
                      </a:r>
                      <a:r>
                        <a:rPr lang="es-CO" dirty="0">
                          <a:effectLst/>
                        </a:rPr>
                        <a:t>(sin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dirty="0" smtClean="0">
                          <a:effectLst/>
                        </a:rPr>
                        <a:t>1</a:t>
                      </a:r>
                      <a:endParaRPr lang="es-CO"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dirty="0" smtClean="0">
                          <a:effectLst/>
                        </a:rPr>
                        <a:t>0</a:t>
                      </a:r>
                      <a:endParaRPr lang="es-CO"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dirty="0" smtClean="0">
                          <a:effectLst/>
                        </a:rPr>
                        <a:t>0</a:t>
                      </a:r>
                      <a:endParaRPr lang="es-CO"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dirty="0" smtClean="0">
                          <a:effectLst/>
                        </a:rPr>
                        <a:t>0</a:t>
                      </a:r>
                      <a:endParaRPr lang="es-CO"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smtClean="0">
                          <a:effectLst/>
                        </a:rPr>
                        <a:t>Datos </a:t>
                      </a:r>
                      <a:r>
                        <a:rPr lang="es-CO" dirty="0">
                          <a:effectLst/>
                        </a:rPr>
                        <a:t>(con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410554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218725110"/>
              </p:ext>
            </p:extLst>
          </p:nvPr>
        </p:nvGraphicFramePr>
        <p:xfrm>
          <a:off x="1547664" y="2348880"/>
          <a:ext cx="6502733" cy="3134360"/>
        </p:xfrm>
        <a:graphic>
          <a:graphicData uri="http://schemas.openxmlformats.org/drawingml/2006/table">
            <a:tbl>
              <a:tblPr firstRow="1" bandRow="1">
                <a:tableStyleId>{5C22544A-7EE6-4342-B048-85BDC9FD1C3A}</a:tableStyleId>
              </a:tblPr>
              <a:tblGrid>
                <a:gridCol w="1714521"/>
                <a:gridCol w="435292"/>
                <a:gridCol w="435292"/>
                <a:gridCol w="435292"/>
                <a:gridCol w="435292"/>
                <a:gridCol w="435292"/>
                <a:gridCol w="435292"/>
                <a:gridCol w="435292"/>
                <a:gridCol w="435292"/>
                <a:gridCol w="435292"/>
                <a:gridCol w="435292"/>
                <a:gridCol w="435292"/>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a:t>
                      </a:r>
                      <a:r>
                        <a:rPr lang="es-CO" dirty="0">
                          <a:effectLst/>
                        </a:rPr>
                        <a:t>(sin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dirty="0" smtClean="0">
                          <a:effectLst/>
                        </a:rPr>
                        <a:t>Datos </a:t>
                      </a:r>
                      <a:r>
                        <a:rPr lang="es-CO" dirty="0">
                          <a:effectLst/>
                        </a:rPr>
                        <a:t>(con paridad):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472603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 (Sin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2008644090"/>
              </p:ext>
            </p:extLst>
          </p:nvPr>
        </p:nvGraphicFramePr>
        <p:xfrm>
          <a:off x="827584" y="2348880"/>
          <a:ext cx="7704860" cy="2225040"/>
        </p:xfrm>
        <a:graphic>
          <a:graphicData uri="http://schemas.openxmlformats.org/drawingml/2006/table">
            <a:tbl>
              <a:tblPr firstRow="1" bandRow="1">
                <a:tableStyleId>{5C22544A-7EE6-4342-B048-85BDC9FD1C3A}</a:tableStyleId>
              </a:tblPr>
              <a:tblGrid>
                <a:gridCol w="1791615"/>
                <a:gridCol w="454865"/>
                <a:gridCol w="454865"/>
                <a:gridCol w="454865"/>
                <a:gridCol w="454865"/>
                <a:gridCol w="454865"/>
                <a:gridCol w="454865"/>
                <a:gridCol w="454865"/>
                <a:gridCol w="454865"/>
                <a:gridCol w="454865"/>
                <a:gridCol w="454865"/>
                <a:gridCol w="454865"/>
                <a:gridCol w="454865"/>
                <a:gridCol w="454865"/>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C</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recibidos</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960659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 (Sin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433582810"/>
              </p:ext>
            </p:extLst>
          </p:nvPr>
        </p:nvGraphicFramePr>
        <p:xfrm>
          <a:off x="827584" y="2348880"/>
          <a:ext cx="7704860" cy="2225040"/>
        </p:xfrm>
        <a:graphic>
          <a:graphicData uri="http://schemas.openxmlformats.org/drawingml/2006/table">
            <a:tbl>
              <a:tblPr firstRow="1" bandRow="1">
                <a:tableStyleId>{5C22544A-7EE6-4342-B048-85BDC9FD1C3A}</a:tableStyleId>
              </a:tblPr>
              <a:tblGrid>
                <a:gridCol w="1791615"/>
                <a:gridCol w="454865"/>
                <a:gridCol w="454865"/>
                <a:gridCol w="454865"/>
                <a:gridCol w="454865"/>
                <a:gridCol w="454865"/>
                <a:gridCol w="454865"/>
                <a:gridCol w="454865"/>
                <a:gridCol w="454865"/>
                <a:gridCol w="454865"/>
                <a:gridCol w="454865"/>
                <a:gridCol w="454865"/>
                <a:gridCol w="454865"/>
                <a:gridCol w="454865"/>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C</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recibidos</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928634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 (Sin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4228092705"/>
              </p:ext>
            </p:extLst>
          </p:nvPr>
        </p:nvGraphicFramePr>
        <p:xfrm>
          <a:off x="827584" y="2348880"/>
          <a:ext cx="7704860" cy="2225040"/>
        </p:xfrm>
        <a:graphic>
          <a:graphicData uri="http://schemas.openxmlformats.org/drawingml/2006/table">
            <a:tbl>
              <a:tblPr firstRow="1" bandRow="1">
                <a:tableStyleId>{5C22544A-7EE6-4342-B048-85BDC9FD1C3A}</a:tableStyleId>
              </a:tblPr>
              <a:tblGrid>
                <a:gridCol w="1791615"/>
                <a:gridCol w="454865"/>
                <a:gridCol w="454865"/>
                <a:gridCol w="454865"/>
                <a:gridCol w="454865"/>
                <a:gridCol w="454865"/>
                <a:gridCol w="454865"/>
                <a:gridCol w="454865"/>
                <a:gridCol w="454865"/>
                <a:gridCol w="454865"/>
                <a:gridCol w="454865"/>
                <a:gridCol w="454865"/>
                <a:gridCol w="454865"/>
                <a:gridCol w="454865"/>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C</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recibidos</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26065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 (Sin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695508035"/>
              </p:ext>
            </p:extLst>
          </p:nvPr>
        </p:nvGraphicFramePr>
        <p:xfrm>
          <a:off x="827584" y="2348880"/>
          <a:ext cx="7704860" cy="2225040"/>
        </p:xfrm>
        <a:graphic>
          <a:graphicData uri="http://schemas.openxmlformats.org/drawingml/2006/table">
            <a:tbl>
              <a:tblPr firstRow="1" bandRow="1">
                <a:tableStyleId>{5C22544A-7EE6-4342-B048-85BDC9FD1C3A}</a:tableStyleId>
              </a:tblPr>
              <a:tblGrid>
                <a:gridCol w="1791615"/>
                <a:gridCol w="454865"/>
                <a:gridCol w="454865"/>
                <a:gridCol w="454865"/>
                <a:gridCol w="454865"/>
                <a:gridCol w="454865"/>
                <a:gridCol w="454865"/>
                <a:gridCol w="454865"/>
                <a:gridCol w="454865"/>
                <a:gridCol w="454865"/>
                <a:gridCol w="454865"/>
                <a:gridCol w="454865"/>
                <a:gridCol w="454865"/>
                <a:gridCol w="454865"/>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C</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recibidos</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082741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 (Sin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3773692288"/>
              </p:ext>
            </p:extLst>
          </p:nvPr>
        </p:nvGraphicFramePr>
        <p:xfrm>
          <a:off x="827584" y="2348880"/>
          <a:ext cx="7704860" cy="2225040"/>
        </p:xfrm>
        <a:graphic>
          <a:graphicData uri="http://schemas.openxmlformats.org/drawingml/2006/table">
            <a:tbl>
              <a:tblPr firstRow="1" bandRow="1">
                <a:tableStyleId>{5C22544A-7EE6-4342-B048-85BDC9FD1C3A}</a:tableStyleId>
              </a:tblPr>
              <a:tblGrid>
                <a:gridCol w="1791615"/>
                <a:gridCol w="454865"/>
                <a:gridCol w="454865"/>
                <a:gridCol w="454865"/>
                <a:gridCol w="454865"/>
                <a:gridCol w="454865"/>
                <a:gridCol w="454865"/>
                <a:gridCol w="454865"/>
                <a:gridCol w="454865"/>
                <a:gridCol w="454865"/>
                <a:gridCol w="454865"/>
                <a:gridCol w="454865"/>
                <a:gridCol w="454865"/>
                <a:gridCol w="454865"/>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C</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recibidos</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898812724"/>
              </p:ext>
            </p:extLst>
          </p:nvPr>
        </p:nvGraphicFramePr>
        <p:xfrm>
          <a:off x="827584" y="4797152"/>
          <a:ext cx="3741736" cy="1112520"/>
        </p:xfrm>
        <a:graphic>
          <a:graphicData uri="http://schemas.openxmlformats.org/drawingml/2006/table">
            <a:tbl>
              <a:tblPr firstRow="1" bandRow="1">
                <a:tableStyleId>{5C22544A-7EE6-4342-B048-85BDC9FD1C3A}</a:tableStyleId>
              </a:tblPr>
              <a:tblGrid>
                <a:gridCol w="984568"/>
                <a:gridCol w="435292"/>
                <a:gridCol w="435292"/>
                <a:gridCol w="435292"/>
                <a:gridCol w="435292"/>
                <a:gridCol w="1016000"/>
              </a:tblGrid>
              <a:tr h="370840">
                <a:tc>
                  <a:txBody>
                    <a:bodyPr/>
                    <a:lstStyle/>
                    <a:p>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baseline="0" dirty="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a:solidFill>
                            <a:schemeClr val="tx1"/>
                          </a:solidFill>
                          <a:effectLst/>
                        </a:rPr>
                        <a:t>Binario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a:solidFill>
                            <a:schemeClr val="tx1"/>
                          </a:solidFill>
                          <a:effectLst/>
                        </a:rPr>
                        <a:t>Decimal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l-GR" dirty="0">
                          <a:solidFill>
                            <a:schemeClr val="tx1"/>
                          </a:solidFill>
                          <a:effectLst/>
                        </a:rPr>
                        <a:t>Σ = </a:t>
                      </a:r>
                      <a:r>
                        <a:rPr lang="es-CO" dirty="0" smtClean="0">
                          <a:solidFill>
                            <a:schemeClr val="tx1"/>
                          </a:solidFill>
                          <a:effectLst/>
                        </a:rPr>
                        <a:t>?</a:t>
                      </a:r>
                      <a:endParaRPr lang="el-GR"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89612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 (Sin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3850940803"/>
              </p:ext>
            </p:extLst>
          </p:nvPr>
        </p:nvGraphicFramePr>
        <p:xfrm>
          <a:off x="827584" y="2348880"/>
          <a:ext cx="7704860" cy="2225040"/>
        </p:xfrm>
        <a:graphic>
          <a:graphicData uri="http://schemas.openxmlformats.org/drawingml/2006/table">
            <a:tbl>
              <a:tblPr firstRow="1" bandRow="1">
                <a:tableStyleId>{5C22544A-7EE6-4342-B048-85BDC9FD1C3A}</a:tableStyleId>
              </a:tblPr>
              <a:tblGrid>
                <a:gridCol w="1791615"/>
                <a:gridCol w="454865"/>
                <a:gridCol w="454865"/>
                <a:gridCol w="454865"/>
                <a:gridCol w="454865"/>
                <a:gridCol w="454865"/>
                <a:gridCol w="454865"/>
                <a:gridCol w="454865"/>
                <a:gridCol w="454865"/>
                <a:gridCol w="454865"/>
                <a:gridCol w="454865"/>
                <a:gridCol w="454865"/>
                <a:gridCol w="454865"/>
                <a:gridCol w="454865"/>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C</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recibidos</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693174938"/>
              </p:ext>
            </p:extLst>
          </p:nvPr>
        </p:nvGraphicFramePr>
        <p:xfrm>
          <a:off x="827584" y="4797152"/>
          <a:ext cx="3741736" cy="1112520"/>
        </p:xfrm>
        <a:graphic>
          <a:graphicData uri="http://schemas.openxmlformats.org/drawingml/2006/table">
            <a:tbl>
              <a:tblPr firstRow="1" bandRow="1">
                <a:tableStyleId>{5C22544A-7EE6-4342-B048-85BDC9FD1C3A}</a:tableStyleId>
              </a:tblPr>
              <a:tblGrid>
                <a:gridCol w="984568"/>
                <a:gridCol w="435292"/>
                <a:gridCol w="435292"/>
                <a:gridCol w="435292"/>
                <a:gridCol w="435292"/>
                <a:gridCol w="1016000"/>
              </a:tblGrid>
              <a:tr h="370840">
                <a:tc>
                  <a:txBody>
                    <a:bodyPr/>
                    <a:lstStyle/>
                    <a:p>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baseline="0" dirty="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a:solidFill>
                            <a:schemeClr val="tx1"/>
                          </a:solidFill>
                          <a:effectLst/>
                        </a:rPr>
                        <a:t>Binario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a:solidFill>
                            <a:schemeClr val="tx1"/>
                          </a:solidFill>
                          <a:effectLst/>
                        </a:rPr>
                        <a:t>Decimal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0</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0</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0</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0</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l-GR" dirty="0">
                          <a:solidFill>
                            <a:schemeClr val="tx1"/>
                          </a:solidFill>
                          <a:effectLst/>
                        </a:rPr>
                        <a:t>Σ = </a:t>
                      </a:r>
                      <a:r>
                        <a:rPr lang="es-CO" dirty="0" smtClean="0">
                          <a:solidFill>
                            <a:schemeClr val="tx1"/>
                          </a:solidFill>
                          <a:effectLst/>
                        </a:rPr>
                        <a:t>0</a:t>
                      </a:r>
                      <a:endParaRPr lang="el-GR"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534169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 (Con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781901729"/>
              </p:ext>
            </p:extLst>
          </p:nvPr>
        </p:nvGraphicFramePr>
        <p:xfrm>
          <a:off x="827584" y="2348880"/>
          <a:ext cx="7704860" cy="2225040"/>
        </p:xfrm>
        <a:graphic>
          <a:graphicData uri="http://schemas.openxmlformats.org/drawingml/2006/table">
            <a:tbl>
              <a:tblPr firstRow="1" bandRow="1">
                <a:tableStyleId>{5C22544A-7EE6-4342-B048-85BDC9FD1C3A}</a:tableStyleId>
              </a:tblPr>
              <a:tblGrid>
                <a:gridCol w="1791615"/>
                <a:gridCol w="454865"/>
                <a:gridCol w="454865"/>
                <a:gridCol w="454865"/>
                <a:gridCol w="454865"/>
                <a:gridCol w="454865"/>
                <a:gridCol w="454865"/>
                <a:gridCol w="454865"/>
                <a:gridCol w="454865"/>
                <a:gridCol w="454865"/>
                <a:gridCol w="454865"/>
                <a:gridCol w="454865"/>
                <a:gridCol w="454865"/>
                <a:gridCol w="454865"/>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C</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recibidos</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48771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Introducción</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Para mover un datagrama desde la fuente (emisor) hasta el destino (receptor), el datagrama debe ser llevado a través de enlaces individuales a lo largo de su camino</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67" y="2996952"/>
            <a:ext cx="5307856" cy="271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496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 (Con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519764246"/>
              </p:ext>
            </p:extLst>
          </p:nvPr>
        </p:nvGraphicFramePr>
        <p:xfrm>
          <a:off x="827584" y="2348880"/>
          <a:ext cx="7704860" cy="2225040"/>
        </p:xfrm>
        <a:graphic>
          <a:graphicData uri="http://schemas.openxmlformats.org/drawingml/2006/table">
            <a:tbl>
              <a:tblPr firstRow="1" bandRow="1">
                <a:tableStyleId>{5C22544A-7EE6-4342-B048-85BDC9FD1C3A}</a:tableStyleId>
              </a:tblPr>
              <a:tblGrid>
                <a:gridCol w="1791615"/>
                <a:gridCol w="454865"/>
                <a:gridCol w="454865"/>
                <a:gridCol w="454865"/>
                <a:gridCol w="454865"/>
                <a:gridCol w="454865"/>
                <a:gridCol w="454865"/>
                <a:gridCol w="454865"/>
                <a:gridCol w="454865"/>
                <a:gridCol w="454865"/>
                <a:gridCol w="454865"/>
                <a:gridCol w="454865"/>
                <a:gridCol w="454865"/>
                <a:gridCol w="454865"/>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C</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recibidos</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1161183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 (Con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1051846820"/>
              </p:ext>
            </p:extLst>
          </p:nvPr>
        </p:nvGraphicFramePr>
        <p:xfrm>
          <a:off x="827584" y="2348880"/>
          <a:ext cx="7704860" cy="2225040"/>
        </p:xfrm>
        <a:graphic>
          <a:graphicData uri="http://schemas.openxmlformats.org/drawingml/2006/table">
            <a:tbl>
              <a:tblPr firstRow="1" bandRow="1">
                <a:tableStyleId>{5C22544A-7EE6-4342-B048-85BDC9FD1C3A}</a:tableStyleId>
              </a:tblPr>
              <a:tblGrid>
                <a:gridCol w="1791615"/>
                <a:gridCol w="454865"/>
                <a:gridCol w="454865"/>
                <a:gridCol w="454865"/>
                <a:gridCol w="454865"/>
                <a:gridCol w="454865"/>
                <a:gridCol w="454865"/>
                <a:gridCol w="454865"/>
                <a:gridCol w="454865"/>
                <a:gridCol w="454865"/>
                <a:gridCol w="454865"/>
                <a:gridCol w="454865"/>
                <a:gridCol w="454865"/>
                <a:gridCol w="454865"/>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C</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recibidos</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 name="3 Tabla"/>
          <p:cNvGraphicFramePr>
            <a:graphicFrameLocks noGrp="1"/>
          </p:cNvGraphicFramePr>
          <p:nvPr>
            <p:extLst>
              <p:ext uri="{D42A27DB-BD31-4B8C-83A1-F6EECF244321}">
                <p14:modId xmlns:p14="http://schemas.microsoft.com/office/powerpoint/2010/main" val="2063972683"/>
              </p:ext>
            </p:extLst>
          </p:nvPr>
        </p:nvGraphicFramePr>
        <p:xfrm>
          <a:off x="827584" y="4797152"/>
          <a:ext cx="3741736" cy="1112520"/>
        </p:xfrm>
        <a:graphic>
          <a:graphicData uri="http://schemas.openxmlformats.org/drawingml/2006/table">
            <a:tbl>
              <a:tblPr firstRow="1" bandRow="1">
                <a:tableStyleId>{5C22544A-7EE6-4342-B048-85BDC9FD1C3A}</a:tableStyleId>
              </a:tblPr>
              <a:tblGrid>
                <a:gridCol w="984568"/>
                <a:gridCol w="435292"/>
                <a:gridCol w="435292"/>
                <a:gridCol w="435292"/>
                <a:gridCol w="435292"/>
                <a:gridCol w="1016000"/>
              </a:tblGrid>
              <a:tr h="370840">
                <a:tc>
                  <a:txBody>
                    <a:bodyPr/>
                    <a:lstStyle/>
                    <a:p>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baseline="0" dirty="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a:solidFill>
                            <a:schemeClr val="tx1"/>
                          </a:solidFill>
                          <a:effectLst/>
                        </a:rPr>
                        <a:t>Binario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a:solidFill>
                            <a:schemeClr val="tx1"/>
                          </a:solidFill>
                          <a:effectLst/>
                        </a:rPr>
                        <a:t>Decimal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l-GR" dirty="0">
                          <a:solidFill>
                            <a:schemeClr val="tx1"/>
                          </a:solidFill>
                          <a:effectLst/>
                        </a:rPr>
                        <a:t>Σ = </a:t>
                      </a:r>
                      <a:r>
                        <a:rPr lang="es-CO" dirty="0" smtClean="0">
                          <a:solidFill>
                            <a:schemeClr val="tx1"/>
                          </a:solidFill>
                          <a:effectLst/>
                        </a:rPr>
                        <a:t>?</a:t>
                      </a:r>
                      <a:endParaRPr lang="el-GR"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25886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Código </a:t>
            </a:r>
            <a:r>
              <a:rPr lang="es-CO" dirty="0" err="1" smtClean="0">
                <a:solidFill>
                  <a:srgbClr val="FF0000"/>
                </a:solidFill>
                <a:latin typeface="Tw Cen MT" pitchFamily="34" charset="0"/>
              </a:rPr>
              <a:t>Hamming</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 (Con Error):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326581157"/>
              </p:ext>
            </p:extLst>
          </p:nvPr>
        </p:nvGraphicFramePr>
        <p:xfrm>
          <a:off x="827584" y="2348880"/>
          <a:ext cx="7704860" cy="2225040"/>
        </p:xfrm>
        <a:graphic>
          <a:graphicData uri="http://schemas.openxmlformats.org/drawingml/2006/table">
            <a:tbl>
              <a:tblPr firstRow="1" bandRow="1">
                <a:tableStyleId>{5C22544A-7EE6-4342-B048-85BDC9FD1C3A}</a:tableStyleId>
              </a:tblPr>
              <a:tblGrid>
                <a:gridCol w="1791615"/>
                <a:gridCol w="454865"/>
                <a:gridCol w="454865"/>
                <a:gridCol w="454865"/>
                <a:gridCol w="454865"/>
                <a:gridCol w="454865"/>
                <a:gridCol w="454865"/>
                <a:gridCol w="454865"/>
                <a:gridCol w="454865"/>
                <a:gridCol w="454865"/>
                <a:gridCol w="454865"/>
                <a:gridCol w="454865"/>
                <a:gridCol w="454865"/>
                <a:gridCol w="454865"/>
              </a:tblGrid>
              <a:tr h="370840">
                <a:tc>
                  <a:txBody>
                    <a:bodyPr/>
                    <a:lstStyle/>
                    <a:p>
                      <a:endParaRPr lang="es-CO"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5</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6</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d</a:t>
                      </a:r>
                      <a:r>
                        <a:rPr lang="es-CO" baseline="-25000" dirty="0">
                          <a:solidFill>
                            <a:schemeClr val="tx1"/>
                          </a:solidFill>
                          <a:effectLst/>
                        </a:rPr>
                        <a:t>7</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C</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smtClean="0">
                          <a:effectLst/>
                        </a:rPr>
                        <a:t>Datos recibidos</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1</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2</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3</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OK</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a:effectLst/>
                        </a:rPr>
                        <a:t>p</a:t>
                      </a:r>
                      <a:r>
                        <a:rPr lang="es-CO" baseline="-25000">
                          <a:effectLst/>
                        </a:rPr>
                        <a:t>4</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b="1">
                          <a:effectLst/>
                        </a:rPr>
                        <a:t>0</a:t>
                      </a:r>
                      <a:endParaRPr lang="es-CO">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0</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dirty="0" smtClean="0">
                          <a:effectLst/>
                        </a:rPr>
                        <a:t>1</a:t>
                      </a:r>
                      <a:endParaRPr lang="es-CO"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 name="3 Tabla"/>
          <p:cNvGraphicFramePr>
            <a:graphicFrameLocks noGrp="1"/>
          </p:cNvGraphicFramePr>
          <p:nvPr>
            <p:extLst>
              <p:ext uri="{D42A27DB-BD31-4B8C-83A1-F6EECF244321}">
                <p14:modId xmlns:p14="http://schemas.microsoft.com/office/powerpoint/2010/main" val="2879812165"/>
              </p:ext>
            </p:extLst>
          </p:nvPr>
        </p:nvGraphicFramePr>
        <p:xfrm>
          <a:off x="827584" y="4797152"/>
          <a:ext cx="3741736" cy="1112520"/>
        </p:xfrm>
        <a:graphic>
          <a:graphicData uri="http://schemas.openxmlformats.org/drawingml/2006/table">
            <a:tbl>
              <a:tblPr firstRow="1" bandRow="1">
                <a:tableStyleId>{5C22544A-7EE6-4342-B048-85BDC9FD1C3A}</a:tableStyleId>
              </a:tblPr>
              <a:tblGrid>
                <a:gridCol w="984568"/>
                <a:gridCol w="435292"/>
                <a:gridCol w="435292"/>
                <a:gridCol w="435292"/>
                <a:gridCol w="435292"/>
                <a:gridCol w="1016000"/>
              </a:tblGrid>
              <a:tr h="370840">
                <a:tc>
                  <a:txBody>
                    <a:bodyPr/>
                    <a:lstStyle/>
                    <a:p>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p</a:t>
                      </a:r>
                      <a:r>
                        <a:rPr lang="es-CO" baseline="-25000" dirty="0" smtClean="0">
                          <a:solidFill>
                            <a:schemeClr val="tx1"/>
                          </a:solidFill>
                          <a:effectLst/>
                        </a:rPr>
                        <a:t>4</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3</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solidFill>
                            <a:schemeClr val="tx1"/>
                          </a:solidFill>
                          <a:effectLst/>
                        </a:rPr>
                        <a:t>p</a:t>
                      </a:r>
                      <a:r>
                        <a:rPr lang="es-CO" baseline="-25000" dirty="0">
                          <a:solidFill>
                            <a:schemeClr val="tx1"/>
                          </a:solidFill>
                          <a:effectLst/>
                        </a:rPr>
                        <a:t>2</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baseline="0" dirty="0">
                          <a:solidFill>
                            <a:schemeClr val="tx1"/>
                          </a:solidFill>
                          <a:effectLst/>
                        </a:rPr>
                        <a:t>p</a:t>
                      </a:r>
                      <a:r>
                        <a:rPr lang="es-CO" baseline="-25000" dirty="0" smtClean="0">
                          <a:solidFill>
                            <a:schemeClr val="tx1"/>
                          </a:solidFill>
                          <a:effectLst/>
                        </a:rPr>
                        <a:t>1</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a:solidFill>
                            <a:schemeClr val="tx1"/>
                          </a:solidFill>
                          <a:effectLst/>
                        </a:rPr>
                        <a:t>Binario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a:solidFill>
                            <a:schemeClr val="tx1"/>
                          </a:solidFill>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a:solidFill>
                            <a:schemeClr val="tx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a:solidFill>
                            <a:schemeClr val="tx1"/>
                          </a:solidFill>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a:solidFill>
                            <a:schemeClr val="tx1"/>
                          </a:solidFill>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dirty="0">
                          <a:solidFill>
                            <a:schemeClr val="tx1"/>
                          </a:solidFill>
                          <a:effectLst/>
                        </a:rPr>
                        <a:t>Decimal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a:solidFill>
                            <a:schemeClr val="tx1"/>
                          </a:solidFill>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solidFill>
                            <a:schemeClr val="tx1"/>
                          </a:solidFill>
                          <a:effectLst/>
                        </a:rPr>
                        <a:t>0</a:t>
                      </a:r>
                      <a:endParaRPr lang="es-CO"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a:solidFill>
                            <a:schemeClr val="tx1"/>
                          </a:solidFill>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a:solidFill>
                            <a:schemeClr val="tx1"/>
                          </a:solidFill>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l-GR" dirty="0">
                          <a:solidFill>
                            <a:schemeClr val="tx1"/>
                          </a:solidFill>
                          <a:effectLst/>
                        </a:rPr>
                        <a:t>Σ =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021584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err="1" smtClean="0">
                <a:solidFill>
                  <a:srgbClr val="FF0000"/>
                </a:solidFill>
                <a:latin typeface="Tw Cen MT" pitchFamily="34" charset="0"/>
              </a:rPr>
              <a:t>Checksum</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El </a:t>
            </a:r>
            <a:r>
              <a:rPr lang="es-CO" sz="2400" b="1" dirty="0" err="1" smtClean="0"/>
              <a:t>checksum</a:t>
            </a:r>
            <a:r>
              <a:rPr lang="es-CO" sz="2400" dirty="0" smtClean="0"/>
              <a:t> consiste en una suma de comprobación sobre la totalidad del paquete de información o sobre la cabecera e información por separado</a:t>
            </a:r>
          </a:p>
          <a:p>
            <a:pPr marL="0" indent="0" algn="just">
              <a:buNone/>
            </a:pPr>
            <a:endParaRPr lang="es-CO" sz="2400" dirty="0"/>
          </a:p>
          <a:p>
            <a:pPr marL="0" indent="0" algn="just">
              <a:buNone/>
            </a:pPr>
            <a:r>
              <a:rPr lang="es-CO" sz="2400" dirty="0" smtClean="0"/>
              <a:t>El receptor realiza nuevamente la suma de comprobación y comprueba que sea igual al </a:t>
            </a:r>
            <a:r>
              <a:rPr lang="es-CO" sz="2400" b="1" dirty="0" err="1" smtClean="0"/>
              <a:t>checksum</a:t>
            </a:r>
            <a:r>
              <a:rPr lang="es-CO" sz="2400" dirty="0" smtClean="0"/>
              <a:t> recibido en el paquete de información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86265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Control Redundancia Cíclica</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Los códigos CRC son también llamados códigos polinomiales. </a:t>
            </a:r>
          </a:p>
          <a:p>
            <a:pPr marL="0" indent="0" algn="just">
              <a:buNone/>
            </a:pPr>
            <a:endParaRPr lang="es-CO" sz="2400" dirty="0"/>
          </a:p>
          <a:p>
            <a:pPr marL="0" indent="0" algn="just">
              <a:buNone/>
            </a:pPr>
            <a:r>
              <a:rPr lang="es-CO" sz="2400" dirty="0"/>
              <a:t>El modo de operación de CRC es el siguiente:</a:t>
            </a:r>
          </a:p>
          <a:p>
            <a:pPr algn="just"/>
            <a:r>
              <a:rPr lang="es-CO" sz="2400" dirty="0" smtClean="0"/>
              <a:t>El </a:t>
            </a:r>
            <a:r>
              <a:rPr lang="es-CO" sz="2400" dirty="0"/>
              <a:t>emisor y receptor deben conocer un patrón de </a:t>
            </a:r>
            <a:r>
              <a:rPr lang="es-CO" sz="2400" b="1" dirty="0"/>
              <a:t>r+1</a:t>
            </a:r>
            <a:r>
              <a:rPr lang="es-CO" sz="2400" dirty="0"/>
              <a:t> bits llamado generador </a:t>
            </a:r>
            <a:r>
              <a:rPr lang="es-CO" sz="2400" b="1" dirty="0" smtClean="0"/>
              <a:t>G</a:t>
            </a:r>
          </a:p>
          <a:p>
            <a:pPr algn="just"/>
            <a:r>
              <a:rPr lang="es-CO" sz="2400" dirty="0" smtClean="0"/>
              <a:t>El bit mas significativo de </a:t>
            </a:r>
            <a:r>
              <a:rPr lang="es-CO" sz="2400" b="1" dirty="0" smtClean="0"/>
              <a:t>G</a:t>
            </a:r>
            <a:r>
              <a:rPr lang="es-CO" sz="2400" dirty="0" smtClean="0"/>
              <a:t> debe ser </a:t>
            </a:r>
            <a:r>
              <a:rPr lang="es-CO" sz="2400" b="1" dirty="0" smtClean="0"/>
              <a:t>1</a:t>
            </a:r>
          </a:p>
          <a:p>
            <a:pPr algn="just"/>
            <a:r>
              <a:rPr lang="es-CO" sz="2400" dirty="0" smtClean="0"/>
              <a:t>Para una información </a:t>
            </a:r>
            <a:r>
              <a:rPr lang="es-CO" sz="2400" b="1" dirty="0" smtClean="0"/>
              <a:t>D</a:t>
            </a:r>
            <a:r>
              <a:rPr lang="es-CO" sz="2400" dirty="0" smtClean="0"/>
              <a:t> (compuesta por </a:t>
            </a:r>
            <a:r>
              <a:rPr lang="es-CO" sz="2400" b="1" dirty="0" smtClean="0"/>
              <a:t>d</a:t>
            </a:r>
            <a:r>
              <a:rPr lang="es-CO" sz="2400" dirty="0" smtClean="0"/>
              <a:t> bits), el emisor concatena </a:t>
            </a:r>
            <a:r>
              <a:rPr lang="es-CO" sz="2400" b="1" dirty="0" smtClean="0"/>
              <a:t>r</a:t>
            </a:r>
            <a:r>
              <a:rPr lang="es-CO" sz="2400" dirty="0" smtClean="0"/>
              <a:t> bits adicionales de tal manera que al dividir los bits recibidos en el receptor </a:t>
            </a:r>
            <a:r>
              <a:rPr lang="es-CO" sz="2400" b="1" dirty="0" smtClean="0"/>
              <a:t>d + r</a:t>
            </a:r>
            <a:r>
              <a:rPr lang="es-CO" sz="2400" dirty="0" smtClean="0"/>
              <a:t> entre </a:t>
            </a:r>
            <a:r>
              <a:rPr lang="es-CO" sz="2400" b="1" dirty="0" smtClean="0"/>
              <a:t>G</a:t>
            </a:r>
            <a:r>
              <a:rPr lang="es-CO" sz="2400" dirty="0" smtClean="0"/>
              <a:t> el residuo es cero</a:t>
            </a:r>
            <a:endParaRPr lang="es-CO" sz="2400" dirty="0"/>
          </a:p>
          <a:p>
            <a:pPr marL="0" indent="0" algn="just">
              <a:buNone/>
            </a:pPr>
            <a:endParaRPr lang="es-CO" sz="2400" dirty="0"/>
          </a:p>
          <a:p>
            <a:pPr marL="0" indent="0" algn="just">
              <a:buNone/>
            </a:pPr>
            <a:endParaRPr lang="es-CO" sz="2400" dirty="0"/>
          </a:p>
          <a:p>
            <a:pPr marL="0" indent="0" algn="just">
              <a:buNone/>
            </a:pPr>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109327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Control Redundancia Cíclica</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endParaRPr lang="es-CO" sz="2400" dirty="0"/>
          </a:p>
          <a:p>
            <a:pPr marL="0" indent="0" algn="just">
              <a:buNone/>
            </a:pPr>
            <a:endParaRPr lang="es-CO" sz="2400" dirty="0"/>
          </a:p>
          <a:p>
            <a:pPr marL="0" indent="0" algn="just">
              <a:buNone/>
            </a:pPr>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2306281410"/>
              </p:ext>
            </p:extLst>
          </p:nvPr>
        </p:nvGraphicFramePr>
        <p:xfrm>
          <a:off x="1115616" y="2615208"/>
          <a:ext cx="7152456" cy="914400"/>
        </p:xfrm>
        <a:graphic>
          <a:graphicData uri="http://schemas.openxmlformats.org/drawingml/2006/table">
            <a:tbl>
              <a:tblPr firstRow="1" bandRow="1">
                <a:tableStyleId>{5C22544A-7EE6-4342-B048-85BDC9FD1C3A}</a:tableStyleId>
              </a:tblPr>
              <a:tblGrid>
                <a:gridCol w="3576228"/>
                <a:gridCol w="3576228"/>
              </a:tblGrid>
              <a:tr h="370840">
                <a:tc>
                  <a:txBody>
                    <a:bodyPr/>
                    <a:lstStyle/>
                    <a:p>
                      <a:pPr algn="ctr"/>
                      <a:r>
                        <a:rPr lang="es-CO" sz="2400" dirty="0" smtClean="0">
                          <a:solidFill>
                            <a:schemeClr val="tx1"/>
                          </a:solidFill>
                        </a:rPr>
                        <a:t>d bits</a:t>
                      </a:r>
                      <a:endParaRPr lang="es-CO" sz="2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s-CO" sz="2400" dirty="0" smtClean="0">
                          <a:solidFill>
                            <a:schemeClr val="tx1"/>
                          </a:solidFill>
                        </a:rPr>
                        <a:t>r bits</a:t>
                      </a:r>
                      <a:endParaRPr lang="es-CO" sz="24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r>
                        <a:rPr lang="es-CO" sz="2400" dirty="0" smtClean="0"/>
                        <a:t>D:</a:t>
                      </a:r>
                      <a:r>
                        <a:rPr lang="es-CO" sz="2400" baseline="0" dirty="0" smtClean="0"/>
                        <a:t> bits de datos a enviar</a:t>
                      </a:r>
                      <a:endParaRPr lang="es-CO"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sz="2400" dirty="0" smtClean="0"/>
                        <a:t>R: bits de CRC</a:t>
                      </a:r>
                      <a:endParaRPr lang="es-CO"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 name="4 Conector recto de flecha"/>
          <p:cNvCxnSpPr/>
          <p:nvPr/>
        </p:nvCxnSpPr>
        <p:spPr>
          <a:xfrm flipH="1">
            <a:off x="1187624" y="2831232"/>
            <a:ext cx="10801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7 Conector recto de flecha"/>
          <p:cNvCxnSpPr/>
          <p:nvPr/>
        </p:nvCxnSpPr>
        <p:spPr>
          <a:xfrm flipH="1">
            <a:off x="4860032" y="2821663"/>
            <a:ext cx="10801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9 Conector recto de flecha"/>
          <p:cNvCxnSpPr/>
          <p:nvPr/>
        </p:nvCxnSpPr>
        <p:spPr>
          <a:xfrm>
            <a:off x="7020272" y="2821663"/>
            <a:ext cx="118813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10 Conector recto de flecha"/>
          <p:cNvCxnSpPr/>
          <p:nvPr/>
        </p:nvCxnSpPr>
        <p:spPr>
          <a:xfrm>
            <a:off x="3419872" y="2821663"/>
            <a:ext cx="10801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12 CuadroTexto"/>
              <p:cNvSpPr txBox="1"/>
              <p:nvPr/>
            </p:nvSpPr>
            <p:spPr>
              <a:xfrm>
                <a:off x="3149110" y="3862789"/>
                <a:ext cx="2845779" cy="646331"/>
              </a:xfrm>
              <a:prstGeom prst="rect">
                <a:avLst/>
              </a:prstGeom>
              <a:noFill/>
            </p:spPr>
            <p:txBody>
              <a:bodyPr wrap="none" rtlCol="0">
                <a:spAutoFit/>
              </a:bodyPr>
              <a:lstStyle/>
              <a:p>
                <a14:m>
                  <m:oMath xmlns:m="http://schemas.openxmlformats.org/officeDocument/2006/math">
                    <m:r>
                      <a:rPr lang="es-CO" sz="3600" b="0" i="1" smtClean="0">
                        <a:latin typeface="Cambria Math"/>
                      </a:rPr>
                      <m:t>𝐷</m:t>
                    </m:r>
                    <m:r>
                      <a:rPr lang="es-CO" sz="3600" b="0" i="1" smtClean="0">
                        <a:latin typeface="Cambria Math"/>
                        <a:ea typeface="Cambria Math"/>
                      </a:rPr>
                      <m:t>∙</m:t>
                    </m:r>
                    <m:sSup>
                      <m:sSupPr>
                        <m:ctrlPr>
                          <a:rPr lang="es-CO" sz="3600" b="0" i="1" smtClean="0">
                            <a:latin typeface="Cambria Math"/>
                            <a:ea typeface="Cambria Math"/>
                          </a:rPr>
                        </m:ctrlPr>
                      </m:sSupPr>
                      <m:e>
                        <m:r>
                          <a:rPr lang="es-CO" sz="3600" b="0" i="1" smtClean="0">
                            <a:latin typeface="Cambria Math"/>
                            <a:ea typeface="Cambria Math"/>
                          </a:rPr>
                          <m:t>2</m:t>
                        </m:r>
                      </m:e>
                      <m:sup>
                        <m:r>
                          <a:rPr lang="es-CO" sz="3600" b="0" i="1" smtClean="0">
                            <a:latin typeface="Cambria Math"/>
                            <a:ea typeface="Cambria Math"/>
                          </a:rPr>
                          <m:t>𝑟</m:t>
                        </m:r>
                      </m:sup>
                    </m:sSup>
                    <m:r>
                      <a:rPr lang="es-CO" sz="3600" b="0" i="1" smtClean="0">
                        <a:latin typeface="Cambria Math"/>
                        <a:ea typeface="Cambria Math"/>
                      </a:rPr>
                      <m:t>  </m:t>
                    </m:r>
                  </m:oMath>
                </a14:m>
                <a:r>
                  <a:rPr lang="es-CO" sz="3600" dirty="0" smtClean="0"/>
                  <a:t>XOR  R </a:t>
                </a:r>
                <a:endParaRPr lang="es-CO" sz="3600" dirty="0"/>
              </a:p>
            </p:txBody>
          </p:sp>
        </mc:Choice>
        <mc:Fallback xmlns="">
          <p:sp>
            <p:nvSpPr>
              <p:cNvPr id="13" name="12 CuadroTexto"/>
              <p:cNvSpPr txBox="1">
                <a:spLocks noRot="1" noChangeAspect="1" noMove="1" noResize="1" noEditPoints="1" noAdjustHandles="1" noChangeArrowheads="1" noChangeShapeType="1" noTextEdit="1"/>
              </p:cNvSpPr>
              <p:nvPr/>
            </p:nvSpPr>
            <p:spPr>
              <a:xfrm>
                <a:off x="3149110" y="3862789"/>
                <a:ext cx="2845779" cy="646331"/>
              </a:xfrm>
              <a:prstGeom prst="rect">
                <a:avLst/>
              </a:prstGeom>
              <a:blipFill rotWithShape="1">
                <a:blip r:embed="rId2"/>
                <a:stretch>
                  <a:fillRect t="-14151" r="-5579" b="-34906"/>
                </a:stretch>
              </a:blipFill>
            </p:spPr>
            <p:txBody>
              <a:bodyPr/>
              <a:lstStyle/>
              <a:p>
                <a:r>
                  <a:rPr lang="es-CO">
                    <a:noFill/>
                  </a:rPr>
                  <a:t> </a:t>
                </a:r>
              </a:p>
            </p:txBody>
          </p:sp>
        </mc:Fallback>
      </mc:AlternateContent>
    </p:spTree>
    <p:extLst>
      <p:ext uri="{BB962C8B-B14F-4D97-AF65-F5344CB8AC3E}">
        <p14:creationId xmlns:p14="http://schemas.microsoft.com/office/powerpoint/2010/main" val="2098626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Control Redundancia Cíclica</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Ejemplo:</a:t>
            </a:r>
          </a:p>
          <a:p>
            <a:pPr marL="0" indent="0" algn="just">
              <a:buNone/>
            </a:pPr>
            <a:r>
              <a:rPr lang="es-CO" sz="2400" dirty="0" smtClean="0"/>
              <a:t>Para el caso de D = 101110, d = 6, G = 1001 y r = 3. Determinar los bits a ser transmitidos empleando CRC</a:t>
            </a:r>
            <a:endParaRPr lang="es-CO" sz="2400" dirty="0"/>
          </a:p>
          <a:p>
            <a:pPr marL="0" indent="0" algn="just">
              <a:buNone/>
            </a:pPr>
            <a:endParaRPr lang="es-CO" sz="2400" dirty="0"/>
          </a:p>
          <a:p>
            <a:pPr marL="0" indent="0" algn="just">
              <a:buNone/>
            </a:pPr>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949067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1754069814"/>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b="1"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r>
              <a:tr h="370840">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dirty="0"/>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643298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245806979"/>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b="1" dirty="0" smtClean="0"/>
                        <a:t>1</a:t>
                      </a: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7479618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2399589447"/>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b="1" dirty="0" smtClean="0"/>
                        <a:t>1</a:t>
                      </a: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3684428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Introducción</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En la gráfica se distinguen nodos (enrutadores, dispositivos finales) y enlaces</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67" y="2996952"/>
            <a:ext cx="5307856" cy="271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97562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715126247"/>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b="1" dirty="0" smtClean="0"/>
                        <a:t>1</a:t>
                      </a: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endParaRPr lang="es-CO" dirty="0"/>
                    </a:p>
                  </a:txBody>
                  <a:tcPr>
                    <a:solidFill>
                      <a:schemeClr val="bg1">
                        <a:lumMod val="85000"/>
                      </a:schemeClr>
                    </a:solidFill>
                  </a:tcPr>
                </a:tc>
                <a:tc>
                  <a:txBody>
                    <a:bodyPr/>
                    <a:lstStyle/>
                    <a:p>
                      <a:endParaRPr lang="es-CO"/>
                    </a:p>
                  </a:txBody>
                  <a:tcPr>
                    <a:solidFill>
                      <a:schemeClr val="bg1">
                        <a:lumMod val="85000"/>
                      </a:schemeClr>
                    </a:solidFill>
                  </a:tcPr>
                </a:tc>
                <a:tc>
                  <a:txBody>
                    <a:bodyPr/>
                    <a:lstStyle/>
                    <a:p>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3070508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520344306"/>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b="1" dirty="0" smtClean="0"/>
                        <a:t>1</a:t>
                      </a: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26111472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2882414206"/>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b="1" dirty="0" smtClean="0"/>
                        <a:t>1</a:t>
                      </a: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13959756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3586510769"/>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b="1" dirty="0" smtClean="0"/>
                        <a:t>1</a:t>
                      </a: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29345486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2878544162"/>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39800245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1367387436"/>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1296075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3757519521"/>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18156701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4226051415"/>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12557776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2427206329"/>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17644640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3662855904"/>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1048693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Introducción</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Un protocolo de la capa de enlace define el formato de los paquetes que viajan entre nodos y las acciones a realizar tras su envío y recepción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67" y="2996952"/>
            <a:ext cx="5307856" cy="271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75350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3229950000"/>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15754307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735709387"/>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3266152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2425995502"/>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r>
            </a:tbl>
          </a:graphicData>
        </a:graphic>
      </p:graphicFrame>
    </p:spTree>
    <p:extLst>
      <p:ext uri="{BB962C8B-B14F-4D97-AF65-F5344CB8AC3E}">
        <p14:creationId xmlns:p14="http://schemas.microsoft.com/office/powerpoint/2010/main" val="8474847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789392930"/>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bl>
          </a:graphicData>
        </a:graphic>
      </p:graphicFrame>
    </p:spTree>
    <p:extLst>
      <p:ext uri="{BB962C8B-B14F-4D97-AF65-F5344CB8AC3E}">
        <p14:creationId xmlns:p14="http://schemas.microsoft.com/office/powerpoint/2010/main" val="17735565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2924373886"/>
              </p:ext>
            </p:extLst>
          </p:nvPr>
        </p:nvGraphicFramePr>
        <p:xfrm>
          <a:off x="1547664" y="548680"/>
          <a:ext cx="6095999" cy="5191760"/>
        </p:xfrm>
        <a:graphic>
          <a:graphicData uri="http://schemas.openxmlformats.org/drawingml/2006/table">
            <a:tbl>
              <a:tblPr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algn="ctr"/>
                      <a:endParaRPr lang="es-CO" dirty="0"/>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endParaRPr lang="es-CO"/>
                    </a:p>
                  </a:txBody>
                  <a:tcPr>
                    <a:lnT w="12700" cap="flat" cmpd="sng" algn="ctr">
                      <a:no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0</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b="1" dirty="0" smtClean="0"/>
                        <a:t>1</a:t>
                      </a: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r>
                        <a:rPr lang="es-CO" b="1" dirty="0" smtClean="0"/>
                        <a:t>1</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0</a:t>
                      </a:r>
                      <a:endParaRPr lang="es-CO" b="1" dirty="0"/>
                    </a:p>
                  </a:txBody>
                  <a:tcPr>
                    <a:solidFill>
                      <a:schemeClr val="bg1">
                        <a:lumMod val="85000"/>
                      </a:schemeClr>
                    </a:solidFill>
                  </a:tcPr>
                </a:tc>
                <a:tc>
                  <a:txBody>
                    <a:bodyPr/>
                    <a:lstStyle/>
                    <a:p>
                      <a:pPr algn="ctr"/>
                      <a:r>
                        <a:rPr lang="es-CO" b="1" dirty="0" smtClean="0"/>
                        <a:t>1</a:t>
                      </a:r>
                      <a:endParaRPr lang="es-CO" b="1"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s-CO" b="1" dirty="0" smtClean="0"/>
                        <a:t>1</a:t>
                      </a:r>
                      <a:endParaRPr lang="es-CO"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s-CO"/>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1</a:t>
                      </a:r>
                      <a:endParaRPr lang="es-CO"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dirty="0" smtClean="0"/>
                        <a:t>0</a:t>
                      </a:r>
                      <a:endParaRPr lang="es-CO" dirty="0"/>
                    </a:p>
                  </a:txBody>
                  <a:tcPr>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0</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s-CO" dirty="0" smtClean="0"/>
                        <a:t>1</a:t>
                      </a:r>
                      <a:endParaRPr lang="es-CO" dirty="0"/>
                    </a:p>
                  </a:txBody>
                  <a:tcPr>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a:p>
                  </a:txBody>
                  <a:tcPr>
                    <a:solidFill>
                      <a:schemeClr val="bg1">
                        <a:lumMod val="85000"/>
                      </a:schemeClr>
                    </a:solidFill>
                  </a:tcPr>
                </a:tc>
                <a:tc>
                  <a:txBody>
                    <a:bodyPr/>
                    <a:lstStyle/>
                    <a:p>
                      <a:pPr algn="ctr"/>
                      <a:endParaRPr lang="es-CO" dirty="0"/>
                    </a:p>
                  </a:txBody>
                  <a:tcPr>
                    <a:solidFill>
                      <a:schemeClr val="bg1">
                        <a:lumMod val="85000"/>
                      </a:schemeClr>
                    </a:solidFill>
                  </a:tcPr>
                </a:tc>
                <a:tc>
                  <a:txBody>
                    <a:bodyPr/>
                    <a:lstStyle/>
                    <a:p>
                      <a:pPr algn="ctr"/>
                      <a:r>
                        <a:rPr lang="es-CO" b="1" dirty="0" smtClean="0"/>
                        <a:t>R</a:t>
                      </a:r>
                      <a:endParaRPr lang="es-CO" b="1" dirty="0"/>
                    </a:p>
                  </a:txBody>
                  <a:tcPr>
                    <a:solidFill>
                      <a:schemeClr val="bg1">
                        <a:lumMod val="85000"/>
                      </a:schemeClr>
                    </a:solidFill>
                  </a:tcPr>
                </a:tc>
                <a:tc>
                  <a:txBody>
                    <a:bodyPr/>
                    <a:lstStyle/>
                    <a:p>
                      <a:pPr algn="ctr"/>
                      <a:r>
                        <a:rPr lang="es-CO" b="1" dirty="0" smtClean="0"/>
                        <a:t>-&gt;</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0</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s-CO" b="1" dirty="0" smtClean="0"/>
                        <a:t>1</a:t>
                      </a:r>
                      <a:endParaRPr lang="es-CO" b="1" dirty="0"/>
                    </a:p>
                  </a:txBody>
                  <a:tcPr>
                    <a:lnT w="12700" cap="flat" cmpd="sng" algn="ctr">
                      <a:solidFill>
                        <a:schemeClr val="tx1"/>
                      </a:solidFill>
                      <a:prstDash val="solid"/>
                      <a:round/>
                      <a:headEnd type="none" w="med" len="med"/>
                      <a:tailEnd type="none" w="med" len="med"/>
                    </a:lnT>
                    <a:solidFill>
                      <a:schemeClr val="bg1">
                        <a:lumMod val="85000"/>
                      </a:schemeClr>
                    </a:solidFill>
                  </a:tcPr>
                </a:tc>
              </a:tr>
            </a:tbl>
          </a:graphicData>
        </a:graphic>
      </p:graphicFrame>
    </p:spTree>
    <p:extLst>
      <p:ext uri="{BB962C8B-B14F-4D97-AF65-F5344CB8AC3E}">
        <p14:creationId xmlns:p14="http://schemas.microsoft.com/office/powerpoint/2010/main" val="33793797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solidFill>
                  <a:srgbClr val="FF0000"/>
                </a:solidFill>
                <a:latin typeface="Tw Cen MT" pitchFamily="34" charset="0"/>
              </a:rPr>
              <a:t>Control Redundancia Cíclica</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Solución:</a:t>
            </a:r>
          </a:p>
          <a:p>
            <a:pPr marL="0" indent="0" algn="just">
              <a:buNone/>
            </a:pPr>
            <a:r>
              <a:rPr lang="es-CO" sz="2400" dirty="0" smtClean="0"/>
              <a:t>Se transmite </a:t>
            </a:r>
          </a:p>
          <a:p>
            <a:pPr algn="just"/>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5" name="4 Tabla"/>
          <p:cNvGraphicFramePr>
            <a:graphicFrameLocks noGrp="1"/>
          </p:cNvGraphicFramePr>
          <p:nvPr>
            <p:extLst>
              <p:ext uri="{D42A27DB-BD31-4B8C-83A1-F6EECF244321}">
                <p14:modId xmlns:p14="http://schemas.microsoft.com/office/powerpoint/2010/main" val="3731131689"/>
              </p:ext>
            </p:extLst>
          </p:nvPr>
        </p:nvGraphicFramePr>
        <p:xfrm>
          <a:off x="1115616" y="2946648"/>
          <a:ext cx="7152456" cy="1371600"/>
        </p:xfrm>
        <a:graphic>
          <a:graphicData uri="http://schemas.openxmlformats.org/drawingml/2006/table">
            <a:tbl>
              <a:tblPr firstRow="1" bandRow="1">
                <a:tableStyleId>{5C22544A-7EE6-4342-B048-85BDC9FD1C3A}</a:tableStyleId>
              </a:tblPr>
              <a:tblGrid>
                <a:gridCol w="3576228"/>
                <a:gridCol w="3576228"/>
              </a:tblGrid>
              <a:tr h="370840">
                <a:tc>
                  <a:txBody>
                    <a:bodyPr/>
                    <a:lstStyle/>
                    <a:p>
                      <a:pPr algn="ctr"/>
                      <a:r>
                        <a:rPr lang="es-CO" sz="2400" dirty="0" smtClean="0">
                          <a:solidFill>
                            <a:schemeClr val="tx1"/>
                          </a:solidFill>
                        </a:rPr>
                        <a:t>d bits</a:t>
                      </a:r>
                      <a:endParaRPr lang="es-CO" sz="240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s-CO" sz="2400" dirty="0" smtClean="0">
                          <a:solidFill>
                            <a:schemeClr val="tx1"/>
                          </a:solidFill>
                        </a:rPr>
                        <a:t>r bits</a:t>
                      </a:r>
                      <a:endParaRPr lang="es-CO" sz="2400" dirty="0">
                        <a:solidFill>
                          <a:schemeClr val="tx1"/>
                        </a:solidFill>
                      </a:endParaRPr>
                    </a:p>
                  </a:txBody>
                  <a:tcPr>
                    <a:lnB w="12700" cap="flat" cmpd="sng" algn="ctr">
                      <a:solidFill>
                        <a:schemeClr val="tx1"/>
                      </a:solidFill>
                      <a:prstDash val="solid"/>
                      <a:round/>
                      <a:headEnd type="none" w="med" len="med"/>
                      <a:tailEnd type="none" w="med" len="med"/>
                    </a:lnB>
                    <a:noFill/>
                  </a:tcPr>
                </a:tc>
              </a:tr>
              <a:tr h="370840">
                <a:tc>
                  <a:txBody>
                    <a:bodyPr/>
                    <a:lstStyle/>
                    <a:p>
                      <a:pPr algn="ctr"/>
                      <a:r>
                        <a:rPr lang="es-CO" sz="2400" dirty="0" smtClean="0"/>
                        <a:t>D:</a:t>
                      </a:r>
                      <a:r>
                        <a:rPr lang="es-CO" sz="2400" baseline="0" dirty="0" smtClean="0"/>
                        <a:t> bits de datos a enviar</a:t>
                      </a:r>
                      <a:endParaRPr lang="es-CO"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sz="2400" dirty="0" smtClean="0"/>
                        <a:t>R: bits de CRC</a:t>
                      </a:r>
                      <a:endParaRPr lang="es-CO"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CO" sz="2400" dirty="0" smtClean="0"/>
                        <a:t>101110</a:t>
                      </a:r>
                      <a:endParaRPr lang="es-CO"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sz="2400" dirty="0" smtClean="0"/>
                        <a:t>011</a:t>
                      </a:r>
                      <a:endParaRPr lang="es-CO"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6" name="5 Conector recto de flecha"/>
          <p:cNvCxnSpPr/>
          <p:nvPr/>
        </p:nvCxnSpPr>
        <p:spPr>
          <a:xfrm flipH="1">
            <a:off x="1187624" y="3162672"/>
            <a:ext cx="10801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7 Conector recto de flecha"/>
          <p:cNvCxnSpPr/>
          <p:nvPr/>
        </p:nvCxnSpPr>
        <p:spPr>
          <a:xfrm flipH="1">
            <a:off x="4860032" y="3153103"/>
            <a:ext cx="10801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9 Conector recto de flecha"/>
          <p:cNvCxnSpPr/>
          <p:nvPr/>
        </p:nvCxnSpPr>
        <p:spPr>
          <a:xfrm>
            <a:off x="7020272" y="3153103"/>
            <a:ext cx="118813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10 Conector recto de flecha"/>
          <p:cNvCxnSpPr/>
          <p:nvPr/>
        </p:nvCxnSpPr>
        <p:spPr>
          <a:xfrm>
            <a:off x="3419872" y="3153103"/>
            <a:ext cx="10801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10530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solidFill>
                  <a:srgbClr val="FF0000"/>
                </a:solidFill>
                <a:latin typeface="Tw Cen MT" pitchFamily="34" charset="0"/>
              </a:rPr>
              <a:t>Control Redundancia Cíclica</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Los patrones generadores </a:t>
            </a:r>
            <a:r>
              <a:rPr lang="es-CO" sz="2400" b="1" dirty="0" smtClean="0"/>
              <a:t>G</a:t>
            </a:r>
            <a:r>
              <a:rPr lang="es-CO" sz="2400" dirty="0" smtClean="0"/>
              <a:t> que se usan en </a:t>
            </a:r>
            <a:r>
              <a:rPr lang="es-CO" sz="2400" b="1" dirty="0" smtClean="0"/>
              <a:t>CRC</a:t>
            </a:r>
            <a:r>
              <a:rPr lang="es-CO" sz="2400" dirty="0" smtClean="0"/>
              <a:t> están definidos en estándares internacionales. IEEE por ejemplo define el siguiente </a:t>
            </a:r>
            <a:r>
              <a:rPr lang="es-CO" sz="2400" dirty="0" err="1" smtClean="0"/>
              <a:t>patron</a:t>
            </a:r>
            <a:r>
              <a:rPr lang="es-CO" sz="2400" dirty="0" smtClean="0"/>
              <a:t> </a:t>
            </a:r>
            <a:r>
              <a:rPr lang="es-CO" sz="2400" b="1" dirty="0" smtClean="0"/>
              <a:t>G</a:t>
            </a:r>
            <a:r>
              <a:rPr lang="es-CO" sz="2400" dirty="0" smtClean="0"/>
              <a:t> para el CRC de 32 bits</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3" name="2 Tabla"/>
          <p:cNvGraphicFramePr>
            <a:graphicFrameLocks noGrp="1"/>
          </p:cNvGraphicFramePr>
          <p:nvPr>
            <p:extLst>
              <p:ext uri="{D42A27DB-BD31-4B8C-83A1-F6EECF244321}">
                <p14:modId xmlns:p14="http://schemas.microsoft.com/office/powerpoint/2010/main" val="2094572083"/>
              </p:ext>
            </p:extLst>
          </p:nvPr>
        </p:nvGraphicFramePr>
        <p:xfrm>
          <a:off x="467543" y="4138280"/>
          <a:ext cx="8280921" cy="370840"/>
        </p:xfrm>
        <a:graphic>
          <a:graphicData uri="http://schemas.openxmlformats.org/drawingml/2006/table">
            <a:tbl>
              <a:tblPr firstRow="1" bandRow="1">
                <a:tableStyleId>{5C22544A-7EE6-4342-B048-85BDC9FD1C3A}</a:tableStyleId>
              </a:tblPr>
              <a:tblGrid>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gridCol w="250937"/>
              </a:tblGrid>
              <a:tr h="370840">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0</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c>
                  <a:txBody>
                    <a:bodyPr/>
                    <a:lstStyle/>
                    <a:p>
                      <a:pPr algn="ctr"/>
                      <a:r>
                        <a:rPr lang="es-CO" dirty="0" smtClean="0">
                          <a:solidFill>
                            <a:schemeClr val="tx1"/>
                          </a:solidFill>
                        </a:rPr>
                        <a:t>1</a:t>
                      </a:r>
                      <a:endParaRPr lang="es-CO" dirty="0">
                        <a:solidFill>
                          <a:schemeClr val="tx1"/>
                        </a:solidFill>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1583343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Protocolos de Acceso Múltiple</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En esta sección se trata el problema de coordinar el acceso de múltiples nodos al canal de comunicación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546" y="3429000"/>
            <a:ext cx="5602908"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7522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Protocolos de Acceso Múltiple</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Existen dos tipos de enlace: los enlaces punto a punto y los enlaces de difusión (</a:t>
            </a:r>
            <a:r>
              <a:rPr lang="es-CO" sz="2400" b="1" dirty="0" err="1" smtClean="0"/>
              <a:t>broadcast</a:t>
            </a:r>
            <a:r>
              <a:rPr lang="es-CO" sz="2400" dirty="0" smtClean="0"/>
              <a:t>). Los enlaces de difusión pueden tener múltiples emisores y receptores compartiendo el mismo canal de comunicación</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546" y="3429000"/>
            <a:ext cx="5602908"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8169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Protocolos de Acceso Múltiple</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El trabajo de coordinar el acceso por parte de múltiples emisores y receptores al canal lo realizan los protocolos de acceso al medio. </a:t>
            </a:r>
          </a:p>
          <a:p>
            <a:pPr marL="0" indent="0" algn="just">
              <a:buNone/>
            </a:pPr>
            <a:endParaRPr lang="es-CO" sz="2400" dirty="0" smtClean="0"/>
          </a:p>
          <a:p>
            <a:pPr marL="0" indent="0" algn="just">
              <a:buNone/>
            </a:pPr>
            <a:r>
              <a:rPr lang="es-CO" sz="2400" dirty="0" smtClean="0"/>
              <a:t>Los protocolos se clasifican en las siguientes categorías:</a:t>
            </a:r>
          </a:p>
          <a:p>
            <a:pPr algn="just"/>
            <a:r>
              <a:rPr lang="es-CO" sz="2400" dirty="0" smtClean="0"/>
              <a:t>Protocolos de partición de canal (FDM, TDM, SDMA, CDMA)</a:t>
            </a:r>
          </a:p>
          <a:p>
            <a:pPr algn="just"/>
            <a:r>
              <a:rPr lang="es-CO" sz="2400" dirty="0" smtClean="0"/>
              <a:t>Protocolos de acceso aleatorio (</a:t>
            </a:r>
            <a:r>
              <a:rPr lang="es-CO" sz="2400" dirty="0" err="1" smtClean="0"/>
              <a:t>Aloha</a:t>
            </a:r>
            <a:r>
              <a:rPr lang="es-CO" sz="2400" dirty="0" smtClean="0"/>
              <a:t>, CSMA)</a:t>
            </a:r>
          </a:p>
          <a:p>
            <a:pPr algn="just"/>
            <a:r>
              <a:rPr lang="es-CO" sz="2400" dirty="0" smtClean="0"/>
              <a:t>Protocolos de turnos</a:t>
            </a:r>
          </a:p>
          <a:p>
            <a:pPr marL="0" indent="0" algn="just">
              <a:buNone/>
            </a:pPr>
            <a:endParaRPr lang="es-CO" sz="2400" dirty="0"/>
          </a:p>
          <a:p>
            <a:pPr marL="0" indent="0" algn="just">
              <a:buNone/>
            </a:pPr>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8021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Introducción</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Los diferentes enlaces a lo largo del camino del datagrama pueden usar distintos protocolos de capa de enlace</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67" y="2996952"/>
            <a:ext cx="5307856" cy="271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3368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CSMA/CD</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b="1" dirty="0" smtClean="0"/>
              <a:t>CSMA</a:t>
            </a:r>
            <a:r>
              <a:rPr lang="es-CO" sz="2400" dirty="0" smtClean="0"/>
              <a:t> son las siglas de </a:t>
            </a:r>
            <a:r>
              <a:rPr lang="es-CO" sz="2400" b="1" dirty="0" err="1" smtClean="0"/>
              <a:t>Carrier</a:t>
            </a:r>
            <a:r>
              <a:rPr lang="es-CO" sz="2400" b="1" dirty="0" smtClean="0"/>
              <a:t> </a:t>
            </a:r>
            <a:r>
              <a:rPr lang="es-CO" sz="2400" b="1" dirty="0" err="1" smtClean="0"/>
              <a:t>Sense</a:t>
            </a:r>
            <a:r>
              <a:rPr lang="es-CO" sz="2400" b="1" dirty="0" smtClean="0"/>
              <a:t> </a:t>
            </a:r>
            <a:r>
              <a:rPr lang="es-CO" sz="2400" b="1" dirty="0" err="1" smtClean="0"/>
              <a:t>Multiple</a:t>
            </a:r>
            <a:r>
              <a:rPr lang="es-CO" sz="2400" b="1" dirty="0" smtClean="0"/>
              <a:t> Access</a:t>
            </a:r>
            <a:r>
              <a:rPr lang="es-CO" sz="2400" dirty="0" smtClean="0"/>
              <a:t>. </a:t>
            </a:r>
            <a:r>
              <a:rPr lang="es-CO" sz="2400" b="1" dirty="0" smtClean="0"/>
              <a:t>CD </a:t>
            </a:r>
            <a:r>
              <a:rPr lang="es-CO" sz="2400" dirty="0" smtClean="0"/>
              <a:t>son las siglas de </a:t>
            </a:r>
            <a:r>
              <a:rPr lang="es-CO" sz="2400" b="1" dirty="0" err="1" smtClean="0"/>
              <a:t>Collision</a:t>
            </a:r>
            <a:r>
              <a:rPr lang="es-CO" sz="2400" b="1" dirty="0" smtClean="0"/>
              <a:t> </a:t>
            </a:r>
            <a:r>
              <a:rPr lang="es-CO" sz="2400" b="1" dirty="0" err="1" smtClean="0"/>
              <a:t>Detection</a:t>
            </a:r>
            <a:endParaRPr lang="es-CO" sz="2400" b="1" dirty="0" smtClean="0"/>
          </a:p>
          <a:p>
            <a:pPr marL="0" indent="0" algn="just">
              <a:buNone/>
            </a:pPr>
            <a:endParaRPr lang="es-CO" sz="2400" dirty="0"/>
          </a:p>
          <a:p>
            <a:pPr marL="0" indent="0" algn="just">
              <a:buNone/>
            </a:pPr>
            <a:r>
              <a:rPr lang="es-CO" sz="2400" b="1" dirty="0" err="1" smtClean="0"/>
              <a:t>Carrier</a:t>
            </a:r>
            <a:r>
              <a:rPr lang="es-CO" sz="2400" b="1" dirty="0" smtClean="0"/>
              <a:t> </a:t>
            </a:r>
            <a:r>
              <a:rPr lang="es-CO" sz="2400" b="1" dirty="0" err="1" smtClean="0"/>
              <a:t>Sense</a:t>
            </a:r>
            <a:r>
              <a:rPr lang="es-CO" sz="2400" b="1" dirty="0" smtClean="0"/>
              <a:t> </a:t>
            </a:r>
            <a:r>
              <a:rPr lang="es-CO" sz="2400" dirty="0" smtClean="0"/>
              <a:t>hace referencia a que un nodo que desea transmitir primero escucha si el canal esta libre para iniciar la transmisión de lo contrario espera un tiempo aleatorio y vuelve a intentarlo</a:t>
            </a:r>
          </a:p>
          <a:p>
            <a:pPr marL="0" indent="0" algn="just">
              <a:buNone/>
            </a:pPr>
            <a:endParaRPr lang="es-CO" sz="2400" dirty="0"/>
          </a:p>
          <a:p>
            <a:pPr marL="0" indent="0" algn="just">
              <a:buNone/>
            </a:pPr>
            <a:r>
              <a:rPr lang="es-CO" sz="2400" b="1" dirty="0" err="1" smtClean="0"/>
              <a:t>Collision</a:t>
            </a:r>
            <a:r>
              <a:rPr lang="es-CO" sz="2400" b="1" dirty="0" smtClean="0"/>
              <a:t> </a:t>
            </a:r>
            <a:r>
              <a:rPr lang="es-CO" sz="2400" b="1" dirty="0" err="1" smtClean="0"/>
              <a:t>Detection</a:t>
            </a:r>
            <a:r>
              <a:rPr lang="es-CO" sz="2400" b="1" dirty="0" smtClean="0"/>
              <a:t> </a:t>
            </a:r>
            <a:r>
              <a:rPr lang="es-CO" sz="2400" dirty="0" smtClean="0"/>
              <a:t>hace referencia a que si un nodo mientras esta transmitiendo, escucha a otro transmitir, para de transmitir y espera un tiempo aleatorio antes de volver a transmitir</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926180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Introducción</a:t>
            </a:r>
          </a:p>
          <a:p>
            <a:pPr marL="0" indent="0" algn="just">
              <a:buNone/>
            </a:pPr>
            <a:r>
              <a:rPr lang="es-CO" sz="2400" dirty="0" smtClean="0"/>
              <a:t>Ethernet fue la primera tecnología ampliamente difundida para la capa de enlace, de allí su popularidad hasta hoy en día</a:t>
            </a:r>
          </a:p>
          <a:p>
            <a:pPr algn="just"/>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48865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Ethernet presenta la siguiente estructura, la cual aplica para todas las </a:t>
            </a:r>
            <a:r>
              <a:rPr lang="es-CO" sz="2400" dirty="0" smtClean="0"/>
              <a:t>velocidades </a:t>
            </a:r>
            <a:r>
              <a:rPr lang="es-CO" sz="2400" dirty="0" smtClean="0"/>
              <a:t>y medios físicos donde este implementada la tecnología</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3284984"/>
            <a:ext cx="843915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68524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b="1" dirty="0" smtClean="0"/>
              <a:t>Data Field (46 a 1500 bytes):</a:t>
            </a:r>
            <a:r>
              <a:rPr lang="es-CO" sz="2400" dirty="0" smtClean="0"/>
              <a:t> Esta campo lleva el datagrama IP.  Condiciona el tamaño del datagrama IP</a:t>
            </a:r>
          </a:p>
          <a:p>
            <a:pPr marL="0" indent="0" algn="just">
              <a:buNone/>
            </a:pPr>
            <a:r>
              <a:rPr lang="es-CO" sz="2400" b="1" dirty="0" err="1" smtClean="0"/>
              <a:t>Destination</a:t>
            </a:r>
            <a:r>
              <a:rPr lang="es-CO" sz="2400" b="1" dirty="0" smtClean="0"/>
              <a:t> </a:t>
            </a:r>
            <a:r>
              <a:rPr lang="es-CO" sz="2400" b="1" dirty="0" err="1" smtClean="0"/>
              <a:t>Address</a:t>
            </a:r>
            <a:r>
              <a:rPr lang="es-CO" sz="2400" b="1" dirty="0" smtClean="0"/>
              <a:t> (6 bytes): </a:t>
            </a:r>
            <a:r>
              <a:rPr lang="es-CO" sz="2400" dirty="0" smtClean="0"/>
              <a:t>Contiene la dirección destino. Si esta dirección coincide con la del equipo destino, se pasa el contenido del campo </a:t>
            </a:r>
            <a:r>
              <a:rPr lang="es-CO" sz="2400" b="1" dirty="0" smtClean="0"/>
              <a:t>data</a:t>
            </a:r>
            <a:r>
              <a:rPr lang="es-CO" sz="2400" dirty="0" smtClean="0"/>
              <a:t> a la capa de red</a:t>
            </a:r>
          </a:p>
          <a:p>
            <a:pPr marL="0" indent="0" algn="just">
              <a:buNone/>
            </a:pPr>
            <a:r>
              <a:rPr lang="es-CO" sz="2400" b="1" dirty="0" err="1" smtClean="0"/>
              <a:t>Source</a:t>
            </a:r>
            <a:r>
              <a:rPr lang="es-CO" sz="2400" b="1" dirty="0" smtClean="0"/>
              <a:t> </a:t>
            </a:r>
            <a:r>
              <a:rPr lang="es-CO" sz="2400" b="1" dirty="0" err="1" smtClean="0"/>
              <a:t>Address</a:t>
            </a:r>
            <a:r>
              <a:rPr lang="es-CO" sz="2400" b="1" dirty="0" smtClean="0"/>
              <a:t> (6 bytes): </a:t>
            </a:r>
            <a:r>
              <a:rPr lang="es-CO" sz="2400" dirty="0" smtClean="0"/>
              <a:t>Contiene la dirección fuente</a:t>
            </a:r>
          </a:p>
          <a:p>
            <a:pPr marL="0" indent="0" algn="just">
              <a:buNone/>
            </a:pPr>
            <a:r>
              <a:rPr lang="es-CO" sz="2400" b="1" dirty="0" err="1" smtClean="0"/>
              <a:t>Type</a:t>
            </a:r>
            <a:r>
              <a:rPr lang="es-CO" sz="2400" b="1" dirty="0" smtClean="0"/>
              <a:t> Field (2 bytes): </a:t>
            </a:r>
            <a:r>
              <a:rPr lang="es-CO" sz="2400" dirty="0" smtClean="0"/>
              <a:t>Un dispositivo final podría usar un protocolo distinto a IP en la capa de red, esta campo permite identificar el protocolo que se este usando</a:t>
            </a:r>
            <a:endParaRPr lang="es-CO" sz="2400" b="1" dirty="0" smtClean="0"/>
          </a:p>
          <a:p>
            <a:pPr marL="0" indent="0" algn="just">
              <a:buNone/>
            </a:pPr>
            <a:r>
              <a:rPr lang="es-CO" sz="2400" b="1" dirty="0" err="1" smtClean="0"/>
              <a:t>Cyclic</a:t>
            </a:r>
            <a:r>
              <a:rPr lang="es-CO" sz="2400" b="1" dirty="0" smtClean="0"/>
              <a:t> </a:t>
            </a:r>
            <a:r>
              <a:rPr lang="es-CO" sz="2400" b="1" dirty="0" err="1" smtClean="0"/>
              <a:t>Redundancy</a:t>
            </a:r>
            <a:r>
              <a:rPr lang="es-CO" sz="2400" b="1" dirty="0" smtClean="0"/>
              <a:t> </a:t>
            </a:r>
            <a:r>
              <a:rPr lang="es-CO" sz="2400" b="1" dirty="0" err="1" smtClean="0"/>
              <a:t>Check</a:t>
            </a:r>
            <a:r>
              <a:rPr lang="es-CO" sz="2400" b="1" dirty="0" smtClean="0"/>
              <a:t> (4 bytes):</a:t>
            </a:r>
            <a:r>
              <a:rPr lang="es-CO" sz="2400" dirty="0" smtClean="0"/>
              <a:t> Usado para detectar errores</a:t>
            </a:r>
            <a:endParaRPr lang="es-CO" sz="2400" b="1"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80168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b="1" dirty="0" err="1" smtClean="0"/>
              <a:t>Preamble</a:t>
            </a:r>
            <a:r>
              <a:rPr lang="es-CO" sz="2400" b="1" dirty="0" smtClean="0"/>
              <a:t> (8 bytes): </a:t>
            </a:r>
            <a:r>
              <a:rPr lang="es-CO" sz="2400" dirty="0" smtClean="0"/>
              <a:t>Los primeros 7 bytes del </a:t>
            </a:r>
            <a:r>
              <a:rPr lang="es-CO" sz="2400" dirty="0" err="1" smtClean="0"/>
              <a:t>preamble</a:t>
            </a:r>
            <a:r>
              <a:rPr lang="es-CO" sz="2400" dirty="0" smtClean="0"/>
              <a:t> son 10101010 y el último byte es 10101011. Se usan para sincronizar el emisor y receptor ya que los adaptadores presentan pequeñas variaciones en su velocidad (100Mbps, 1Gbps, </a:t>
            </a:r>
            <a:r>
              <a:rPr lang="es-CO" sz="2400" dirty="0" err="1" smtClean="0"/>
              <a:t>etc</a:t>
            </a:r>
            <a:r>
              <a:rPr lang="es-CO" sz="2400" dirty="0" smtClean="0"/>
              <a:t>)</a:t>
            </a:r>
            <a:endParaRPr lang="es-CO" sz="2400" b="1"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468111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Características</a:t>
            </a:r>
          </a:p>
          <a:p>
            <a:pPr marL="0" indent="0" algn="just">
              <a:buNone/>
            </a:pPr>
            <a:r>
              <a:rPr lang="es-CO" sz="2400" dirty="0" smtClean="0"/>
              <a:t>Ethernet provee un servicio no orientado a conexión. No hay </a:t>
            </a:r>
            <a:r>
              <a:rPr lang="es-CO" sz="2400" dirty="0" err="1" smtClean="0"/>
              <a:t>handshaking</a:t>
            </a:r>
            <a:endParaRPr lang="es-CO" sz="2400" dirty="0" smtClean="0"/>
          </a:p>
          <a:p>
            <a:pPr marL="0" indent="0" algn="just">
              <a:buNone/>
            </a:pPr>
            <a:endParaRPr lang="es-CO" sz="2400" dirty="0"/>
          </a:p>
          <a:p>
            <a:pPr marL="0" indent="0" algn="just">
              <a:buNone/>
            </a:pPr>
            <a:r>
              <a:rPr lang="es-CO" sz="2400" dirty="0" smtClean="0"/>
              <a:t>Ethernet provee un servicio de comunicación no confiable. No hay confirmaciones de recepción. Al detectar un error se descarta la trama sin comunicarlo al emisor, esto produce brechas en el flujo de datagramas que se entrega a la capa de red</a:t>
            </a:r>
          </a:p>
          <a:p>
            <a:pPr marL="0" indent="0" algn="just">
              <a:buNone/>
            </a:pPr>
            <a:endParaRPr lang="es-CO" sz="2400" dirty="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955004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Características</a:t>
            </a:r>
          </a:p>
          <a:p>
            <a:pPr marL="0" indent="0" algn="just">
              <a:buNone/>
            </a:pPr>
            <a:r>
              <a:rPr lang="es-CO" sz="2400" dirty="0" smtClean="0"/>
              <a:t>Ethernet no tiene conocimiento de cuando retransmite una trama, para </a:t>
            </a:r>
            <a:r>
              <a:rPr lang="es-CO" sz="2400" dirty="0"/>
              <a:t>E</a:t>
            </a:r>
            <a:r>
              <a:rPr lang="es-CO" sz="2400" dirty="0" smtClean="0"/>
              <a:t>thernet cada trama es una trama nueva</a:t>
            </a:r>
          </a:p>
          <a:p>
            <a:pPr marL="0" indent="0" algn="just">
              <a:buNone/>
            </a:pPr>
            <a:endParaRPr lang="es-CO" sz="2400" dirty="0"/>
          </a:p>
          <a:p>
            <a:pPr marL="0" indent="0" algn="just">
              <a:buNone/>
            </a:pPr>
            <a:r>
              <a:rPr lang="es-CO" sz="2400" dirty="0" smtClean="0"/>
              <a:t>Ethernet emplea CSMA/CD como protocolo de acceso múltiple</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956810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Codificación</a:t>
            </a:r>
          </a:p>
          <a:p>
            <a:pPr marL="0" indent="0" algn="just">
              <a:buNone/>
            </a:pPr>
            <a:r>
              <a:rPr lang="es-CO" sz="2400" dirty="0" smtClean="0"/>
              <a:t>Ethernet envía una señal digital al medio de transmisión (transmisión en banda base).</a:t>
            </a:r>
          </a:p>
          <a:p>
            <a:pPr marL="0" indent="0" algn="just">
              <a:buNone/>
            </a:pPr>
            <a:endParaRPr lang="es-CO" sz="2400" dirty="0"/>
          </a:p>
          <a:p>
            <a:pPr marL="0" indent="0" algn="just">
              <a:buNone/>
            </a:pPr>
            <a:r>
              <a:rPr lang="es-CO" sz="2400" dirty="0" smtClean="0"/>
              <a:t>Se emplea codificación </a:t>
            </a:r>
            <a:r>
              <a:rPr lang="es-CO" sz="2400" b="1" dirty="0" smtClean="0"/>
              <a:t>Manchester </a:t>
            </a:r>
            <a:r>
              <a:rPr lang="es-CO" sz="2400" dirty="0" smtClean="0"/>
              <a:t>(10Base2), codificación </a:t>
            </a:r>
            <a:r>
              <a:rPr lang="es-CO" sz="2400" b="1" dirty="0" smtClean="0"/>
              <a:t>4B5B </a:t>
            </a:r>
            <a:r>
              <a:rPr lang="es-CO" sz="2400" dirty="0" smtClean="0"/>
              <a:t>(1000BaseT)</a:t>
            </a:r>
            <a:r>
              <a:rPr lang="es-CO" sz="2400" b="1" dirty="0" smtClean="0"/>
              <a:t> </a:t>
            </a:r>
            <a:r>
              <a:rPr lang="es-CO" sz="2400" dirty="0" err="1" smtClean="0"/>
              <a:t>ó</a:t>
            </a:r>
            <a:r>
              <a:rPr lang="es-CO" sz="2400" dirty="0" smtClean="0"/>
              <a:t> codificación </a:t>
            </a:r>
            <a:r>
              <a:rPr lang="es-CO" sz="2400" b="1" dirty="0" smtClean="0"/>
              <a:t>8B10B </a:t>
            </a:r>
            <a:r>
              <a:rPr lang="es-CO" sz="2400" dirty="0" smtClean="0"/>
              <a:t>(1000BaseS). </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743531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Codificación</a:t>
            </a:r>
          </a:p>
          <a:p>
            <a:pPr marL="0" indent="0" algn="just">
              <a:buNone/>
            </a:pPr>
            <a:r>
              <a:rPr lang="es-CO" sz="2400" dirty="0"/>
              <a:t>En la codificación Manchester cada bit tiene una transición. Un 1 tiene una transición de 1 a 0 y un 0 tiene una transición de 0 a 1. Esta codificación permite sincronizar al emisor y receptor</a:t>
            </a:r>
          </a:p>
          <a:p>
            <a:pPr marL="0" indent="0" algn="just">
              <a:buNone/>
            </a:pPr>
            <a:endParaRPr lang="es-CO" sz="2800" b="1"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128" y="3490689"/>
            <a:ext cx="5791200"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77402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8" name="Picture 2" descr="http://docente.ucol.mx/al000408/public_html/MANCH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576" y="1619565"/>
            <a:ext cx="6362800" cy="418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954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Introducción</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En su mayoría los protocolos de la capa de enlace son implementados en los adaptadores de red (</a:t>
            </a:r>
            <a:r>
              <a:rPr lang="es-CO" sz="2400" b="1" dirty="0" smtClean="0"/>
              <a:t>Network Interface </a:t>
            </a:r>
            <a:r>
              <a:rPr lang="es-CO" sz="2400" b="1" dirty="0" err="1"/>
              <a:t>C</a:t>
            </a:r>
            <a:r>
              <a:rPr lang="es-CO" sz="2400" b="1" dirty="0" err="1" smtClean="0"/>
              <a:t>ard</a:t>
            </a:r>
            <a:r>
              <a:rPr lang="es-CO" sz="2400" dirty="0" smtClean="0"/>
              <a:t>)</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678" y="2636912"/>
            <a:ext cx="5258643" cy="1500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099" y="4221088"/>
            <a:ext cx="44958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8114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Tecnologías Ethernet</a:t>
            </a:r>
          </a:p>
          <a:p>
            <a:pPr marL="0" indent="0" algn="just">
              <a:buNone/>
            </a:pPr>
            <a:r>
              <a:rPr lang="es-CO" sz="2400" dirty="0" smtClean="0"/>
              <a:t>Las tecnologías mas populares de Ethernet son:</a:t>
            </a:r>
          </a:p>
          <a:p>
            <a:pPr marL="0" indent="0" algn="just">
              <a:buNone/>
            </a:pPr>
            <a:endParaRPr lang="es-CO" sz="2400" dirty="0"/>
          </a:p>
          <a:p>
            <a:pPr marL="0" indent="0" algn="just">
              <a:buNone/>
            </a:pPr>
            <a:r>
              <a:rPr lang="es-CO" sz="2400" b="1" dirty="0" smtClean="0"/>
              <a:t>100BASE-T: </a:t>
            </a:r>
            <a:r>
              <a:rPr lang="es-CO" sz="2400" dirty="0" smtClean="0"/>
              <a:t>para conexión de computadores a </a:t>
            </a:r>
            <a:r>
              <a:rPr lang="es-CO" sz="2400" dirty="0" err="1" smtClean="0"/>
              <a:t>switches</a:t>
            </a:r>
            <a:r>
              <a:rPr lang="es-CO" sz="2400" dirty="0" smtClean="0"/>
              <a:t> </a:t>
            </a:r>
            <a:r>
              <a:rPr lang="es-CO" sz="2400" b="1" dirty="0" smtClean="0"/>
              <a:t>1000BaseT o 1000BaseS:</a:t>
            </a:r>
            <a:r>
              <a:rPr lang="es-CO" sz="2400" dirty="0" smtClean="0"/>
              <a:t> para conexión de </a:t>
            </a:r>
            <a:r>
              <a:rPr lang="es-CO" sz="2400" dirty="0" err="1" smtClean="0"/>
              <a:t>switch</a:t>
            </a:r>
            <a:r>
              <a:rPr lang="es-CO" sz="2400" dirty="0" smtClean="0"/>
              <a:t> a </a:t>
            </a:r>
            <a:r>
              <a:rPr lang="es-CO" sz="2400" dirty="0" err="1" smtClean="0"/>
              <a:t>switch</a:t>
            </a:r>
            <a:r>
              <a:rPr lang="es-CO" sz="2400" dirty="0" smtClean="0"/>
              <a:t> y de </a:t>
            </a:r>
            <a:r>
              <a:rPr lang="es-CO" sz="2400" dirty="0" err="1" smtClean="0"/>
              <a:t>switch</a:t>
            </a:r>
            <a:r>
              <a:rPr lang="es-CO" sz="2400" dirty="0" smtClean="0"/>
              <a:t> a servidor</a:t>
            </a:r>
          </a:p>
          <a:p>
            <a:pPr marL="0" indent="0" algn="just">
              <a:buNone/>
            </a:pPr>
            <a:endParaRPr lang="es-CO" sz="2400" dirty="0"/>
          </a:p>
          <a:p>
            <a:pPr marL="0" indent="0" algn="just">
              <a:buNone/>
            </a:pPr>
            <a:r>
              <a:rPr lang="es-CO" sz="2400" dirty="0" smtClean="0"/>
              <a:t>1000 indica una velocidad de 1Gbps, T indica el uso de par trenzado (Cable UTP categoría 5), S indica el uso de fibra óptica</a:t>
            </a:r>
          </a:p>
          <a:p>
            <a:pPr marL="0" indent="0" algn="just">
              <a:buNone/>
            </a:pPr>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647284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Ethernet</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800" b="1" dirty="0" smtClean="0"/>
              <a:t>Tecnologías Ethernet</a:t>
            </a:r>
          </a:p>
          <a:p>
            <a:pPr marL="0" indent="0" algn="just">
              <a:buNone/>
            </a:pPr>
            <a:r>
              <a:rPr lang="es-CO" sz="2400" dirty="0" smtClean="0"/>
              <a:t>La máxima longitud para 100BaseT que puede emplearse entre un adaptador de red y un switch es de 100 metros</a:t>
            </a:r>
            <a:endParaRPr lang="es-CO" sz="2400" dirty="0"/>
          </a:p>
          <a:p>
            <a:pPr marL="0" indent="0" algn="just">
              <a:buNone/>
            </a:pPr>
            <a:endParaRPr lang="es-CO" sz="2400" dirty="0"/>
          </a:p>
          <a:p>
            <a:pPr marL="0" indent="0" algn="just">
              <a:buNone/>
            </a:pPr>
            <a:r>
              <a:rPr lang="es-CO" sz="2400" dirty="0" smtClean="0"/>
              <a:t>La topología mas usada es la topología en estrella</a:t>
            </a:r>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627051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HDLC</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HDLC son las siglas de Control de Enlace de Datos de Alto Nivel. Es un protocolo punto a punto y multipunto que opera en la capa de enlace</a:t>
            </a:r>
          </a:p>
          <a:p>
            <a:pPr marL="0" indent="0" algn="just">
              <a:buNone/>
            </a:pPr>
            <a:endParaRPr lang="es-CO" sz="2400" dirty="0"/>
          </a:p>
          <a:p>
            <a:pPr marL="0" indent="0" algn="just">
              <a:buNone/>
            </a:pPr>
            <a:r>
              <a:rPr lang="es-CO" sz="2400" dirty="0" smtClean="0"/>
              <a:t>HDLC Proporciona recuperación de errores en caso de pérdida de paquetes (provee un servicio confiable)</a:t>
            </a:r>
          </a:p>
          <a:p>
            <a:pPr marL="0" indent="0" algn="just">
              <a:buNone/>
            </a:pPr>
            <a:endParaRPr lang="es-CO" sz="2400" dirty="0"/>
          </a:p>
          <a:p>
            <a:pPr marL="0" indent="0">
              <a:buNone/>
            </a:pPr>
            <a:r>
              <a:rPr lang="es-CO" sz="2400" dirty="0"/>
              <a:t>HDLC define tres tipos de estaciones, tres configuraciones del enlace y tres modos de operación para la transferencia de los datos.</a:t>
            </a:r>
          </a:p>
          <a:p>
            <a:pPr marL="0" indent="0">
              <a:buNone/>
            </a:pPr>
            <a:r>
              <a:rPr lang="es-CO" sz="2400" dirty="0"/>
              <a:t/>
            </a:r>
            <a:br>
              <a:rPr lang="es-CO" sz="2400" dirty="0"/>
            </a:br>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48865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Protocolo HDLC</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Los tipos de estaciones son: Primaria (controla el enlace), Secundaria (recibe ordenes de la primaria), Combinada</a:t>
            </a:r>
          </a:p>
          <a:p>
            <a:pPr marL="0" indent="0" algn="just">
              <a:buNone/>
            </a:pPr>
            <a:endParaRPr lang="es-CO" sz="2400" dirty="0"/>
          </a:p>
          <a:p>
            <a:pPr marL="0" indent="0" algn="just">
              <a:buNone/>
            </a:pPr>
            <a:r>
              <a:rPr lang="es-CO" sz="2400" dirty="0" smtClean="0"/>
              <a:t>Los tipos de configuración del enlace son: No balanceada (una estación primaria y una o más secundarias), Balanceada (dos estaciones combinadas)</a:t>
            </a:r>
          </a:p>
          <a:p>
            <a:pPr marL="0" indent="0" algn="just">
              <a:buNone/>
            </a:pPr>
            <a:endParaRPr lang="es-CO" sz="2400" dirty="0"/>
          </a:p>
          <a:p>
            <a:pPr marL="0" indent="0" algn="just">
              <a:buNone/>
            </a:pPr>
            <a:r>
              <a:rPr lang="es-CO" sz="2400" dirty="0" smtClean="0"/>
              <a:t>Los tres modos de transferencia de datos son: Modo de respuesta normal, Modo de respuesta asíncrono, Modo balanceado asíncrono </a:t>
            </a:r>
          </a:p>
          <a:p>
            <a:pPr marL="0" indent="0">
              <a:buNone/>
            </a:pPr>
            <a:r>
              <a:rPr lang="es-CO" sz="2400" dirty="0" smtClean="0"/>
              <a:t/>
            </a:r>
            <a:br>
              <a:rPr lang="es-CO" sz="2400" dirty="0" smtClean="0"/>
            </a:br>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6743402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Bibliografía</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514350">
              <a:lnSpc>
                <a:spcPct val="110000"/>
              </a:lnSpc>
              <a:spcBef>
                <a:spcPts val="0"/>
              </a:spcBef>
              <a:buNone/>
            </a:pPr>
            <a:r>
              <a:rPr lang="en-US" sz="2400" b="1" dirty="0"/>
              <a:t>Computer Networking: A Top-Down Approach </a:t>
            </a:r>
          </a:p>
          <a:p>
            <a:pPr marL="0" indent="-514350">
              <a:lnSpc>
                <a:spcPct val="110000"/>
              </a:lnSpc>
              <a:spcBef>
                <a:spcPts val="0"/>
              </a:spcBef>
              <a:buNone/>
            </a:pPr>
            <a:r>
              <a:rPr lang="en-US" sz="2400" dirty="0" err="1"/>
              <a:t>Sexta</a:t>
            </a:r>
            <a:r>
              <a:rPr lang="en-US" sz="2400" dirty="0"/>
              <a:t> </a:t>
            </a:r>
            <a:r>
              <a:rPr lang="en-US" sz="2400" dirty="0" err="1"/>
              <a:t>Edición</a:t>
            </a:r>
            <a:r>
              <a:rPr lang="en-US" sz="2400" dirty="0"/>
              <a:t> (2012)</a:t>
            </a:r>
          </a:p>
          <a:p>
            <a:pPr marL="0" indent="-514350">
              <a:lnSpc>
                <a:spcPct val="110000"/>
              </a:lnSpc>
              <a:spcBef>
                <a:spcPts val="0"/>
              </a:spcBef>
              <a:buNone/>
            </a:pPr>
            <a:r>
              <a:rPr lang="en-US" sz="2400" dirty="0"/>
              <a:t>James F. Kurose and Keith W. Ross</a:t>
            </a:r>
          </a:p>
          <a:p>
            <a:pPr marL="0" indent="-514350">
              <a:lnSpc>
                <a:spcPct val="110000"/>
              </a:lnSpc>
              <a:spcBef>
                <a:spcPts val="0"/>
              </a:spcBef>
              <a:buNone/>
            </a:pPr>
            <a:endParaRPr lang="en-US" sz="2400" dirty="0">
              <a:hlinkClick r:id="rId2"/>
            </a:endParaRPr>
          </a:p>
          <a:p>
            <a:pPr marL="0" indent="-514350">
              <a:lnSpc>
                <a:spcPct val="110000"/>
              </a:lnSpc>
              <a:spcBef>
                <a:spcPts val="0"/>
              </a:spcBef>
              <a:buNone/>
            </a:pPr>
            <a:r>
              <a:rPr lang="es-ES" sz="2400" b="1" dirty="0" err="1"/>
              <a:t>Using</a:t>
            </a:r>
            <a:r>
              <a:rPr lang="es-ES" sz="2400" b="1" dirty="0"/>
              <a:t> </a:t>
            </a:r>
            <a:r>
              <a:rPr lang="es-ES" sz="2400" b="1" dirty="0" err="1"/>
              <a:t>Snort</a:t>
            </a:r>
            <a:r>
              <a:rPr lang="es-ES" sz="2400" b="1" dirty="0"/>
              <a:t> and </a:t>
            </a:r>
            <a:r>
              <a:rPr lang="es-ES" sz="2400" b="1" dirty="0" err="1"/>
              <a:t>Ethereal</a:t>
            </a:r>
            <a:r>
              <a:rPr lang="es-ES" sz="2400" b="1" dirty="0"/>
              <a:t> </a:t>
            </a:r>
            <a:r>
              <a:rPr lang="es-ES" sz="2400" b="1" dirty="0" err="1"/>
              <a:t>to</a:t>
            </a:r>
            <a:r>
              <a:rPr lang="es-ES" sz="2400" b="1" dirty="0"/>
              <a:t> Master </a:t>
            </a:r>
            <a:r>
              <a:rPr lang="es-ES" sz="2400" b="1" dirty="0" err="1"/>
              <a:t>The</a:t>
            </a:r>
            <a:r>
              <a:rPr lang="es-ES" sz="2400" b="1" dirty="0"/>
              <a:t> 8 </a:t>
            </a:r>
            <a:r>
              <a:rPr lang="es-ES" sz="2400" b="1" dirty="0" err="1"/>
              <a:t>Layers</a:t>
            </a:r>
            <a:r>
              <a:rPr lang="es-ES" sz="2400" b="1" dirty="0"/>
              <a:t> Of </a:t>
            </a:r>
            <a:r>
              <a:rPr lang="es-ES" sz="2400" b="1" dirty="0" err="1"/>
              <a:t>An</a:t>
            </a:r>
            <a:r>
              <a:rPr lang="es-ES" sz="2400" b="1" dirty="0"/>
              <a:t> </a:t>
            </a:r>
            <a:r>
              <a:rPr lang="es-ES" sz="2400" b="1" dirty="0" err="1"/>
              <a:t>Insecure</a:t>
            </a:r>
            <a:r>
              <a:rPr lang="es-ES" sz="2400" b="1" dirty="0"/>
              <a:t> Network</a:t>
            </a:r>
          </a:p>
          <a:p>
            <a:pPr marL="0" indent="-514350">
              <a:lnSpc>
                <a:spcPct val="110000"/>
              </a:lnSpc>
              <a:spcBef>
                <a:spcPts val="0"/>
              </a:spcBef>
              <a:buNone/>
            </a:pPr>
            <a:r>
              <a:rPr lang="es-ES" sz="2400" dirty="0"/>
              <a:t>Primera Edición (2006)</a:t>
            </a:r>
          </a:p>
          <a:p>
            <a:pPr marL="0" indent="-514350">
              <a:lnSpc>
                <a:spcPct val="110000"/>
              </a:lnSpc>
              <a:spcBef>
                <a:spcPts val="0"/>
              </a:spcBef>
              <a:buNone/>
            </a:pPr>
            <a:r>
              <a:rPr lang="en-US" sz="2400" dirty="0"/>
              <a:t>Michael Gregg, Stephen Watkins, George Mays, Chris </a:t>
            </a:r>
            <a:r>
              <a:rPr lang="en-US" sz="2400" dirty="0" err="1"/>
              <a:t>Ries</a:t>
            </a:r>
            <a:r>
              <a:rPr lang="en-US" sz="2400" dirty="0"/>
              <a:t>, Ronald M. </a:t>
            </a:r>
            <a:r>
              <a:rPr lang="en-US" sz="2400" dirty="0" err="1"/>
              <a:t>Bandes</a:t>
            </a:r>
            <a:r>
              <a:rPr lang="en-US" sz="2400" dirty="0"/>
              <a:t>, Brandon Franklin</a:t>
            </a:r>
          </a:p>
          <a:p>
            <a:pPr marL="0" indent="0" algn="just">
              <a:buNone/>
            </a:pPr>
            <a:endParaRPr lang="es-CO" sz="2000" dirty="0"/>
          </a:p>
          <a:p>
            <a:pPr marL="0" indent="0" algn="just">
              <a:buNone/>
            </a:pPr>
            <a:r>
              <a:rPr lang="es-CO" sz="2400" dirty="0" smtClean="0"/>
              <a:t> </a:t>
            </a:r>
          </a:p>
          <a:p>
            <a:pPr marL="0" indent="0" algn="just">
              <a:buNone/>
            </a:pPr>
            <a:endParaRPr lang="es-CO" sz="2400" dirty="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708526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57242" y="1600200"/>
            <a:ext cx="8229600" cy="4525963"/>
          </a:xfrm>
        </p:spPr>
        <p:txBody>
          <a:bodyPr/>
          <a:lstStyle/>
          <a:p>
            <a:pPr algn="ctr">
              <a:lnSpc>
                <a:spcPct val="150000"/>
              </a:lnSpc>
              <a:buNone/>
            </a:pPr>
            <a:endParaRPr lang="es-ES" dirty="0" smtClean="0"/>
          </a:p>
          <a:p>
            <a:pPr algn="ctr">
              <a:lnSpc>
                <a:spcPct val="150000"/>
              </a:lnSpc>
              <a:buNone/>
            </a:pPr>
            <a:r>
              <a:rPr lang="es-ES" sz="2800" dirty="0" smtClean="0">
                <a:hlinkClick r:id="rId2"/>
              </a:rPr>
              <a:t>daniel.barragan@correounivalle.edu.co</a:t>
            </a:r>
            <a:endParaRPr lang="es-ES" sz="2800" dirty="0" smtClean="0"/>
          </a:p>
          <a:p>
            <a:pPr algn="ctr">
              <a:lnSpc>
                <a:spcPct val="150000"/>
              </a:lnSpc>
              <a:buNone/>
            </a:pPr>
            <a:r>
              <a:rPr lang="es-ES" sz="2800" dirty="0" smtClean="0"/>
              <a:t>Edificio 331 – Oficina 2114</a:t>
            </a:r>
          </a:p>
          <a:p>
            <a:pPr algn="ctr">
              <a:lnSpc>
                <a:spcPct val="150000"/>
              </a:lnSpc>
              <a:buNone/>
            </a:pPr>
            <a:r>
              <a:rPr lang="es-ES" sz="2800" dirty="0" smtClean="0"/>
              <a:t>Lunes y Miércoles 3:00 </a:t>
            </a:r>
            <a:r>
              <a:rPr lang="es-ES" sz="2800" dirty="0"/>
              <a:t>p</a:t>
            </a:r>
            <a:r>
              <a:rPr lang="es-ES" sz="2800" dirty="0" smtClean="0"/>
              <a:t>m – </a:t>
            </a:r>
            <a:r>
              <a:rPr lang="es-ES" sz="2800" dirty="0"/>
              <a:t>5</a:t>
            </a:r>
            <a:r>
              <a:rPr lang="es-ES" sz="2800" dirty="0" smtClean="0"/>
              <a:t>:00 pm</a:t>
            </a:r>
          </a:p>
          <a:p>
            <a:endParaRPr lang="es-ES_tradnl" dirty="0"/>
          </a:p>
        </p:txBody>
      </p:sp>
      <p:cxnSp>
        <p:nvCxnSpPr>
          <p:cNvPr id="6" name="5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8" name="1 Título"/>
          <p:cNvSpPr>
            <a:spLocks noGrp="1"/>
          </p:cNvSpPr>
          <p:nvPr>
            <p:ph type="title"/>
          </p:nvPr>
        </p:nvSpPr>
        <p:spPr>
          <a:xfrm>
            <a:off x="457200" y="274638"/>
            <a:ext cx="8229600" cy="1143000"/>
          </a:xfrm>
        </p:spPr>
        <p:txBody>
          <a:bodyPr>
            <a:normAutofit/>
          </a:bodyPr>
          <a:lstStyle/>
          <a:p>
            <a:r>
              <a:rPr lang="es-CO" dirty="0" smtClean="0">
                <a:solidFill>
                  <a:srgbClr val="FF0000"/>
                </a:solidFill>
                <a:latin typeface="Tw Cen MT" pitchFamily="34" charset="0"/>
              </a:rPr>
              <a:t>Asesorías</a:t>
            </a:r>
            <a:endParaRPr lang="es-CO" dirty="0">
              <a:solidFill>
                <a:srgbClr val="FF0000"/>
              </a:solidFill>
            </a:endParaRPr>
          </a:p>
        </p:txBody>
      </p:sp>
    </p:spTree>
    <p:extLst>
      <p:ext uri="{BB962C8B-B14F-4D97-AF65-F5344CB8AC3E}">
        <p14:creationId xmlns:p14="http://schemas.microsoft.com/office/powerpoint/2010/main" val="40418303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3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196752"/>
            <a:ext cx="5715000" cy="3800475"/>
          </a:xfrm>
          <a:prstGeom prst="rect">
            <a:avLst/>
          </a:prstGeom>
        </p:spPr>
      </p:pic>
    </p:spTree>
    <p:extLst>
      <p:ext uri="{BB962C8B-B14F-4D97-AF65-F5344CB8AC3E}">
        <p14:creationId xmlns:p14="http://schemas.microsoft.com/office/powerpoint/2010/main" val="3662851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rgbClr val="FF0000"/>
                </a:solidFill>
                <a:latin typeface="Tw Cen MT" pitchFamily="34" charset="0"/>
              </a:rPr>
              <a:t>Servicios</a:t>
            </a:r>
            <a:endParaRPr lang="es-CO" dirty="0">
              <a:solidFill>
                <a:srgbClr val="FF0000"/>
              </a:solidFill>
            </a:endParaRPr>
          </a:p>
        </p:txBody>
      </p:sp>
      <p:sp>
        <p:nvSpPr>
          <p:cNvPr id="7" name="2 Marcador de contenido"/>
          <p:cNvSpPr>
            <a:spLocks noGrp="1"/>
          </p:cNvSpPr>
          <p:nvPr>
            <p:ph idx="1"/>
          </p:nvPr>
        </p:nvSpPr>
        <p:spPr/>
        <p:txBody>
          <a:bodyPr>
            <a:noAutofit/>
          </a:bodyPr>
          <a:lstStyle/>
          <a:p>
            <a:pPr marL="0" indent="0" algn="just">
              <a:buNone/>
            </a:pPr>
            <a:r>
              <a:rPr lang="es-CO" sz="2400" dirty="0" smtClean="0"/>
              <a:t>La capa de enlace provee los siguientes servicios:</a:t>
            </a:r>
          </a:p>
          <a:p>
            <a:pPr marL="0" indent="0" algn="just">
              <a:buNone/>
            </a:pPr>
            <a:endParaRPr lang="es-CO" sz="2400" dirty="0" smtClean="0"/>
          </a:p>
          <a:p>
            <a:pPr algn="just"/>
            <a:r>
              <a:rPr lang="es-CO" sz="2400" dirty="0" smtClean="0"/>
              <a:t>Control de acceso al medio</a:t>
            </a:r>
          </a:p>
          <a:p>
            <a:pPr algn="just"/>
            <a:r>
              <a:rPr lang="es-CO" sz="2400" dirty="0"/>
              <a:t>Detección de </a:t>
            </a:r>
            <a:r>
              <a:rPr lang="es-CO" sz="2400" dirty="0" smtClean="0"/>
              <a:t>error : se implementa en hardware</a:t>
            </a:r>
          </a:p>
          <a:p>
            <a:pPr algn="just"/>
            <a:r>
              <a:rPr lang="es-CO" sz="2400" dirty="0" smtClean="0"/>
              <a:t>Corrección </a:t>
            </a:r>
            <a:r>
              <a:rPr lang="es-CO" sz="2400" dirty="0"/>
              <a:t>de </a:t>
            </a:r>
            <a:r>
              <a:rPr lang="es-CO" sz="2400" dirty="0" smtClean="0"/>
              <a:t>error: </a:t>
            </a:r>
            <a:r>
              <a:rPr lang="es-CO" sz="2400" dirty="0"/>
              <a:t>se implementa en </a:t>
            </a:r>
            <a:r>
              <a:rPr lang="es-CO" sz="2400" dirty="0" smtClean="0"/>
              <a:t>hardware</a:t>
            </a:r>
          </a:p>
          <a:p>
            <a:pPr algn="just"/>
            <a:r>
              <a:rPr lang="es-CO" sz="2400" dirty="0"/>
              <a:t>Entrega confiable: confirmaciones de envió y </a:t>
            </a:r>
            <a:r>
              <a:rPr lang="es-CO" sz="2400" dirty="0" smtClean="0"/>
              <a:t>recepción</a:t>
            </a:r>
            <a:endParaRPr lang="es-CO" sz="2400" dirty="0"/>
          </a:p>
          <a:p>
            <a:pPr algn="just"/>
            <a:r>
              <a:rPr lang="es-CO" sz="2400" dirty="0" smtClean="0"/>
              <a:t>Control de flujo: monitoreo de buffers en emisor y receptor</a:t>
            </a:r>
          </a:p>
          <a:p>
            <a:pPr algn="just"/>
            <a:r>
              <a:rPr lang="es-CO" sz="2400" dirty="0" smtClean="0"/>
              <a:t>Full </a:t>
            </a:r>
            <a:r>
              <a:rPr lang="es-CO" sz="2400" dirty="0" err="1" smtClean="0"/>
              <a:t>duplex</a:t>
            </a:r>
            <a:r>
              <a:rPr lang="es-CO" sz="2400" dirty="0" smtClean="0"/>
              <a:t>, </a:t>
            </a:r>
            <a:r>
              <a:rPr lang="es-CO" sz="2400" dirty="0" err="1" smtClean="0"/>
              <a:t>half</a:t>
            </a:r>
            <a:r>
              <a:rPr lang="es-CO" sz="2400" dirty="0" smtClean="0"/>
              <a:t> </a:t>
            </a:r>
            <a:r>
              <a:rPr lang="es-CO" sz="2400" dirty="0" err="1" smtClean="0"/>
              <a:t>duplex</a:t>
            </a:r>
            <a:endParaRPr lang="es-CO" sz="2400" dirty="0" smtClean="0"/>
          </a:p>
          <a:p>
            <a:pPr algn="just"/>
            <a:endParaRPr lang="es-CO" sz="2400" dirty="0" smtClean="0"/>
          </a:p>
        </p:txBody>
      </p:sp>
      <p:cxnSp>
        <p:nvCxnSpPr>
          <p:cNvPr id="9" name="8 Conector recto"/>
          <p:cNvCxnSpPr/>
          <p:nvPr/>
        </p:nvCxnSpPr>
        <p:spPr>
          <a:xfrm>
            <a:off x="0" y="6072206"/>
            <a:ext cx="9144000" cy="158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27077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21037</TotalTime>
  <Words>3698</Words>
  <Application>Microsoft Office PowerPoint</Application>
  <PresentationFormat>Presentación en pantalla (4:3)</PresentationFormat>
  <Paragraphs>2026</Paragraphs>
  <Slides>86</Slides>
  <Notes>1</Notes>
  <HiddenSlides>0</HiddenSlides>
  <MMClips>0</MMClips>
  <ScaleCrop>false</ScaleCrop>
  <HeadingPairs>
    <vt:vector size="4" baseType="variant">
      <vt:variant>
        <vt:lpstr>Tema</vt:lpstr>
      </vt:variant>
      <vt:variant>
        <vt:i4>1</vt:i4>
      </vt:variant>
      <vt:variant>
        <vt:lpstr>Títulos de diapositiva</vt:lpstr>
      </vt:variant>
      <vt:variant>
        <vt:i4>86</vt:i4>
      </vt:variant>
    </vt:vector>
  </HeadingPairs>
  <TitlesOfParts>
    <vt:vector size="87" baseType="lpstr">
      <vt:lpstr>Tema de Office</vt:lpstr>
      <vt:lpstr>Presentación de PowerPoint</vt:lpstr>
      <vt:lpstr>http://eisc.univalle.edu.co/cursos/web/ver/750001M/7</vt:lpstr>
      <vt:lpstr>Agenda</vt:lpstr>
      <vt:lpstr>Introducción</vt:lpstr>
      <vt:lpstr>Introducción</vt:lpstr>
      <vt:lpstr>Introducción</vt:lpstr>
      <vt:lpstr>Introducción</vt:lpstr>
      <vt:lpstr>Introducción</vt:lpstr>
      <vt:lpstr>Servicios</vt:lpstr>
      <vt:lpstr>Corrección/Detección Error</vt:lpstr>
      <vt:lpstr>Corrección/Detección Error</vt:lpstr>
      <vt:lpstr>Corrección/Detección Error</vt:lpstr>
      <vt:lpstr>Detección de Paridad</vt:lpstr>
      <vt:lpstr>Detección de Paridad</vt:lpstr>
      <vt:lpstr>Detección de Paridad</vt:lpstr>
      <vt:lpstr>Detección de Paridad</vt:lpstr>
      <vt:lpstr>Detección de Paridad</vt:lpstr>
      <vt:lpstr>Detección de Paridad</vt:lpstr>
      <vt:lpstr>Detección de Paridad</vt:lpstr>
      <vt:lpstr>Detección de Paridad</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Código Hamming</vt:lpstr>
      <vt:lpstr>Checksum</vt:lpstr>
      <vt:lpstr>Control Redundancia Cíclica</vt:lpstr>
      <vt:lpstr>Control Redundancia Cíclica</vt:lpstr>
      <vt:lpstr>Control Redundancia Cíclica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Control Redundancia Cíclica</vt:lpstr>
      <vt:lpstr>Control Redundancia Cíclica</vt:lpstr>
      <vt:lpstr>Protocolos de Acceso Múltiple</vt:lpstr>
      <vt:lpstr>Protocolos de Acceso Múltiple</vt:lpstr>
      <vt:lpstr>Protocolos de Acceso Múltiple</vt:lpstr>
      <vt:lpstr>CSMA/CD</vt:lpstr>
      <vt:lpstr>Protocolo Ethernet</vt:lpstr>
      <vt:lpstr>Protocolo Ethernet</vt:lpstr>
      <vt:lpstr>Protocolo Ethernet</vt:lpstr>
      <vt:lpstr>Protocolo Ethernet</vt:lpstr>
      <vt:lpstr>Protocolo Ethernet</vt:lpstr>
      <vt:lpstr>Protocolo Ethernet</vt:lpstr>
      <vt:lpstr>Protocolo Ethernet</vt:lpstr>
      <vt:lpstr>Protocolo Ethernet</vt:lpstr>
      <vt:lpstr>Protocolo Ethernet</vt:lpstr>
      <vt:lpstr>Protocolo Ethernet</vt:lpstr>
      <vt:lpstr>Protocolo Ethernet</vt:lpstr>
      <vt:lpstr>Protocolo HDLC</vt:lpstr>
      <vt:lpstr>Protocolo HDLC</vt:lpstr>
      <vt:lpstr>Bibliografía</vt:lpstr>
      <vt:lpstr>Asesorías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Daniel</dc:creator>
  <cp:lastModifiedBy>Lancelot_dab@hotmail.com</cp:lastModifiedBy>
  <cp:revision>448</cp:revision>
  <dcterms:created xsi:type="dcterms:W3CDTF">2009-08-31T02:57:41Z</dcterms:created>
  <dcterms:modified xsi:type="dcterms:W3CDTF">2015-05-22T03:47:10Z</dcterms:modified>
</cp:coreProperties>
</file>