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notesMasterIdLst>
    <p:notesMasterId r:id="rId91"/>
  </p:notesMasterIdLst>
  <p:handoutMasterIdLst>
    <p:handoutMasterId r:id="rId92"/>
  </p:handoutMasterIdLst>
  <p:sldIdLst>
    <p:sldId id="272" r:id="rId2"/>
    <p:sldId id="364" r:id="rId3"/>
    <p:sldId id="256" r:id="rId4"/>
    <p:sldId id="260" r:id="rId5"/>
    <p:sldId id="278" r:id="rId6"/>
    <p:sldId id="280" r:id="rId7"/>
    <p:sldId id="283" r:id="rId8"/>
    <p:sldId id="279" r:id="rId9"/>
    <p:sldId id="284" r:id="rId10"/>
    <p:sldId id="282" r:id="rId11"/>
    <p:sldId id="285" r:id="rId12"/>
    <p:sldId id="286" r:id="rId13"/>
    <p:sldId id="289" r:id="rId14"/>
    <p:sldId id="287" r:id="rId15"/>
    <p:sldId id="288" r:id="rId16"/>
    <p:sldId id="290" r:id="rId17"/>
    <p:sldId id="291" r:id="rId18"/>
    <p:sldId id="292" r:id="rId19"/>
    <p:sldId id="296" r:id="rId20"/>
    <p:sldId id="293" r:id="rId21"/>
    <p:sldId id="299" r:id="rId22"/>
    <p:sldId id="298" r:id="rId23"/>
    <p:sldId id="32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9" r:id="rId33"/>
    <p:sldId id="310" r:id="rId34"/>
    <p:sldId id="311" r:id="rId35"/>
    <p:sldId id="312" r:id="rId36"/>
    <p:sldId id="323" r:id="rId37"/>
    <p:sldId id="313" r:id="rId38"/>
    <p:sldId id="321" r:id="rId39"/>
    <p:sldId id="315" r:id="rId40"/>
    <p:sldId id="320" r:id="rId41"/>
    <p:sldId id="316" r:id="rId42"/>
    <p:sldId id="317" r:id="rId43"/>
    <p:sldId id="318" r:id="rId44"/>
    <p:sldId id="366" r:id="rId45"/>
    <p:sldId id="325" r:id="rId46"/>
    <p:sldId id="324" r:id="rId47"/>
    <p:sldId id="326" r:id="rId48"/>
    <p:sldId id="319" r:id="rId49"/>
    <p:sldId id="327" r:id="rId50"/>
    <p:sldId id="328" r:id="rId51"/>
    <p:sldId id="330" r:id="rId52"/>
    <p:sldId id="331" r:id="rId53"/>
    <p:sldId id="332" r:id="rId54"/>
    <p:sldId id="336" r:id="rId55"/>
    <p:sldId id="337" r:id="rId56"/>
    <p:sldId id="322" r:id="rId57"/>
    <p:sldId id="338" r:id="rId58"/>
    <p:sldId id="341" r:id="rId59"/>
    <p:sldId id="342" r:id="rId60"/>
    <p:sldId id="344" r:id="rId61"/>
    <p:sldId id="345" r:id="rId62"/>
    <p:sldId id="367" r:id="rId63"/>
    <p:sldId id="368" r:id="rId64"/>
    <p:sldId id="340" r:id="rId65"/>
    <p:sldId id="343" r:id="rId66"/>
    <p:sldId id="347" r:id="rId67"/>
    <p:sldId id="351" r:id="rId68"/>
    <p:sldId id="352" r:id="rId69"/>
    <p:sldId id="348" r:id="rId70"/>
    <p:sldId id="350" r:id="rId71"/>
    <p:sldId id="356" r:id="rId72"/>
    <p:sldId id="357" r:id="rId73"/>
    <p:sldId id="358" r:id="rId74"/>
    <p:sldId id="353" r:id="rId75"/>
    <p:sldId id="359" r:id="rId76"/>
    <p:sldId id="354" r:id="rId77"/>
    <p:sldId id="360" r:id="rId78"/>
    <p:sldId id="361" r:id="rId79"/>
    <p:sldId id="369" r:id="rId80"/>
    <p:sldId id="370" r:id="rId81"/>
    <p:sldId id="355" r:id="rId82"/>
    <p:sldId id="362" r:id="rId83"/>
    <p:sldId id="346" r:id="rId84"/>
    <p:sldId id="333" r:id="rId85"/>
    <p:sldId id="334" r:id="rId86"/>
    <p:sldId id="365" r:id="rId87"/>
    <p:sldId id="308" r:id="rId88"/>
    <p:sldId id="270" r:id="rId89"/>
    <p:sldId id="276" r:id="rId9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88385" autoAdjust="0"/>
  </p:normalViewPr>
  <p:slideViewPr>
    <p:cSldViewPr>
      <p:cViewPr>
        <p:scale>
          <a:sx n="50" d="100"/>
          <a:sy n="50" d="100"/>
        </p:scale>
        <p:origin x="-194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468E4-5DE3-401F-B5CB-E1107824445E}" type="datetimeFigureOut">
              <a:rPr lang="es-CO" smtClean="0"/>
              <a:pPr/>
              <a:t>26/02/2015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A5E3D-6DFB-4B05-AE35-6C902A1362A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172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BC784-B678-4017-8478-0E530CF3D02B}" type="datetimeFigureOut">
              <a:rPr lang="es-CO" smtClean="0"/>
              <a:pPr/>
              <a:t>26/02/2015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D00D4-FB9B-4798-AB08-B25AEAAD7B3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0024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3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26E5-DCCB-491D-8337-BFE82185D285}" type="datetime1">
              <a:rPr lang="es-ES" smtClean="0"/>
              <a:pPr/>
              <a:t>26/02/2015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37F9-4104-4677-8578-E662D6B2FC91}" type="datetime1">
              <a:rPr lang="es-ES" smtClean="0"/>
              <a:pPr/>
              <a:t>26/02/2015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C1AF-2018-42B1-8C20-0E9F798386E9}" type="datetime1">
              <a:rPr lang="es-ES" smtClean="0"/>
              <a:pPr/>
              <a:t>26/02/2015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632D-6ABD-40A3-A291-B88EEC7CD3BF}" type="datetime1">
              <a:rPr lang="es-ES" smtClean="0"/>
              <a:pPr/>
              <a:t>26/02/2015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50B7-541D-4B9E-80A2-4E5A011966A1}" type="datetime1">
              <a:rPr lang="es-ES" smtClean="0"/>
              <a:pPr/>
              <a:t>26/02/2015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2B7C-67D0-4A7D-857D-6F74FA5F43FC}" type="datetime1">
              <a:rPr lang="es-ES" smtClean="0"/>
              <a:pPr/>
              <a:t>26/02/2015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CF81-F468-4148-99BD-9303BDE0746A}" type="datetime1">
              <a:rPr lang="es-ES" smtClean="0"/>
              <a:pPr/>
              <a:t>26/02/2015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054-BE74-4A38-812D-F2999CA64A5F}" type="datetime1">
              <a:rPr lang="es-ES" smtClean="0"/>
              <a:pPr/>
              <a:t>26/02/2015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691D-9C5E-43D1-81F8-8B4F431FE2D3}" type="datetime1">
              <a:rPr lang="es-ES" smtClean="0"/>
              <a:pPr/>
              <a:t>26/02/2015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4A0B-A654-414D-8F9D-CD6EE11FFF57}" type="datetime1">
              <a:rPr lang="es-ES" smtClean="0"/>
              <a:pPr/>
              <a:t>26/02/2015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B862-5BF7-42E2-BA1C-08F6DD8A713B}" type="datetime1">
              <a:rPr lang="es-ES" smtClean="0"/>
              <a:pPr/>
              <a:t>26/02/2015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94B3-3E42-4703-B3C7-45ECEA9EA09B}" type="datetime1">
              <a:rPr lang="es-ES" smtClean="0"/>
              <a:pPr/>
              <a:t>26/02/2015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642942" y="6215082"/>
            <a:ext cx="8215338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000" dirty="0" smtClean="0"/>
              <a:t>Escuela de Ingeniería de Sistemas y Computación.</a:t>
            </a:r>
          </a:p>
          <a:p>
            <a:pPr marL="0" indent="0" algn="just">
              <a:buNone/>
            </a:pPr>
            <a:r>
              <a:rPr lang="es-CO" sz="1000" dirty="0" smtClean="0"/>
              <a:t>Fundamentos de Redes</a:t>
            </a:r>
            <a:endParaRPr lang="es-CO" sz="1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6215082"/>
            <a:ext cx="357190" cy="49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valle.edu.co/imagenes/logounivalle261x31.gi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Computer-Networking-Top-Down-Approach-6th/product-reviews/0132856204/ref=la_B001IGQHKM_1_1_cm_cr_acr_img?ie=UTF8&amp;showViewpoints=1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eedforall.com/mime-types.htm" TargetMode="External"/><Relationship Id="rId3" Type="http://schemas.openxmlformats.org/officeDocument/2006/relationships/hyperlink" Target="http://www.rfc-es.org/rfc/rfc0959-es.txt" TargetMode="External"/><Relationship Id="rId7" Type="http://schemas.openxmlformats.org/officeDocument/2006/relationships/hyperlink" Target="http://www.hotcleaner.com/cookies.html" TargetMode="External"/><Relationship Id="rId2" Type="http://schemas.openxmlformats.org/officeDocument/2006/relationships/hyperlink" Target="http://tools.ietf.org/html/rfc26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oclickemail.com/" TargetMode="External"/><Relationship Id="rId5" Type="http://schemas.openxmlformats.org/officeDocument/2006/relationships/hyperlink" Target="http://atenlabs.com/blog/how-to-steal-facebook-authentication-cookies/" TargetMode="External"/><Relationship Id="rId4" Type="http://schemas.openxmlformats.org/officeDocument/2006/relationships/hyperlink" Target="http://code.google.com/p/dvwa/" TargetMode="Externa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mailto:dbarragan1331@gmail.com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ChangeArrowheads="1"/>
          </p:cNvSpPr>
          <p:nvPr/>
        </p:nvSpPr>
        <p:spPr bwMode="ltGray">
          <a:xfrm flipV="1">
            <a:off x="0" y="4357694"/>
            <a:ext cx="9144000" cy="1106488"/>
          </a:xfrm>
          <a:prstGeom prst="rect">
            <a:avLst/>
          </a:prstGeom>
          <a:solidFill>
            <a:schemeClr val="bg1">
              <a:lumMod val="75000"/>
            </a:schemeClr>
          </a:solidFill>
          <a:ln w="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ltGray">
          <a:xfrm>
            <a:off x="1474788" y="4572008"/>
            <a:ext cx="7129462" cy="1214446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pic>
        <p:nvPicPr>
          <p:cNvPr id="8" name="Picture 22"/>
          <p:cNvPicPr>
            <a:picLocks noChangeAspect="1" noChangeArrowheads="1"/>
          </p:cNvPicPr>
          <p:nvPr/>
        </p:nvPicPr>
        <p:blipFill>
          <a:blip r:embed="rId2"/>
          <a:srcRect b="16016"/>
          <a:stretch>
            <a:fillRect/>
          </a:stretch>
        </p:blipFill>
        <p:spPr bwMode="auto">
          <a:xfrm>
            <a:off x="4714876" y="1000108"/>
            <a:ext cx="4406400" cy="561917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00034" y="27146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>
              <a:defRPr b="0" cap="small" baseline="0"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small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Fundamentos de Redes</a:t>
            </a:r>
            <a:endParaRPr kumimoji="0" lang="es-CO" sz="5400" b="0" i="0" u="none" strike="noStrike" kern="1200" cap="small" spc="0" normalizeH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small" spc="0" normalizeH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Capa de </a:t>
            </a:r>
            <a:r>
              <a:rPr lang="es-CO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Aplicación</a:t>
            </a:r>
            <a:endParaRPr kumimoji="0" lang="es-ES" sz="5400" b="0" i="0" u="none" strike="noStrike" kern="1200" cap="small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5857892"/>
            <a:ext cx="642942" cy="88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614488" y="4714884"/>
            <a:ext cx="6858000" cy="85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Daniel Barragán 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daniel.barragan@correounivalle.edu.co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Edificio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331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Oficina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2114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Introducción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Protocolos de la capa de </a:t>
            </a:r>
            <a:r>
              <a:rPr lang="es-CO" sz="2800" b="1" dirty="0" smtClean="0"/>
              <a:t>aplicación</a:t>
            </a:r>
            <a:endParaRPr lang="es-CO" sz="2800" dirty="0" smtClean="0"/>
          </a:p>
          <a:p>
            <a:pPr marL="0" indent="0" algn="just">
              <a:buNone/>
            </a:pPr>
            <a:r>
              <a:rPr lang="es-CO" sz="2400" dirty="0" smtClean="0"/>
              <a:t>Un protocolo de la capa de aplicación define: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algn="just"/>
            <a:r>
              <a:rPr lang="es-CO" sz="2400" dirty="0" smtClean="0"/>
              <a:t>Tipos de mensajes: mensajes de solicitud y respuesta</a:t>
            </a:r>
          </a:p>
          <a:p>
            <a:pPr algn="just"/>
            <a:r>
              <a:rPr lang="es-CO" sz="2400" dirty="0" smtClean="0"/>
              <a:t>Sintaxis de los mensajes ( campos en los mensajes )</a:t>
            </a:r>
          </a:p>
          <a:p>
            <a:pPr algn="just"/>
            <a:r>
              <a:rPr lang="es-CO" sz="2400" dirty="0" smtClean="0"/>
              <a:t>Semántica de los campos ( significado de los campos)</a:t>
            </a:r>
          </a:p>
          <a:p>
            <a:pPr algn="just"/>
            <a:r>
              <a:rPr lang="es-CO" sz="2400" dirty="0" smtClean="0"/>
              <a:t>Reglas de cuando y cómo se procesan mensajes de solicitud y respuesta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3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Introducción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>
                <a:latin typeface="+mj-lt"/>
              </a:rPr>
              <a:t>Comunicación a través de </a:t>
            </a:r>
            <a:r>
              <a:rPr lang="es-CO" sz="2800" b="1" dirty="0" smtClean="0">
                <a:latin typeface="+mj-lt"/>
              </a:rPr>
              <a:t>la red</a:t>
            </a:r>
          </a:p>
          <a:p>
            <a:pPr marL="0" indent="0" algn="just">
              <a:buNone/>
            </a:pPr>
            <a:r>
              <a:rPr lang="es-CO" sz="2400" dirty="0" smtClean="0"/>
              <a:t>Una aplicación de red involucra dos o mas procesos que se comunican entre ellos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0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Introducción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>
                <a:latin typeface="+mj-lt"/>
              </a:rPr>
              <a:t>Comunicación a través de la </a:t>
            </a:r>
            <a:r>
              <a:rPr lang="es-CO" sz="2800" b="1" dirty="0" smtClean="0">
                <a:latin typeface="+mj-lt"/>
              </a:rPr>
              <a:t>red</a:t>
            </a:r>
            <a:endParaRPr lang="es-CO" sz="2800" dirty="0" smtClean="0">
              <a:latin typeface="+mj-lt"/>
            </a:endParaRPr>
          </a:p>
          <a:p>
            <a:pPr marL="0" indent="0" algn="just">
              <a:buNone/>
            </a:pPr>
            <a:r>
              <a:rPr lang="es-CO" sz="2400" dirty="0" smtClean="0"/>
              <a:t>Los procesos envían y reciben mensajes a través de sockets. Los procesos asumen que existe una infraestructura entre los sockets involucrados en la comunicación</a:t>
            </a:r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7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Introducción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>
                <a:latin typeface="+mj-lt"/>
              </a:rPr>
              <a:t>Comunicación a través de la </a:t>
            </a:r>
            <a:r>
              <a:rPr lang="es-CO" sz="2800" b="1" dirty="0" smtClean="0">
                <a:latin typeface="+mj-lt"/>
              </a:rPr>
              <a:t>red</a:t>
            </a:r>
            <a:endParaRPr lang="es-CO" sz="2800" dirty="0" smtClean="0">
              <a:latin typeface="+mj-lt"/>
            </a:endParaRPr>
          </a:p>
          <a:p>
            <a:pPr marL="0" indent="0" algn="just">
              <a:buNone/>
            </a:pPr>
            <a:r>
              <a:rPr lang="es-CO" sz="2400" dirty="0" smtClean="0"/>
              <a:t>Un socket es una interfaz entre un proceso y el protocolo de transporte</a:t>
            </a:r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68960"/>
            <a:ext cx="5760640" cy="265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Introducción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>
                <a:latin typeface="+mj-lt"/>
              </a:rPr>
              <a:t>Direccionamiento</a:t>
            </a:r>
          </a:p>
          <a:p>
            <a:pPr marL="0" indent="0" algn="just">
              <a:buNone/>
            </a:pPr>
            <a:r>
              <a:rPr lang="es-CO" sz="2400" dirty="0" smtClean="0">
                <a:latin typeface="+mj-lt"/>
              </a:rPr>
              <a:t>En la tarea de enviar un mensaje se requiere identificar de forma única los procesos que participan en la comunicación</a:t>
            </a:r>
          </a:p>
          <a:p>
            <a:pPr marL="0" indent="0" algn="just">
              <a:buNone/>
            </a:pPr>
            <a:r>
              <a:rPr lang="es-CO" sz="2400" dirty="0" smtClean="0">
                <a:latin typeface="+mj-lt"/>
              </a:rPr>
              <a:t>Existen dos tipos de direcciones: la dirección del equipo (dirección IP) y la dirección o identificador del proceso (Número de puerto)</a:t>
            </a:r>
          </a:p>
          <a:p>
            <a:pPr marL="0" indent="0" algn="just">
              <a:buNone/>
            </a:pPr>
            <a:endParaRPr lang="es-CO" sz="2400" dirty="0" smtClean="0">
              <a:latin typeface="+mj-lt"/>
            </a:endParaRPr>
          </a:p>
          <a:p>
            <a:pPr marL="0" indent="0" algn="just">
              <a:buNone/>
            </a:pPr>
            <a:endParaRPr lang="es-CO" sz="2400" dirty="0" smtClean="0">
              <a:latin typeface="+mj-lt"/>
            </a:endParaRP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3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Servicios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dirty="0" smtClean="0"/>
              <a:t>Al desarrollar una aplicación de red empleando sockets, se debe escoger el protocolo de la capa de transporte a utilizar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Servicios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dirty="0" smtClean="0"/>
              <a:t>Los servicios que una aplicación de red requiere de un protocolo de la capa de transporte pueden ser clasificados de acuerdo a tres dimensiones:</a:t>
            </a:r>
          </a:p>
          <a:p>
            <a:pPr marL="0" indent="0" algn="just">
              <a:buNone/>
            </a:pPr>
            <a:r>
              <a:rPr lang="es-CO" sz="2400" b="1" dirty="0" smtClean="0"/>
              <a:t>Perdida de información: </a:t>
            </a:r>
            <a:r>
              <a:rPr lang="es-CO" sz="2400" dirty="0" smtClean="0"/>
              <a:t>algunas aplicaciones pueden presentar perdida de información y otras no</a:t>
            </a:r>
          </a:p>
          <a:p>
            <a:pPr marL="0" indent="0" algn="just">
              <a:buNone/>
            </a:pPr>
            <a:r>
              <a:rPr lang="es-CO" sz="2400" b="1" dirty="0" smtClean="0"/>
              <a:t>Ancho de banda: </a:t>
            </a:r>
            <a:r>
              <a:rPr lang="es-CO" sz="2400" dirty="0" smtClean="0"/>
              <a:t>algunas aplicaciones deben transmitir información a una velocidad constante. Las técnicas de codificación adaptativa permiten adaptarse a las condiciones del canal </a:t>
            </a:r>
            <a:endParaRPr lang="es-CO" sz="2400" b="1" dirty="0" smtClean="0"/>
          </a:p>
          <a:p>
            <a:pPr marL="0" indent="0" algn="just">
              <a:buNone/>
            </a:pPr>
            <a:r>
              <a:rPr lang="es-CO" sz="2400" b="1" dirty="0" smtClean="0"/>
              <a:t>Tiempo: </a:t>
            </a:r>
            <a:r>
              <a:rPr lang="es-CO" sz="2400" dirty="0" smtClean="0"/>
              <a:t>algunas aplicaciones tienen restricciones de tiempo muy ajustadas para la entrega de información</a:t>
            </a:r>
            <a:endParaRPr lang="es-CO" sz="2400" b="1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7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Servicios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Servicios TCP</a:t>
            </a:r>
          </a:p>
          <a:p>
            <a:pPr marL="0" indent="0" algn="just">
              <a:buNone/>
            </a:pPr>
            <a:r>
              <a:rPr lang="es-CO" sz="2400" dirty="0" smtClean="0"/>
              <a:t>TCP provee un servicio orientado a conexión y de transferencia confiable de información</a:t>
            </a:r>
          </a:p>
          <a:p>
            <a:pPr marL="0" indent="0" algn="just">
              <a:buNone/>
            </a:pPr>
            <a:r>
              <a:rPr lang="es-CO" sz="2400" dirty="0" smtClean="0"/>
              <a:t>En un servicio orientado a conexión las partes negocian el establecimiento de la comunicación. Cuando la transmisión de información termina, el cliente cierra la conexión</a:t>
            </a:r>
          </a:p>
          <a:p>
            <a:pPr marL="0" indent="0" algn="just">
              <a:buNone/>
            </a:pPr>
            <a:r>
              <a:rPr lang="es-CO" sz="2400" dirty="0" smtClean="0"/>
              <a:t>La transferencia confiable implica que </a:t>
            </a:r>
            <a:r>
              <a:rPr lang="es-CO" sz="2400" dirty="0"/>
              <a:t>l</a:t>
            </a:r>
            <a:r>
              <a:rPr lang="es-CO" sz="2400" dirty="0" smtClean="0"/>
              <a:t>as partes pueden confiar en que TCP entregará todos los mensajes  sin error y en el orden correcto</a:t>
            </a:r>
          </a:p>
          <a:p>
            <a:pPr marL="0" indent="0" algn="just">
              <a:buNone/>
            </a:pPr>
            <a:r>
              <a:rPr lang="es-CO" sz="2400" dirty="0" smtClean="0"/>
              <a:t>TCP provee control de la congestión</a:t>
            </a:r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4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Servicios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Servicios UDP</a:t>
            </a:r>
          </a:p>
          <a:p>
            <a:pPr marL="0" indent="0" algn="just">
              <a:buNone/>
            </a:pPr>
            <a:r>
              <a:rPr lang="es-CO" sz="2400" dirty="0" smtClean="0"/>
              <a:t>UDP provee un servicio no orientado a conexión y de transferencia de información no confiable</a:t>
            </a:r>
          </a:p>
          <a:p>
            <a:pPr marL="0" indent="0" algn="just">
              <a:buNone/>
            </a:pPr>
            <a:r>
              <a:rPr lang="es-CO" sz="2400" dirty="0" smtClean="0"/>
              <a:t>En un servicio no orientado a conexión las partes no negocian el establecimiento de la conexión</a:t>
            </a:r>
          </a:p>
          <a:p>
            <a:pPr marL="0" indent="0" algn="just">
              <a:buNone/>
            </a:pPr>
            <a:r>
              <a:rPr lang="es-CO" sz="2400" dirty="0" smtClean="0"/>
              <a:t>La transferencia no confiable no garantiza que los mensajes lleguen a su destino (socket receptor), ni que lleguen en orden</a:t>
            </a:r>
          </a:p>
          <a:p>
            <a:pPr marL="0" indent="0" algn="just">
              <a:buNone/>
            </a:pPr>
            <a:r>
              <a:rPr lang="es-CO" sz="2400" dirty="0" smtClean="0"/>
              <a:t>UDP no provee control de la congestión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Introducción</a:t>
            </a:r>
          </a:p>
          <a:p>
            <a:pPr marL="0" indent="0" algn="just">
              <a:buNone/>
            </a:pPr>
            <a:r>
              <a:rPr lang="es-CO" sz="2400" dirty="0" smtClean="0"/>
              <a:t>Una página WEB se compone de objetos. Un objeto puede ser: un archivo HTML, una imagen, un audio, un video, </a:t>
            </a:r>
            <a:r>
              <a:rPr lang="es-CO" sz="2400" dirty="0" err="1" smtClean="0"/>
              <a:t>etc</a:t>
            </a: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El archivo HTML base referencia a los otros objetos por medio de </a:t>
            </a:r>
            <a:r>
              <a:rPr lang="es-CO" sz="2400" dirty="0" err="1" smtClean="0"/>
              <a:t>URLs</a:t>
            </a:r>
            <a:r>
              <a:rPr lang="es-CO" sz="2400" dirty="0" smtClean="0"/>
              <a:t>. Una URL se compone del </a:t>
            </a:r>
            <a:r>
              <a:rPr lang="es-CO" sz="2400" b="1" i="1" dirty="0" err="1" smtClean="0"/>
              <a:t>hostname</a:t>
            </a:r>
            <a:r>
              <a:rPr lang="es-CO" sz="2400" dirty="0" smtClean="0"/>
              <a:t> del servidor y la ruta al objeto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>
                <a:hlinkClick r:id="rId2"/>
              </a:rPr>
              <a:t>www.univalle.edu.co/imagenes/logounivalle261x31.gif</a:t>
            </a: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+mn-lt"/>
              </a:rPr>
              <a:t>http://eisc.univalle.edu.co/cursos/web/ver/750001M/7</a:t>
            </a:r>
            <a:endParaRPr lang="es-ES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>
          <a:xfrm>
            <a:off x="1681337" y="1772816"/>
            <a:ext cx="5842991" cy="33843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i="1" dirty="0" smtClean="0"/>
              <a:t>"El </a:t>
            </a:r>
            <a:r>
              <a:rPr lang="es-CO" sz="2400" i="1" dirty="0"/>
              <a:t>único sistema </a:t>
            </a:r>
            <a:r>
              <a:rPr lang="es-CO" sz="2400" i="1" dirty="0" smtClean="0"/>
              <a:t>totalmente </a:t>
            </a:r>
            <a:r>
              <a:rPr lang="es-CO" sz="2400" i="1" dirty="0"/>
              <a:t>seguro es aquel que está </a:t>
            </a:r>
            <a:r>
              <a:rPr lang="es-CO" sz="2400" i="1" dirty="0" smtClean="0"/>
              <a:t>apagado, desconectado</a:t>
            </a:r>
            <a:r>
              <a:rPr lang="es-CO" sz="2400" i="1" dirty="0"/>
              <a:t>, guardado en un caja de Titanio, encerrado en </a:t>
            </a:r>
            <a:r>
              <a:rPr lang="es-CO" sz="2400" i="1" dirty="0" smtClean="0"/>
              <a:t>un búnker </a:t>
            </a:r>
            <a:r>
              <a:rPr lang="es-CO" sz="2400" i="1" dirty="0"/>
              <a:t>de concreto, rodeado por gas venenoso y cuidado </a:t>
            </a:r>
            <a:r>
              <a:rPr lang="es-CO" sz="2400" i="1" dirty="0" smtClean="0"/>
              <a:t>por guardias </a:t>
            </a:r>
            <a:r>
              <a:rPr lang="es-CO" sz="2400" i="1" dirty="0"/>
              <a:t>muy armados y muy bien pagados. Aun así no </a:t>
            </a:r>
            <a:r>
              <a:rPr lang="es-CO" sz="2400" i="1" dirty="0" smtClean="0"/>
              <a:t>apostaría mi </a:t>
            </a:r>
            <a:r>
              <a:rPr lang="es-CO" sz="2400" i="1" dirty="0"/>
              <a:t>vida por él</a:t>
            </a:r>
            <a:r>
              <a:rPr lang="es-CO" sz="2400" i="1" dirty="0" smtClean="0"/>
              <a:t>"</a:t>
            </a:r>
          </a:p>
          <a:p>
            <a:pPr marL="0" indent="0" algn="r">
              <a:buNone/>
            </a:pPr>
            <a:r>
              <a:rPr lang="es-CO" sz="2400" b="1" dirty="0"/>
              <a:t>Eugene </a:t>
            </a:r>
            <a:r>
              <a:rPr lang="es-CO" sz="2400" b="1" dirty="0" err="1"/>
              <a:t>Spafford</a:t>
            </a:r>
            <a:endParaRPr lang="es-CO" sz="2400" b="1" dirty="0"/>
          </a:p>
          <a:p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1484591" y="332656"/>
            <a:ext cx="617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 smtClean="0">
                <a:solidFill>
                  <a:srgbClr val="FF0000"/>
                </a:solidFill>
                <a:latin typeface="Tw Cen MT" pitchFamily="34" charset="0"/>
              </a:rPr>
              <a:t>Capa de aplicación</a:t>
            </a:r>
            <a:endParaRPr lang="es-CO" sz="4800" dirty="0">
              <a:solidFill>
                <a:srgbClr val="FF0000"/>
              </a:solidFill>
              <a:latin typeface="Tw Cen MT" pitchFamily="34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AutoShape 2" descr="http://recuperamosdatos.com/graphics/seguridad-informatica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AutoShape 4" descr="http://recuperamosdatos.com/graphics/seguridad-informatica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28813" y="109982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El único sistema totalmente seguro es aquel que está apagado,</a:t>
            </a:r>
            <a:endParaRPr kumimoji="0" lang="es-CO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28813" y="112807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desconectado, guardado en un caja de Titanio, encerrado en un</a:t>
            </a:r>
            <a:endParaRPr kumimoji="0" lang="es-CO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928813" y="115554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búnker de concreto, rodeado por gas venenoso y cuidado por</a:t>
            </a:r>
            <a:endParaRPr kumimoji="0" lang="es-CO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28813" y="118300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guardias muy armados y muy bien pagados. Aun así no apostaría</a:t>
            </a:r>
            <a:endParaRPr kumimoji="0" lang="es-CO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28813" y="121126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mi vida por él</a:t>
            </a: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5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Características</a:t>
            </a:r>
          </a:p>
          <a:p>
            <a:pPr marL="0" indent="0" algn="just">
              <a:buNone/>
            </a:pPr>
            <a:r>
              <a:rPr lang="es-CO" sz="2400" dirty="0" smtClean="0"/>
              <a:t>HTTP se implementa como dos programas:</a:t>
            </a:r>
          </a:p>
          <a:p>
            <a:pPr algn="just"/>
            <a:r>
              <a:rPr lang="es-CO" sz="2400" dirty="0" smtClean="0"/>
              <a:t>Programa cliente</a:t>
            </a:r>
          </a:p>
          <a:p>
            <a:pPr algn="just"/>
            <a:r>
              <a:rPr lang="es-CO" sz="2400" dirty="0" smtClean="0"/>
              <a:t>Programa servidor</a:t>
            </a:r>
          </a:p>
          <a:p>
            <a:pPr algn="just"/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HTTP define:</a:t>
            </a:r>
          </a:p>
          <a:p>
            <a:pPr algn="just"/>
            <a:r>
              <a:rPr lang="es-CO" sz="2400" dirty="0" smtClean="0"/>
              <a:t>Forma en que se comunican cliente y servidor</a:t>
            </a:r>
          </a:p>
          <a:p>
            <a:pPr algn="just"/>
            <a:r>
              <a:rPr lang="es-CO" sz="2400" dirty="0" smtClean="0"/>
              <a:t>Estructura de los mensajes entre cliente y servidor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2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2816"/>
            <a:ext cx="5143872" cy="356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5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Características</a:t>
            </a:r>
          </a:p>
          <a:p>
            <a:pPr marL="0" indent="0" algn="just">
              <a:buNone/>
            </a:pPr>
            <a:r>
              <a:rPr lang="es-CO" sz="2400" dirty="0" smtClean="0"/>
              <a:t>HTTP/1.0, HTTP/1.1 y HTTP/1.2 usan como protocolo en la capa de transporte a TCP. Cliente y Servidor intercambian información a través de sockets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HTTP emplea una sola conexión TCP para el control de la conexión y el envío de información (</a:t>
            </a:r>
            <a:r>
              <a:rPr lang="es-CO" sz="2400" b="1" i="1" dirty="0" smtClean="0"/>
              <a:t>in-band</a:t>
            </a:r>
            <a:r>
              <a:rPr lang="es-CO" sz="2400" dirty="0" smtClean="0"/>
              <a:t>)</a:t>
            </a: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El  modo de funcionamiento de HTTP es obtener información que alguien almacena en un servidor (</a:t>
            </a:r>
            <a:r>
              <a:rPr lang="es-CO" sz="2400" b="1" i="1" dirty="0" err="1" smtClean="0"/>
              <a:t>pull</a:t>
            </a:r>
            <a:r>
              <a:rPr lang="es-CO" sz="2400" b="1" i="1" dirty="0" smtClean="0"/>
              <a:t> </a:t>
            </a:r>
            <a:r>
              <a:rPr lang="es-CO" sz="2400" b="1" i="1" dirty="0" err="1" smtClean="0"/>
              <a:t>protocol</a:t>
            </a:r>
            <a:r>
              <a:rPr lang="es-CO" sz="2400" dirty="0" smtClean="0"/>
              <a:t>)</a:t>
            </a:r>
            <a:endParaRPr lang="es-CO" sz="2400" b="1" i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0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- HTTP y TCP - </a:t>
            </a:r>
          </a:p>
          <a:p>
            <a:pPr marL="0" indent="0" algn="just">
              <a:buNone/>
            </a:pPr>
            <a:r>
              <a:rPr lang="es-CO" sz="2400" dirty="0"/>
              <a:t>TCP emplea un mecanismo de control de congestión que obliga a iniciar la transmisión a una tasa baja (</a:t>
            </a:r>
            <a:r>
              <a:rPr lang="es-CO" sz="2400" b="1" i="1" dirty="0" err="1"/>
              <a:t>slow</a:t>
            </a:r>
            <a:r>
              <a:rPr lang="es-CO" sz="2400" b="1" i="1" dirty="0"/>
              <a:t> </a:t>
            </a:r>
            <a:r>
              <a:rPr lang="es-CO" sz="2400" b="1" i="1" dirty="0" err="1"/>
              <a:t>start</a:t>
            </a:r>
            <a:r>
              <a:rPr lang="es-CO" sz="2400" dirty="0"/>
              <a:t>) y dependiendo de las condiciones de la red (congestión) pasar a una tasa mayor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9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74" y="1628800"/>
            <a:ext cx="5989251" cy="3682752"/>
          </a:xfrm>
        </p:spPr>
      </p:pic>
    </p:spTree>
    <p:extLst>
      <p:ext uri="{BB962C8B-B14F-4D97-AF65-F5344CB8AC3E}">
        <p14:creationId xmlns:p14="http://schemas.microsoft.com/office/powerpoint/2010/main" val="13345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Características</a:t>
            </a:r>
          </a:p>
          <a:p>
            <a:pPr marL="0" indent="0" algn="just">
              <a:buNone/>
            </a:pPr>
            <a:r>
              <a:rPr lang="es-CO" sz="2400" dirty="0" smtClean="0"/>
              <a:t>HTTP es un protocolo sin estado (</a:t>
            </a:r>
            <a:r>
              <a:rPr lang="es-CO" sz="2400" b="1" i="1" dirty="0" err="1" smtClean="0"/>
              <a:t>stateless</a:t>
            </a:r>
            <a:r>
              <a:rPr lang="es-CO" sz="2400" dirty="0" smtClean="0"/>
              <a:t>). El servidor reenvía un objeto en caso de ser solicitado dos o mas veces (Sin cache)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HTTP puede usar conexiones persistentes </a:t>
            </a:r>
            <a:r>
              <a:rPr lang="es-CO" sz="2400" dirty="0"/>
              <a:t>(una sola conexión </a:t>
            </a:r>
            <a:r>
              <a:rPr lang="es-CO" sz="2400" dirty="0" smtClean="0"/>
              <a:t>TCP) o no persistentes </a:t>
            </a:r>
            <a:r>
              <a:rPr lang="es-CO" sz="2400" dirty="0"/>
              <a:t>(múltiples conexiones TCP). </a:t>
            </a:r>
            <a:r>
              <a:rPr lang="es-CO" sz="2400" dirty="0" smtClean="0"/>
              <a:t>Las conexiones persistentes pueden ser de dos tipos: con </a:t>
            </a:r>
            <a:r>
              <a:rPr lang="es-CO" sz="2400" b="1" i="1" dirty="0" err="1" smtClean="0"/>
              <a:t>pipelining</a:t>
            </a:r>
            <a:r>
              <a:rPr lang="es-CO" sz="2400" dirty="0" smtClean="0"/>
              <a:t> o </a:t>
            </a:r>
            <a:r>
              <a:rPr lang="es-CO" sz="2400" b="1" i="1" dirty="0" smtClean="0"/>
              <a:t>sin</a:t>
            </a:r>
            <a:r>
              <a:rPr lang="es-CO" sz="2400" dirty="0" smtClean="0"/>
              <a:t> </a:t>
            </a:r>
            <a:r>
              <a:rPr lang="es-CO" sz="2400" b="1" i="1" dirty="0" err="1" smtClean="0"/>
              <a:t>pipelining</a:t>
            </a:r>
            <a:endParaRPr lang="es-CO" sz="2400" b="1" i="1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Por defecto: HTTP/1.0 (no persistentes), </a:t>
            </a:r>
            <a:r>
              <a:rPr lang="es-CO" sz="2400" dirty="0"/>
              <a:t>HTTP/1.1 </a:t>
            </a:r>
            <a:r>
              <a:rPr lang="es-CO" sz="2400" dirty="0" smtClean="0"/>
              <a:t>(persistentes)</a:t>
            </a:r>
            <a:endParaRPr lang="es-CO" sz="2400" dirty="0"/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1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97" y="1700807"/>
            <a:ext cx="6324005" cy="39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Comunicación - Formato de Mensajes</a:t>
            </a:r>
          </a:p>
          <a:p>
            <a:pPr marL="0" indent="0" algn="just">
              <a:buNone/>
            </a:pPr>
            <a:r>
              <a:rPr lang="es-CO" sz="2400" dirty="0" smtClean="0"/>
              <a:t>Un mensaje de solicitud presenta el siguiente formato: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 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457" y="2780928"/>
            <a:ext cx="5415086" cy="3013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0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Comunicación - Formato de Mensajes</a:t>
            </a:r>
          </a:p>
          <a:p>
            <a:pPr marL="0" indent="0" algn="just">
              <a:buNone/>
            </a:pPr>
            <a:r>
              <a:rPr lang="es-CO" sz="2400" dirty="0" smtClean="0"/>
              <a:t>Un ejemplo de un mensaje de solicitud es el siguiente: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GET /</a:t>
            </a:r>
            <a:r>
              <a:rPr lang="es-CO" sz="2400" dirty="0" err="1" smtClean="0"/>
              <a:t>somedir</a:t>
            </a:r>
            <a:r>
              <a:rPr lang="es-CO" sz="2400" dirty="0" smtClean="0"/>
              <a:t>/page.html/ HTTP/1.1</a:t>
            </a:r>
          </a:p>
          <a:p>
            <a:pPr marL="0" indent="0" algn="just">
              <a:buNone/>
            </a:pPr>
            <a:r>
              <a:rPr lang="es-CO" sz="2400" dirty="0" err="1" smtClean="0"/>
              <a:t>Connection</a:t>
            </a:r>
            <a:r>
              <a:rPr lang="es-CO" sz="2400" dirty="0" smtClean="0"/>
              <a:t>: </a:t>
            </a:r>
            <a:r>
              <a:rPr lang="es-CO" sz="2400" dirty="0" err="1" smtClean="0"/>
              <a:t>close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err="1" smtClean="0"/>
              <a:t>User-agent</a:t>
            </a:r>
            <a:r>
              <a:rPr lang="es-CO" sz="2400" dirty="0" smtClean="0"/>
              <a:t>: Mozilla/4.0</a:t>
            </a:r>
          </a:p>
          <a:p>
            <a:pPr marL="0" indent="0" algn="just">
              <a:buNone/>
            </a:pPr>
            <a:r>
              <a:rPr lang="es-CO" sz="2400" dirty="0" err="1" smtClean="0"/>
              <a:t>Accept</a:t>
            </a:r>
            <a:r>
              <a:rPr lang="es-CO" sz="2400" dirty="0" smtClean="0"/>
              <a:t>: </a:t>
            </a:r>
            <a:r>
              <a:rPr lang="es-CO" sz="2400" dirty="0" err="1" smtClean="0"/>
              <a:t>text</a:t>
            </a:r>
            <a:r>
              <a:rPr lang="es-CO" sz="2400" dirty="0" smtClean="0"/>
              <a:t>/</a:t>
            </a:r>
            <a:r>
              <a:rPr lang="es-CO" sz="2400" dirty="0" err="1" smtClean="0"/>
              <a:t>html</a:t>
            </a:r>
            <a:r>
              <a:rPr lang="es-CO" sz="2400" dirty="0" smtClean="0"/>
              <a:t>, </a:t>
            </a:r>
            <a:r>
              <a:rPr lang="es-CO" sz="2400" dirty="0" err="1" smtClean="0"/>
              <a:t>image</a:t>
            </a:r>
            <a:r>
              <a:rPr lang="es-CO" sz="2400" dirty="0" smtClean="0"/>
              <a:t>/</a:t>
            </a:r>
            <a:r>
              <a:rPr lang="es-CO" sz="2400" dirty="0" err="1" smtClean="0"/>
              <a:t>gif</a:t>
            </a:r>
            <a:r>
              <a:rPr lang="es-CO" sz="2400" dirty="0" smtClean="0"/>
              <a:t>, </a:t>
            </a:r>
            <a:r>
              <a:rPr lang="es-CO" sz="2400" dirty="0" err="1" smtClean="0"/>
              <a:t>image</a:t>
            </a:r>
            <a:r>
              <a:rPr lang="es-CO" sz="2400" dirty="0" smtClean="0"/>
              <a:t>/</a:t>
            </a:r>
            <a:r>
              <a:rPr lang="es-CO" sz="2400" dirty="0" err="1" smtClean="0"/>
              <a:t>jpeg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err="1" smtClean="0"/>
              <a:t>Accept-language</a:t>
            </a:r>
            <a:r>
              <a:rPr lang="es-CO" sz="2400" dirty="0" smtClean="0"/>
              <a:t>: </a:t>
            </a:r>
            <a:r>
              <a:rPr lang="es-CO" sz="2400" dirty="0" err="1" smtClean="0"/>
              <a:t>fr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(retorno de carro y nueva línea adicional)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 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6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Comunicación - Formato de Mensajes</a:t>
            </a:r>
          </a:p>
          <a:p>
            <a:pPr marL="0" indent="0" algn="just">
              <a:buNone/>
            </a:pPr>
            <a:r>
              <a:rPr lang="es-CO" sz="2400" dirty="0" smtClean="0"/>
              <a:t>Un mensaje de respuesta presenta el siguiente formato: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 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625055"/>
            <a:ext cx="58102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4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470025"/>
          </a:xfrm>
        </p:spPr>
        <p:txBody>
          <a:bodyPr>
            <a:no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+mn-lt"/>
              </a:rPr>
              <a:t>http://eisc.univalle.edu.co/cursos/web/ver/750001M/7</a:t>
            </a:r>
            <a:endParaRPr lang="es-ES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84591" y="332656"/>
            <a:ext cx="617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 smtClean="0">
                <a:solidFill>
                  <a:srgbClr val="FF0000"/>
                </a:solidFill>
                <a:latin typeface="Tw Cen MT" pitchFamily="34" charset="0"/>
              </a:rPr>
              <a:t>Capa de aplicación</a:t>
            </a:r>
            <a:endParaRPr lang="es-CO" sz="4800" dirty="0">
              <a:solidFill>
                <a:srgbClr val="FF0000"/>
              </a:solidFill>
              <a:latin typeface="Tw Cen MT" pitchFamily="34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AutoShape 2" descr="http://recuperamosdatos.com/graphics/seguridad-informatica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AutoShape 4" descr="http://recuperamosdatos.com/graphics/seguridad-informatica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77" y="2132856"/>
            <a:ext cx="7031045" cy="2572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Comunicación - Formato de Mensajes</a:t>
            </a:r>
          </a:p>
          <a:p>
            <a:pPr marL="0" indent="0" algn="just">
              <a:buNone/>
            </a:pPr>
            <a:r>
              <a:rPr lang="es-CO" sz="2400" dirty="0" smtClean="0"/>
              <a:t>Un ejemplo de un mensaje de respuesta es el siguiente:</a:t>
            </a:r>
          </a:p>
          <a:p>
            <a:pPr marL="0" indent="0" algn="just">
              <a:buNone/>
            </a:pPr>
            <a:r>
              <a:rPr lang="es-CO" sz="2400" dirty="0" smtClean="0"/>
              <a:t>HTTP/1.1 200 OK</a:t>
            </a:r>
          </a:p>
          <a:p>
            <a:pPr marL="0" indent="0" algn="just">
              <a:buNone/>
            </a:pPr>
            <a:r>
              <a:rPr lang="es-CO" sz="2400" dirty="0" err="1" smtClean="0"/>
              <a:t>Connection</a:t>
            </a:r>
            <a:r>
              <a:rPr lang="es-CO" sz="2400" dirty="0" smtClean="0"/>
              <a:t>: </a:t>
            </a:r>
            <a:r>
              <a:rPr lang="es-CO" sz="2400" dirty="0" err="1" smtClean="0"/>
              <a:t>close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Date: </a:t>
            </a:r>
            <a:r>
              <a:rPr lang="es-CO" sz="2400" dirty="0" err="1" smtClean="0"/>
              <a:t>Thu</a:t>
            </a:r>
            <a:r>
              <a:rPr lang="es-CO" sz="2400" dirty="0" smtClean="0"/>
              <a:t>, 06 </a:t>
            </a:r>
            <a:r>
              <a:rPr lang="es-CO" sz="2400" dirty="0" err="1" smtClean="0"/>
              <a:t>Aug</a:t>
            </a:r>
            <a:r>
              <a:rPr lang="es-CO" sz="2400" dirty="0" smtClean="0"/>
              <a:t> 1998 12:00:15 GMT</a:t>
            </a:r>
          </a:p>
          <a:p>
            <a:pPr marL="0" indent="0" algn="just">
              <a:buNone/>
            </a:pPr>
            <a:r>
              <a:rPr lang="es-CO" sz="2400" dirty="0" smtClean="0"/>
              <a:t>Server: Apache/1.3.0 (Unix)</a:t>
            </a:r>
          </a:p>
          <a:p>
            <a:pPr marL="0" indent="0" algn="just">
              <a:buNone/>
            </a:pPr>
            <a:r>
              <a:rPr lang="es-CO" sz="2400" dirty="0" err="1" smtClean="0"/>
              <a:t>Last-Modified</a:t>
            </a:r>
            <a:r>
              <a:rPr lang="es-CO" sz="2400" dirty="0" smtClean="0"/>
              <a:t>: </a:t>
            </a:r>
            <a:r>
              <a:rPr lang="es-CO" sz="2400" dirty="0" err="1" smtClean="0"/>
              <a:t>Mon</a:t>
            </a:r>
            <a:r>
              <a:rPr lang="es-CO" sz="2400" dirty="0" smtClean="0"/>
              <a:t>, 22 Jun 1998 09:23:24 GMT</a:t>
            </a:r>
          </a:p>
          <a:p>
            <a:pPr marL="0" indent="0" algn="just">
              <a:buNone/>
            </a:pPr>
            <a:r>
              <a:rPr lang="es-CO" sz="2400" dirty="0" smtClean="0"/>
              <a:t>Content-</a:t>
            </a:r>
            <a:r>
              <a:rPr lang="es-CO" sz="2400" dirty="0" err="1" smtClean="0"/>
              <a:t>Length</a:t>
            </a:r>
            <a:r>
              <a:rPr lang="es-CO" sz="2400" dirty="0" smtClean="0"/>
              <a:t>: 6821</a:t>
            </a:r>
          </a:p>
          <a:p>
            <a:pPr marL="0" indent="0" algn="just">
              <a:buNone/>
            </a:pPr>
            <a:r>
              <a:rPr lang="es-CO" sz="2400" dirty="0" smtClean="0"/>
              <a:t>Content-</a:t>
            </a:r>
            <a:r>
              <a:rPr lang="es-CO" sz="2400" dirty="0" err="1" smtClean="0"/>
              <a:t>Type</a:t>
            </a:r>
            <a:r>
              <a:rPr lang="es-CO" sz="2400" dirty="0" smtClean="0"/>
              <a:t>: </a:t>
            </a:r>
            <a:r>
              <a:rPr lang="es-CO" sz="2400" dirty="0" err="1" smtClean="0"/>
              <a:t>text</a:t>
            </a:r>
            <a:r>
              <a:rPr lang="es-CO" sz="2400" dirty="0" smtClean="0"/>
              <a:t>/</a:t>
            </a:r>
            <a:r>
              <a:rPr lang="es-CO" sz="2400" dirty="0" err="1" smtClean="0"/>
              <a:t>html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/>
              <a:t>d</a:t>
            </a:r>
            <a:r>
              <a:rPr lang="es-CO" sz="2400" dirty="0" smtClean="0"/>
              <a:t>ata </a:t>
            </a:r>
            <a:r>
              <a:rPr lang="es-CO" sz="2400" dirty="0" err="1" smtClean="0"/>
              <a:t>data</a:t>
            </a:r>
            <a:r>
              <a:rPr lang="es-CO" sz="2400" dirty="0" smtClean="0"/>
              <a:t> </a:t>
            </a:r>
            <a:r>
              <a:rPr lang="es-CO" sz="2400" dirty="0" err="1" smtClean="0"/>
              <a:t>data</a:t>
            </a:r>
            <a:r>
              <a:rPr lang="es-CO" sz="2400" dirty="0" smtClean="0"/>
              <a:t> ...</a:t>
            </a: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 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Comunicación </a:t>
            </a:r>
            <a:r>
              <a:rPr lang="es-CO" sz="2800" b="1" dirty="0" smtClean="0"/>
              <a:t>– Estados Comunes</a:t>
            </a:r>
            <a:endParaRPr lang="es-CO" sz="2800" b="1" dirty="0"/>
          </a:p>
          <a:p>
            <a:pPr marL="0" indent="0" algn="just">
              <a:buNone/>
            </a:pPr>
            <a:r>
              <a:rPr lang="es-CO" sz="2400" dirty="0" smtClean="0"/>
              <a:t>Algunos estados comunes y frases asociadas son: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200 OK</a:t>
            </a:r>
          </a:p>
          <a:p>
            <a:pPr marL="0" indent="0" algn="just">
              <a:buNone/>
            </a:pPr>
            <a:r>
              <a:rPr lang="es-CO" sz="2400" dirty="0" smtClean="0"/>
              <a:t>301 Moved </a:t>
            </a:r>
            <a:r>
              <a:rPr lang="es-CO" sz="2400" dirty="0" err="1" smtClean="0"/>
              <a:t>Permanently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400 </a:t>
            </a:r>
            <a:r>
              <a:rPr lang="es-CO" sz="2400" dirty="0" err="1" smtClean="0"/>
              <a:t>Bad</a:t>
            </a:r>
            <a:r>
              <a:rPr lang="es-CO" sz="2400" dirty="0" smtClean="0"/>
              <a:t> </a:t>
            </a:r>
            <a:r>
              <a:rPr lang="es-CO" sz="2400" dirty="0" err="1" smtClean="0"/>
              <a:t>Request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404 </a:t>
            </a:r>
            <a:r>
              <a:rPr lang="es-CO" sz="2400" dirty="0" err="1" smtClean="0"/>
              <a:t>Not</a:t>
            </a:r>
            <a:r>
              <a:rPr lang="es-CO" sz="2400" dirty="0" smtClean="0"/>
              <a:t> </a:t>
            </a:r>
            <a:r>
              <a:rPr lang="es-CO" sz="2400" dirty="0" err="1" smtClean="0"/>
              <a:t>Found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505 HTTP </a:t>
            </a:r>
            <a:r>
              <a:rPr lang="es-CO" sz="2400" dirty="0" err="1" smtClean="0"/>
              <a:t>Version</a:t>
            </a:r>
            <a:r>
              <a:rPr lang="es-CO" sz="2400" dirty="0" smtClean="0"/>
              <a:t> </a:t>
            </a:r>
            <a:r>
              <a:rPr lang="es-CO" sz="2400" dirty="0" err="1" smtClean="0"/>
              <a:t>Not</a:t>
            </a:r>
            <a:r>
              <a:rPr lang="es-CO" sz="2400" dirty="0" smtClean="0"/>
              <a:t> </a:t>
            </a:r>
            <a:r>
              <a:rPr lang="es-CO" sz="2400" dirty="0" err="1" smtClean="0"/>
              <a:t>Supported</a:t>
            </a: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 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6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Comunicación (Ejercicio)</a:t>
            </a:r>
          </a:p>
          <a:p>
            <a:pPr marL="0" indent="0" algn="just">
              <a:buNone/>
            </a:pPr>
            <a:endParaRPr lang="es-CO" sz="28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 smtClean="0"/>
              <a:t>Inicie la ejecución de la maquina virtual proporcionada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 smtClean="0"/>
              <a:t>Desde un cliente digitar lo siguiente:</a:t>
            </a:r>
          </a:p>
          <a:p>
            <a:pPr marL="0" indent="0" algn="just">
              <a:buNone/>
            </a:pPr>
            <a:r>
              <a:rPr lang="es-CO" sz="2400" dirty="0"/>
              <a:t>&gt;telnet 175.40.0.2 80</a:t>
            </a:r>
          </a:p>
          <a:p>
            <a:pPr marL="0" indent="0" algn="just">
              <a:buNone/>
            </a:pPr>
            <a:r>
              <a:rPr lang="es-CO" sz="2400" dirty="0"/>
              <a:t>GET /index.html HTTP/1.0</a:t>
            </a:r>
          </a:p>
          <a:p>
            <a:pPr marL="0" indent="0" algn="just">
              <a:buNone/>
            </a:pPr>
            <a:r>
              <a:rPr lang="es-CO" sz="2400" dirty="0"/>
              <a:t>*Presionar ENTER dos veces después de escribir la segunda línea</a:t>
            </a:r>
          </a:p>
          <a:p>
            <a:pPr marL="0" indent="0" algn="just">
              <a:buNone/>
            </a:pPr>
            <a:r>
              <a:rPr lang="es-CO" sz="2400" dirty="0"/>
              <a:t>3. Por medio </a:t>
            </a:r>
            <a:r>
              <a:rPr lang="es-CO" sz="2400" dirty="0" smtClean="0"/>
              <a:t>de </a:t>
            </a:r>
            <a:r>
              <a:rPr lang="es-CO" sz="2400" b="1" i="1" dirty="0" err="1" smtClean="0"/>
              <a:t>Wireshark</a:t>
            </a:r>
            <a:r>
              <a:rPr lang="es-CO" sz="2400" dirty="0" smtClean="0"/>
              <a:t> </a:t>
            </a:r>
            <a:r>
              <a:rPr lang="es-CO" sz="2400" dirty="0"/>
              <a:t>hacer seguimiento de los mensajes que se intercambian en la red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 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0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Autenticación y Cookies</a:t>
            </a:r>
          </a:p>
          <a:p>
            <a:pPr marL="0" indent="0" algn="just">
              <a:buNone/>
            </a:pPr>
            <a:r>
              <a:rPr lang="es-CO" sz="2400" dirty="0" smtClean="0"/>
              <a:t>Algunos sitios requieren un usuario y contraseña para el acceso a la información. HTTP provee códigos de estado y cabeceras para realizar autenticación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 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291" y="3425180"/>
            <a:ext cx="3605418" cy="2420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9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Autenticación y Cookies</a:t>
            </a:r>
          </a:p>
          <a:p>
            <a:pPr marL="0" indent="0" algn="just">
              <a:buNone/>
            </a:pPr>
            <a:r>
              <a:rPr lang="es-CO" sz="2400" dirty="0" smtClean="0"/>
              <a:t>Las cookies son una alternativa para llevar un seguimiento de los usuarios. 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119772"/>
            <a:ext cx="5082951" cy="25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1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Autenticación y Cookies</a:t>
            </a:r>
          </a:p>
          <a:p>
            <a:pPr marL="0" indent="0" algn="just">
              <a:buNone/>
            </a:pPr>
            <a:r>
              <a:rPr lang="es-CO" sz="2400" dirty="0" smtClean="0"/>
              <a:t>Cuando un usuario visita un lugar que emplea cookies, la respuesta del servidor incluye una cabecera especial y un número de identificación:</a:t>
            </a:r>
          </a:p>
          <a:p>
            <a:pPr marL="0" indent="0" algn="just">
              <a:buNone/>
            </a:pPr>
            <a:r>
              <a:rPr lang="es-CO" sz="2400" b="1" i="1" dirty="0" smtClean="0"/>
              <a:t>Set-cookie: 1678453</a:t>
            </a:r>
            <a:endParaRPr lang="es-CO" sz="2400" b="1" i="1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El cliente almacena el numero de identificación y el </a:t>
            </a:r>
            <a:r>
              <a:rPr lang="es-CO" sz="2400" dirty="0" err="1" smtClean="0"/>
              <a:t>hostname</a:t>
            </a:r>
            <a:r>
              <a:rPr lang="es-CO" sz="2400" dirty="0" smtClean="0"/>
              <a:t> en un archivo. En nuevas solicitudes el cliente incluye en el mensaje la siguiente línea:</a:t>
            </a:r>
          </a:p>
          <a:p>
            <a:pPr marL="0" indent="0" algn="just">
              <a:buNone/>
            </a:pPr>
            <a:r>
              <a:rPr lang="es-CO" sz="2400" b="1" i="1" dirty="0" smtClean="0"/>
              <a:t>Cookie: 1678453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3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Autenticación y </a:t>
            </a:r>
            <a:r>
              <a:rPr lang="es-CO" sz="2800" b="1" dirty="0" smtClean="0"/>
              <a:t>Cookies (Ejercicio)</a:t>
            </a:r>
          </a:p>
          <a:p>
            <a:pPr marL="0" indent="0" algn="just">
              <a:buNone/>
            </a:pPr>
            <a:endParaRPr lang="es-CO" sz="2800" b="1" dirty="0"/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/>
              <a:t>Inicie la ejecución de la maquina virtual proporcionada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 smtClean="0"/>
              <a:t>Ingrese en la URL 175.40.0.2/ejemplos/cookies/</a:t>
            </a:r>
            <a:r>
              <a:rPr lang="es-CO" sz="2400" dirty="0" err="1" smtClean="0"/>
              <a:t>cookies.php</a:t>
            </a:r>
            <a:endParaRPr lang="es-CO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/>
              <a:t>Verifique por medio de </a:t>
            </a:r>
            <a:r>
              <a:rPr lang="es-CO" sz="2400" b="1" dirty="0" err="1"/>
              <a:t>Wireshark</a:t>
            </a:r>
            <a:r>
              <a:rPr lang="es-CO" sz="2400" dirty="0"/>
              <a:t> </a:t>
            </a:r>
            <a:r>
              <a:rPr lang="es-CO" sz="2400" dirty="0" smtClean="0"/>
              <a:t>como la cookie conserva la opción de color seleccionada tras un nuevo acceso</a:t>
            </a:r>
            <a:endParaRPr lang="es-CO" sz="2400" dirty="0"/>
          </a:p>
          <a:p>
            <a:pPr marL="457200" indent="-457200" algn="just">
              <a:buFont typeface="+mj-lt"/>
              <a:buAutoNum type="arabicPeriod"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 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Cache</a:t>
            </a:r>
          </a:p>
          <a:p>
            <a:pPr marL="0" indent="0" algn="just">
              <a:buNone/>
            </a:pPr>
            <a:r>
              <a:rPr lang="es-CO" sz="2400" dirty="0" smtClean="0"/>
              <a:t>Almacenando los objetos devueltos se reduce el tráfico Web en Internet. Los caches Web pueden estar en el cliente o en un servidor de cache</a:t>
            </a: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 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57" y="1844824"/>
            <a:ext cx="5594485" cy="35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Cache</a:t>
            </a:r>
          </a:p>
          <a:p>
            <a:pPr marL="0" indent="0" algn="just">
              <a:buNone/>
            </a:pPr>
            <a:r>
              <a:rPr lang="es-CO" sz="2400" dirty="0"/>
              <a:t>HTTP tiene un mecanismo para actualizar la información del cache una vez es modificada en el servidor. Este mecanismo se llama </a:t>
            </a:r>
            <a:r>
              <a:rPr lang="es-CO" sz="2400" b="1" i="1" dirty="0" err="1"/>
              <a:t>conditional</a:t>
            </a:r>
            <a:r>
              <a:rPr lang="es-CO" sz="2400" b="1" i="1" dirty="0"/>
              <a:t> GET</a:t>
            </a:r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Agenda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CO" sz="2800" dirty="0" smtClean="0"/>
              <a:t>Introducción</a:t>
            </a:r>
          </a:p>
          <a:p>
            <a:pPr algn="just"/>
            <a:r>
              <a:rPr lang="es-CO" sz="2800" dirty="0" smtClean="0"/>
              <a:t>Servicios</a:t>
            </a:r>
          </a:p>
          <a:p>
            <a:pPr algn="just"/>
            <a:r>
              <a:rPr lang="es-CO" sz="2800" dirty="0" smtClean="0"/>
              <a:t>HTTP (</a:t>
            </a:r>
            <a:r>
              <a:rPr lang="es-CO" sz="2800" dirty="0" err="1" smtClean="0"/>
              <a:t>Hypertext</a:t>
            </a:r>
            <a:r>
              <a:rPr lang="es-CO" sz="2800" dirty="0" smtClean="0"/>
              <a:t> Transfer </a:t>
            </a:r>
            <a:r>
              <a:rPr lang="es-CO" sz="2800" dirty="0" err="1" smtClean="0"/>
              <a:t>Protocol</a:t>
            </a:r>
            <a:r>
              <a:rPr lang="es-CO" sz="2800" dirty="0"/>
              <a:t>)</a:t>
            </a:r>
            <a:endParaRPr lang="es-CO" sz="2800" dirty="0" smtClean="0"/>
          </a:p>
          <a:p>
            <a:pPr algn="just"/>
            <a:r>
              <a:rPr lang="es-CO" sz="2800" dirty="0" smtClean="0"/>
              <a:t>FTP (File Transfer </a:t>
            </a:r>
            <a:r>
              <a:rPr lang="es-CO" sz="2800" dirty="0" err="1" smtClean="0"/>
              <a:t>Protocol</a:t>
            </a:r>
            <a:r>
              <a:rPr lang="es-CO" sz="2800" dirty="0" smtClean="0"/>
              <a:t>)</a:t>
            </a:r>
          </a:p>
          <a:p>
            <a:pPr algn="just"/>
            <a:r>
              <a:rPr lang="es-CO" sz="2800" dirty="0" smtClean="0"/>
              <a:t>Correo Electrónico</a:t>
            </a:r>
          </a:p>
          <a:p>
            <a:pPr algn="just"/>
            <a:r>
              <a:rPr lang="es-CO" sz="2800" dirty="0" smtClean="0"/>
              <a:t>DNS (</a:t>
            </a:r>
            <a:r>
              <a:rPr lang="es-CO" sz="2800" dirty="0" err="1" smtClean="0"/>
              <a:t>Domain</a:t>
            </a:r>
            <a:r>
              <a:rPr lang="es-CO" sz="2800" dirty="0" smtClean="0"/>
              <a:t> </a:t>
            </a:r>
            <a:r>
              <a:rPr lang="es-CO" sz="2800" dirty="0" err="1" smtClean="0"/>
              <a:t>Name</a:t>
            </a:r>
            <a:r>
              <a:rPr lang="es-CO" sz="2800" dirty="0" smtClean="0"/>
              <a:t> </a:t>
            </a:r>
            <a:r>
              <a:rPr lang="es-CO" sz="2800" dirty="0" err="1" smtClean="0"/>
              <a:t>System</a:t>
            </a:r>
            <a:r>
              <a:rPr lang="es-CO" sz="2800" dirty="0" smtClean="0"/>
              <a:t>)*</a:t>
            </a:r>
          </a:p>
          <a:p>
            <a:pPr algn="just"/>
            <a:r>
              <a:rPr lang="es-CO" sz="2800" dirty="0" smtClean="0"/>
              <a:t>Programación con Sockets</a:t>
            </a:r>
          </a:p>
          <a:p>
            <a:pPr algn="just"/>
            <a:r>
              <a:rPr lang="es-CO" sz="2800" dirty="0" smtClean="0"/>
              <a:t>Programando un Servidor Web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Cache - </a:t>
            </a:r>
            <a:r>
              <a:rPr lang="es-CO" sz="2800" b="1" dirty="0" err="1" smtClean="0"/>
              <a:t>Conditional</a:t>
            </a:r>
            <a:r>
              <a:rPr lang="es-CO" sz="2800" b="1" dirty="0" smtClean="0"/>
              <a:t> GET (Ejemplo)</a:t>
            </a:r>
          </a:p>
          <a:p>
            <a:pPr marL="0" indent="0" algn="just">
              <a:buNone/>
            </a:pPr>
            <a:r>
              <a:rPr lang="es-CO" sz="2400" b="1" i="1" dirty="0" smtClean="0"/>
              <a:t>Mensaje de solicitud</a:t>
            </a:r>
          </a:p>
          <a:p>
            <a:pPr marL="0" indent="0" algn="just">
              <a:buNone/>
            </a:pPr>
            <a:r>
              <a:rPr lang="es-CO" sz="2400" dirty="0" smtClean="0"/>
              <a:t>GET /</a:t>
            </a:r>
            <a:r>
              <a:rPr lang="es-CO" sz="2400" dirty="0" err="1" smtClean="0"/>
              <a:t>fruit</a:t>
            </a:r>
            <a:r>
              <a:rPr lang="es-CO" sz="2400" dirty="0" smtClean="0"/>
              <a:t>/kiwi.gif HTTP/1.0</a:t>
            </a:r>
          </a:p>
          <a:p>
            <a:pPr marL="0" indent="0" algn="just">
              <a:buNone/>
            </a:pPr>
            <a:r>
              <a:rPr lang="es-CO" sz="2400" dirty="0" err="1" smtClean="0"/>
              <a:t>User-agent</a:t>
            </a:r>
            <a:r>
              <a:rPr lang="es-CO" sz="2400" dirty="0" smtClean="0"/>
              <a:t>: Mozilla/4.0</a:t>
            </a:r>
          </a:p>
          <a:p>
            <a:pPr marL="0" indent="0" algn="just">
              <a:buNone/>
            </a:pPr>
            <a:r>
              <a:rPr lang="es-CO" sz="2400" dirty="0" err="1" smtClean="0"/>
              <a:t>Accept</a:t>
            </a:r>
            <a:r>
              <a:rPr lang="es-CO" sz="2400" dirty="0" smtClean="0"/>
              <a:t>: </a:t>
            </a:r>
            <a:r>
              <a:rPr lang="es-CO" sz="2400" dirty="0" err="1" smtClean="0"/>
              <a:t>text</a:t>
            </a:r>
            <a:r>
              <a:rPr lang="es-CO" sz="2400" dirty="0" smtClean="0"/>
              <a:t>/</a:t>
            </a:r>
            <a:r>
              <a:rPr lang="es-CO" sz="2400" dirty="0" err="1" smtClean="0"/>
              <a:t>html</a:t>
            </a:r>
            <a:r>
              <a:rPr lang="es-CO" sz="2400" dirty="0" smtClean="0"/>
              <a:t>, </a:t>
            </a:r>
            <a:r>
              <a:rPr lang="es-CO" sz="2400" dirty="0" err="1" smtClean="0"/>
              <a:t>image</a:t>
            </a:r>
            <a:r>
              <a:rPr lang="es-CO" sz="2400" dirty="0" smtClean="0"/>
              <a:t>/</a:t>
            </a:r>
            <a:r>
              <a:rPr lang="es-CO" sz="2400" dirty="0" err="1" smtClean="0"/>
              <a:t>gif</a:t>
            </a:r>
            <a:r>
              <a:rPr lang="es-CO" sz="2400" dirty="0" smtClean="0"/>
              <a:t>, </a:t>
            </a:r>
            <a:r>
              <a:rPr lang="es-CO" sz="2400" dirty="0" err="1" smtClean="0"/>
              <a:t>image</a:t>
            </a:r>
            <a:r>
              <a:rPr lang="es-CO" sz="2400" dirty="0" smtClean="0"/>
              <a:t>/</a:t>
            </a:r>
            <a:r>
              <a:rPr lang="es-CO" sz="2400" dirty="0" err="1" smtClean="0"/>
              <a:t>jpeg</a:t>
            </a: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75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Cache - </a:t>
            </a:r>
            <a:r>
              <a:rPr lang="es-CO" sz="2800" b="1" dirty="0" err="1"/>
              <a:t>Conditional</a:t>
            </a:r>
            <a:r>
              <a:rPr lang="es-CO" sz="2800" b="1" dirty="0"/>
              <a:t> GET (Ejemplo)</a:t>
            </a:r>
          </a:p>
          <a:p>
            <a:pPr marL="0" indent="0" algn="just">
              <a:buNone/>
            </a:pPr>
            <a:r>
              <a:rPr lang="es-CO" sz="2400" b="1" i="1" dirty="0" smtClean="0"/>
              <a:t>Mensaje de respuesta</a:t>
            </a:r>
            <a:endParaRPr lang="es-CO" sz="2400" b="1" i="1" dirty="0"/>
          </a:p>
          <a:p>
            <a:pPr marL="0" indent="0" algn="just">
              <a:buNone/>
            </a:pPr>
            <a:r>
              <a:rPr lang="es-CO" sz="2400" dirty="0" smtClean="0"/>
              <a:t>HTTP/1.0 200 OK</a:t>
            </a:r>
          </a:p>
          <a:p>
            <a:pPr marL="0" indent="0" algn="just">
              <a:buNone/>
            </a:pPr>
            <a:r>
              <a:rPr lang="es-CO" sz="2400" dirty="0" smtClean="0"/>
              <a:t>Date: </a:t>
            </a:r>
            <a:r>
              <a:rPr lang="es-CO" sz="2400" dirty="0" err="1" smtClean="0"/>
              <a:t>Wed</a:t>
            </a:r>
            <a:r>
              <a:rPr lang="es-CO" sz="2400" dirty="0" smtClean="0"/>
              <a:t>, 12 </a:t>
            </a:r>
            <a:r>
              <a:rPr lang="es-CO" sz="2400" dirty="0" err="1" smtClean="0"/>
              <a:t>Aug</a:t>
            </a:r>
            <a:r>
              <a:rPr lang="es-CO" sz="2400" dirty="0" smtClean="0"/>
              <a:t> 1998 15:39:29</a:t>
            </a:r>
          </a:p>
          <a:p>
            <a:pPr marL="0" indent="0" algn="just">
              <a:buNone/>
            </a:pPr>
            <a:r>
              <a:rPr lang="es-CO" sz="2400" dirty="0" smtClean="0"/>
              <a:t>Server: Apache/1.3.0 (Unix)</a:t>
            </a:r>
          </a:p>
          <a:p>
            <a:pPr marL="0" indent="0" algn="just">
              <a:buNone/>
            </a:pPr>
            <a:r>
              <a:rPr lang="es-CO" sz="2400" dirty="0" err="1" smtClean="0"/>
              <a:t>Last-Modified</a:t>
            </a:r>
            <a:r>
              <a:rPr lang="es-CO" sz="2400" dirty="0" smtClean="0"/>
              <a:t>: </a:t>
            </a:r>
            <a:r>
              <a:rPr lang="es-CO" sz="2400" dirty="0" err="1" smtClean="0"/>
              <a:t>Mon</a:t>
            </a:r>
            <a:r>
              <a:rPr lang="es-CO" sz="2400" dirty="0" smtClean="0"/>
              <a:t>. 22 Jun 1998 09:23:24</a:t>
            </a:r>
          </a:p>
          <a:p>
            <a:pPr marL="0" indent="0" algn="just">
              <a:buNone/>
            </a:pPr>
            <a:r>
              <a:rPr lang="es-CO" sz="2400" dirty="0" smtClean="0"/>
              <a:t>Content-</a:t>
            </a:r>
            <a:r>
              <a:rPr lang="es-CO" sz="2400" dirty="0" err="1" smtClean="0"/>
              <a:t>Type</a:t>
            </a:r>
            <a:r>
              <a:rPr lang="es-CO" sz="2400" dirty="0" smtClean="0"/>
              <a:t>: </a:t>
            </a:r>
            <a:r>
              <a:rPr lang="es-CO" sz="2400" dirty="0" err="1" smtClean="0"/>
              <a:t>image</a:t>
            </a:r>
            <a:r>
              <a:rPr lang="es-CO" sz="2400" dirty="0" smtClean="0"/>
              <a:t>/</a:t>
            </a:r>
            <a:r>
              <a:rPr lang="es-CO" sz="2400" dirty="0" err="1" smtClean="0"/>
              <a:t>gif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/>
              <a:t>d</a:t>
            </a:r>
            <a:r>
              <a:rPr lang="es-CO" sz="2400" dirty="0" smtClean="0"/>
              <a:t>ata </a:t>
            </a:r>
            <a:r>
              <a:rPr lang="es-CO" sz="2400" dirty="0" err="1" smtClean="0"/>
              <a:t>data</a:t>
            </a:r>
            <a:r>
              <a:rPr lang="es-CO" sz="2400" dirty="0" smtClean="0"/>
              <a:t> </a:t>
            </a:r>
            <a:r>
              <a:rPr lang="es-CO" sz="2400" dirty="0" err="1" smtClean="0"/>
              <a:t>data</a:t>
            </a:r>
            <a:r>
              <a:rPr lang="es-CO" sz="2400" dirty="0" smtClean="0"/>
              <a:t> …</a:t>
            </a:r>
            <a:endParaRPr lang="es-CO" sz="28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Cache - </a:t>
            </a:r>
            <a:r>
              <a:rPr lang="es-CO" sz="2800" b="1" dirty="0" err="1"/>
              <a:t>Conditional</a:t>
            </a:r>
            <a:r>
              <a:rPr lang="es-CO" sz="2800" b="1" dirty="0"/>
              <a:t> GET (Ejemplo)</a:t>
            </a:r>
          </a:p>
          <a:p>
            <a:pPr marL="0" indent="0" algn="just">
              <a:buNone/>
            </a:pPr>
            <a:r>
              <a:rPr lang="es-CO" sz="2400" b="1" i="1" dirty="0" smtClean="0"/>
              <a:t>Mensaje de solicitud</a:t>
            </a:r>
          </a:p>
          <a:p>
            <a:pPr marL="0" indent="0" algn="just">
              <a:buNone/>
            </a:pPr>
            <a:r>
              <a:rPr lang="es-CO" sz="2400" dirty="0" smtClean="0"/>
              <a:t>GET /</a:t>
            </a:r>
            <a:r>
              <a:rPr lang="es-CO" sz="2400" dirty="0" err="1" smtClean="0"/>
              <a:t>fruit</a:t>
            </a:r>
            <a:r>
              <a:rPr lang="es-CO" sz="2400" dirty="0" smtClean="0"/>
              <a:t>/kiwi.gif HTTP/1.0</a:t>
            </a:r>
          </a:p>
          <a:p>
            <a:pPr marL="0" indent="0" algn="just">
              <a:buNone/>
            </a:pPr>
            <a:r>
              <a:rPr lang="es-CO" sz="2400" dirty="0" err="1" smtClean="0"/>
              <a:t>User-agent</a:t>
            </a:r>
            <a:r>
              <a:rPr lang="es-CO" sz="2400" dirty="0" smtClean="0"/>
              <a:t>: Mozilla/4.0</a:t>
            </a:r>
          </a:p>
          <a:p>
            <a:pPr marL="0" indent="0" algn="just">
              <a:buNone/>
            </a:pPr>
            <a:r>
              <a:rPr lang="es-CO" sz="2400" dirty="0" err="1" smtClean="0"/>
              <a:t>Accept</a:t>
            </a:r>
            <a:r>
              <a:rPr lang="es-CO" sz="2400" dirty="0" smtClean="0"/>
              <a:t>: </a:t>
            </a:r>
            <a:r>
              <a:rPr lang="es-CO" sz="2400" dirty="0" err="1" smtClean="0"/>
              <a:t>text</a:t>
            </a:r>
            <a:r>
              <a:rPr lang="es-CO" sz="2400" dirty="0" smtClean="0"/>
              <a:t>/</a:t>
            </a:r>
            <a:r>
              <a:rPr lang="es-CO" sz="2400" dirty="0" err="1" smtClean="0"/>
              <a:t>html</a:t>
            </a:r>
            <a:r>
              <a:rPr lang="es-CO" sz="2400" dirty="0" smtClean="0"/>
              <a:t>, </a:t>
            </a:r>
            <a:r>
              <a:rPr lang="es-CO" sz="2400" dirty="0" err="1" smtClean="0"/>
              <a:t>image</a:t>
            </a:r>
            <a:r>
              <a:rPr lang="es-CO" sz="2400" dirty="0" smtClean="0"/>
              <a:t>/</a:t>
            </a:r>
            <a:r>
              <a:rPr lang="es-CO" sz="2400" dirty="0" err="1" smtClean="0"/>
              <a:t>gif</a:t>
            </a:r>
            <a:r>
              <a:rPr lang="es-CO" sz="2400" dirty="0" smtClean="0"/>
              <a:t>, </a:t>
            </a:r>
            <a:r>
              <a:rPr lang="es-CO" sz="2400" dirty="0" err="1" smtClean="0"/>
              <a:t>image</a:t>
            </a:r>
            <a:r>
              <a:rPr lang="es-CO" sz="2400" dirty="0" smtClean="0"/>
              <a:t>/</a:t>
            </a:r>
            <a:r>
              <a:rPr lang="es-CO" sz="2400" dirty="0" err="1" smtClean="0"/>
              <a:t>jpeg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err="1" smtClean="0"/>
              <a:t>If-modified-since</a:t>
            </a:r>
            <a:r>
              <a:rPr lang="es-CO" sz="2400" dirty="0" smtClean="0"/>
              <a:t>: </a:t>
            </a:r>
            <a:r>
              <a:rPr lang="es-CO" sz="2400" dirty="0" err="1" smtClean="0"/>
              <a:t>Mon</a:t>
            </a:r>
            <a:r>
              <a:rPr lang="es-CO" sz="2400" dirty="0" smtClean="0"/>
              <a:t>, 22 Jun 1998 09:23:24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Cache - </a:t>
            </a:r>
            <a:r>
              <a:rPr lang="es-CO" sz="2800" b="1" dirty="0" err="1"/>
              <a:t>Conditional</a:t>
            </a:r>
            <a:r>
              <a:rPr lang="es-CO" sz="2800" b="1" dirty="0"/>
              <a:t> GET (Ejemplo)</a:t>
            </a:r>
          </a:p>
          <a:p>
            <a:pPr marL="0" indent="0" algn="just">
              <a:buNone/>
            </a:pPr>
            <a:r>
              <a:rPr lang="es-CO" sz="2400" b="1" i="1" dirty="0" smtClean="0"/>
              <a:t>Mensaje de respuesta</a:t>
            </a:r>
            <a:endParaRPr lang="es-CO" sz="2400" b="1" i="1" dirty="0"/>
          </a:p>
          <a:p>
            <a:pPr marL="0" indent="0" algn="just">
              <a:buNone/>
            </a:pPr>
            <a:r>
              <a:rPr lang="es-CO" sz="2400" dirty="0" smtClean="0"/>
              <a:t>HTTP/1.0 304 </a:t>
            </a:r>
            <a:r>
              <a:rPr lang="es-CO" sz="2400" dirty="0" err="1" smtClean="0"/>
              <a:t>Not</a:t>
            </a:r>
            <a:r>
              <a:rPr lang="es-CO" sz="2400" dirty="0" smtClean="0"/>
              <a:t> </a:t>
            </a:r>
            <a:r>
              <a:rPr lang="es-CO" sz="2400" dirty="0" err="1" smtClean="0"/>
              <a:t>Modified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Date: </a:t>
            </a:r>
            <a:r>
              <a:rPr lang="es-CO" sz="2400" dirty="0" err="1" smtClean="0"/>
              <a:t>Wed</a:t>
            </a:r>
            <a:r>
              <a:rPr lang="es-CO" sz="2400" dirty="0" smtClean="0"/>
              <a:t>, 19 </a:t>
            </a:r>
            <a:r>
              <a:rPr lang="es-CO" sz="2400" dirty="0" err="1" smtClean="0"/>
              <a:t>Aug</a:t>
            </a:r>
            <a:r>
              <a:rPr lang="es-CO" sz="2400" dirty="0" smtClean="0"/>
              <a:t> 1998 15:39:29</a:t>
            </a:r>
          </a:p>
          <a:p>
            <a:pPr marL="0" indent="0" algn="just">
              <a:buNone/>
            </a:pPr>
            <a:r>
              <a:rPr lang="es-CO" sz="2400" dirty="0" smtClean="0"/>
              <a:t>Server: Apache/1.3.0 (Unix)</a:t>
            </a:r>
          </a:p>
          <a:p>
            <a:pPr marL="0" indent="0" algn="just">
              <a:buNone/>
            </a:pPr>
            <a:r>
              <a:rPr lang="es-CO" sz="2400" i="1" dirty="0" smtClean="0"/>
              <a:t>(</a:t>
            </a:r>
            <a:r>
              <a:rPr lang="es-CO" sz="2400" i="1" dirty="0" err="1" smtClean="0"/>
              <a:t>empty</a:t>
            </a:r>
            <a:r>
              <a:rPr lang="es-CO" sz="2400" i="1" dirty="0" smtClean="0"/>
              <a:t> </a:t>
            </a:r>
            <a:r>
              <a:rPr lang="es-CO" sz="2400" i="1" dirty="0" err="1" smtClean="0"/>
              <a:t>entity</a:t>
            </a:r>
            <a:r>
              <a:rPr lang="es-CO" sz="2400" i="1" dirty="0" smtClean="0"/>
              <a:t> </a:t>
            </a:r>
            <a:r>
              <a:rPr lang="es-CO" sz="2400" i="1" dirty="0" err="1" smtClean="0"/>
              <a:t>body</a:t>
            </a:r>
            <a:r>
              <a:rPr lang="es-CO" sz="2400" i="1" dirty="0" smtClean="0"/>
              <a:t>)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9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Cache - </a:t>
            </a:r>
            <a:r>
              <a:rPr lang="es-CO" sz="2800" b="1" dirty="0" err="1"/>
              <a:t>Conditional</a:t>
            </a:r>
            <a:r>
              <a:rPr lang="es-CO" sz="2800" b="1" dirty="0"/>
              <a:t> GET </a:t>
            </a:r>
            <a:r>
              <a:rPr lang="es-CO" sz="2800" b="1" dirty="0" smtClean="0"/>
              <a:t>(Ejercicio)</a:t>
            </a:r>
            <a:endParaRPr lang="es-CO" sz="2800" b="1" dirty="0"/>
          </a:p>
          <a:p>
            <a:pPr marL="0" indent="0" algn="just">
              <a:buNone/>
            </a:pPr>
            <a:endParaRPr lang="es-CO" sz="28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/>
              <a:t>Inicie la ejecución de la maquina virtual proporcionada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/>
              <a:t>Ingrese en la URL </a:t>
            </a:r>
            <a:r>
              <a:rPr lang="es-CO" sz="2400" dirty="0" smtClean="0"/>
              <a:t>175.40.0.2/ejemplos/cache/index.html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 smtClean="0"/>
              <a:t>Verifique por medio de </a:t>
            </a:r>
            <a:r>
              <a:rPr lang="es-CO" sz="2400" b="1" dirty="0" err="1" smtClean="0"/>
              <a:t>Wireshark</a:t>
            </a:r>
            <a:r>
              <a:rPr lang="es-CO" sz="2400" dirty="0" smtClean="0"/>
              <a:t> que al cargar nuevamente la pagina no se envían la imagen</a:t>
            </a:r>
            <a:endParaRPr lang="es-CO" sz="2400" dirty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 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8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Cache Web o Servidor Proxy</a:t>
            </a:r>
          </a:p>
          <a:p>
            <a:pPr marL="0" indent="0" algn="just">
              <a:buNone/>
            </a:pPr>
            <a:r>
              <a:rPr lang="es-CO" sz="2400" dirty="0" smtClean="0"/>
              <a:t>Un servidor </a:t>
            </a:r>
            <a:r>
              <a:rPr lang="es-CO" sz="2400" dirty="0"/>
              <a:t>p</a:t>
            </a:r>
            <a:r>
              <a:rPr lang="es-CO" sz="2400" dirty="0" smtClean="0"/>
              <a:t>roxy almacena copias de objetos solicitados recientemente. Las peticiones desde los navegadores son redirigidas al servidor proxy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7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031" y="1844824"/>
            <a:ext cx="6545938" cy="32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8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HTTP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73" y="1627981"/>
            <a:ext cx="44862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2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FTP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Introducción</a:t>
            </a:r>
          </a:p>
          <a:p>
            <a:pPr marL="0" indent="0" algn="just">
              <a:buNone/>
            </a:pPr>
            <a:r>
              <a:rPr lang="es-CO" sz="2400" dirty="0" smtClean="0"/>
              <a:t>Es un protocolo para la transferencia de archivos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Es una sesión FTP el usuario se autentica (nombre de usuario, contraseña) y transfiere archivos de un sistema local a un sistema remoto</a:t>
            </a: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4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FTP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7253006" cy="254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8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Introducción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dirty="0" smtClean="0"/>
              <a:t>Las aplicaciones de red son la razón de ser de una red de comunicación. Las aplicaciones de red trabajan con protocolos de la capa de aplicación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068960"/>
            <a:ext cx="3636404" cy="25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FTP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Características</a:t>
            </a:r>
          </a:p>
          <a:p>
            <a:pPr marL="0" indent="0" algn="just">
              <a:buNone/>
            </a:pPr>
            <a:r>
              <a:rPr lang="es-CO" sz="2400" dirty="0"/>
              <a:t>FTP usa como protocolo de la capa de transporte a </a:t>
            </a:r>
            <a:r>
              <a:rPr lang="es-CO" sz="2400" dirty="0" smtClean="0"/>
              <a:t>TCP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FTP emplea dos conexiones TCP paralelas para la transferencia de un archivo. Una de ellas para el control de la conexión y otra para la información </a:t>
            </a:r>
            <a:r>
              <a:rPr lang="es-CO" sz="2400" dirty="0"/>
              <a:t>(</a:t>
            </a:r>
            <a:r>
              <a:rPr lang="es-CO" sz="2400" b="1" i="1" dirty="0" err="1"/>
              <a:t>out</a:t>
            </a:r>
            <a:r>
              <a:rPr lang="es-CO" sz="2400" b="1" i="1" dirty="0"/>
              <a:t>-of-band</a:t>
            </a:r>
            <a:r>
              <a:rPr lang="es-CO" sz="2400" dirty="0"/>
              <a:t>) 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4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FTP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695" y="2388890"/>
            <a:ext cx="5528609" cy="16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4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FTP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Comunicación</a:t>
            </a:r>
          </a:p>
          <a:p>
            <a:pPr marL="0" indent="0" algn="just">
              <a:buNone/>
            </a:pPr>
            <a:r>
              <a:rPr lang="es-CO" sz="2400" dirty="0" smtClean="0"/>
              <a:t>Cuando un usuario inicia una sesión FTP con un equipo remoto, primero se establece una conexión TCP de control en el puerto 21 del equipo remoto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A través de esta conexión se envía información como: usuario, contraseña, comandos para cambiar el directorio remoto, comando para obtener un archivo (</a:t>
            </a:r>
            <a:r>
              <a:rPr lang="es-CO" sz="2400" dirty="0" err="1" smtClean="0"/>
              <a:t>get</a:t>
            </a:r>
            <a:r>
              <a:rPr lang="es-CO" sz="2400" dirty="0" smtClean="0"/>
              <a:t>) </a:t>
            </a:r>
            <a:r>
              <a:rPr lang="es-CO" sz="2400" dirty="0" err="1" smtClean="0"/>
              <a:t>ó</a:t>
            </a:r>
            <a:r>
              <a:rPr lang="es-CO" sz="2400" dirty="0" smtClean="0"/>
              <a:t> subir un archivo (</a:t>
            </a:r>
            <a:r>
              <a:rPr lang="es-CO" sz="2400" dirty="0" err="1" smtClean="0"/>
              <a:t>put</a:t>
            </a:r>
            <a:r>
              <a:rPr lang="es-CO" sz="2400" dirty="0" smtClean="0"/>
              <a:t>)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8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FTP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Comunicación</a:t>
            </a:r>
          </a:p>
          <a:p>
            <a:pPr marL="0" indent="0" algn="just">
              <a:buNone/>
            </a:pPr>
            <a:r>
              <a:rPr lang="es-CO" sz="2400" dirty="0"/>
              <a:t>Al momento de transferir un archivo FTP establece una conexión TCP </a:t>
            </a:r>
            <a:r>
              <a:rPr lang="es-CO" sz="2400" dirty="0" smtClean="0"/>
              <a:t>en el puerto 20 del equipo remoto. FTP envía únicamente un archivo y luego cierra la conexión de datos (la conexión de control permanece activa durante la sesión)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FTP es un protocolo con estado (</a:t>
            </a:r>
            <a:r>
              <a:rPr lang="es-CO" sz="2400" b="1" i="1" dirty="0" err="1" smtClean="0"/>
              <a:t>state</a:t>
            </a:r>
            <a:r>
              <a:rPr lang="es-CO" sz="2400" dirty="0" smtClean="0"/>
              <a:t>). FTP asocia la conexión de control con un usuario y debe realizar un seguimiento de los cambios en el equipo remoto (estructura de archivos)</a:t>
            </a: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4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FTP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Comunicación – Comandos Comunes</a:t>
            </a:r>
          </a:p>
          <a:p>
            <a:pPr marL="0" indent="0" algn="just">
              <a:buNone/>
            </a:pPr>
            <a:endParaRPr lang="es-CO" sz="2800" b="1" dirty="0" smtClean="0"/>
          </a:p>
          <a:p>
            <a:pPr marL="0" indent="0" algn="just">
              <a:buNone/>
            </a:pPr>
            <a:r>
              <a:rPr lang="es-CO" sz="2400" dirty="0" smtClean="0"/>
              <a:t>USER </a:t>
            </a:r>
            <a:r>
              <a:rPr lang="es-CO" sz="2400" dirty="0" err="1" smtClean="0"/>
              <a:t>username</a:t>
            </a:r>
            <a:r>
              <a:rPr lang="es-CO" sz="2400" dirty="0" smtClean="0"/>
              <a:t>: se emplea para enviar el usuario</a:t>
            </a:r>
          </a:p>
          <a:p>
            <a:pPr marL="0" indent="0" algn="just">
              <a:buNone/>
            </a:pPr>
            <a:r>
              <a:rPr lang="es-CO" sz="2400" dirty="0" smtClean="0"/>
              <a:t>PASS </a:t>
            </a:r>
            <a:r>
              <a:rPr lang="es-CO" sz="2400" dirty="0" err="1" smtClean="0"/>
              <a:t>password</a:t>
            </a:r>
            <a:r>
              <a:rPr lang="es-CO" sz="2400" dirty="0" smtClean="0"/>
              <a:t>: </a:t>
            </a:r>
            <a:r>
              <a:rPr lang="es-CO" sz="2400" dirty="0"/>
              <a:t>se emplea para enviar </a:t>
            </a:r>
            <a:r>
              <a:rPr lang="es-CO" sz="2400" dirty="0" smtClean="0"/>
              <a:t>la contraseña</a:t>
            </a:r>
          </a:p>
          <a:p>
            <a:pPr marL="0" indent="0" algn="just">
              <a:buNone/>
            </a:pPr>
            <a:r>
              <a:rPr lang="es-CO" sz="2400" dirty="0" smtClean="0"/>
              <a:t>LIST : se emplea para listar los archivos del directorio actual</a:t>
            </a:r>
          </a:p>
          <a:p>
            <a:pPr marL="0" indent="0" algn="just">
              <a:buNone/>
            </a:pPr>
            <a:r>
              <a:rPr lang="es-CO" sz="2400" dirty="0" smtClean="0"/>
              <a:t>RETR </a:t>
            </a:r>
            <a:r>
              <a:rPr lang="es-CO" sz="2400" dirty="0" err="1" smtClean="0"/>
              <a:t>filename</a:t>
            </a:r>
            <a:r>
              <a:rPr lang="es-CO" sz="2400" dirty="0" smtClean="0"/>
              <a:t>: se emplea para obtener un archivo</a:t>
            </a:r>
          </a:p>
          <a:p>
            <a:pPr marL="0" indent="0" algn="just">
              <a:buNone/>
            </a:pPr>
            <a:r>
              <a:rPr lang="es-CO" sz="2400" dirty="0" smtClean="0"/>
              <a:t>STOR </a:t>
            </a:r>
            <a:r>
              <a:rPr lang="es-CO" sz="2400" dirty="0" err="1" smtClean="0"/>
              <a:t>filename</a:t>
            </a:r>
            <a:r>
              <a:rPr lang="es-CO" sz="2400" dirty="0" smtClean="0"/>
              <a:t>: se emplea para subir un archivo</a:t>
            </a: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FTP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Comunicación – Respuestas Comunes</a:t>
            </a:r>
          </a:p>
          <a:p>
            <a:pPr marL="0" indent="0" algn="just">
              <a:buNone/>
            </a:pPr>
            <a:endParaRPr lang="es-CO" sz="2800" b="1" dirty="0" smtClean="0"/>
          </a:p>
          <a:p>
            <a:pPr marL="0" indent="0" algn="just">
              <a:buNone/>
            </a:pPr>
            <a:r>
              <a:rPr lang="es-CO" sz="2400" dirty="0" smtClean="0"/>
              <a:t>331 </a:t>
            </a:r>
            <a:r>
              <a:rPr lang="es-CO" sz="2400" dirty="0" err="1" smtClean="0"/>
              <a:t>Username</a:t>
            </a:r>
            <a:r>
              <a:rPr lang="es-CO" sz="2400" dirty="0" smtClean="0"/>
              <a:t> OK, </a:t>
            </a:r>
            <a:r>
              <a:rPr lang="es-CO" sz="2400" dirty="0" err="1" smtClean="0"/>
              <a:t>password</a:t>
            </a:r>
            <a:r>
              <a:rPr lang="es-CO" sz="2400" dirty="0" smtClean="0"/>
              <a:t> </a:t>
            </a:r>
            <a:r>
              <a:rPr lang="es-CO" sz="2400" dirty="0" err="1" smtClean="0"/>
              <a:t>required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125 Data </a:t>
            </a:r>
            <a:r>
              <a:rPr lang="es-CO" sz="2400" dirty="0" err="1" smtClean="0"/>
              <a:t>connection</a:t>
            </a:r>
            <a:r>
              <a:rPr lang="es-CO" sz="2400" dirty="0" smtClean="0"/>
              <a:t> </a:t>
            </a:r>
            <a:r>
              <a:rPr lang="es-CO" sz="2400" dirty="0" err="1" smtClean="0"/>
              <a:t>already</a:t>
            </a:r>
            <a:r>
              <a:rPr lang="es-CO" sz="2400" dirty="0" smtClean="0"/>
              <a:t> open; transfer </a:t>
            </a:r>
            <a:r>
              <a:rPr lang="es-CO" sz="2400" dirty="0" err="1" smtClean="0"/>
              <a:t>starting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425 </a:t>
            </a:r>
            <a:r>
              <a:rPr lang="es-CO" sz="2400" dirty="0" err="1" smtClean="0"/>
              <a:t>Can’t</a:t>
            </a:r>
            <a:r>
              <a:rPr lang="es-CO" sz="2400" dirty="0" smtClean="0"/>
              <a:t> open data </a:t>
            </a:r>
            <a:r>
              <a:rPr lang="es-CO" sz="2400" dirty="0" err="1" smtClean="0"/>
              <a:t>connection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425 Error </a:t>
            </a:r>
            <a:r>
              <a:rPr lang="es-CO" sz="2400" dirty="0" err="1" smtClean="0"/>
              <a:t>writing</a:t>
            </a:r>
            <a:r>
              <a:rPr lang="es-CO" sz="2400" dirty="0" smtClean="0"/>
              <a:t> file</a:t>
            </a: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2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Introducción SMTP </a:t>
            </a:r>
          </a:p>
          <a:p>
            <a:pPr marL="0" indent="0" algn="just">
              <a:buNone/>
            </a:pPr>
            <a:r>
              <a:rPr lang="es-CO" sz="2400" dirty="0" smtClean="0"/>
              <a:t>El servicio de correo electrónico tiene 3 componentes principales: los agentes de usuario (</a:t>
            </a:r>
            <a:r>
              <a:rPr lang="es-CO" sz="2400" dirty="0" err="1" smtClean="0"/>
              <a:t>thunderbird</a:t>
            </a:r>
            <a:r>
              <a:rPr lang="es-CO" sz="2400" dirty="0" smtClean="0"/>
              <a:t>, </a:t>
            </a:r>
            <a:r>
              <a:rPr lang="es-CO" sz="2400" dirty="0" err="1" smtClean="0"/>
              <a:t>outlook</a:t>
            </a:r>
            <a:r>
              <a:rPr lang="es-CO" sz="2400" dirty="0" smtClean="0"/>
              <a:t>), los servidores de correo y el protocolo de transferencia de correo SMTP (Simple </a:t>
            </a:r>
            <a:r>
              <a:rPr lang="es-CO" sz="2400" dirty="0"/>
              <a:t>Mail Transfer </a:t>
            </a:r>
            <a:r>
              <a:rPr lang="es-CO" sz="2400" dirty="0" err="1"/>
              <a:t>Protocol</a:t>
            </a:r>
            <a:r>
              <a:rPr lang="es-CO" sz="2400" dirty="0" smtClean="0"/>
              <a:t>)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/>
              <a:t>SMTP transfiere mensajes entre servidores de correo. Es mas antiguo que HTTP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95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772816"/>
            <a:ext cx="532447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Características SMTP</a:t>
            </a:r>
          </a:p>
          <a:p>
            <a:pPr marL="0" indent="0" algn="just">
              <a:buNone/>
            </a:pPr>
            <a:r>
              <a:rPr lang="es-CO" sz="2400" dirty="0"/>
              <a:t>SMTP restringe el cuerpo de los mensajes de correo a ASCII de 7 bits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SMTP desde su concepción restringe el cuerpo de los mensajes de correo a ASCII de 7 bits. Las aplicaciones de hoy requieren transmitir contenido multimedia (información binaria) por lo cual para estos casos se codifica la información multimedia en ASCII antes de ser enviada 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2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652" y="2439564"/>
            <a:ext cx="2808312" cy="2122411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99578"/>
            <a:ext cx="2602385" cy="2602385"/>
          </a:xfrm>
          <a:prstGeom prst="rect">
            <a:avLst/>
          </a:prstGeom>
        </p:spPr>
      </p:pic>
      <p:sp>
        <p:nvSpPr>
          <p:cNvPr id="8" name="7 Flecha derecha"/>
          <p:cNvSpPr/>
          <p:nvPr/>
        </p:nvSpPr>
        <p:spPr>
          <a:xfrm>
            <a:off x="4067944" y="2960710"/>
            <a:ext cx="936104" cy="108012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7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Introducción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Protocolos de la capa de </a:t>
            </a:r>
            <a:r>
              <a:rPr lang="es-CO" sz="2800" b="1" dirty="0" smtClean="0"/>
              <a:t>aplicación</a:t>
            </a:r>
            <a:endParaRPr lang="es-CO" sz="2800" dirty="0" smtClean="0"/>
          </a:p>
          <a:p>
            <a:pPr marL="0" indent="0" algn="just">
              <a:buNone/>
            </a:pPr>
            <a:r>
              <a:rPr lang="es-CO" sz="2400" dirty="0" smtClean="0"/>
              <a:t>Los </a:t>
            </a:r>
            <a:r>
              <a:rPr lang="es-CO" sz="2400" dirty="0"/>
              <a:t>protocolos de la capa de aplicación definen el formato y el orden en que los mensajes se intercambian entre procesos, así como las acciones a realizar al transmitir o recibir un mensaje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01" y="3429182"/>
            <a:ext cx="4068198" cy="24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Comunicación SMTP (Ejemplo)</a:t>
            </a:r>
            <a:endParaRPr lang="es-CO" sz="2800" b="1" dirty="0"/>
          </a:p>
          <a:p>
            <a:pPr marL="0" indent="0" algn="just">
              <a:buNone/>
            </a:pPr>
            <a:r>
              <a:rPr lang="es-CO" sz="2400" dirty="0" smtClean="0"/>
              <a:t>&gt;telnet </a:t>
            </a:r>
            <a:r>
              <a:rPr lang="es-CO" sz="2400" smtClean="0"/>
              <a:t>hamburguer.edu 25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S: 220 hamburguer.edu</a:t>
            </a:r>
          </a:p>
          <a:p>
            <a:pPr marL="0" indent="0" algn="just">
              <a:buNone/>
            </a:pPr>
            <a:r>
              <a:rPr lang="es-CO" sz="2400" dirty="0" smtClean="0"/>
              <a:t>C: HELO crepes.fr</a:t>
            </a:r>
          </a:p>
          <a:p>
            <a:pPr marL="0" indent="0" algn="just">
              <a:buNone/>
            </a:pPr>
            <a:r>
              <a:rPr lang="es-CO" sz="2400" dirty="0" smtClean="0"/>
              <a:t>S: 250 </a:t>
            </a:r>
            <a:r>
              <a:rPr lang="es-CO" sz="2400" dirty="0" err="1" smtClean="0"/>
              <a:t>Hello</a:t>
            </a:r>
            <a:r>
              <a:rPr lang="es-CO" sz="2400" dirty="0" smtClean="0"/>
              <a:t> crepes.fr, </a:t>
            </a:r>
            <a:r>
              <a:rPr lang="es-CO" sz="2400" dirty="0" err="1" smtClean="0"/>
              <a:t>pleased</a:t>
            </a:r>
            <a:r>
              <a:rPr lang="es-CO" sz="2400" dirty="0" smtClean="0"/>
              <a:t> </a:t>
            </a:r>
            <a:r>
              <a:rPr lang="es-CO" sz="2400" dirty="0" err="1" smtClean="0"/>
              <a:t>to</a:t>
            </a:r>
            <a:r>
              <a:rPr lang="es-CO" sz="2400" dirty="0" smtClean="0"/>
              <a:t> </a:t>
            </a:r>
            <a:r>
              <a:rPr lang="es-CO" sz="2400" dirty="0" err="1" smtClean="0"/>
              <a:t>meet</a:t>
            </a:r>
            <a:r>
              <a:rPr lang="es-CO" sz="2400" dirty="0" smtClean="0"/>
              <a:t> </a:t>
            </a:r>
            <a:r>
              <a:rPr lang="es-CO" sz="2400" dirty="0" err="1" smtClean="0"/>
              <a:t>you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C: MAIL FROM: &lt;alice@crepes.fr&gt;</a:t>
            </a:r>
          </a:p>
          <a:p>
            <a:pPr marL="0" indent="0" algn="just">
              <a:buNone/>
            </a:pPr>
            <a:r>
              <a:rPr lang="es-CO" sz="2400" dirty="0" smtClean="0"/>
              <a:t>S: 250 alice@crepes.fr … </a:t>
            </a:r>
            <a:r>
              <a:rPr lang="es-CO" sz="2400" dirty="0" err="1" smtClean="0"/>
              <a:t>Sender</a:t>
            </a:r>
            <a:r>
              <a:rPr lang="es-CO" sz="2400" dirty="0" smtClean="0"/>
              <a:t> ok</a:t>
            </a:r>
          </a:p>
          <a:p>
            <a:pPr marL="0" indent="0" algn="just">
              <a:buNone/>
            </a:pPr>
            <a:r>
              <a:rPr lang="es-CO" sz="2400" dirty="0" smtClean="0"/>
              <a:t>C: RCPT TO: &lt;bob@hamburguer.edu&gt;</a:t>
            </a:r>
          </a:p>
          <a:p>
            <a:pPr marL="0" indent="0" algn="just">
              <a:buNone/>
            </a:pPr>
            <a:r>
              <a:rPr lang="es-CO" sz="2400" dirty="0" smtClean="0"/>
              <a:t>S: 250 bob@hamburguer.edu... </a:t>
            </a:r>
            <a:r>
              <a:rPr lang="es-CO" sz="2400" dirty="0" err="1" smtClean="0"/>
              <a:t>Recipient</a:t>
            </a:r>
            <a:r>
              <a:rPr lang="es-CO" sz="2400" dirty="0" smtClean="0"/>
              <a:t> ok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 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Comunicación SMTP (Ejemplo)</a:t>
            </a:r>
            <a:endParaRPr lang="es-CO" sz="2800" b="1" dirty="0"/>
          </a:p>
          <a:p>
            <a:pPr marL="0" indent="0" algn="just">
              <a:buNone/>
            </a:pPr>
            <a:r>
              <a:rPr lang="es-CO" sz="2400" dirty="0"/>
              <a:t>C: </a:t>
            </a:r>
            <a:r>
              <a:rPr lang="es-CO" sz="2400" dirty="0" smtClean="0"/>
              <a:t>DATA</a:t>
            </a:r>
          </a:p>
          <a:p>
            <a:pPr marL="0" indent="0" algn="just">
              <a:buNone/>
            </a:pPr>
            <a:r>
              <a:rPr lang="es-CO" sz="2400" dirty="0" smtClean="0"/>
              <a:t>S: 354 </a:t>
            </a:r>
            <a:r>
              <a:rPr lang="es-CO" sz="2400" dirty="0" err="1" smtClean="0"/>
              <a:t>Enter</a:t>
            </a:r>
            <a:r>
              <a:rPr lang="es-CO" sz="2400" dirty="0" smtClean="0"/>
              <a:t> mail, </a:t>
            </a:r>
            <a:r>
              <a:rPr lang="es-CO" sz="2400" dirty="0" err="1" smtClean="0"/>
              <a:t>end</a:t>
            </a:r>
            <a:r>
              <a:rPr lang="es-CO" sz="2400" dirty="0" smtClean="0"/>
              <a:t> </a:t>
            </a:r>
            <a:r>
              <a:rPr lang="es-CO" sz="2400" dirty="0" err="1" smtClean="0"/>
              <a:t>with</a:t>
            </a:r>
            <a:r>
              <a:rPr lang="es-CO" sz="2400" dirty="0"/>
              <a:t> "</a:t>
            </a:r>
            <a:r>
              <a:rPr lang="es-CO" sz="2400" dirty="0" smtClean="0"/>
              <a:t>." </a:t>
            </a:r>
            <a:r>
              <a:rPr lang="es-CO" sz="2400" dirty="0" err="1" smtClean="0"/>
              <a:t>on</a:t>
            </a:r>
            <a:r>
              <a:rPr lang="es-CO" sz="2400" dirty="0" smtClean="0"/>
              <a:t> a line </a:t>
            </a:r>
            <a:r>
              <a:rPr lang="es-CO" sz="2400" dirty="0" err="1" smtClean="0"/>
              <a:t>by</a:t>
            </a:r>
            <a:r>
              <a:rPr lang="es-CO" sz="2400" dirty="0" smtClean="0"/>
              <a:t> </a:t>
            </a:r>
            <a:r>
              <a:rPr lang="es-CO" sz="2400" dirty="0" err="1" smtClean="0"/>
              <a:t>itselft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C: Do </a:t>
            </a:r>
            <a:r>
              <a:rPr lang="es-CO" sz="2400" dirty="0" err="1" smtClean="0"/>
              <a:t>you</a:t>
            </a:r>
            <a:r>
              <a:rPr lang="es-CO" sz="2400" dirty="0" smtClean="0"/>
              <a:t> </a:t>
            </a:r>
            <a:r>
              <a:rPr lang="es-CO" sz="2400" dirty="0" err="1" smtClean="0"/>
              <a:t>like</a:t>
            </a:r>
            <a:r>
              <a:rPr lang="es-CO" sz="2400" dirty="0" smtClean="0"/>
              <a:t> </a:t>
            </a:r>
            <a:r>
              <a:rPr lang="es-CO" sz="2400" dirty="0" err="1" smtClean="0"/>
              <a:t>ketchup</a:t>
            </a:r>
            <a:r>
              <a:rPr lang="es-CO" sz="2400" dirty="0" smtClean="0"/>
              <a:t>?</a:t>
            </a:r>
          </a:p>
          <a:p>
            <a:pPr marL="0" indent="0" algn="just">
              <a:buNone/>
            </a:pPr>
            <a:r>
              <a:rPr lang="es-CO" sz="2400" dirty="0" smtClean="0"/>
              <a:t>C: </a:t>
            </a:r>
            <a:r>
              <a:rPr lang="es-CO" sz="2400" dirty="0" err="1" smtClean="0"/>
              <a:t>How</a:t>
            </a:r>
            <a:r>
              <a:rPr lang="es-CO" sz="2400" dirty="0" smtClean="0"/>
              <a:t> </a:t>
            </a:r>
            <a:r>
              <a:rPr lang="es-CO" sz="2400" dirty="0" err="1" smtClean="0"/>
              <a:t>about</a:t>
            </a:r>
            <a:r>
              <a:rPr lang="es-CO" sz="2400" dirty="0" smtClean="0"/>
              <a:t> </a:t>
            </a:r>
            <a:r>
              <a:rPr lang="es-CO" sz="2400" dirty="0" err="1" smtClean="0"/>
              <a:t>pickles</a:t>
            </a:r>
            <a:r>
              <a:rPr lang="es-CO" sz="2400" dirty="0" smtClean="0"/>
              <a:t>?</a:t>
            </a:r>
          </a:p>
          <a:p>
            <a:pPr marL="0" indent="0" algn="just">
              <a:buNone/>
            </a:pPr>
            <a:r>
              <a:rPr lang="es-CO" sz="2400" dirty="0" smtClean="0"/>
              <a:t>C: .</a:t>
            </a:r>
          </a:p>
          <a:p>
            <a:pPr marL="0" indent="0" algn="just">
              <a:buNone/>
            </a:pPr>
            <a:r>
              <a:rPr lang="es-CO" sz="2400" dirty="0" smtClean="0"/>
              <a:t>S: 250 </a:t>
            </a:r>
            <a:r>
              <a:rPr lang="es-CO" sz="2400" dirty="0" err="1" smtClean="0"/>
              <a:t>Message</a:t>
            </a:r>
            <a:r>
              <a:rPr lang="es-CO" sz="2400" dirty="0" smtClean="0"/>
              <a:t> </a:t>
            </a:r>
            <a:r>
              <a:rPr lang="es-CO" sz="2400" dirty="0" err="1" smtClean="0"/>
              <a:t>accepte</a:t>
            </a:r>
            <a:r>
              <a:rPr lang="es-CO" sz="2400" dirty="0" smtClean="0"/>
              <a:t> </a:t>
            </a:r>
            <a:r>
              <a:rPr lang="es-CO" sz="2400" dirty="0" err="1" smtClean="0"/>
              <a:t>for</a:t>
            </a:r>
            <a:r>
              <a:rPr lang="es-CO" sz="2400" dirty="0" smtClean="0"/>
              <a:t> </a:t>
            </a:r>
            <a:r>
              <a:rPr lang="es-CO" sz="2400" dirty="0" err="1" smtClean="0"/>
              <a:t>delivery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C: QUIT</a:t>
            </a:r>
          </a:p>
          <a:p>
            <a:pPr marL="0" indent="0" algn="just">
              <a:buNone/>
            </a:pPr>
            <a:r>
              <a:rPr lang="es-CO" sz="2400" dirty="0" smtClean="0"/>
              <a:t>S: 221 hamburguer.edu </a:t>
            </a:r>
            <a:r>
              <a:rPr lang="es-CO" sz="2400" dirty="0" err="1" smtClean="0"/>
              <a:t>closing</a:t>
            </a:r>
            <a:r>
              <a:rPr lang="es-CO" sz="2400" dirty="0" smtClean="0"/>
              <a:t> </a:t>
            </a:r>
            <a:r>
              <a:rPr lang="es-CO" sz="2400" dirty="0" err="1" smtClean="0"/>
              <a:t>connection</a:t>
            </a: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 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7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Comunicación SMTP (Ejercicio)</a:t>
            </a:r>
            <a:endParaRPr lang="es-CO" sz="2800" b="1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/>
              <a:t>Por medio del software </a:t>
            </a:r>
            <a:r>
              <a:rPr lang="es-CO" sz="2400" b="1" i="1" dirty="0" err="1"/>
              <a:t>Wireshark</a:t>
            </a:r>
            <a:r>
              <a:rPr lang="es-CO" sz="2400" dirty="0"/>
              <a:t> hacer seguimiento de los mensajes que se intercambian en la red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/>
              <a:t>Inicie la ejecución de la maquina virtual </a:t>
            </a:r>
            <a:r>
              <a:rPr lang="es-CO" sz="2400" dirty="0" smtClean="0"/>
              <a:t>proporcionada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/>
              <a:t>Desde un cliente digitar lo siguiente:</a:t>
            </a:r>
          </a:p>
          <a:p>
            <a:pPr marL="0" indent="0" algn="just">
              <a:buNone/>
            </a:pPr>
            <a:r>
              <a:rPr lang="es-CO" sz="2400" dirty="0"/>
              <a:t>&gt;telnet 175.40.0.2 </a:t>
            </a:r>
            <a:r>
              <a:rPr lang="es-CO" sz="2400" dirty="0" smtClean="0"/>
              <a:t>25</a:t>
            </a: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 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1800" dirty="0" err="1" smtClean="0"/>
              <a:t>Trying</a:t>
            </a:r>
            <a:r>
              <a:rPr lang="es-CO" sz="1800" dirty="0" smtClean="0"/>
              <a:t> 175.40.0.2...</a:t>
            </a:r>
            <a:endParaRPr lang="es-CO" sz="1800" dirty="0"/>
          </a:p>
          <a:p>
            <a:pPr marL="0" indent="0">
              <a:buNone/>
            </a:pPr>
            <a:r>
              <a:rPr lang="es-CO" sz="1800" dirty="0" err="1"/>
              <a:t>Connected</a:t>
            </a:r>
            <a:r>
              <a:rPr lang="es-CO" sz="1800" dirty="0"/>
              <a:t> </a:t>
            </a:r>
            <a:r>
              <a:rPr lang="es-CO" sz="1800" dirty="0" err="1"/>
              <a:t>to</a:t>
            </a:r>
            <a:r>
              <a:rPr lang="es-CO" sz="1800" dirty="0"/>
              <a:t> </a:t>
            </a:r>
            <a:r>
              <a:rPr lang="es-CO" sz="1800" dirty="0" smtClean="0"/>
              <a:t>175.40.0.2.</a:t>
            </a:r>
            <a:endParaRPr lang="es-CO" sz="1800" dirty="0"/>
          </a:p>
          <a:p>
            <a:pPr marL="0" indent="0">
              <a:buNone/>
            </a:pPr>
            <a:r>
              <a:rPr lang="es-CO" sz="1800" dirty="0"/>
              <a:t>Escape </a:t>
            </a:r>
            <a:r>
              <a:rPr lang="es-CO" sz="1800" dirty="0" err="1"/>
              <a:t>character</a:t>
            </a:r>
            <a:r>
              <a:rPr lang="es-CO" sz="1800" dirty="0"/>
              <a:t> </a:t>
            </a:r>
            <a:r>
              <a:rPr lang="es-CO" sz="1800" dirty="0" err="1"/>
              <a:t>is</a:t>
            </a:r>
            <a:r>
              <a:rPr lang="es-CO" sz="1800" dirty="0"/>
              <a:t> '^]'.</a:t>
            </a:r>
          </a:p>
          <a:p>
            <a:pPr marL="0" indent="0">
              <a:buNone/>
            </a:pPr>
            <a:r>
              <a:rPr lang="es-CO" sz="1800" dirty="0"/>
              <a:t>220 </a:t>
            </a:r>
            <a:r>
              <a:rPr lang="es-CO" sz="1800" dirty="0" err="1"/>
              <a:t>localhost.localdomain</a:t>
            </a:r>
            <a:r>
              <a:rPr lang="es-CO" sz="1800" dirty="0"/>
              <a:t> ESMTP </a:t>
            </a:r>
            <a:r>
              <a:rPr lang="es-CO" sz="1800" dirty="0" err="1"/>
              <a:t>Postfix</a:t>
            </a:r>
            <a:endParaRPr lang="es-CO" sz="1800" dirty="0"/>
          </a:p>
          <a:p>
            <a:pPr marL="0" indent="0">
              <a:buNone/>
            </a:pPr>
            <a:r>
              <a:rPr lang="es-CO" sz="1800" dirty="0"/>
              <a:t>HELO</a:t>
            </a:r>
          </a:p>
          <a:p>
            <a:pPr marL="0" indent="0">
              <a:buNone/>
            </a:pPr>
            <a:r>
              <a:rPr lang="es-CO" sz="1800" dirty="0"/>
              <a:t>501 </a:t>
            </a:r>
            <a:r>
              <a:rPr lang="es-CO" sz="1800" dirty="0" err="1"/>
              <a:t>Syntax</a:t>
            </a:r>
            <a:r>
              <a:rPr lang="es-CO" sz="1800" dirty="0"/>
              <a:t>: HELO </a:t>
            </a:r>
            <a:r>
              <a:rPr lang="es-CO" sz="1800" dirty="0" err="1"/>
              <a:t>hostname</a:t>
            </a:r>
            <a:endParaRPr lang="es-CO" sz="1800" dirty="0"/>
          </a:p>
          <a:p>
            <a:pPr marL="0" indent="0">
              <a:buNone/>
            </a:pPr>
            <a:r>
              <a:rPr lang="es-CO" sz="1800" dirty="0"/>
              <a:t>MAIL FROM: </a:t>
            </a:r>
            <a:r>
              <a:rPr lang="es-CO" sz="1800" dirty="0" smtClean="0"/>
              <a:t>jacinto@facebook.com</a:t>
            </a:r>
            <a:endParaRPr lang="es-CO" sz="1800" dirty="0"/>
          </a:p>
          <a:p>
            <a:pPr marL="0" indent="0">
              <a:buNone/>
            </a:pPr>
            <a:r>
              <a:rPr lang="es-CO" sz="1800" dirty="0"/>
              <a:t>250 2.1.0 Ok</a:t>
            </a:r>
          </a:p>
          <a:p>
            <a:pPr marL="0" indent="0">
              <a:buNone/>
            </a:pPr>
            <a:r>
              <a:rPr lang="es-CO" sz="1800" dirty="0"/>
              <a:t>RCPT TO: </a:t>
            </a:r>
            <a:r>
              <a:rPr lang="es-CO" sz="1800" dirty="0" err="1"/>
              <a:t>vagrant@localhost</a:t>
            </a:r>
            <a:endParaRPr lang="es-CO" sz="1800" dirty="0"/>
          </a:p>
          <a:p>
            <a:pPr marL="0" indent="0">
              <a:buNone/>
            </a:pPr>
            <a:r>
              <a:rPr lang="es-CO" sz="1800" dirty="0"/>
              <a:t>250 2.1.5 Ok</a:t>
            </a:r>
          </a:p>
          <a:p>
            <a:pPr marL="0" indent="0">
              <a:buNone/>
            </a:pPr>
            <a:r>
              <a:rPr lang="es-CO" sz="1800" dirty="0"/>
              <a:t>DATA</a:t>
            </a:r>
          </a:p>
          <a:p>
            <a:pPr marL="0" indent="0">
              <a:buNone/>
            </a:pPr>
            <a:r>
              <a:rPr lang="en-US" sz="1800" dirty="0"/>
              <a:t>354 End data with &lt;CR&gt;&lt;LF&gt;.&lt;CR&gt;&lt;LF&gt;</a:t>
            </a:r>
          </a:p>
          <a:p>
            <a:pPr marL="0" indent="0">
              <a:buNone/>
            </a:pPr>
            <a:r>
              <a:rPr lang="es-CO" sz="1800" dirty="0"/>
              <a:t>Hola </a:t>
            </a:r>
            <a:r>
              <a:rPr lang="es-CO" sz="1800" dirty="0" smtClean="0"/>
              <a:t>mundo</a:t>
            </a:r>
            <a:endParaRPr lang="es-CO" sz="1800" dirty="0"/>
          </a:p>
          <a:p>
            <a:pPr marL="0" indent="0">
              <a:buNone/>
            </a:pPr>
            <a:r>
              <a:rPr lang="es-CO" sz="1800" dirty="0"/>
              <a:t>.</a:t>
            </a:r>
          </a:p>
          <a:p>
            <a:pPr marL="0" indent="0">
              <a:buNone/>
            </a:pPr>
            <a:r>
              <a:rPr lang="pt-BR" sz="1800" dirty="0"/>
              <a:t>250 2.0.0 Ok: </a:t>
            </a:r>
            <a:r>
              <a:rPr lang="pt-BR" sz="1800" dirty="0" err="1"/>
              <a:t>queued</a:t>
            </a:r>
            <a:r>
              <a:rPr lang="pt-BR" sz="1800" dirty="0"/>
              <a:t> as 85E386C027C</a:t>
            </a:r>
          </a:p>
          <a:p>
            <a:pPr marL="0" indent="0">
              <a:buNone/>
            </a:pPr>
            <a:r>
              <a:rPr lang="es-CO" sz="1800" dirty="0"/>
              <a:t>QUIT</a:t>
            </a:r>
          </a:p>
          <a:p>
            <a:pPr marL="0" indent="0">
              <a:buNone/>
            </a:pPr>
            <a:r>
              <a:rPr lang="es-CO" sz="1800" dirty="0"/>
              <a:t>221 2.0.0 </a:t>
            </a:r>
            <a:r>
              <a:rPr lang="es-CO" sz="1800" dirty="0" err="1"/>
              <a:t>Bye</a:t>
            </a:r>
            <a:endParaRPr lang="es-CO" sz="1800" dirty="0"/>
          </a:p>
          <a:p>
            <a:pPr marL="457200" indent="-457200" algn="just">
              <a:buFont typeface="+mj-lt"/>
              <a:buAutoNum type="arabicPeriod"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 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9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Características SMTP</a:t>
            </a:r>
          </a:p>
          <a:p>
            <a:pPr marL="0" indent="0" algn="just">
              <a:buNone/>
            </a:pPr>
            <a:r>
              <a:rPr lang="es-CO" sz="2400" dirty="0"/>
              <a:t>El  modo de funcionamiento de </a:t>
            </a:r>
            <a:r>
              <a:rPr lang="es-CO" sz="2400" dirty="0" smtClean="0"/>
              <a:t>SMTP es enviar información hacia un servidor de correo receptor (</a:t>
            </a:r>
            <a:r>
              <a:rPr lang="es-CO" sz="2400" b="1" i="1" dirty="0" err="1" smtClean="0"/>
              <a:t>push</a:t>
            </a:r>
            <a:r>
              <a:rPr lang="es-CO" sz="2400" b="1" i="1" dirty="0" smtClean="0"/>
              <a:t> </a:t>
            </a:r>
            <a:r>
              <a:rPr lang="es-CO" sz="2400" b="1" i="1" dirty="0" err="1" smtClean="0"/>
              <a:t>protocol</a:t>
            </a:r>
            <a:r>
              <a:rPr lang="es-CO" sz="2400" dirty="0"/>
              <a:t>)</a:t>
            </a:r>
            <a:endParaRPr lang="es-CO" sz="2400" b="1" i="1" dirty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SMTP emplea conexiones persistentes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SMTP encapsula todos los objetos a enviar en un solo mensaje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Formato de Mensajes (DATA)</a:t>
            </a:r>
          </a:p>
          <a:p>
            <a:pPr marL="0" indent="0" algn="just">
              <a:buNone/>
            </a:pPr>
            <a:r>
              <a:rPr lang="es-CO" sz="2400" dirty="0" smtClean="0"/>
              <a:t>En un mensaje (información que se ingresa después de digitar el comando DATA) la cabecera y el cuerpo están separados por una línea. 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Un ejemplo de cabecera es el siguiente:</a:t>
            </a:r>
          </a:p>
          <a:p>
            <a:pPr marL="0" indent="0" algn="just">
              <a:buNone/>
            </a:pPr>
            <a:r>
              <a:rPr lang="es-CO" sz="2400" dirty="0" err="1" smtClean="0"/>
              <a:t>From</a:t>
            </a:r>
            <a:r>
              <a:rPr lang="es-CO" sz="2400" dirty="0" smtClean="0"/>
              <a:t>: alice@crepes.fr</a:t>
            </a:r>
          </a:p>
          <a:p>
            <a:pPr marL="0" indent="0" algn="just">
              <a:buNone/>
            </a:pPr>
            <a:r>
              <a:rPr lang="es-CO" sz="2400" dirty="0" err="1" smtClean="0"/>
              <a:t>To</a:t>
            </a:r>
            <a:r>
              <a:rPr lang="es-CO" sz="2400" dirty="0" smtClean="0"/>
              <a:t>: bob@hamburguer.edu</a:t>
            </a:r>
          </a:p>
          <a:p>
            <a:pPr marL="0" indent="0" algn="just">
              <a:buNone/>
            </a:pPr>
            <a:r>
              <a:rPr lang="es-CO" sz="2400" dirty="0" err="1" smtClean="0"/>
              <a:t>Subject</a:t>
            </a:r>
            <a:r>
              <a:rPr lang="es-CO" sz="2400" dirty="0" smtClean="0"/>
              <a:t>: </a:t>
            </a:r>
            <a:r>
              <a:rPr lang="es-CO" sz="2400" dirty="0" err="1" smtClean="0"/>
              <a:t>Searching</a:t>
            </a:r>
            <a:r>
              <a:rPr lang="es-CO" sz="2400" dirty="0" smtClean="0"/>
              <a:t> </a:t>
            </a:r>
            <a:r>
              <a:rPr lang="es-CO" sz="2400" dirty="0" err="1" smtClean="0"/>
              <a:t>for</a:t>
            </a:r>
            <a:r>
              <a:rPr lang="es-CO" sz="2400" dirty="0" smtClean="0"/>
              <a:t> </a:t>
            </a:r>
            <a:r>
              <a:rPr lang="es-CO" sz="2400" dirty="0" err="1" smtClean="0"/>
              <a:t>the</a:t>
            </a:r>
            <a:r>
              <a:rPr lang="es-CO" sz="2400" dirty="0" smtClean="0"/>
              <a:t> </a:t>
            </a:r>
            <a:r>
              <a:rPr lang="es-CO" sz="2400" dirty="0" err="1" smtClean="0"/>
              <a:t>meaning</a:t>
            </a:r>
            <a:r>
              <a:rPr lang="es-CO" sz="2400" dirty="0" smtClean="0"/>
              <a:t> of </a:t>
            </a:r>
            <a:r>
              <a:rPr lang="es-CO" sz="2400" dirty="0" err="1" smtClean="0"/>
              <a:t>life</a:t>
            </a: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1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Extensión MIME</a:t>
            </a:r>
          </a:p>
          <a:p>
            <a:pPr marL="0" indent="0" algn="just">
              <a:buNone/>
            </a:pPr>
            <a:r>
              <a:rPr lang="es-CO" sz="2400" dirty="0" smtClean="0"/>
              <a:t>Las cabeceras normales no permiten enviar información distinta a texto en ASCII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Para enviar información diferente a texto se incluyen nuevas cabeceras.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Dos cabeceras MIME son:</a:t>
            </a:r>
          </a:p>
          <a:p>
            <a:pPr marL="0" indent="0" algn="just">
              <a:buNone/>
            </a:pPr>
            <a:r>
              <a:rPr lang="es-CO" sz="2400" b="1" i="1" dirty="0" smtClean="0"/>
              <a:t>Content-</a:t>
            </a:r>
            <a:r>
              <a:rPr lang="es-CO" sz="2400" b="1" i="1" dirty="0" err="1" smtClean="0"/>
              <a:t>Type</a:t>
            </a:r>
            <a:r>
              <a:rPr lang="es-CO" sz="2400" dirty="0" smtClean="0"/>
              <a:t>: indica el tipo de contenido</a:t>
            </a:r>
          </a:p>
          <a:p>
            <a:pPr marL="0" indent="0" algn="just">
              <a:buNone/>
            </a:pPr>
            <a:r>
              <a:rPr lang="es-CO" sz="2400" b="1" i="1" dirty="0" smtClean="0"/>
              <a:t>Content-Transfer-</a:t>
            </a:r>
            <a:r>
              <a:rPr lang="es-CO" sz="2400" b="1" i="1" dirty="0" err="1" smtClean="0"/>
              <a:t>Encoding</a:t>
            </a:r>
            <a:r>
              <a:rPr lang="es-CO" sz="2400" dirty="0" smtClean="0"/>
              <a:t>: indica el tipo de codificación</a:t>
            </a: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8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Extensión MIME</a:t>
            </a:r>
          </a:p>
          <a:p>
            <a:pPr marL="0" indent="0" algn="just">
              <a:buNone/>
            </a:pPr>
            <a:r>
              <a:rPr lang="es-CO" sz="2400" dirty="0" smtClean="0"/>
              <a:t>Content-</a:t>
            </a:r>
            <a:r>
              <a:rPr lang="es-CO" sz="2400" dirty="0" err="1" smtClean="0"/>
              <a:t>Type</a:t>
            </a:r>
            <a:r>
              <a:rPr lang="es-CO" sz="2400" dirty="0" smtClean="0"/>
              <a:t> presenta el siguiente formato</a:t>
            </a:r>
            <a:r>
              <a:rPr lang="es-CO" sz="2800" dirty="0" smtClean="0"/>
              <a:t>:</a:t>
            </a:r>
          </a:p>
          <a:p>
            <a:pPr marL="0" indent="0" algn="just">
              <a:buNone/>
            </a:pPr>
            <a:r>
              <a:rPr lang="es-CO" sz="2400" dirty="0" smtClean="0"/>
              <a:t>Content-</a:t>
            </a:r>
            <a:r>
              <a:rPr lang="es-CO" sz="2400" dirty="0" err="1" smtClean="0"/>
              <a:t>Type</a:t>
            </a:r>
            <a:r>
              <a:rPr lang="es-CO" sz="2400" dirty="0" smtClean="0"/>
              <a:t>: </a:t>
            </a:r>
            <a:r>
              <a:rPr lang="es-CO" sz="2400" dirty="0" err="1" smtClean="0"/>
              <a:t>type</a:t>
            </a:r>
            <a:r>
              <a:rPr lang="es-CO" sz="2400" dirty="0" smtClean="0"/>
              <a:t>/</a:t>
            </a:r>
            <a:r>
              <a:rPr lang="es-CO" sz="2400" dirty="0" err="1" smtClean="0"/>
              <a:t>subtype</a:t>
            </a:r>
            <a:r>
              <a:rPr lang="es-CO" sz="2400" dirty="0" smtClean="0"/>
              <a:t> ; </a:t>
            </a:r>
            <a:r>
              <a:rPr lang="es-CO" sz="2400" dirty="0" err="1" smtClean="0"/>
              <a:t>parameters</a:t>
            </a: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8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Extensión MIME</a:t>
            </a:r>
          </a:p>
          <a:p>
            <a:pPr marL="0" indent="0" algn="just">
              <a:buNone/>
            </a:pPr>
            <a:r>
              <a:rPr lang="es-CO" sz="2400" dirty="0" smtClean="0"/>
              <a:t>Para cada tipo hay un subtipo asociado. Algunos ejemplos de tipos y subtipos son: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/>
              <a:t>T</a:t>
            </a:r>
            <a:r>
              <a:rPr lang="es-CO" sz="2400" dirty="0" smtClean="0"/>
              <a:t>exto: </a:t>
            </a:r>
            <a:r>
              <a:rPr lang="es-CO" sz="2400" dirty="0" err="1" smtClean="0"/>
              <a:t>text</a:t>
            </a:r>
            <a:r>
              <a:rPr lang="es-CO" sz="2400" dirty="0" smtClean="0"/>
              <a:t>/</a:t>
            </a:r>
            <a:r>
              <a:rPr lang="es-CO" sz="2400" dirty="0" err="1" smtClean="0"/>
              <a:t>plain</a:t>
            </a:r>
            <a:r>
              <a:rPr lang="es-CO" sz="2400" dirty="0" smtClean="0"/>
              <a:t>; </a:t>
            </a:r>
            <a:r>
              <a:rPr lang="es-CO" sz="2400" dirty="0" err="1" smtClean="0"/>
              <a:t>charset</a:t>
            </a:r>
            <a:r>
              <a:rPr lang="es-CO" sz="2400" dirty="0" smtClean="0"/>
              <a:t> = “ISO-8859-1”</a:t>
            </a:r>
          </a:p>
          <a:p>
            <a:pPr marL="0" indent="0" algn="just">
              <a:buNone/>
            </a:pPr>
            <a:r>
              <a:rPr lang="es-CO" sz="2400" dirty="0" smtClean="0"/>
              <a:t>Imagen: </a:t>
            </a:r>
            <a:r>
              <a:rPr lang="es-CO" sz="2400" dirty="0" err="1" smtClean="0"/>
              <a:t>image</a:t>
            </a:r>
            <a:r>
              <a:rPr lang="es-CO" sz="2400" dirty="0" smtClean="0"/>
              <a:t>/</a:t>
            </a:r>
            <a:r>
              <a:rPr lang="es-CO" sz="2400" dirty="0" err="1" smtClean="0"/>
              <a:t>jpeg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Audio: audio/</a:t>
            </a:r>
            <a:r>
              <a:rPr lang="es-CO" sz="2400" dirty="0" err="1" smtClean="0"/>
              <a:t>midi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Video: video/</a:t>
            </a:r>
            <a:r>
              <a:rPr lang="es-CO" sz="2400" dirty="0" err="1" smtClean="0"/>
              <a:t>mpeg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Aplicación: </a:t>
            </a:r>
            <a:r>
              <a:rPr lang="es-CO" sz="2400" dirty="0" err="1" smtClean="0"/>
              <a:t>application</a:t>
            </a:r>
            <a:r>
              <a:rPr lang="es-CO" sz="2400" dirty="0" smtClean="0"/>
              <a:t>/</a:t>
            </a:r>
            <a:r>
              <a:rPr lang="es-CO" sz="2400" dirty="0" err="1" smtClean="0"/>
              <a:t>pdf</a:t>
            </a: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8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8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Extensión MIME </a:t>
            </a:r>
            <a:r>
              <a:rPr lang="es-CO" sz="2800" b="1" dirty="0" smtClean="0"/>
              <a:t>(Ejemplo Envío 1)</a:t>
            </a:r>
          </a:p>
          <a:p>
            <a:pPr marL="0" indent="0" algn="just">
              <a:buNone/>
            </a:pPr>
            <a:r>
              <a:rPr lang="es-CO" sz="2400" dirty="0" err="1" smtClean="0"/>
              <a:t>From</a:t>
            </a:r>
            <a:r>
              <a:rPr lang="es-CO" sz="2400" dirty="0" smtClean="0"/>
              <a:t>: alice@crepes.fr</a:t>
            </a:r>
          </a:p>
          <a:p>
            <a:pPr marL="0" indent="0" algn="just">
              <a:buNone/>
            </a:pPr>
            <a:r>
              <a:rPr lang="es-CO" sz="2400" dirty="0" err="1" smtClean="0"/>
              <a:t>To</a:t>
            </a:r>
            <a:r>
              <a:rPr lang="es-CO" sz="2400" dirty="0" smtClean="0"/>
              <a:t>: bob@hamburguer.edu</a:t>
            </a:r>
          </a:p>
          <a:p>
            <a:pPr marL="0" indent="0" algn="just">
              <a:buNone/>
            </a:pPr>
            <a:r>
              <a:rPr lang="es-CO" sz="2400" dirty="0" err="1" smtClean="0"/>
              <a:t>Subject</a:t>
            </a:r>
            <a:r>
              <a:rPr lang="es-CO" sz="2400" dirty="0" smtClean="0"/>
              <a:t>: Picture of </a:t>
            </a:r>
            <a:r>
              <a:rPr lang="es-CO" sz="2400" dirty="0" err="1" smtClean="0"/>
              <a:t>yummy</a:t>
            </a:r>
            <a:r>
              <a:rPr lang="es-CO" sz="2400" dirty="0" smtClean="0"/>
              <a:t> crepe</a:t>
            </a:r>
          </a:p>
          <a:p>
            <a:pPr marL="0" indent="0" algn="just">
              <a:buNone/>
            </a:pPr>
            <a:r>
              <a:rPr lang="es-CO" sz="2400" dirty="0" smtClean="0"/>
              <a:t>MIME-</a:t>
            </a:r>
            <a:r>
              <a:rPr lang="es-CO" sz="2400" dirty="0" err="1" smtClean="0"/>
              <a:t>Version</a:t>
            </a:r>
            <a:r>
              <a:rPr lang="es-CO" sz="2400" dirty="0" smtClean="0"/>
              <a:t>: 1.0</a:t>
            </a:r>
          </a:p>
          <a:p>
            <a:pPr marL="0" indent="0" algn="just">
              <a:buNone/>
            </a:pPr>
            <a:r>
              <a:rPr lang="es-CO" sz="2400" dirty="0" smtClean="0"/>
              <a:t>Content-Transfer-</a:t>
            </a:r>
            <a:r>
              <a:rPr lang="es-CO" sz="2400" dirty="0" err="1" smtClean="0"/>
              <a:t>Encoding</a:t>
            </a:r>
            <a:r>
              <a:rPr lang="es-CO" sz="2400" dirty="0" smtClean="0"/>
              <a:t>: base 64</a:t>
            </a:r>
          </a:p>
          <a:p>
            <a:pPr marL="0" indent="0" algn="just">
              <a:buNone/>
            </a:pPr>
            <a:r>
              <a:rPr lang="es-CO" sz="2400" dirty="0" smtClean="0"/>
              <a:t>Content-</a:t>
            </a:r>
            <a:r>
              <a:rPr lang="es-CO" sz="2400" dirty="0" err="1" smtClean="0"/>
              <a:t>Type</a:t>
            </a:r>
            <a:r>
              <a:rPr lang="es-CO" sz="2400" dirty="0" smtClean="0"/>
              <a:t>: </a:t>
            </a:r>
            <a:r>
              <a:rPr lang="es-CO" sz="2400" dirty="0" err="1" smtClean="0"/>
              <a:t>image</a:t>
            </a:r>
            <a:r>
              <a:rPr lang="es-CO" sz="2400" dirty="0" smtClean="0"/>
              <a:t>/</a:t>
            </a:r>
            <a:r>
              <a:rPr lang="es-CO" sz="2400" dirty="0" err="1" smtClean="0"/>
              <a:t>jpeg</a:t>
            </a: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400" i="1" dirty="0" smtClean="0"/>
              <a:t>base 64 </a:t>
            </a:r>
            <a:r>
              <a:rPr lang="es-CO" sz="2400" i="1" dirty="0" err="1" smtClean="0"/>
              <a:t>encoded</a:t>
            </a:r>
            <a:r>
              <a:rPr lang="es-CO" sz="2400" i="1" dirty="0" smtClean="0"/>
              <a:t> data…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3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Introducción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>
                <a:latin typeface="+mj-lt"/>
              </a:rPr>
              <a:t>Protocolos de la capa de aplicación</a:t>
            </a:r>
            <a:endParaRPr lang="es-CO" sz="2800" b="1" dirty="0" smtClean="0">
              <a:latin typeface="+mj-lt"/>
            </a:endParaRPr>
          </a:p>
          <a:p>
            <a:pPr marL="0" indent="0" algn="just">
              <a:buNone/>
            </a:pPr>
            <a:r>
              <a:rPr lang="es-CO" sz="2400" dirty="0" smtClean="0"/>
              <a:t>El correo electrónico y la web son aplicaciones de red compuestas por distintos componentes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79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Extensión MIME (</a:t>
            </a:r>
            <a:r>
              <a:rPr lang="es-CO" sz="2800" b="1" dirty="0" smtClean="0"/>
              <a:t>Ejemplo Envío 2)</a:t>
            </a:r>
          </a:p>
          <a:p>
            <a:pPr marL="0" indent="0" algn="just">
              <a:buNone/>
            </a:pPr>
            <a:r>
              <a:rPr lang="es-CO" sz="2400" dirty="0" err="1"/>
              <a:t>From</a:t>
            </a:r>
            <a:r>
              <a:rPr lang="es-CO" sz="2400" dirty="0"/>
              <a:t>: alice@crepes.fr</a:t>
            </a:r>
          </a:p>
          <a:p>
            <a:pPr marL="0" indent="0" algn="just">
              <a:buNone/>
            </a:pPr>
            <a:r>
              <a:rPr lang="es-CO" sz="2400" dirty="0" err="1"/>
              <a:t>To</a:t>
            </a:r>
            <a:r>
              <a:rPr lang="es-CO" sz="2400" dirty="0"/>
              <a:t>: bob@hamburguer.edu</a:t>
            </a:r>
          </a:p>
          <a:p>
            <a:pPr marL="0" indent="0" algn="just">
              <a:buNone/>
            </a:pPr>
            <a:r>
              <a:rPr lang="es-CO" sz="2400" dirty="0" err="1"/>
              <a:t>Subject</a:t>
            </a:r>
            <a:r>
              <a:rPr lang="es-CO" sz="2400" dirty="0"/>
              <a:t>: Picture of </a:t>
            </a:r>
            <a:r>
              <a:rPr lang="es-CO" sz="2400" dirty="0" err="1"/>
              <a:t>yummy</a:t>
            </a:r>
            <a:r>
              <a:rPr lang="es-CO" sz="2400" dirty="0"/>
              <a:t> </a:t>
            </a:r>
            <a:r>
              <a:rPr lang="es-CO" sz="2400" dirty="0" smtClean="0"/>
              <a:t>crepe </a:t>
            </a:r>
            <a:r>
              <a:rPr lang="es-CO" sz="2400" dirty="0" err="1" smtClean="0"/>
              <a:t>with</a:t>
            </a:r>
            <a:r>
              <a:rPr lang="es-CO" sz="2400" dirty="0" smtClean="0"/>
              <a:t> </a:t>
            </a:r>
            <a:r>
              <a:rPr lang="es-CO" sz="2400" dirty="0" err="1" smtClean="0"/>
              <a:t>commentary</a:t>
            </a:r>
            <a:endParaRPr lang="es-CO" sz="2400" dirty="0"/>
          </a:p>
          <a:p>
            <a:pPr marL="0" indent="0" algn="just">
              <a:buNone/>
            </a:pPr>
            <a:r>
              <a:rPr lang="es-CO" sz="2400" dirty="0"/>
              <a:t>MIME-</a:t>
            </a:r>
            <a:r>
              <a:rPr lang="es-CO" sz="2400" dirty="0" err="1"/>
              <a:t>Version</a:t>
            </a:r>
            <a:r>
              <a:rPr lang="es-CO" sz="2400" dirty="0"/>
              <a:t>: 1.0</a:t>
            </a:r>
          </a:p>
          <a:p>
            <a:pPr marL="0" indent="0" algn="just">
              <a:buNone/>
            </a:pPr>
            <a:r>
              <a:rPr lang="es-CO" sz="2400" dirty="0" smtClean="0"/>
              <a:t>Content-</a:t>
            </a:r>
            <a:r>
              <a:rPr lang="es-CO" sz="2400" dirty="0" err="1" smtClean="0"/>
              <a:t>Type</a:t>
            </a:r>
            <a:r>
              <a:rPr lang="es-CO" sz="2400" dirty="0"/>
              <a:t>: </a:t>
            </a:r>
            <a:r>
              <a:rPr lang="es-CO" sz="2400" dirty="0" err="1" smtClean="0"/>
              <a:t>multipart</a:t>
            </a:r>
            <a:r>
              <a:rPr lang="es-CO" sz="2400" dirty="0" smtClean="0"/>
              <a:t>/</a:t>
            </a:r>
            <a:r>
              <a:rPr lang="es-CO" sz="2400" dirty="0" err="1" smtClean="0"/>
              <a:t>mixed</a:t>
            </a:r>
            <a:r>
              <a:rPr lang="es-CO" sz="2400" dirty="0" smtClean="0"/>
              <a:t>; </a:t>
            </a:r>
            <a:r>
              <a:rPr lang="es-CO" sz="2400" dirty="0" err="1" smtClean="0"/>
              <a:t>Boundary</a:t>
            </a:r>
            <a:r>
              <a:rPr lang="es-CO" sz="2400" dirty="0" smtClean="0"/>
              <a:t>=</a:t>
            </a:r>
            <a:r>
              <a:rPr lang="es-CO" sz="2400" dirty="0" err="1" smtClean="0"/>
              <a:t>StartOfNextPart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--</a:t>
            </a:r>
            <a:r>
              <a:rPr lang="es-CO" sz="2400" dirty="0" err="1" smtClean="0"/>
              <a:t>StartOfNextPart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err="1" smtClean="0"/>
              <a:t>Dear</a:t>
            </a:r>
            <a:r>
              <a:rPr lang="es-CO" sz="2400" dirty="0" smtClean="0"/>
              <a:t> Bob,</a:t>
            </a:r>
            <a:endParaRPr lang="es-CO" sz="2400" dirty="0"/>
          </a:p>
          <a:p>
            <a:pPr marL="0" indent="0" algn="just">
              <a:buNone/>
            </a:pPr>
            <a:r>
              <a:rPr lang="es-CO" sz="2400" dirty="0" err="1" smtClean="0"/>
              <a:t>Please</a:t>
            </a:r>
            <a:r>
              <a:rPr lang="es-CO" sz="2400" dirty="0" smtClean="0"/>
              <a:t> </a:t>
            </a:r>
            <a:r>
              <a:rPr lang="es-CO" sz="2400" dirty="0" err="1" smtClean="0"/>
              <a:t>find</a:t>
            </a:r>
            <a:r>
              <a:rPr lang="es-CO" sz="2400" dirty="0" smtClean="0"/>
              <a:t> a </a:t>
            </a:r>
            <a:r>
              <a:rPr lang="es-CO" sz="2400" dirty="0" err="1" smtClean="0"/>
              <a:t>picture</a:t>
            </a:r>
            <a:r>
              <a:rPr lang="es-CO" sz="2400" dirty="0" smtClean="0"/>
              <a:t> of </a:t>
            </a:r>
            <a:r>
              <a:rPr lang="es-CO" sz="2400" dirty="0" err="1" smtClean="0"/>
              <a:t>an</a:t>
            </a:r>
            <a:r>
              <a:rPr lang="es-CO" sz="2400" dirty="0" smtClean="0"/>
              <a:t> </a:t>
            </a:r>
            <a:r>
              <a:rPr lang="es-CO" sz="2400" dirty="0" err="1" smtClean="0"/>
              <a:t>absolutely</a:t>
            </a:r>
            <a:r>
              <a:rPr lang="es-CO" sz="2400" dirty="0" smtClean="0"/>
              <a:t> </a:t>
            </a:r>
            <a:r>
              <a:rPr lang="es-CO" sz="2400" dirty="0" err="1" smtClean="0"/>
              <a:t>scrumptious</a:t>
            </a:r>
            <a:r>
              <a:rPr lang="es-CO" sz="2400" dirty="0" smtClean="0"/>
              <a:t> crepe</a:t>
            </a:r>
            <a:endParaRPr lang="es-CO" sz="2400" dirty="0"/>
          </a:p>
          <a:p>
            <a:pPr marL="0" indent="0" algn="just">
              <a:buNone/>
            </a:pPr>
            <a:endParaRPr lang="es-CO" sz="2400" i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9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Extensión MIME (</a:t>
            </a:r>
            <a:r>
              <a:rPr lang="es-CO" sz="2800" b="1" dirty="0" smtClean="0"/>
              <a:t>Ejemplo </a:t>
            </a:r>
            <a:r>
              <a:rPr lang="es-CO" sz="2800" b="1" dirty="0"/>
              <a:t>E</a:t>
            </a:r>
            <a:r>
              <a:rPr lang="es-CO" sz="2800" b="1" dirty="0" smtClean="0"/>
              <a:t>nvío 2)</a:t>
            </a:r>
          </a:p>
          <a:p>
            <a:pPr marL="0" indent="0" algn="just">
              <a:buNone/>
            </a:pPr>
            <a:r>
              <a:rPr lang="es-CO" sz="2400" dirty="0" smtClean="0"/>
              <a:t>// salto de línea</a:t>
            </a:r>
          </a:p>
          <a:p>
            <a:pPr marL="0" indent="0" algn="just">
              <a:buNone/>
            </a:pPr>
            <a:r>
              <a:rPr lang="es-CO" sz="2400" dirty="0" smtClean="0"/>
              <a:t>--</a:t>
            </a:r>
            <a:r>
              <a:rPr lang="es-CO" sz="2400" dirty="0" err="1" smtClean="0"/>
              <a:t>StartOfNextPart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/>
              <a:t>Content-Transfer-</a:t>
            </a:r>
            <a:r>
              <a:rPr lang="es-CO" sz="2400" dirty="0" err="1"/>
              <a:t>Encoding</a:t>
            </a:r>
            <a:r>
              <a:rPr lang="es-CO" sz="2400" dirty="0"/>
              <a:t>: base 64</a:t>
            </a:r>
          </a:p>
          <a:p>
            <a:pPr marL="0" indent="0" algn="just">
              <a:buNone/>
            </a:pPr>
            <a:r>
              <a:rPr lang="es-CO" sz="2400" dirty="0"/>
              <a:t>Content-</a:t>
            </a:r>
            <a:r>
              <a:rPr lang="es-CO" sz="2400" dirty="0" err="1"/>
              <a:t>Type</a:t>
            </a:r>
            <a:r>
              <a:rPr lang="es-CO" sz="2400" dirty="0"/>
              <a:t>: </a:t>
            </a:r>
            <a:r>
              <a:rPr lang="es-CO" sz="2400" dirty="0" err="1"/>
              <a:t>image</a:t>
            </a:r>
            <a:r>
              <a:rPr lang="es-CO" sz="2400" dirty="0"/>
              <a:t>/</a:t>
            </a:r>
            <a:r>
              <a:rPr lang="es-CO" sz="2400" dirty="0" err="1"/>
              <a:t>jpeg</a:t>
            </a:r>
            <a:endParaRPr lang="es-CO" sz="2400" dirty="0"/>
          </a:p>
          <a:p>
            <a:pPr marL="0" indent="0" algn="just">
              <a:buNone/>
            </a:pPr>
            <a:endParaRPr lang="es-CO" sz="2400" i="1" dirty="0" smtClean="0"/>
          </a:p>
          <a:p>
            <a:pPr marL="0" indent="0" algn="just">
              <a:buNone/>
            </a:pPr>
            <a:r>
              <a:rPr lang="es-CO" sz="2400" i="1" dirty="0" smtClean="0"/>
              <a:t>base </a:t>
            </a:r>
            <a:r>
              <a:rPr lang="es-CO" sz="2400" i="1" dirty="0"/>
              <a:t>64 </a:t>
            </a:r>
            <a:r>
              <a:rPr lang="es-CO" sz="2400" i="1" dirty="0" err="1"/>
              <a:t>encoded</a:t>
            </a:r>
            <a:r>
              <a:rPr lang="es-CO" sz="2400" i="1" dirty="0"/>
              <a:t> data…</a:t>
            </a:r>
          </a:p>
          <a:p>
            <a:pPr marL="0" indent="0" algn="just">
              <a:buNone/>
            </a:pPr>
            <a:endParaRPr lang="es-CO" sz="2400" i="1" dirty="0" smtClean="0"/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50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Extensión MIME (</a:t>
            </a:r>
            <a:r>
              <a:rPr lang="es-CO" sz="2800" b="1" dirty="0" smtClean="0"/>
              <a:t>Ejemplo Envío 2)</a:t>
            </a:r>
          </a:p>
          <a:p>
            <a:pPr marL="0" indent="0" algn="just">
              <a:buNone/>
            </a:pPr>
            <a:r>
              <a:rPr lang="es-CO" sz="2400" dirty="0"/>
              <a:t>// salto de </a:t>
            </a:r>
            <a:r>
              <a:rPr lang="es-CO" sz="2400" dirty="0" smtClean="0"/>
              <a:t>línea</a:t>
            </a:r>
            <a:endParaRPr lang="es-CO" sz="2400" b="1" dirty="0" smtClean="0"/>
          </a:p>
          <a:p>
            <a:pPr marL="0" indent="0" algn="just">
              <a:buNone/>
            </a:pPr>
            <a:r>
              <a:rPr lang="es-CO" sz="2400" dirty="0" smtClean="0"/>
              <a:t>--</a:t>
            </a:r>
            <a:r>
              <a:rPr lang="es-CO" sz="2400" dirty="0" err="1" smtClean="0"/>
              <a:t>StartOfNextPart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err="1" smtClean="0"/>
              <a:t>Let</a:t>
            </a:r>
            <a:r>
              <a:rPr lang="es-CO" sz="2400" dirty="0" smtClean="0"/>
              <a:t> me </a:t>
            </a:r>
            <a:r>
              <a:rPr lang="es-CO" sz="2400" dirty="0" err="1" smtClean="0"/>
              <a:t>know</a:t>
            </a:r>
            <a:r>
              <a:rPr lang="es-CO" sz="2400" dirty="0" smtClean="0"/>
              <a:t> </a:t>
            </a:r>
            <a:r>
              <a:rPr lang="es-CO" sz="2400" dirty="0" err="1" smtClean="0"/>
              <a:t>if</a:t>
            </a:r>
            <a:r>
              <a:rPr lang="es-CO" sz="2400" dirty="0" smtClean="0"/>
              <a:t> </a:t>
            </a:r>
            <a:r>
              <a:rPr lang="es-CO" sz="2400" dirty="0" err="1" smtClean="0"/>
              <a:t>you</a:t>
            </a:r>
            <a:r>
              <a:rPr lang="es-CO" sz="2400" dirty="0" smtClean="0"/>
              <a:t> </a:t>
            </a:r>
            <a:r>
              <a:rPr lang="es-CO" sz="2400" dirty="0" err="1" smtClean="0"/>
              <a:t>would</a:t>
            </a:r>
            <a:r>
              <a:rPr lang="es-CO" sz="2400" dirty="0" smtClean="0"/>
              <a:t> </a:t>
            </a:r>
            <a:r>
              <a:rPr lang="es-CO" sz="2400" dirty="0" err="1" smtClean="0"/>
              <a:t>like</a:t>
            </a:r>
            <a:r>
              <a:rPr lang="es-CO" sz="2400" dirty="0" smtClean="0"/>
              <a:t> </a:t>
            </a:r>
            <a:r>
              <a:rPr lang="es-CO" sz="2400" dirty="0" err="1" smtClean="0"/>
              <a:t>the</a:t>
            </a:r>
            <a:r>
              <a:rPr lang="es-CO" sz="2400" dirty="0" smtClean="0"/>
              <a:t> </a:t>
            </a:r>
            <a:r>
              <a:rPr lang="es-CO" sz="2400" dirty="0" err="1" smtClean="0"/>
              <a:t>recipe</a:t>
            </a:r>
            <a:r>
              <a:rPr lang="es-CO" sz="2400" dirty="0" smtClean="0"/>
              <a:t>.</a:t>
            </a:r>
          </a:p>
          <a:p>
            <a:pPr marL="0" indent="0" algn="just">
              <a:buNone/>
            </a:pPr>
            <a:r>
              <a:rPr lang="es-CO" sz="2400" dirty="0" smtClean="0"/>
              <a:t>.</a:t>
            </a:r>
          </a:p>
          <a:p>
            <a:pPr marL="0" indent="0" algn="just">
              <a:buNone/>
            </a:pPr>
            <a:r>
              <a:rPr lang="es-CO" sz="2400" dirty="0"/>
              <a:t>// salto de </a:t>
            </a:r>
            <a:r>
              <a:rPr lang="es-CO" sz="2400" dirty="0" smtClean="0"/>
              <a:t>línea</a:t>
            </a:r>
            <a:endParaRPr lang="es-CO" sz="2400" b="1" dirty="0"/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Extensión MIME (</a:t>
            </a:r>
            <a:r>
              <a:rPr lang="es-CO" sz="2800" b="1" dirty="0" smtClean="0"/>
              <a:t>Ejemplo Recepción 1)</a:t>
            </a:r>
          </a:p>
          <a:p>
            <a:pPr marL="0" indent="0" algn="just">
              <a:buNone/>
            </a:pPr>
            <a:r>
              <a:rPr lang="es-CO" sz="2400" dirty="0" err="1" smtClean="0"/>
              <a:t>Received</a:t>
            </a:r>
            <a:r>
              <a:rPr lang="es-CO" sz="2400" dirty="0" smtClean="0"/>
              <a:t>: </a:t>
            </a:r>
            <a:r>
              <a:rPr lang="es-CO" sz="2400" dirty="0" err="1" smtClean="0"/>
              <a:t>from</a:t>
            </a:r>
            <a:r>
              <a:rPr lang="es-CO" sz="2400" dirty="0" smtClean="0"/>
              <a:t> crepes.fr </a:t>
            </a:r>
            <a:r>
              <a:rPr lang="es-CO" sz="2400" dirty="0" err="1" smtClean="0"/>
              <a:t>by</a:t>
            </a:r>
            <a:r>
              <a:rPr lang="es-CO" sz="2400" dirty="0" smtClean="0"/>
              <a:t> pizza.edu ; 12 Oct 98 15:27:39 GMT</a:t>
            </a:r>
            <a:endParaRPr lang="es-CO" sz="2000" dirty="0" smtClean="0"/>
          </a:p>
          <a:p>
            <a:pPr marL="0" indent="0" algn="just">
              <a:buNone/>
            </a:pPr>
            <a:r>
              <a:rPr lang="es-CO" sz="2400" dirty="0" err="1"/>
              <a:t>From</a:t>
            </a:r>
            <a:r>
              <a:rPr lang="es-CO" sz="2400" dirty="0"/>
              <a:t>: alice@crepes.fr</a:t>
            </a:r>
          </a:p>
          <a:p>
            <a:pPr marL="0" indent="0" algn="just">
              <a:buNone/>
            </a:pPr>
            <a:r>
              <a:rPr lang="es-CO" sz="2400" dirty="0" err="1"/>
              <a:t>To</a:t>
            </a:r>
            <a:r>
              <a:rPr lang="es-CO" sz="2400" dirty="0"/>
              <a:t>: </a:t>
            </a:r>
            <a:r>
              <a:rPr lang="es-CO" sz="2400" dirty="0" smtClean="0"/>
              <a:t>bob@pizza.edu</a:t>
            </a:r>
            <a:endParaRPr lang="es-CO" sz="2400" dirty="0"/>
          </a:p>
          <a:p>
            <a:pPr marL="0" indent="0" algn="just">
              <a:buNone/>
            </a:pPr>
            <a:r>
              <a:rPr lang="es-CO" sz="2400" dirty="0" err="1"/>
              <a:t>Subject</a:t>
            </a:r>
            <a:r>
              <a:rPr lang="es-CO" sz="2400" dirty="0"/>
              <a:t>: Picture of </a:t>
            </a:r>
            <a:r>
              <a:rPr lang="es-CO" sz="2400" dirty="0" err="1"/>
              <a:t>yummy</a:t>
            </a:r>
            <a:r>
              <a:rPr lang="es-CO" sz="2400" dirty="0"/>
              <a:t> crepe</a:t>
            </a:r>
          </a:p>
          <a:p>
            <a:pPr marL="0" indent="0" algn="just">
              <a:buNone/>
            </a:pPr>
            <a:r>
              <a:rPr lang="es-CO" sz="2400" dirty="0"/>
              <a:t>MIME-</a:t>
            </a:r>
            <a:r>
              <a:rPr lang="es-CO" sz="2400" dirty="0" err="1"/>
              <a:t>Version</a:t>
            </a:r>
            <a:r>
              <a:rPr lang="es-CO" sz="2400" dirty="0"/>
              <a:t>: 1.0</a:t>
            </a:r>
          </a:p>
          <a:p>
            <a:pPr marL="0" indent="0" algn="just">
              <a:buNone/>
            </a:pPr>
            <a:r>
              <a:rPr lang="es-CO" sz="2400" dirty="0"/>
              <a:t>Content-Transfer-</a:t>
            </a:r>
            <a:r>
              <a:rPr lang="es-CO" sz="2400" dirty="0" err="1"/>
              <a:t>Encoding</a:t>
            </a:r>
            <a:r>
              <a:rPr lang="es-CO" sz="2400" dirty="0"/>
              <a:t>: base 64</a:t>
            </a:r>
          </a:p>
          <a:p>
            <a:pPr marL="0" indent="0" algn="just">
              <a:buNone/>
            </a:pPr>
            <a:r>
              <a:rPr lang="es-CO" sz="2400" dirty="0"/>
              <a:t>Content-</a:t>
            </a:r>
            <a:r>
              <a:rPr lang="es-CO" sz="2400" dirty="0" err="1"/>
              <a:t>Type</a:t>
            </a:r>
            <a:r>
              <a:rPr lang="es-CO" sz="2400" dirty="0"/>
              <a:t>: </a:t>
            </a:r>
            <a:r>
              <a:rPr lang="es-CO" sz="2400" dirty="0" err="1"/>
              <a:t>image</a:t>
            </a:r>
            <a:r>
              <a:rPr lang="es-CO" sz="2400" dirty="0"/>
              <a:t>/</a:t>
            </a:r>
            <a:r>
              <a:rPr lang="es-CO" sz="2400" dirty="0" err="1"/>
              <a:t>jpeg</a:t>
            </a:r>
            <a:endParaRPr lang="es-CO" sz="2400" dirty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i="1" dirty="0"/>
              <a:t>base 64 </a:t>
            </a:r>
            <a:r>
              <a:rPr lang="es-CO" sz="2400" i="1" dirty="0" err="1"/>
              <a:t>encoded</a:t>
            </a:r>
            <a:r>
              <a:rPr lang="es-CO" sz="2400" i="1" dirty="0"/>
              <a:t> </a:t>
            </a:r>
            <a:r>
              <a:rPr lang="es-CO" sz="2400" i="1" dirty="0" smtClean="0"/>
              <a:t>data…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0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Protocolos de Acceso al Correo</a:t>
            </a:r>
          </a:p>
          <a:p>
            <a:pPr marL="0" indent="0" algn="just">
              <a:buNone/>
            </a:pPr>
            <a:r>
              <a:rPr lang="es-CO" sz="2400" dirty="0" smtClean="0"/>
              <a:t>SMTP es un </a:t>
            </a:r>
            <a:r>
              <a:rPr lang="es-CO" sz="2400" b="1" i="1" dirty="0" smtClean="0"/>
              <a:t>protocolo </a:t>
            </a:r>
            <a:r>
              <a:rPr lang="es-CO" sz="2400" b="1" i="1" dirty="0" err="1" smtClean="0"/>
              <a:t>push</a:t>
            </a:r>
            <a:r>
              <a:rPr lang="es-CO" sz="2400" dirty="0" smtClean="0"/>
              <a:t>. Por tanto cuando el destinatario desea leer los correos almacenados en su servidor de correo debe emplear un protocolo que permita </a:t>
            </a:r>
            <a:r>
              <a:rPr lang="es-CO" sz="2400" b="1" dirty="0" smtClean="0"/>
              <a:t>extraer </a:t>
            </a:r>
            <a:r>
              <a:rPr lang="es-CO" sz="2400" dirty="0" smtClean="0"/>
              <a:t>los mensajes del servidor</a:t>
            </a:r>
          </a:p>
          <a:p>
            <a:pPr marL="0" indent="0" algn="just">
              <a:buNone/>
            </a:pPr>
            <a:endParaRPr lang="es-CO" sz="2400" b="1" i="1" dirty="0"/>
          </a:p>
          <a:p>
            <a:pPr marL="0" indent="0" algn="just">
              <a:buNone/>
            </a:pPr>
            <a:r>
              <a:rPr lang="es-CO" sz="2400" dirty="0" smtClean="0"/>
              <a:t>Dos protocolos de acceso al correo son:</a:t>
            </a:r>
            <a:r>
              <a:rPr lang="es-CO" sz="2400" dirty="0"/>
              <a:t> </a:t>
            </a:r>
            <a:r>
              <a:rPr lang="es-CO" sz="2400" dirty="0" smtClean="0"/>
              <a:t>POP3 e IMAP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4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072" y="2204864"/>
            <a:ext cx="6391855" cy="2181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1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POP3</a:t>
            </a:r>
          </a:p>
          <a:p>
            <a:pPr marL="0" indent="0" algn="just">
              <a:buNone/>
            </a:pPr>
            <a:r>
              <a:rPr lang="es-CO" sz="2400" dirty="0" smtClean="0"/>
              <a:t>POP3 se </a:t>
            </a:r>
            <a:r>
              <a:rPr lang="es-CO" sz="2400" dirty="0"/>
              <a:t>conecta al puerto TCP </a:t>
            </a:r>
            <a:r>
              <a:rPr lang="es-CO" sz="2400" dirty="0" smtClean="0"/>
              <a:t>110 </a:t>
            </a:r>
            <a:r>
              <a:rPr lang="es-CO" sz="2400" dirty="0"/>
              <a:t>del servidor de correo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/>
              <a:t>POP3 permite crear carpetas y organizar mensajes en el equipo cliente pero no en el servidor de correo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/>
              <a:t>POP3 presenta tres fases: autorización, transacción y actualización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POP3 (Ejemplo)</a:t>
            </a:r>
          </a:p>
          <a:p>
            <a:pPr marL="0" indent="0" algn="just">
              <a:buNone/>
            </a:pPr>
            <a:r>
              <a:rPr lang="es-CO" sz="2400" dirty="0" smtClean="0"/>
              <a:t>&gt;telnet </a:t>
            </a:r>
            <a:r>
              <a:rPr lang="es-CO" sz="2400" dirty="0" err="1" smtClean="0"/>
              <a:t>mailServer</a:t>
            </a:r>
            <a:r>
              <a:rPr lang="es-CO" sz="2400" dirty="0" smtClean="0"/>
              <a:t> 110</a:t>
            </a:r>
          </a:p>
          <a:p>
            <a:pPr marL="0" indent="0" algn="just">
              <a:buNone/>
            </a:pPr>
            <a:r>
              <a:rPr lang="es-CO" sz="2400" dirty="0" smtClean="0"/>
              <a:t>S: +OK POP3 server </a:t>
            </a:r>
            <a:r>
              <a:rPr lang="es-CO" sz="2400" dirty="0" err="1" smtClean="0"/>
              <a:t>ready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C: </a:t>
            </a:r>
            <a:r>
              <a:rPr lang="es-CO" sz="2400" dirty="0" err="1" smtClean="0"/>
              <a:t>user</a:t>
            </a:r>
            <a:r>
              <a:rPr lang="es-CO" sz="2400" dirty="0" smtClean="0"/>
              <a:t> </a:t>
            </a:r>
            <a:r>
              <a:rPr lang="es-CO" sz="2400" dirty="0" err="1" smtClean="0"/>
              <a:t>alice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S: +OK</a:t>
            </a:r>
          </a:p>
          <a:p>
            <a:pPr marL="0" indent="0" algn="just">
              <a:buNone/>
            </a:pPr>
            <a:r>
              <a:rPr lang="es-CO" sz="2400" dirty="0" smtClean="0"/>
              <a:t>C: </a:t>
            </a:r>
            <a:r>
              <a:rPr lang="es-CO" sz="2400" dirty="0" err="1" smtClean="0"/>
              <a:t>pass</a:t>
            </a:r>
            <a:r>
              <a:rPr lang="es-CO" sz="2400" dirty="0" smtClean="0"/>
              <a:t> </a:t>
            </a:r>
            <a:r>
              <a:rPr lang="es-CO" sz="2400" dirty="0" err="1" smtClean="0"/>
              <a:t>hungry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S: +OK </a:t>
            </a:r>
            <a:r>
              <a:rPr lang="es-CO" sz="2400" dirty="0" err="1" smtClean="0"/>
              <a:t>user</a:t>
            </a:r>
            <a:r>
              <a:rPr lang="es-CO" sz="2400" dirty="0" smtClean="0"/>
              <a:t> </a:t>
            </a:r>
            <a:r>
              <a:rPr lang="es-CO" sz="2400" dirty="0" err="1" smtClean="0"/>
              <a:t>successfully</a:t>
            </a:r>
            <a:r>
              <a:rPr lang="es-CO" sz="2400" dirty="0" smtClean="0"/>
              <a:t> </a:t>
            </a:r>
            <a:r>
              <a:rPr lang="es-CO" sz="2400" dirty="0" err="1" smtClean="0"/>
              <a:t>logged</a:t>
            </a:r>
            <a:r>
              <a:rPr lang="es-CO" sz="2400" dirty="0" smtClean="0"/>
              <a:t> </a:t>
            </a:r>
            <a:r>
              <a:rPr lang="es-CO" sz="2400" dirty="0" err="1" smtClean="0"/>
              <a:t>on</a:t>
            </a: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8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POP3 (Ejemplo)</a:t>
            </a:r>
          </a:p>
          <a:p>
            <a:pPr marL="0" indent="0" algn="just">
              <a:buNone/>
            </a:pPr>
            <a:r>
              <a:rPr lang="es-CO" sz="2400" dirty="0" smtClean="0"/>
              <a:t>C: LIST</a:t>
            </a:r>
          </a:p>
          <a:p>
            <a:pPr marL="0" indent="0" algn="just">
              <a:buNone/>
            </a:pPr>
            <a:r>
              <a:rPr lang="es-CO" sz="2400" dirty="0" smtClean="0"/>
              <a:t>S: 1 498</a:t>
            </a:r>
          </a:p>
          <a:p>
            <a:pPr marL="0" indent="0" algn="just">
              <a:buNone/>
            </a:pPr>
            <a:r>
              <a:rPr lang="es-CO" sz="2400" dirty="0" smtClean="0"/>
              <a:t>S: 2 912</a:t>
            </a:r>
          </a:p>
          <a:p>
            <a:pPr marL="0" indent="0" algn="just">
              <a:buNone/>
            </a:pPr>
            <a:r>
              <a:rPr lang="es-CO" sz="2400" dirty="0" smtClean="0"/>
              <a:t>S: .</a:t>
            </a:r>
          </a:p>
          <a:p>
            <a:pPr marL="0" indent="0" algn="just">
              <a:buNone/>
            </a:pPr>
            <a:r>
              <a:rPr lang="es-CO" sz="2400" dirty="0" smtClean="0"/>
              <a:t>C: RETR 1</a:t>
            </a:r>
          </a:p>
          <a:p>
            <a:pPr marL="0" indent="0" algn="just">
              <a:buNone/>
            </a:pPr>
            <a:r>
              <a:rPr lang="es-CO" sz="2400" dirty="0" smtClean="0"/>
              <a:t>S: </a:t>
            </a:r>
            <a:r>
              <a:rPr lang="es-CO" sz="2400" dirty="0" err="1" smtClean="0"/>
              <a:t>blah</a:t>
            </a:r>
            <a:r>
              <a:rPr lang="es-CO" sz="2400" dirty="0" smtClean="0"/>
              <a:t> </a:t>
            </a:r>
            <a:r>
              <a:rPr lang="es-CO" sz="2400" dirty="0" err="1" smtClean="0"/>
              <a:t>blah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C: DELE 1</a:t>
            </a:r>
          </a:p>
          <a:p>
            <a:pPr marL="0" indent="0" algn="just">
              <a:buNone/>
            </a:pPr>
            <a:r>
              <a:rPr lang="es-CO" sz="2400" dirty="0" smtClean="0"/>
              <a:t>C: QUIT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0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POP3 (Ejercicio)</a:t>
            </a:r>
          </a:p>
          <a:p>
            <a:pPr marL="0" indent="0" algn="just">
              <a:buNone/>
            </a:pPr>
            <a:endParaRPr lang="es-CO" sz="2800" b="1" dirty="0" smtClean="0"/>
          </a:p>
          <a:p>
            <a:pPr marL="0" indent="0" algn="just">
              <a:buNone/>
            </a:pPr>
            <a:r>
              <a:rPr lang="es-CO" sz="2400" dirty="0"/>
              <a:t>Por medio del software </a:t>
            </a:r>
            <a:r>
              <a:rPr lang="es-CO" sz="2400" b="1" i="1" dirty="0" err="1"/>
              <a:t>Wireshark</a:t>
            </a:r>
            <a:r>
              <a:rPr lang="es-CO" sz="2400" dirty="0"/>
              <a:t> hacer seguimiento de los mensajes que se intercambian en la red</a:t>
            </a:r>
          </a:p>
          <a:p>
            <a:pPr marL="0" indent="0" algn="just">
              <a:buNone/>
            </a:pPr>
            <a:endParaRPr lang="es-CO" sz="28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/>
              <a:t>Inicie la ejecución de la maquina virtual proporcionada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/>
              <a:t>Desde un cliente digitar lo siguiente:</a:t>
            </a:r>
          </a:p>
          <a:p>
            <a:pPr marL="0" indent="0" algn="just">
              <a:buNone/>
            </a:pPr>
            <a:r>
              <a:rPr lang="es-CO" sz="2400" dirty="0"/>
              <a:t>&gt;telnet 175.40.0.2 </a:t>
            </a:r>
            <a:r>
              <a:rPr lang="es-CO" sz="2400" dirty="0" smtClean="0"/>
              <a:t>110</a:t>
            </a:r>
            <a:endParaRPr lang="es-CO" sz="2400" dirty="0"/>
          </a:p>
          <a:p>
            <a:pPr marL="0" indent="0" algn="just">
              <a:buNone/>
            </a:pPr>
            <a:endParaRPr lang="es-CO" sz="2800" b="1" dirty="0" smtClean="0"/>
          </a:p>
          <a:p>
            <a:pPr marL="0" indent="0" algn="just">
              <a:buNone/>
            </a:pPr>
            <a:endParaRPr lang="es-CO" sz="2800" b="1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7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Introducción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Protocolos de la capa de </a:t>
            </a:r>
            <a:r>
              <a:rPr lang="es-CO" sz="2800" b="1" dirty="0" smtClean="0"/>
              <a:t>aplicación</a:t>
            </a:r>
            <a:endParaRPr lang="es-CO" sz="2800" dirty="0" smtClean="0"/>
          </a:p>
          <a:p>
            <a:pPr marL="0" indent="0" algn="just">
              <a:buNone/>
            </a:pPr>
            <a:r>
              <a:rPr lang="es-CO" sz="2400" dirty="0" smtClean="0"/>
              <a:t>Algunos componentes de la web son: el estándar HTML,  los navegadores web, los servidores web y el protocolo HTTP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24944"/>
            <a:ext cx="4464496" cy="294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57200" y="364287"/>
            <a:ext cx="8229600" cy="54409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dirty="0" smtClean="0"/>
              <a:t>S</a:t>
            </a:r>
            <a:r>
              <a:rPr lang="es-CO" sz="2400" dirty="0"/>
              <a:t>: +OK POP3 server </a:t>
            </a:r>
            <a:r>
              <a:rPr lang="es-CO" sz="2400" dirty="0" err="1"/>
              <a:t>ready</a:t>
            </a:r>
            <a:endParaRPr lang="es-CO" sz="2400" dirty="0"/>
          </a:p>
          <a:p>
            <a:pPr marL="0" indent="0" algn="just">
              <a:buNone/>
            </a:pPr>
            <a:r>
              <a:rPr lang="es-CO" sz="2400" dirty="0"/>
              <a:t>C: </a:t>
            </a:r>
            <a:r>
              <a:rPr lang="es-CO" sz="2400" dirty="0" err="1"/>
              <a:t>user</a:t>
            </a:r>
            <a:r>
              <a:rPr lang="es-CO" sz="2400" dirty="0"/>
              <a:t> </a:t>
            </a:r>
            <a:r>
              <a:rPr lang="es-CO" sz="2400" dirty="0" err="1" smtClean="0"/>
              <a:t>vagrant</a:t>
            </a:r>
            <a:endParaRPr lang="es-CO" sz="2400" dirty="0"/>
          </a:p>
          <a:p>
            <a:pPr marL="0" indent="0" algn="just">
              <a:buNone/>
            </a:pPr>
            <a:r>
              <a:rPr lang="es-CO" sz="2400" dirty="0"/>
              <a:t>S: +OK</a:t>
            </a:r>
          </a:p>
          <a:p>
            <a:pPr marL="0" indent="0" algn="just">
              <a:buNone/>
            </a:pPr>
            <a:r>
              <a:rPr lang="es-CO" sz="2400" dirty="0"/>
              <a:t>C: </a:t>
            </a:r>
            <a:r>
              <a:rPr lang="es-CO" sz="2400" dirty="0" err="1"/>
              <a:t>pass</a:t>
            </a:r>
            <a:r>
              <a:rPr lang="es-CO" sz="2400" dirty="0"/>
              <a:t> </a:t>
            </a:r>
            <a:r>
              <a:rPr lang="es-CO" sz="2400" dirty="0" err="1" smtClean="0"/>
              <a:t>vagrant</a:t>
            </a:r>
            <a:endParaRPr lang="es-CO" sz="2400" dirty="0"/>
          </a:p>
          <a:p>
            <a:pPr marL="0" indent="0" algn="just">
              <a:buNone/>
            </a:pPr>
            <a:r>
              <a:rPr lang="es-CO" sz="2400" dirty="0"/>
              <a:t>S: +OK </a:t>
            </a:r>
            <a:r>
              <a:rPr lang="es-CO" sz="2400" dirty="0" err="1"/>
              <a:t>user</a:t>
            </a:r>
            <a:r>
              <a:rPr lang="es-CO" sz="2400" dirty="0"/>
              <a:t> </a:t>
            </a:r>
            <a:r>
              <a:rPr lang="es-CO" sz="2400" dirty="0" err="1"/>
              <a:t>successfully</a:t>
            </a:r>
            <a:r>
              <a:rPr lang="es-CO" sz="2400" dirty="0"/>
              <a:t> </a:t>
            </a:r>
            <a:r>
              <a:rPr lang="es-CO" sz="2400" dirty="0" err="1"/>
              <a:t>logged</a:t>
            </a:r>
            <a:r>
              <a:rPr lang="es-CO" sz="2400" dirty="0"/>
              <a:t> </a:t>
            </a:r>
            <a:r>
              <a:rPr lang="es-CO" sz="2400" dirty="0" err="1"/>
              <a:t>on</a:t>
            </a:r>
            <a:endParaRPr lang="es-CO" sz="2400" dirty="0"/>
          </a:p>
          <a:p>
            <a:pPr marL="0" indent="0" algn="just">
              <a:buNone/>
            </a:pPr>
            <a:r>
              <a:rPr lang="es-CO" sz="2400" dirty="0"/>
              <a:t>C: LIST</a:t>
            </a:r>
          </a:p>
          <a:p>
            <a:pPr marL="0" indent="0" algn="just">
              <a:buNone/>
            </a:pPr>
            <a:r>
              <a:rPr lang="es-CO" sz="2400" dirty="0"/>
              <a:t>S: 1 498</a:t>
            </a:r>
          </a:p>
          <a:p>
            <a:pPr marL="0" indent="0" algn="just">
              <a:buNone/>
            </a:pPr>
            <a:r>
              <a:rPr lang="es-CO" sz="2400" dirty="0" smtClean="0"/>
              <a:t>S</a:t>
            </a:r>
            <a:r>
              <a:rPr lang="es-CO" sz="2400" dirty="0"/>
              <a:t>: .</a:t>
            </a:r>
          </a:p>
          <a:p>
            <a:pPr marL="0" indent="0" algn="just">
              <a:buNone/>
            </a:pPr>
            <a:r>
              <a:rPr lang="es-CO" sz="2400" dirty="0"/>
              <a:t>C: RETR 1</a:t>
            </a:r>
          </a:p>
          <a:p>
            <a:pPr marL="0" indent="0" algn="just">
              <a:buNone/>
            </a:pPr>
            <a:r>
              <a:rPr lang="es-CO" sz="2400" dirty="0"/>
              <a:t>S: </a:t>
            </a:r>
            <a:r>
              <a:rPr lang="es-CO" sz="2400" dirty="0" err="1"/>
              <a:t>blah</a:t>
            </a:r>
            <a:r>
              <a:rPr lang="es-CO" sz="2400" dirty="0"/>
              <a:t> </a:t>
            </a:r>
            <a:r>
              <a:rPr lang="es-CO" sz="2400" dirty="0" err="1"/>
              <a:t>blah</a:t>
            </a:r>
            <a:endParaRPr lang="es-CO" sz="2400" dirty="0"/>
          </a:p>
          <a:p>
            <a:pPr marL="0" indent="0" algn="just">
              <a:buNone/>
            </a:pPr>
            <a:r>
              <a:rPr lang="es-CO" sz="2400" dirty="0"/>
              <a:t>C: DELE 1</a:t>
            </a:r>
          </a:p>
          <a:p>
            <a:pPr marL="0" indent="0" algn="just">
              <a:buNone/>
            </a:pPr>
            <a:r>
              <a:rPr lang="es-CO" sz="2400" dirty="0"/>
              <a:t>C: QUIT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 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9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IMAP</a:t>
            </a:r>
            <a:endParaRPr lang="es-CO" sz="2800" b="1" dirty="0"/>
          </a:p>
          <a:p>
            <a:pPr marL="0" indent="0" algn="just">
              <a:buNone/>
            </a:pPr>
            <a:r>
              <a:rPr lang="es-CO" sz="2400" dirty="0" smtClean="0"/>
              <a:t>IMAP se conecta al puerto </a:t>
            </a:r>
            <a:r>
              <a:rPr lang="es-CO" sz="2400" dirty="0"/>
              <a:t>TCP </a:t>
            </a:r>
            <a:r>
              <a:rPr lang="es-CO" sz="2400" dirty="0" smtClean="0"/>
              <a:t>143 </a:t>
            </a:r>
            <a:r>
              <a:rPr lang="es-CO" sz="2400" dirty="0"/>
              <a:t>del servidor de </a:t>
            </a:r>
            <a:r>
              <a:rPr lang="es-CO" sz="2400" dirty="0" smtClean="0"/>
              <a:t>correo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IMAP permite crear carpetas y organizar mensajes en el servidor de correo: IMAP debe mantener el estado de la estructura de directorios de todos los usuarios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IMAP presenta cuatro fases: no autenticado, autenticado (permite seleccionar carpetas), seleccionado (permite modificar mensajes) y desconectado</a:t>
            </a: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IMAP (Ejercicio)</a:t>
            </a:r>
          </a:p>
          <a:p>
            <a:pPr marL="0" indent="0" algn="just">
              <a:buNone/>
            </a:pPr>
            <a:r>
              <a:rPr lang="es-CO" sz="2400" dirty="0" smtClean="0"/>
              <a:t>Configure en una máquina virtual un servidor de correo (</a:t>
            </a:r>
            <a:r>
              <a:rPr lang="es-CO" sz="2400" dirty="0" err="1" smtClean="0"/>
              <a:t>SMTP+postfix+dovecot</a:t>
            </a:r>
            <a:r>
              <a:rPr lang="es-CO" sz="2400" dirty="0"/>
              <a:t>)</a:t>
            </a:r>
          </a:p>
          <a:p>
            <a:pPr marL="0" indent="0" algn="just">
              <a:buNone/>
            </a:pPr>
            <a:endParaRPr lang="es-CO" sz="2800" b="1" dirty="0"/>
          </a:p>
          <a:p>
            <a:pPr marL="0" indent="0" algn="just">
              <a:buNone/>
            </a:pPr>
            <a:r>
              <a:rPr lang="es-CO" sz="2400" dirty="0" smtClean="0"/>
              <a:t>Por medio del agente de usuario para correo electrónico Mozilla </a:t>
            </a:r>
            <a:r>
              <a:rPr lang="es-CO" sz="2400" dirty="0" err="1" smtClean="0"/>
              <a:t>Thunderbird</a:t>
            </a:r>
            <a:r>
              <a:rPr lang="es-CO" sz="2400" dirty="0" smtClean="0"/>
              <a:t> configure una conexión IMAP hacia el servidor correo</a:t>
            </a: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Correo Electrónico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HTTP</a:t>
            </a:r>
          </a:p>
          <a:p>
            <a:pPr marL="0" indent="0" algn="just">
              <a:buNone/>
            </a:pPr>
            <a:r>
              <a:rPr lang="es-CO" sz="2400" dirty="0" smtClean="0"/>
              <a:t>Cuando </a:t>
            </a:r>
            <a:r>
              <a:rPr lang="es-CO" sz="2400" dirty="0"/>
              <a:t>se emplea </a:t>
            </a:r>
            <a:r>
              <a:rPr lang="es-CO" sz="2400" dirty="0" smtClean="0"/>
              <a:t>una pagina web de un proveedor de correo electrónico la </a:t>
            </a:r>
            <a:r>
              <a:rPr lang="es-CO" sz="2400" dirty="0"/>
              <a:t>conexión </a:t>
            </a:r>
            <a:r>
              <a:rPr lang="es-CO" sz="2400" dirty="0" smtClean="0"/>
              <a:t>entre el cliente y el </a:t>
            </a:r>
            <a:r>
              <a:rPr lang="es-CO" sz="2400" dirty="0"/>
              <a:t>servidor de correo se realiza por medio de </a:t>
            </a:r>
            <a:r>
              <a:rPr lang="es-CO" sz="2400" dirty="0" smtClean="0"/>
              <a:t>HTTP (no se emplea POP3 o IMAP)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Para la comunicación entre servidores de correo se emplea SMTP</a:t>
            </a:r>
            <a:endParaRPr lang="es-CO" sz="2400" dirty="0"/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Programación con Sockets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Fuentes</a:t>
            </a:r>
          </a:p>
          <a:p>
            <a:pPr marL="0" indent="0" algn="just">
              <a:buNone/>
            </a:pPr>
            <a:r>
              <a:rPr lang="es-CO" sz="2800" b="1" dirty="0" smtClean="0"/>
              <a:t>Cliente – Servidor con TCP</a:t>
            </a:r>
          </a:p>
          <a:p>
            <a:pPr marL="0" indent="0" algn="just">
              <a:buNone/>
            </a:pPr>
            <a:r>
              <a:rPr lang="es-CO" sz="2400" dirty="0" smtClean="0"/>
              <a:t>TCPServer.java</a:t>
            </a:r>
          </a:p>
          <a:p>
            <a:pPr marL="0" indent="0" algn="just">
              <a:buNone/>
            </a:pPr>
            <a:r>
              <a:rPr lang="es-CO" sz="2400" dirty="0" smtClean="0"/>
              <a:t>TCPClient.java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800" b="1" dirty="0"/>
              <a:t>Cliente – Servidor con </a:t>
            </a:r>
            <a:r>
              <a:rPr lang="es-CO" sz="2800" b="1" dirty="0" smtClean="0"/>
              <a:t>UDP</a:t>
            </a:r>
            <a:endParaRPr lang="es-CO" sz="2800" dirty="0" smtClean="0"/>
          </a:p>
          <a:p>
            <a:pPr marL="0" indent="0" algn="just">
              <a:buNone/>
            </a:pPr>
            <a:r>
              <a:rPr lang="es-CO" sz="2400" dirty="0" smtClean="0"/>
              <a:t>UDPServer.java</a:t>
            </a:r>
          </a:p>
          <a:p>
            <a:pPr marL="0" indent="0" algn="just">
              <a:buNone/>
            </a:pPr>
            <a:r>
              <a:rPr lang="es-CO" sz="2400" dirty="0" smtClean="0"/>
              <a:t>UDPClient.java</a:t>
            </a: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Programando un Servidor Web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Fuentes</a:t>
            </a:r>
          </a:p>
          <a:p>
            <a:pPr marL="0" indent="0" algn="just">
              <a:buNone/>
            </a:pPr>
            <a:r>
              <a:rPr lang="es-CO" sz="2800" b="1" dirty="0" smtClean="0"/>
              <a:t>Servidor Web en Java</a:t>
            </a:r>
          </a:p>
          <a:p>
            <a:pPr marL="0" indent="0" algn="just">
              <a:buNone/>
            </a:pPr>
            <a:r>
              <a:rPr lang="es-CO" sz="2400" dirty="0" smtClean="0"/>
              <a:t>Webserver.java</a:t>
            </a: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Bibliografía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/>
              <a:t>Computer Networking: A Top-Down Approach 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err="1"/>
              <a:t>Sexta</a:t>
            </a:r>
            <a:r>
              <a:rPr lang="en-US" sz="2400" dirty="0"/>
              <a:t> </a:t>
            </a:r>
            <a:r>
              <a:rPr lang="en-US" sz="2400" dirty="0" err="1"/>
              <a:t>Edición</a:t>
            </a:r>
            <a:r>
              <a:rPr lang="en-US" sz="2400" dirty="0"/>
              <a:t> (2012)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James F. Kurose and Keith W. Ross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hlinkClick r:id="rId2"/>
            </a:endParaRP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400" b="1" dirty="0" err="1"/>
              <a:t>Using</a:t>
            </a:r>
            <a:r>
              <a:rPr lang="es-ES" sz="2400" b="1" dirty="0"/>
              <a:t> </a:t>
            </a:r>
            <a:r>
              <a:rPr lang="es-ES" sz="2400" b="1" dirty="0" err="1"/>
              <a:t>Snort</a:t>
            </a:r>
            <a:r>
              <a:rPr lang="es-ES" sz="2400" b="1" dirty="0"/>
              <a:t> and </a:t>
            </a:r>
            <a:r>
              <a:rPr lang="es-ES" sz="2400" b="1" dirty="0" err="1"/>
              <a:t>Ethereal</a:t>
            </a:r>
            <a:r>
              <a:rPr lang="es-ES" sz="2400" b="1" dirty="0"/>
              <a:t> </a:t>
            </a:r>
            <a:r>
              <a:rPr lang="es-ES" sz="2400" b="1" dirty="0" err="1"/>
              <a:t>to</a:t>
            </a:r>
            <a:r>
              <a:rPr lang="es-ES" sz="2400" b="1" dirty="0"/>
              <a:t> Master </a:t>
            </a:r>
            <a:r>
              <a:rPr lang="es-ES" sz="2400" b="1" dirty="0" err="1"/>
              <a:t>The</a:t>
            </a:r>
            <a:r>
              <a:rPr lang="es-ES" sz="2400" b="1" dirty="0"/>
              <a:t> 8 </a:t>
            </a:r>
            <a:r>
              <a:rPr lang="es-ES" sz="2400" b="1" dirty="0" err="1"/>
              <a:t>Layers</a:t>
            </a:r>
            <a:r>
              <a:rPr lang="es-ES" sz="2400" b="1" dirty="0"/>
              <a:t> Of </a:t>
            </a:r>
            <a:r>
              <a:rPr lang="es-ES" sz="2400" b="1" dirty="0" err="1"/>
              <a:t>An</a:t>
            </a:r>
            <a:r>
              <a:rPr lang="es-ES" sz="2400" b="1" dirty="0"/>
              <a:t> </a:t>
            </a:r>
            <a:r>
              <a:rPr lang="es-ES" sz="2400" b="1" dirty="0" err="1"/>
              <a:t>Insecure</a:t>
            </a:r>
            <a:r>
              <a:rPr lang="es-ES" sz="2400" b="1" dirty="0"/>
              <a:t> Network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400" dirty="0"/>
              <a:t>Primera Edición (2006)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Michael Gregg, Stephen Watkins, George Mays, Chris </a:t>
            </a:r>
            <a:r>
              <a:rPr lang="en-US" sz="2400" dirty="0" err="1"/>
              <a:t>Ries</a:t>
            </a:r>
            <a:r>
              <a:rPr lang="en-US" sz="2400" dirty="0"/>
              <a:t>, Ronald M. </a:t>
            </a:r>
            <a:r>
              <a:rPr lang="en-US" sz="2400" dirty="0" err="1"/>
              <a:t>Bandes</a:t>
            </a:r>
            <a:r>
              <a:rPr lang="en-US" sz="2400" dirty="0"/>
              <a:t>, Brandon Franklin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400" dirty="0" smtClean="0"/>
              <a:t> 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mtClean="0">
                <a:solidFill>
                  <a:srgbClr val="FF0000"/>
                </a:solidFill>
                <a:latin typeface="Tw Cen MT" pitchFamily="34" charset="0"/>
              </a:rPr>
              <a:t>Enlaces Adicionales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err="1"/>
              <a:t>RFC’s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HTTP - </a:t>
            </a:r>
            <a:r>
              <a:rPr lang="es-CO" sz="2000" dirty="0">
                <a:hlinkClick r:id="rId2"/>
              </a:rPr>
              <a:t>http://tools.ietf.org/html/rfc2616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FTP – </a:t>
            </a:r>
            <a:r>
              <a:rPr lang="es-CO" sz="2000" dirty="0">
                <a:hlinkClick r:id="rId3"/>
              </a:rPr>
              <a:t>http://www.rfc-es.org/rfc/rfc0959-es.txt</a:t>
            </a:r>
            <a:endParaRPr lang="es-CO" sz="20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 smtClean="0"/>
              <a:t>Páginas WEB</a:t>
            </a:r>
            <a:endParaRPr lang="es-CO" sz="2000" dirty="0" smtClean="0">
              <a:hlinkClick r:id="rId4"/>
            </a:endParaRPr>
          </a:p>
          <a:p>
            <a:pPr marL="0" indent="0" algn="just">
              <a:buNone/>
            </a:pPr>
            <a:r>
              <a:rPr lang="es-CO" sz="2000" dirty="0" smtClean="0">
                <a:hlinkClick r:id="rId4"/>
              </a:rPr>
              <a:t>http</a:t>
            </a:r>
            <a:r>
              <a:rPr lang="es-CO" sz="2000" dirty="0">
                <a:hlinkClick r:id="rId4"/>
              </a:rPr>
              <a:t>://code.google.com/p/dvwa</a:t>
            </a:r>
            <a:r>
              <a:rPr lang="es-CO" sz="2000" dirty="0" smtClean="0">
                <a:hlinkClick r:id="rId4"/>
              </a:rPr>
              <a:t>/</a:t>
            </a: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 smtClean="0">
                <a:hlinkClick r:id="rId5"/>
              </a:rPr>
              <a:t>http</a:t>
            </a:r>
            <a:r>
              <a:rPr lang="es-CO" sz="2000" dirty="0">
                <a:hlinkClick r:id="rId5"/>
              </a:rPr>
              <a:t>://atenlabs.com/blog/how-to-steal-facebook-authentication-cookies</a:t>
            </a:r>
            <a:r>
              <a:rPr lang="es-CO" sz="2000" dirty="0" smtClean="0">
                <a:hlinkClick r:id="rId5"/>
              </a:rPr>
              <a:t>/</a:t>
            </a: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 smtClean="0">
                <a:hlinkClick r:id="rId6"/>
              </a:rPr>
              <a:t>http</a:t>
            </a:r>
            <a:r>
              <a:rPr lang="es-CO" sz="2000" dirty="0">
                <a:hlinkClick r:id="rId6"/>
              </a:rPr>
              <a:t>://noclickemail.com</a:t>
            </a:r>
            <a:r>
              <a:rPr lang="es-CO" sz="2000" dirty="0" smtClean="0">
                <a:hlinkClick r:id="rId6"/>
              </a:rPr>
              <a:t>/</a:t>
            </a: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>
                <a:hlinkClick r:id="rId7"/>
              </a:rPr>
              <a:t>http://</a:t>
            </a:r>
            <a:r>
              <a:rPr lang="es-CO" sz="2000" dirty="0" smtClean="0">
                <a:hlinkClick r:id="rId7"/>
              </a:rPr>
              <a:t>www.hotcleaner.com/cookies.html</a:t>
            </a:r>
            <a:endParaRPr lang="es-CO" sz="2000" dirty="0" smtClean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 smtClean="0"/>
              <a:t>MIME </a:t>
            </a:r>
            <a:r>
              <a:rPr lang="es-CO" sz="2000" dirty="0" err="1" smtClean="0"/>
              <a:t>Extensions</a:t>
            </a:r>
            <a:r>
              <a:rPr lang="es-CO" sz="2000" dirty="0"/>
              <a:t> - </a:t>
            </a:r>
            <a:r>
              <a:rPr lang="es-CO" sz="2000" dirty="0">
                <a:hlinkClick r:id="rId8"/>
              </a:rPr>
              <a:t>http://</a:t>
            </a:r>
            <a:r>
              <a:rPr lang="es-CO" sz="2000" dirty="0" smtClean="0">
                <a:hlinkClick r:id="rId8"/>
              </a:rPr>
              <a:t>www.feedforall.com/mime-types.htm</a:t>
            </a: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400" dirty="0" smtClean="0"/>
              <a:t> 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7242" y="1600200"/>
            <a:ext cx="8229600" cy="4525963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endParaRPr lang="es-ES" dirty="0" smtClean="0"/>
          </a:p>
          <a:p>
            <a:pPr algn="ctr">
              <a:lnSpc>
                <a:spcPct val="150000"/>
              </a:lnSpc>
              <a:buNone/>
            </a:pPr>
            <a:r>
              <a:rPr lang="es-ES" sz="2800" dirty="0" smtClean="0">
                <a:hlinkClick r:id="rId2"/>
              </a:rPr>
              <a:t>daniel.barragan@correounivalle.edu.co</a:t>
            </a:r>
            <a:endParaRPr lang="es-ES" sz="2800" dirty="0" smtClean="0"/>
          </a:p>
          <a:p>
            <a:pPr algn="ctr">
              <a:lnSpc>
                <a:spcPct val="150000"/>
              </a:lnSpc>
              <a:buNone/>
            </a:pPr>
            <a:r>
              <a:rPr lang="es-ES" sz="2800" dirty="0" smtClean="0"/>
              <a:t>Edificio 331 – Oficina 2114</a:t>
            </a:r>
          </a:p>
          <a:p>
            <a:pPr algn="ctr">
              <a:lnSpc>
                <a:spcPct val="150000"/>
              </a:lnSpc>
              <a:buNone/>
            </a:pPr>
            <a:r>
              <a:rPr lang="es-ES" sz="2800" dirty="0" smtClean="0"/>
              <a:t>Miércoles 9:00 am – 12:00 </a:t>
            </a:r>
            <a:r>
              <a:rPr lang="es-ES" sz="2800" dirty="0"/>
              <a:t>a</a:t>
            </a:r>
            <a:r>
              <a:rPr lang="es-ES" sz="2800" dirty="0" smtClean="0"/>
              <a:t>m</a:t>
            </a:r>
          </a:p>
          <a:p>
            <a:endParaRPr lang="es-ES_tradnl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Asesorías</a:t>
            </a:r>
            <a:endParaRPr lang="es-CO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620688"/>
            <a:ext cx="56959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Introducción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Protocolos de la capa de </a:t>
            </a:r>
            <a:r>
              <a:rPr lang="es-CO" sz="2800" b="1" dirty="0" smtClean="0"/>
              <a:t>aplicación</a:t>
            </a:r>
            <a:endParaRPr lang="es-CO" sz="2800" dirty="0" smtClean="0"/>
          </a:p>
          <a:p>
            <a:pPr marL="0" indent="0" algn="just">
              <a:buNone/>
            </a:pPr>
            <a:r>
              <a:rPr lang="es-CO" sz="2400" dirty="0" smtClean="0"/>
              <a:t>Algunos componentes del correo electrónico son: servidores de correo, clientes de correo, el estándar MIME (</a:t>
            </a:r>
            <a:r>
              <a:rPr lang="es-CO" sz="2400" dirty="0" err="1" smtClean="0"/>
              <a:t>Multipurpose</a:t>
            </a:r>
            <a:r>
              <a:rPr lang="es-CO" sz="2400" dirty="0" smtClean="0"/>
              <a:t> Internet Mail </a:t>
            </a:r>
            <a:r>
              <a:rPr lang="es-CO" sz="2400" dirty="0" err="1" smtClean="0"/>
              <a:t>Extensions</a:t>
            </a:r>
            <a:r>
              <a:rPr lang="es-CO" sz="2400" dirty="0" smtClean="0"/>
              <a:t>) y el protocolo SMTP (Simple Mail Transfer </a:t>
            </a:r>
            <a:r>
              <a:rPr lang="es-CO" sz="2400" dirty="0" err="1" smtClean="0"/>
              <a:t>Protocol</a:t>
            </a:r>
            <a:r>
              <a:rPr lang="es-CO" sz="2400" dirty="0" smtClean="0"/>
              <a:t>)</a:t>
            </a: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35" y="3645024"/>
            <a:ext cx="3736330" cy="22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26330</TotalTime>
  <Words>3206</Words>
  <Application>Microsoft Office PowerPoint</Application>
  <PresentationFormat>Presentación en pantalla (4:3)</PresentationFormat>
  <Paragraphs>571</Paragraphs>
  <Slides>89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89</vt:i4>
      </vt:variant>
    </vt:vector>
  </HeadingPairs>
  <TitlesOfParts>
    <vt:vector size="90" baseType="lpstr">
      <vt:lpstr>Tema de Office</vt:lpstr>
      <vt:lpstr>Presentación de PowerPoint</vt:lpstr>
      <vt:lpstr>http://eisc.univalle.edu.co/cursos/web/ver/750001M/7</vt:lpstr>
      <vt:lpstr>http://eisc.univalle.edu.co/cursos/web/ver/750001M/7</vt:lpstr>
      <vt:lpstr>Agenda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Servicios</vt:lpstr>
      <vt:lpstr>Servicios</vt:lpstr>
      <vt:lpstr>Servicios</vt:lpstr>
      <vt:lpstr>Servicios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FTP</vt:lpstr>
      <vt:lpstr>FTP</vt:lpstr>
      <vt:lpstr>FTP</vt:lpstr>
      <vt:lpstr>FTP</vt:lpstr>
      <vt:lpstr>FTP</vt:lpstr>
      <vt:lpstr>FTP</vt:lpstr>
      <vt:lpstr>FTP</vt:lpstr>
      <vt:lpstr>FTP</vt:lpstr>
      <vt:lpstr>Correo Electrónico</vt:lpstr>
      <vt:lpstr>Correo Electrónico</vt:lpstr>
      <vt:lpstr>Correo Electrónico</vt:lpstr>
      <vt:lpstr>Correo Electrónico</vt:lpstr>
      <vt:lpstr>Correo Electrónico</vt:lpstr>
      <vt:lpstr>Correo Electrónico</vt:lpstr>
      <vt:lpstr>Correo Electrónico</vt:lpstr>
      <vt:lpstr>Presentación de PowerPoint</vt:lpstr>
      <vt:lpstr>Correo Electrónico</vt:lpstr>
      <vt:lpstr>Correo Electrónico</vt:lpstr>
      <vt:lpstr>Correo Electrónico</vt:lpstr>
      <vt:lpstr>Correo Electrónico</vt:lpstr>
      <vt:lpstr>Correo Electrónico</vt:lpstr>
      <vt:lpstr>Correo Electrónico</vt:lpstr>
      <vt:lpstr>Correo Electrónico</vt:lpstr>
      <vt:lpstr>Correo Electrónico</vt:lpstr>
      <vt:lpstr>Correo Electrónico</vt:lpstr>
      <vt:lpstr>Correo Electrónico</vt:lpstr>
      <vt:lpstr>Correo Electrónico</vt:lpstr>
      <vt:lpstr>Correo Electrónico</vt:lpstr>
      <vt:lpstr>Correo Electrónico</vt:lpstr>
      <vt:lpstr>Correo Electrónico</vt:lpstr>
      <vt:lpstr>Correo Electrónico</vt:lpstr>
      <vt:lpstr>Correo Electrónico</vt:lpstr>
      <vt:lpstr>Presentación de PowerPoint</vt:lpstr>
      <vt:lpstr>Correo Electrónico</vt:lpstr>
      <vt:lpstr>Correo Electrónico</vt:lpstr>
      <vt:lpstr>Correo Electrónico</vt:lpstr>
      <vt:lpstr>Programación con Sockets</vt:lpstr>
      <vt:lpstr>Programando un Servidor Web</vt:lpstr>
      <vt:lpstr>Bibliografía</vt:lpstr>
      <vt:lpstr>Enlaces Adicionales</vt:lpstr>
      <vt:lpstr>Asesorías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Daniel</dc:creator>
  <cp:lastModifiedBy>Lancelot_dab@hotmail.com</cp:lastModifiedBy>
  <cp:revision>485</cp:revision>
  <dcterms:created xsi:type="dcterms:W3CDTF">2009-08-31T02:57:41Z</dcterms:created>
  <dcterms:modified xsi:type="dcterms:W3CDTF">2015-02-26T14:57:01Z</dcterms:modified>
</cp:coreProperties>
</file>