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notesMasterIdLst>
    <p:notesMasterId r:id="rId104"/>
  </p:notesMasterIdLst>
  <p:handoutMasterIdLst>
    <p:handoutMasterId r:id="rId105"/>
  </p:handoutMasterIdLst>
  <p:sldIdLst>
    <p:sldId id="272" r:id="rId2"/>
    <p:sldId id="256" r:id="rId3"/>
    <p:sldId id="260" r:id="rId4"/>
    <p:sldId id="278" r:id="rId5"/>
    <p:sldId id="279" r:id="rId6"/>
    <p:sldId id="281" r:id="rId7"/>
    <p:sldId id="280" r:id="rId8"/>
    <p:sldId id="282" r:id="rId9"/>
    <p:sldId id="283" r:id="rId10"/>
    <p:sldId id="303" r:id="rId11"/>
    <p:sldId id="284" r:id="rId12"/>
    <p:sldId id="285" r:id="rId13"/>
    <p:sldId id="292" r:id="rId14"/>
    <p:sldId id="296" r:id="rId15"/>
    <p:sldId id="295" r:id="rId16"/>
    <p:sldId id="294" r:id="rId17"/>
    <p:sldId id="293" r:id="rId18"/>
    <p:sldId id="297" r:id="rId19"/>
    <p:sldId id="298" r:id="rId20"/>
    <p:sldId id="342" r:id="rId21"/>
    <p:sldId id="339" r:id="rId22"/>
    <p:sldId id="286" r:id="rId23"/>
    <p:sldId id="299" r:id="rId24"/>
    <p:sldId id="333" r:id="rId25"/>
    <p:sldId id="332" r:id="rId26"/>
    <p:sldId id="334" r:id="rId27"/>
    <p:sldId id="335" r:id="rId28"/>
    <p:sldId id="336" r:id="rId29"/>
    <p:sldId id="301" r:id="rId30"/>
    <p:sldId id="343" r:id="rId31"/>
    <p:sldId id="340" r:id="rId32"/>
    <p:sldId id="341" r:id="rId33"/>
    <p:sldId id="287" r:id="rId34"/>
    <p:sldId id="304" r:id="rId35"/>
    <p:sldId id="305" r:id="rId36"/>
    <p:sldId id="288" r:id="rId37"/>
    <p:sldId id="327" r:id="rId38"/>
    <p:sldId id="306" r:id="rId39"/>
    <p:sldId id="307" r:id="rId40"/>
    <p:sldId id="315" r:id="rId41"/>
    <p:sldId id="310" r:id="rId42"/>
    <p:sldId id="311" r:id="rId43"/>
    <p:sldId id="316" r:id="rId44"/>
    <p:sldId id="317" r:id="rId45"/>
    <p:sldId id="318" r:id="rId46"/>
    <p:sldId id="323" r:id="rId47"/>
    <p:sldId id="320" r:id="rId48"/>
    <p:sldId id="351" r:id="rId49"/>
    <p:sldId id="322" r:id="rId50"/>
    <p:sldId id="349" r:id="rId51"/>
    <p:sldId id="324" r:id="rId52"/>
    <p:sldId id="346" r:id="rId53"/>
    <p:sldId id="347" r:id="rId54"/>
    <p:sldId id="348" r:id="rId55"/>
    <p:sldId id="350" r:id="rId56"/>
    <p:sldId id="353" r:id="rId57"/>
    <p:sldId id="356" r:id="rId58"/>
    <p:sldId id="358" r:id="rId59"/>
    <p:sldId id="357" r:id="rId60"/>
    <p:sldId id="355" r:id="rId61"/>
    <p:sldId id="359" r:id="rId62"/>
    <p:sldId id="370" r:id="rId63"/>
    <p:sldId id="371" r:id="rId64"/>
    <p:sldId id="360" r:id="rId65"/>
    <p:sldId id="361" r:id="rId66"/>
    <p:sldId id="362" r:id="rId67"/>
    <p:sldId id="363" r:id="rId68"/>
    <p:sldId id="365" r:id="rId69"/>
    <p:sldId id="364" r:id="rId70"/>
    <p:sldId id="366" r:id="rId71"/>
    <p:sldId id="367" r:id="rId72"/>
    <p:sldId id="368" r:id="rId73"/>
    <p:sldId id="369" r:id="rId74"/>
    <p:sldId id="377" r:id="rId75"/>
    <p:sldId id="384" r:id="rId76"/>
    <p:sldId id="378" r:id="rId77"/>
    <p:sldId id="379" r:id="rId78"/>
    <p:sldId id="380" r:id="rId79"/>
    <p:sldId id="381" r:id="rId80"/>
    <p:sldId id="386" r:id="rId81"/>
    <p:sldId id="385" r:id="rId82"/>
    <p:sldId id="387" r:id="rId83"/>
    <p:sldId id="389" r:id="rId84"/>
    <p:sldId id="388" r:id="rId85"/>
    <p:sldId id="382" r:id="rId86"/>
    <p:sldId id="383" r:id="rId87"/>
    <p:sldId id="314" r:id="rId88"/>
    <p:sldId id="291" r:id="rId89"/>
    <p:sldId id="325" r:id="rId90"/>
    <p:sldId id="328" r:id="rId91"/>
    <p:sldId id="326" r:id="rId92"/>
    <p:sldId id="290" r:id="rId93"/>
    <p:sldId id="329" r:id="rId94"/>
    <p:sldId id="330" r:id="rId95"/>
    <p:sldId id="267" r:id="rId96"/>
    <p:sldId id="331" r:id="rId97"/>
    <p:sldId id="276" r:id="rId98"/>
    <p:sldId id="373" r:id="rId99"/>
    <p:sldId id="375" r:id="rId100"/>
    <p:sldId id="374" r:id="rId101"/>
    <p:sldId id="376" r:id="rId102"/>
    <p:sldId id="344" r:id="rId10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9837" autoAdjust="0"/>
  </p:normalViewPr>
  <p:slideViewPr>
    <p:cSldViewPr>
      <p:cViewPr>
        <p:scale>
          <a:sx n="50" d="100"/>
          <a:sy n="50" d="100"/>
        </p:scale>
        <p:origin x="-1950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468E4-5DE3-401F-B5CB-E1107824445E}" type="datetimeFigureOut">
              <a:rPr lang="es-CO" smtClean="0"/>
              <a:pPr/>
              <a:t>13/05/2013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A5E3D-6DFB-4B05-AE35-6C902A1362A8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1728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BC784-B678-4017-8478-0E530CF3D02B}" type="datetimeFigureOut">
              <a:rPr lang="es-CO" smtClean="0"/>
              <a:pPr/>
              <a:t>13/05/2013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D00D4-FB9B-4798-AB08-B25AEAAD7B3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00249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in.net/" TargetMode="External"/><Relationship Id="rId7" Type="http://schemas.openxmlformats.org/officeDocument/2006/relationships/hyperlink" Target="http://www.afrinic.net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lacnic.net/" TargetMode="External"/><Relationship Id="rId5" Type="http://schemas.openxmlformats.org/officeDocument/2006/relationships/hyperlink" Target="http://www.apnic.net/" TargetMode="External"/><Relationship Id="rId4" Type="http://schemas.openxmlformats.org/officeDocument/2006/relationships/hyperlink" Target="http://www.ripe.net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2</a:t>
            </a:fld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Actualmente existen cinco </a:t>
            </a:r>
            <a:r>
              <a:rPr lang="es-CO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RIRs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funcionamiento:</a:t>
            </a:r>
          </a:p>
          <a:p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American </a:t>
            </a:r>
            <a:r>
              <a:rPr lang="es-CO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O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Internet </a:t>
            </a:r>
            <a:r>
              <a:rPr lang="es-CO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Numbers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ágina principal de ARIN"/>
              </a:rPr>
              <a:t>ARIN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para el norte de América.</a:t>
            </a:r>
          </a:p>
          <a:p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RIPE Network </a:t>
            </a:r>
            <a:r>
              <a:rPr lang="es-CO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Coordination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Centre (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ágina principal de RIPE NCC"/>
              </a:rPr>
              <a:t>RIPE NCC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para Europa, el Oriente Medio y Asia Central.</a:t>
            </a:r>
          </a:p>
          <a:p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Asia-</a:t>
            </a:r>
            <a:r>
              <a:rPr lang="es-CO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Pacific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 </a:t>
            </a:r>
            <a:r>
              <a:rPr lang="es-CO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Centre (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Página principal de APNIC"/>
              </a:rPr>
              <a:t>APNIC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para Asia y la Región Pacífica.</a:t>
            </a:r>
          </a:p>
          <a:p>
            <a:r>
              <a:rPr lang="es-CO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American and </a:t>
            </a:r>
            <a:r>
              <a:rPr lang="es-CO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Caribbean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Internet </a:t>
            </a:r>
            <a:r>
              <a:rPr lang="es-CO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Addresses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O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Registry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Página principal de LACNIC"/>
              </a:rPr>
              <a:t>LACNIC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para América latina y el Caribe.</a:t>
            </a:r>
          </a:p>
          <a:p>
            <a:r>
              <a:rPr lang="es-CO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African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 </a:t>
            </a:r>
            <a:r>
              <a:rPr lang="es-CO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Centre (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Página principal de AfriNIC"/>
              </a:rPr>
              <a:t>AfriNIC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para África.</a:t>
            </a:r>
          </a:p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37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155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102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4038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26E5-DCCB-491D-8337-BFE82185D285}" type="datetime1">
              <a:rPr lang="es-ES" smtClean="0"/>
              <a:pPr/>
              <a:t>13/05/2013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37F9-4104-4677-8578-E662D6B2FC91}" type="datetime1">
              <a:rPr lang="es-ES" smtClean="0"/>
              <a:pPr/>
              <a:t>13/05/2013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C1AF-2018-42B1-8C20-0E9F798386E9}" type="datetime1">
              <a:rPr lang="es-ES" smtClean="0"/>
              <a:pPr/>
              <a:t>13/05/2013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632D-6ABD-40A3-A291-B88EEC7CD3BF}" type="datetime1">
              <a:rPr lang="es-ES" smtClean="0"/>
              <a:pPr/>
              <a:t>13/05/2013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50B7-541D-4B9E-80A2-4E5A011966A1}" type="datetime1">
              <a:rPr lang="es-ES" smtClean="0"/>
              <a:pPr/>
              <a:t>13/05/2013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2B7C-67D0-4A7D-857D-6F74FA5F43FC}" type="datetime1">
              <a:rPr lang="es-ES" smtClean="0"/>
              <a:pPr/>
              <a:t>13/05/2013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CF81-F468-4148-99BD-9303BDE0746A}" type="datetime1">
              <a:rPr lang="es-ES" smtClean="0"/>
              <a:pPr/>
              <a:t>13/05/2013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3054-BE74-4A38-812D-F2999CA64A5F}" type="datetime1">
              <a:rPr lang="es-ES" smtClean="0"/>
              <a:pPr/>
              <a:t>13/05/2013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691D-9C5E-43D1-81F8-8B4F431FE2D3}" type="datetime1">
              <a:rPr lang="es-ES" smtClean="0"/>
              <a:pPr/>
              <a:t>13/05/2013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4A0B-A654-414D-8F9D-CD6EE11FFF57}" type="datetime1">
              <a:rPr lang="es-ES" smtClean="0"/>
              <a:pPr/>
              <a:t>13/05/2013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B862-5BF7-42E2-BA1C-08F6DD8A713B}" type="datetime1">
              <a:rPr lang="es-ES" smtClean="0"/>
              <a:pPr/>
              <a:t>13/05/2013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94B3-3E42-4703-B3C7-45ECEA9EA09B}" type="datetime1">
              <a:rPr lang="es-ES" smtClean="0"/>
              <a:pPr/>
              <a:t>13/05/2013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2 Subtítulo"/>
          <p:cNvSpPr txBox="1">
            <a:spLocks/>
          </p:cNvSpPr>
          <p:nvPr userDrawn="1"/>
        </p:nvSpPr>
        <p:spPr>
          <a:xfrm>
            <a:off x="642942" y="6215082"/>
            <a:ext cx="8215338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1000" dirty="0" smtClean="0"/>
              <a:t>Escuela de Ingeniería de Sistemas y Computación.</a:t>
            </a:r>
          </a:p>
          <a:p>
            <a:pPr marL="0" indent="0" algn="just">
              <a:buNone/>
            </a:pPr>
            <a:r>
              <a:rPr lang="es-CO" sz="1000" dirty="0" smtClean="0"/>
              <a:t>Fundamentos de Redes</a:t>
            </a:r>
            <a:endParaRPr lang="es-CO" sz="10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2" y="6215082"/>
            <a:ext cx="357190" cy="49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3168" TargetMode="External"/><Relationship Id="rId2" Type="http://schemas.openxmlformats.org/officeDocument/2006/relationships/hyperlink" Target="http://tools.ietf.org/html/rfc247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ols.ietf.org/html/rfc790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/rfc1878.txt" TargetMode="External"/><Relationship Id="rId2" Type="http://schemas.openxmlformats.org/officeDocument/2006/relationships/hyperlink" Target="http://www.ietf.org/rfc/rfc950.txt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gi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gi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gi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gif"/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gi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gi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gif"/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gif"/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gi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gif"/><Relationship Id="rId2" Type="http://schemas.openxmlformats.org/officeDocument/2006/relationships/image" Target="../media/image5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gif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gif"/><Relationship Id="rId2" Type="http://schemas.openxmlformats.org/officeDocument/2006/relationships/image" Target="../media/image5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gi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gif"/><Relationship Id="rId2" Type="http://schemas.openxmlformats.org/officeDocument/2006/relationships/image" Target="../media/image6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gif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gi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gif"/><Relationship Id="rId2" Type="http://schemas.openxmlformats.org/officeDocument/2006/relationships/image" Target="../media/image5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gi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gif"/><Relationship Id="rId2" Type="http://schemas.openxmlformats.org/officeDocument/2006/relationships/image" Target="../media/image7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gi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gif"/><Relationship Id="rId2" Type="http://schemas.openxmlformats.org/officeDocument/2006/relationships/image" Target="../media/image73.gi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gi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jp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Computer-Networking-Top-Down-Approach-6th/product-reviews/0132856204/ref=la_B001IGQHKM_1_1_cm_cr_acr_img?ie=UTF8&amp;showViewpoints=1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mailto:dbarragan1331@gmail.com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ChangeArrowheads="1"/>
          </p:cNvSpPr>
          <p:nvPr/>
        </p:nvSpPr>
        <p:spPr bwMode="ltGray">
          <a:xfrm flipV="1">
            <a:off x="0" y="4357694"/>
            <a:ext cx="9144000" cy="1106488"/>
          </a:xfrm>
          <a:prstGeom prst="rect">
            <a:avLst/>
          </a:prstGeom>
          <a:solidFill>
            <a:schemeClr val="bg1">
              <a:lumMod val="75000"/>
            </a:schemeClr>
          </a:solidFill>
          <a:ln w="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6" name="AutoShape 21"/>
          <p:cNvSpPr>
            <a:spLocks noChangeArrowheads="1"/>
          </p:cNvSpPr>
          <p:nvPr/>
        </p:nvSpPr>
        <p:spPr bwMode="ltGray">
          <a:xfrm>
            <a:off x="1474788" y="4572008"/>
            <a:ext cx="7129462" cy="1214446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pic>
        <p:nvPicPr>
          <p:cNvPr id="8" name="Picture 22"/>
          <p:cNvPicPr>
            <a:picLocks noChangeAspect="1" noChangeArrowheads="1"/>
          </p:cNvPicPr>
          <p:nvPr/>
        </p:nvPicPr>
        <p:blipFill>
          <a:blip r:embed="rId2"/>
          <a:srcRect b="16016"/>
          <a:stretch>
            <a:fillRect/>
          </a:stretch>
        </p:blipFill>
        <p:spPr bwMode="auto">
          <a:xfrm>
            <a:off x="4714876" y="1000108"/>
            <a:ext cx="4406400" cy="561917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00034" y="27146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>
              <a:defRPr b="0" cap="small" baseline="0">
                <a:solidFill>
                  <a:srgbClr val="C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small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Fundamentos</a:t>
            </a:r>
            <a:r>
              <a:rPr kumimoji="0" lang="es-CO" sz="5400" b="0" i="0" u="none" strike="noStrike" kern="1200" cap="small" spc="0" normalizeH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s-CO" sz="5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</a:t>
            </a:r>
            <a:r>
              <a:rPr kumimoji="0" lang="es-CO" sz="5400" b="0" i="0" u="none" strike="noStrike" kern="1200" cap="small" spc="0" normalizeH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 Redes</a:t>
            </a:r>
            <a:endParaRPr kumimoji="0" lang="es-CO" sz="5400" b="0" i="0" u="none" strike="noStrike" kern="1200" cap="small" spc="0" normalizeH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small" spc="0" normalizeH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Capa de red</a:t>
            </a:r>
            <a:endParaRPr kumimoji="0" lang="es-ES" sz="5400" b="0" i="0" u="none" strike="noStrike" kern="1200" cap="small" spc="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5857892"/>
            <a:ext cx="642942" cy="88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614488" y="4803992"/>
            <a:ext cx="6858000" cy="857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Daniel Barragán 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daniel.barragan@correounivalle.edu.co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Lunes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y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Miércoles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3:00 </a:t>
            </a:r>
            <a:r>
              <a:rPr lang="en-US" sz="1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m a </a:t>
            </a:r>
            <a:r>
              <a:rPr lang="en-US" sz="1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:00 </a:t>
            </a:r>
            <a:r>
              <a:rPr lang="en-US" sz="1600" b="1" noProof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m – Edificio 331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Oficina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2114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Enrutamiento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r>
              <a:rPr lang="es-CO" sz="2400" dirty="0" smtClean="0"/>
              <a:t>Cual es el camino más corto entre A y F ?</a:t>
            </a: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16832"/>
            <a:ext cx="433387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9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6856" y="274638"/>
            <a:ext cx="8229600" cy="1143000"/>
          </a:xfrm>
        </p:spPr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Enrutamiento (Anexo)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400" dirty="0" smtClean="0"/>
              <a:t>En la gráfica se puede observar la convergencia del algoritmo (empleando la nueva representación) para el mismo ejemplo tratado en clase</a:t>
            </a:r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800" b="1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40768"/>
            <a:ext cx="4178239" cy="45761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05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6856" y="274638"/>
            <a:ext cx="8229600" cy="1143000"/>
          </a:xfrm>
        </p:spPr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Enrutamiento (Anexo)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400" dirty="0" smtClean="0"/>
              <a:t>Note que en un comienzo se marcan como infinitos los caminos para los que se desconoce su costo</a:t>
            </a: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800" b="1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40768"/>
            <a:ext cx="4178239" cy="45761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54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Enrutamiento (Anexo)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b="1" dirty="0" smtClean="0"/>
              <a:t>Problema</a:t>
            </a:r>
          </a:p>
          <a:p>
            <a:pPr marL="0" indent="0" algn="just">
              <a:buNone/>
            </a:pPr>
            <a:r>
              <a:rPr lang="es-CO" sz="2400" dirty="0" smtClean="0"/>
              <a:t>Empleando la nueva representación, muestre la convergencia del algoritmo para la topología que se muestra en la figura</a:t>
            </a:r>
            <a:endParaRPr lang="es-CO" sz="2400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973" y="3442215"/>
            <a:ext cx="2304053" cy="22190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1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Enrutamiento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dirty="0" smtClean="0"/>
              <a:t>Los algoritmos de enrutamiento son principalmente de dos tipos:</a:t>
            </a:r>
          </a:p>
          <a:p>
            <a:pPr marL="0" indent="0" algn="just">
              <a:buNone/>
            </a:pPr>
            <a:endParaRPr lang="es-CO" sz="2800" dirty="0" smtClean="0"/>
          </a:p>
          <a:p>
            <a:pPr algn="just"/>
            <a:r>
              <a:rPr lang="es-CO" sz="2400" b="1" dirty="0" smtClean="0"/>
              <a:t>Link </a:t>
            </a:r>
            <a:r>
              <a:rPr lang="es-CO" sz="2400" b="1" dirty="0" err="1" smtClean="0"/>
              <a:t>State</a:t>
            </a:r>
            <a:r>
              <a:rPr lang="es-CO" sz="2400" b="1" dirty="0" smtClean="0"/>
              <a:t> </a:t>
            </a:r>
            <a:r>
              <a:rPr lang="es-CO" sz="2400" b="1" dirty="0" err="1" smtClean="0"/>
              <a:t>Routing</a:t>
            </a:r>
            <a:endParaRPr lang="es-CO" sz="2400" b="1" dirty="0" smtClean="0"/>
          </a:p>
          <a:p>
            <a:pPr algn="just"/>
            <a:r>
              <a:rPr lang="es-CO" sz="2400" b="1" dirty="0" err="1" smtClean="0"/>
              <a:t>Distance</a:t>
            </a:r>
            <a:r>
              <a:rPr lang="es-CO" sz="2400" b="1" dirty="0" smtClean="0"/>
              <a:t> Vector </a:t>
            </a:r>
            <a:r>
              <a:rPr lang="es-CO" sz="2400" b="1" dirty="0" err="1"/>
              <a:t>Routing</a:t>
            </a:r>
            <a:endParaRPr lang="es-CO" sz="2400" b="1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99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Enrutamiento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b="1" dirty="0" smtClean="0"/>
              <a:t>Link </a:t>
            </a:r>
            <a:r>
              <a:rPr lang="es-CO" b="1" dirty="0" err="1" smtClean="0"/>
              <a:t>State</a:t>
            </a:r>
            <a:r>
              <a:rPr lang="es-CO" b="1" dirty="0" smtClean="0"/>
              <a:t> </a:t>
            </a:r>
            <a:r>
              <a:rPr lang="es-CO" b="1" dirty="0" err="1" smtClean="0"/>
              <a:t>Routing</a:t>
            </a:r>
            <a:endParaRPr lang="es-CO" b="1" dirty="0" smtClean="0"/>
          </a:p>
          <a:p>
            <a:pPr marL="0" indent="0" algn="just">
              <a:buNone/>
            </a:pPr>
            <a:r>
              <a:rPr lang="es-CO" sz="2400" dirty="0" smtClean="0"/>
              <a:t>Un ejemplo de este tipo de algoritmo es el algoritmo de </a:t>
            </a:r>
            <a:r>
              <a:rPr lang="es-CO" sz="2400" dirty="0" err="1" smtClean="0"/>
              <a:t>Dijkstra</a:t>
            </a:r>
            <a:r>
              <a:rPr lang="es-CO" sz="2400" dirty="0" smtClean="0"/>
              <a:t>. Este algoritmo es iterativo y calcula el camino más corto de un nodo a cualquier otro nodo en la red</a:t>
            </a:r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24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502844"/>
              </p:ext>
            </p:extLst>
          </p:nvPr>
        </p:nvGraphicFramePr>
        <p:xfrm>
          <a:off x="457200" y="3140968"/>
          <a:ext cx="82295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Paso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D(B), p(B)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D(C), 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D(D), p(D)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D(E), p(E)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D(F), p(F)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2,A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5,A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1,A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inf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Inf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6" y="404664"/>
            <a:ext cx="3800062" cy="2371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5076056" y="1196752"/>
            <a:ext cx="2818656" cy="1036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CO" sz="2400" smtClean="0"/>
              <a:t>N: Conjunto de Nodos</a:t>
            </a:r>
          </a:p>
          <a:p>
            <a:pPr marL="0" indent="0" algn="just">
              <a:buFont typeface="Arial" pitchFamily="34" charset="0"/>
              <a:buNone/>
            </a:pPr>
            <a:r>
              <a:rPr lang="es-CO" sz="2400" smtClean="0"/>
              <a:t>D(X): Costo mínimo</a:t>
            </a:r>
          </a:p>
          <a:p>
            <a:pPr marL="0" indent="0" algn="just">
              <a:buFont typeface="Arial" pitchFamily="34" charset="0"/>
              <a:buNone/>
            </a:pPr>
            <a:r>
              <a:rPr lang="es-CO" sz="2400" smtClean="0"/>
              <a:t>p(X): Nodo previo</a:t>
            </a:r>
          </a:p>
          <a:p>
            <a:pPr marL="0" indent="0" algn="just">
              <a:buFont typeface="Arial" pitchFamily="34" charset="0"/>
              <a:buNone/>
            </a:pPr>
            <a:endParaRPr lang="es-CO" sz="2400" smtClean="0"/>
          </a:p>
          <a:p>
            <a:pPr marL="0" indent="0" algn="just">
              <a:buFont typeface="Arial" pitchFamily="34" charset="0"/>
              <a:buNone/>
            </a:pPr>
            <a:endParaRPr lang="es-CO" sz="2400" smtClean="0"/>
          </a:p>
          <a:p>
            <a:pPr marL="0" indent="0" algn="just">
              <a:buFont typeface="Arial" pitchFamily="34" charset="0"/>
              <a:buNone/>
            </a:pPr>
            <a:endParaRPr lang="es-CO" sz="240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2249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199267"/>
              </p:ext>
            </p:extLst>
          </p:nvPr>
        </p:nvGraphicFramePr>
        <p:xfrm>
          <a:off x="457200" y="3140968"/>
          <a:ext cx="82295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Paso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D(B), p(B)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D(C), 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D(D), p(D)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D(E), p(E)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D(F), p(F)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2,A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5,A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1,A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inf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Inf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2,A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4,D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2,D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Inf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6" y="404664"/>
            <a:ext cx="3800062" cy="2371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5076056" y="1196752"/>
            <a:ext cx="2818656" cy="1036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CO" sz="2400" smtClean="0"/>
              <a:t>N: Conjunto de Nodos</a:t>
            </a:r>
          </a:p>
          <a:p>
            <a:pPr marL="0" indent="0" algn="just">
              <a:buFont typeface="Arial" pitchFamily="34" charset="0"/>
              <a:buNone/>
            </a:pPr>
            <a:r>
              <a:rPr lang="es-CO" sz="2400" smtClean="0"/>
              <a:t>D(X): Costo mínimo</a:t>
            </a:r>
          </a:p>
          <a:p>
            <a:pPr marL="0" indent="0" algn="just">
              <a:buFont typeface="Arial" pitchFamily="34" charset="0"/>
              <a:buNone/>
            </a:pPr>
            <a:r>
              <a:rPr lang="es-CO" sz="2400" smtClean="0"/>
              <a:t>p(X): Nodo previo</a:t>
            </a:r>
          </a:p>
          <a:p>
            <a:pPr marL="0" indent="0" algn="just">
              <a:buFont typeface="Arial" pitchFamily="34" charset="0"/>
              <a:buNone/>
            </a:pPr>
            <a:endParaRPr lang="es-CO" sz="2400" smtClean="0"/>
          </a:p>
          <a:p>
            <a:pPr marL="0" indent="0" algn="just">
              <a:buFont typeface="Arial" pitchFamily="34" charset="0"/>
              <a:buNone/>
            </a:pPr>
            <a:endParaRPr lang="es-CO" sz="2400" smtClean="0"/>
          </a:p>
          <a:p>
            <a:pPr marL="0" indent="0" algn="just">
              <a:buFont typeface="Arial" pitchFamily="34" charset="0"/>
              <a:buNone/>
            </a:pPr>
            <a:endParaRPr lang="es-CO" sz="240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5898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534513"/>
              </p:ext>
            </p:extLst>
          </p:nvPr>
        </p:nvGraphicFramePr>
        <p:xfrm>
          <a:off x="457200" y="3140968"/>
          <a:ext cx="82295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Paso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D(B), p(B)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D(C), 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D(D), p(D)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D(E), p(E)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D(F), p(F)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2,A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5,A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1,A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inf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Inf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2,A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4,D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2,D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Inf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ADE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2,A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3,E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4,E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6" y="404664"/>
            <a:ext cx="3800062" cy="2371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5076056" y="1196752"/>
            <a:ext cx="2818656" cy="1036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CO" sz="2400" smtClean="0"/>
              <a:t>N: Conjunto de Nodos</a:t>
            </a:r>
          </a:p>
          <a:p>
            <a:pPr marL="0" indent="0" algn="just">
              <a:buFont typeface="Arial" pitchFamily="34" charset="0"/>
              <a:buNone/>
            </a:pPr>
            <a:r>
              <a:rPr lang="es-CO" sz="2400" smtClean="0"/>
              <a:t>D(X): Costo mínimo</a:t>
            </a:r>
          </a:p>
          <a:p>
            <a:pPr marL="0" indent="0" algn="just">
              <a:buFont typeface="Arial" pitchFamily="34" charset="0"/>
              <a:buNone/>
            </a:pPr>
            <a:r>
              <a:rPr lang="es-CO" sz="2400" smtClean="0"/>
              <a:t>p(X): Nodo previo</a:t>
            </a:r>
          </a:p>
          <a:p>
            <a:pPr marL="0" indent="0" algn="just">
              <a:buFont typeface="Arial" pitchFamily="34" charset="0"/>
              <a:buNone/>
            </a:pPr>
            <a:endParaRPr lang="es-CO" sz="2400" smtClean="0"/>
          </a:p>
          <a:p>
            <a:pPr marL="0" indent="0" algn="just">
              <a:buFont typeface="Arial" pitchFamily="34" charset="0"/>
              <a:buNone/>
            </a:pPr>
            <a:endParaRPr lang="es-CO" sz="2400" smtClean="0"/>
          </a:p>
          <a:p>
            <a:pPr marL="0" indent="0" algn="just">
              <a:buFont typeface="Arial" pitchFamily="34" charset="0"/>
              <a:buNone/>
            </a:pPr>
            <a:endParaRPr lang="es-CO" sz="240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5898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411377"/>
              </p:ext>
            </p:extLst>
          </p:nvPr>
        </p:nvGraphicFramePr>
        <p:xfrm>
          <a:off x="457200" y="3140968"/>
          <a:ext cx="82295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Paso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D(B), p(B)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D(C), 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D(D), p(D)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D(E), p(E)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D(F), p(F)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2,A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5,A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1,A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inf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Inf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2,A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4,D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2,D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Inf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ADE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2,A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3,E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4,E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ADEB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3,E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4,E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6" y="404664"/>
            <a:ext cx="3800062" cy="2371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5076056" y="1196752"/>
            <a:ext cx="2818656" cy="1036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CO" sz="2400" smtClean="0"/>
              <a:t>N: Conjunto de Nodos</a:t>
            </a:r>
          </a:p>
          <a:p>
            <a:pPr marL="0" indent="0" algn="just">
              <a:buFont typeface="Arial" pitchFamily="34" charset="0"/>
              <a:buNone/>
            </a:pPr>
            <a:r>
              <a:rPr lang="es-CO" sz="2400" smtClean="0"/>
              <a:t>D(X): Costo mínimo</a:t>
            </a:r>
          </a:p>
          <a:p>
            <a:pPr marL="0" indent="0" algn="just">
              <a:buFont typeface="Arial" pitchFamily="34" charset="0"/>
              <a:buNone/>
            </a:pPr>
            <a:r>
              <a:rPr lang="es-CO" sz="2400" smtClean="0"/>
              <a:t>p(X): Nodo previo</a:t>
            </a:r>
          </a:p>
          <a:p>
            <a:pPr marL="0" indent="0" algn="just">
              <a:buFont typeface="Arial" pitchFamily="34" charset="0"/>
              <a:buNone/>
            </a:pPr>
            <a:endParaRPr lang="es-CO" sz="2400" smtClean="0"/>
          </a:p>
          <a:p>
            <a:pPr marL="0" indent="0" algn="just">
              <a:buFont typeface="Arial" pitchFamily="34" charset="0"/>
              <a:buNone/>
            </a:pPr>
            <a:endParaRPr lang="es-CO" sz="2400" smtClean="0"/>
          </a:p>
          <a:p>
            <a:pPr marL="0" indent="0" algn="just">
              <a:buFont typeface="Arial" pitchFamily="34" charset="0"/>
              <a:buNone/>
            </a:pPr>
            <a:endParaRPr lang="es-CO" sz="240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5898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499659"/>
              </p:ext>
            </p:extLst>
          </p:nvPr>
        </p:nvGraphicFramePr>
        <p:xfrm>
          <a:off x="457200" y="3140968"/>
          <a:ext cx="82295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Paso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D(B), p(B)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D(C), 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D(D), p(D)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D(E), p(E)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D(F), p(F)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2,A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5,A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1,A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inf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Inf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2,A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4,D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2,D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Inf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ADE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2,A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3,E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4,E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ADEB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3,E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4,E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ADEBC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4,E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6" y="404664"/>
            <a:ext cx="3800062" cy="2371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5076056" y="1196752"/>
            <a:ext cx="2818656" cy="1036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CO" sz="2400" smtClean="0"/>
              <a:t>N: Conjunto de Nodos</a:t>
            </a:r>
          </a:p>
          <a:p>
            <a:pPr marL="0" indent="0" algn="just">
              <a:buFont typeface="Arial" pitchFamily="34" charset="0"/>
              <a:buNone/>
            </a:pPr>
            <a:r>
              <a:rPr lang="es-CO" sz="2400" smtClean="0"/>
              <a:t>D(X): Costo mínimo</a:t>
            </a:r>
          </a:p>
          <a:p>
            <a:pPr marL="0" indent="0" algn="just">
              <a:buFont typeface="Arial" pitchFamily="34" charset="0"/>
              <a:buNone/>
            </a:pPr>
            <a:r>
              <a:rPr lang="es-CO" sz="2400" smtClean="0"/>
              <a:t>p(X): Nodo previo</a:t>
            </a:r>
          </a:p>
          <a:p>
            <a:pPr marL="0" indent="0" algn="just">
              <a:buFont typeface="Arial" pitchFamily="34" charset="0"/>
              <a:buNone/>
            </a:pPr>
            <a:endParaRPr lang="es-CO" sz="2400" smtClean="0"/>
          </a:p>
          <a:p>
            <a:pPr marL="0" indent="0" algn="just">
              <a:buFont typeface="Arial" pitchFamily="34" charset="0"/>
              <a:buNone/>
            </a:pPr>
            <a:endParaRPr lang="es-CO" sz="2400" smtClean="0"/>
          </a:p>
          <a:p>
            <a:pPr marL="0" indent="0" algn="just">
              <a:buFont typeface="Arial" pitchFamily="34" charset="0"/>
              <a:buNone/>
            </a:pPr>
            <a:endParaRPr lang="es-CO" sz="240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5898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824974"/>
              </p:ext>
            </p:extLst>
          </p:nvPr>
        </p:nvGraphicFramePr>
        <p:xfrm>
          <a:off x="457200" y="3140968"/>
          <a:ext cx="82295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Paso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D(B), p(B)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D(C), 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D(D), p(D)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D(E), p(E)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D(F), p(F)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2,A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5,A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1,A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inf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Inf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2,A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4,D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2,D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Inf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ADE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2,A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3,E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4,E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ADEB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3,E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4,E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ADEBC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4,E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ADEBCF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6" y="404664"/>
            <a:ext cx="3800062" cy="2371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5076056" y="1196752"/>
            <a:ext cx="2818656" cy="1036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CO" sz="2400" smtClean="0"/>
              <a:t>N: Conjunto de Nodos</a:t>
            </a:r>
          </a:p>
          <a:p>
            <a:pPr marL="0" indent="0" algn="just">
              <a:buFont typeface="Arial" pitchFamily="34" charset="0"/>
              <a:buNone/>
            </a:pPr>
            <a:r>
              <a:rPr lang="es-CO" sz="2400" smtClean="0"/>
              <a:t>D(X): Costo mínimo</a:t>
            </a:r>
          </a:p>
          <a:p>
            <a:pPr marL="0" indent="0" algn="just">
              <a:buFont typeface="Arial" pitchFamily="34" charset="0"/>
              <a:buNone/>
            </a:pPr>
            <a:r>
              <a:rPr lang="es-CO" sz="2400" smtClean="0"/>
              <a:t>p(X): Nodo previo</a:t>
            </a:r>
          </a:p>
          <a:p>
            <a:pPr marL="0" indent="0" algn="just">
              <a:buFont typeface="Arial" pitchFamily="34" charset="0"/>
              <a:buNone/>
            </a:pPr>
            <a:endParaRPr lang="es-CO" sz="2400" smtClean="0"/>
          </a:p>
          <a:p>
            <a:pPr marL="0" indent="0" algn="just">
              <a:buFont typeface="Arial" pitchFamily="34" charset="0"/>
              <a:buNone/>
            </a:pPr>
            <a:endParaRPr lang="es-CO" sz="2400" smtClean="0"/>
          </a:p>
          <a:p>
            <a:pPr marL="0" indent="0" algn="just">
              <a:buFont typeface="Arial" pitchFamily="34" charset="0"/>
              <a:buNone/>
            </a:pPr>
            <a:endParaRPr lang="es-CO" sz="240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6477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Enrutamiento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b="1" dirty="0" smtClean="0"/>
              <a:t>Link </a:t>
            </a:r>
            <a:r>
              <a:rPr lang="es-CO" b="1" dirty="0" err="1" smtClean="0"/>
              <a:t>State</a:t>
            </a:r>
            <a:r>
              <a:rPr lang="es-CO" b="1" dirty="0" smtClean="0"/>
              <a:t> </a:t>
            </a:r>
            <a:r>
              <a:rPr lang="es-CO" b="1" dirty="0" err="1" smtClean="0"/>
              <a:t>Routing</a:t>
            </a:r>
            <a:endParaRPr lang="es-CO" b="1" dirty="0" smtClean="0"/>
          </a:p>
          <a:p>
            <a:pPr marL="0" indent="0" algn="just">
              <a:buNone/>
            </a:pPr>
            <a:r>
              <a:rPr lang="es-CO" sz="2400" dirty="0" smtClean="0"/>
              <a:t>A partir de la tabla anterior para ir de A hacia F:</a:t>
            </a:r>
          </a:p>
          <a:p>
            <a:pPr marL="0" indent="0" algn="just">
              <a:buNone/>
            </a:pPr>
            <a:r>
              <a:rPr lang="es-CO" sz="2400" dirty="0" smtClean="0"/>
              <a:t>El camino de A hacia F con el menor costo es de 4 unidades y tiene como predecesor E</a:t>
            </a:r>
          </a:p>
          <a:p>
            <a:pPr marL="0" indent="0" algn="just">
              <a:buNone/>
            </a:pPr>
            <a:r>
              <a:rPr lang="es-CO" sz="2400" dirty="0"/>
              <a:t>El camino de A hacia </a:t>
            </a:r>
            <a:r>
              <a:rPr lang="es-CO" sz="2400" dirty="0" smtClean="0"/>
              <a:t>E </a:t>
            </a:r>
            <a:r>
              <a:rPr lang="es-CO" sz="2400" dirty="0"/>
              <a:t>con el menor costo es de </a:t>
            </a:r>
            <a:r>
              <a:rPr lang="es-CO" sz="2400" dirty="0" smtClean="0"/>
              <a:t>2 </a:t>
            </a:r>
            <a:r>
              <a:rPr lang="es-CO" sz="2400" dirty="0"/>
              <a:t>unidades y tiene como predecesor </a:t>
            </a:r>
            <a:r>
              <a:rPr lang="es-CO" sz="2400" dirty="0" smtClean="0"/>
              <a:t>D</a:t>
            </a:r>
            <a:endParaRPr lang="es-CO" sz="2400" dirty="0"/>
          </a:p>
          <a:p>
            <a:pPr marL="0" indent="0" algn="just">
              <a:buNone/>
            </a:pPr>
            <a:r>
              <a:rPr lang="es-CO" sz="2400" dirty="0"/>
              <a:t>El camino de A hacia </a:t>
            </a:r>
            <a:r>
              <a:rPr lang="es-CO" sz="2400" dirty="0" smtClean="0"/>
              <a:t>D </a:t>
            </a:r>
            <a:r>
              <a:rPr lang="es-CO" sz="2400" dirty="0"/>
              <a:t>con el menor costo es de </a:t>
            </a:r>
            <a:r>
              <a:rPr lang="es-CO" sz="2400" dirty="0" smtClean="0"/>
              <a:t>1 unidad y </a:t>
            </a:r>
            <a:r>
              <a:rPr lang="es-CO" sz="2400" dirty="0"/>
              <a:t>tiene como predecesor </a:t>
            </a:r>
            <a:r>
              <a:rPr lang="es-CO" sz="2400" dirty="0" smtClean="0"/>
              <a:t>A</a:t>
            </a:r>
            <a:endParaRPr lang="es-CO" sz="2400" dirty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714620"/>
            <a:ext cx="7772400" cy="1470025"/>
          </a:xfrm>
        </p:spPr>
        <p:txBody>
          <a:bodyPr>
            <a:no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+mn-lt"/>
              </a:rPr>
              <a:t>http://eisc.univalle.edu.co/cursos/web/ver/750001M/7</a:t>
            </a:r>
            <a:endParaRPr lang="es-ES" sz="2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484591" y="332656"/>
            <a:ext cx="617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 smtClean="0">
                <a:solidFill>
                  <a:srgbClr val="FF0000"/>
                </a:solidFill>
                <a:latin typeface="Tw Cen MT" pitchFamily="34" charset="0"/>
              </a:rPr>
              <a:t>Capa de red</a:t>
            </a:r>
            <a:endParaRPr lang="es-CO" sz="4800" dirty="0">
              <a:solidFill>
                <a:srgbClr val="FF0000"/>
              </a:solidFill>
              <a:latin typeface="Tw Cen MT" pitchFamily="34" charset="0"/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AutoShape 2" descr="http://recuperamosdatos.com/graphics/seguridad-informatica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4" name="AutoShape 4" descr="http://recuperamosdatos.com/graphics/seguridad-informatica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917878"/>
            <a:ext cx="4762500" cy="3171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Enrutamiento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b="1" dirty="0" smtClean="0"/>
              <a:t>Link </a:t>
            </a:r>
            <a:r>
              <a:rPr lang="es-CO" b="1" dirty="0" err="1" smtClean="0"/>
              <a:t>State</a:t>
            </a:r>
            <a:r>
              <a:rPr lang="es-CO" b="1" dirty="0" smtClean="0"/>
              <a:t> </a:t>
            </a:r>
            <a:r>
              <a:rPr lang="es-CO" b="1" dirty="0" err="1" smtClean="0"/>
              <a:t>Routing</a:t>
            </a:r>
            <a:r>
              <a:rPr lang="es-CO" b="1" dirty="0" smtClean="0"/>
              <a:t> ( Ejercicio )</a:t>
            </a:r>
          </a:p>
          <a:p>
            <a:pPr marL="0" indent="0" algn="just">
              <a:buNone/>
            </a:pPr>
            <a:r>
              <a:rPr lang="es-CO" sz="2400" dirty="0" smtClean="0"/>
              <a:t>Calcule el camino mas corto desde F hacia los demás nodos, siguiendo el proceso descrito anteriormente</a:t>
            </a:r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215" y="3052701"/>
            <a:ext cx="3537570" cy="2824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928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Enrutamiento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b="1" dirty="0" smtClean="0"/>
              <a:t>Link </a:t>
            </a:r>
            <a:r>
              <a:rPr lang="es-CO" b="1" dirty="0" err="1" smtClean="0"/>
              <a:t>State</a:t>
            </a:r>
            <a:r>
              <a:rPr lang="es-CO" b="1" dirty="0" smtClean="0"/>
              <a:t> </a:t>
            </a:r>
            <a:r>
              <a:rPr lang="es-CO" b="1" dirty="0" err="1" smtClean="0"/>
              <a:t>Routing</a:t>
            </a:r>
            <a:r>
              <a:rPr lang="es-CO" b="1" dirty="0" smtClean="0"/>
              <a:t> ( Fallos )</a:t>
            </a:r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2441798"/>
            <a:ext cx="88677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04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Enrutamiento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b="1" dirty="0" err="1" smtClean="0"/>
              <a:t>Distance</a:t>
            </a:r>
            <a:r>
              <a:rPr lang="es-CO" b="1" dirty="0" smtClean="0"/>
              <a:t> Vector </a:t>
            </a:r>
            <a:r>
              <a:rPr lang="es-CO" b="1" dirty="0" err="1" smtClean="0"/>
              <a:t>Routing</a:t>
            </a:r>
            <a:endParaRPr lang="es-CO" b="1" dirty="0" smtClean="0"/>
          </a:p>
          <a:p>
            <a:pPr marL="0" indent="0" algn="just">
              <a:buNone/>
            </a:pPr>
            <a:r>
              <a:rPr lang="es-CO" sz="2400" dirty="0"/>
              <a:t>Un ejemplo de este tipo de algoritmo es el algoritmo de </a:t>
            </a:r>
            <a:r>
              <a:rPr lang="es-CO" sz="2400" dirty="0" err="1" smtClean="0"/>
              <a:t>Bellman</a:t>
            </a:r>
            <a:r>
              <a:rPr lang="es-CO" sz="2400" dirty="0" smtClean="0"/>
              <a:t>-Ford. </a:t>
            </a:r>
            <a:r>
              <a:rPr lang="es-CO" sz="2400" dirty="0"/>
              <a:t>Este algoritmo </a:t>
            </a:r>
            <a:r>
              <a:rPr lang="es-CO" sz="2400" dirty="0" smtClean="0"/>
              <a:t>es iterativo y opera de forma distribuida, de modo que al final se conocen los caminos mas cortos entre todos los nodos de la red</a:t>
            </a:r>
            <a:endParaRPr lang="es-CO" sz="2400" dirty="0"/>
          </a:p>
          <a:p>
            <a:pPr marL="0" indent="0" algn="just">
              <a:buNone/>
            </a:pPr>
            <a:endParaRPr lang="es-CO" sz="2800" b="1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4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143" y="2420889"/>
            <a:ext cx="2299345" cy="144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918517"/>
              </p:ext>
            </p:extLst>
          </p:nvPr>
        </p:nvGraphicFramePr>
        <p:xfrm>
          <a:off x="251520" y="188640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X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 rot="16200000">
            <a:off x="137710" y="1226959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028949"/>
              </p:ext>
            </p:extLst>
          </p:nvPr>
        </p:nvGraphicFramePr>
        <p:xfrm>
          <a:off x="251520" y="2132856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Y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12 CuadroTexto"/>
          <p:cNvSpPr txBox="1"/>
          <p:nvPr/>
        </p:nvSpPr>
        <p:spPr>
          <a:xfrm rot="16200000">
            <a:off x="137710" y="3171175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254678"/>
              </p:ext>
            </p:extLst>
          </p:nvPr>
        </p:nvGraphicFramePr>
        <p:xfrm>
          <a:off x="251520" y="4077072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Z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14 CuadroTexto"/>
          <p:cNvSpPr txBox="1"/>
          <p:nvPr/>
        </p:nvSpPr>
        <p:spPr>
          <a:xfrm rot="16200000">
            <a:off x="137710" y="511539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sp>
        <p:nvSpPr>
          <p:cNvPr id="10" name="9 Flecha derecha"/>
          <p:cNvSpPr/>
          <p:nvPr/>
        </p:nvSpPr>
        <p:spPr>
          <a:xfrm rot="1978187" flipV="1">
            <a:off x="2535086" y="543427"/>
            <a:ext cx="696964" cy="631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Flecha derecha"/>
          <p:cNvSpPr/>
          <p:nvPr/>
        </p:nvSpPr>
        <p:spPr>
          <a:xfrm rot="3231388" flipV="1">
            <a:off x="2443217" y="1384867"/>
            <a:ext cx="696964" cy="631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15 Flecha derecha"/>
          <p:cNvSpPr/>
          <p:nvPr/>
        </p:nvSpPr>
        <p:spPr>
          <a:xfrm rot="19621813">
            <a:off x="2455566" y="4287843"/>
            <a:ext cx="696964" cy="631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Flecha derecha"/>
          <p:cNvSpPr/>
          <p:nvPr/>
        </p:nvSpPr>
        <p:spPr>
          <a:xfrm rot="18368612">
            <a:off x="2523952" y="5093571"/>
            <a:ext cx="696964" cy="631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Flecha derecha"/>
          <p:cNvSpPr/>
          <p:nvPr/>
        </p:nvSpPr>
        <p:spPr>
          <a:xfrm rot="1978187" flipV="1">
            <a:off x="2455566" y="3306427"/>
            <a:ext cx="696964" cy="631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Flecha derecha"/>
          <p:cNvSpPr/>
          <p:nvPr/>
        </p:nvSpPr>
        <p:spPr>
          <a:xfrm rot="19621813">
            <a:off x="2463078" y="2487643"/>
            <a:ext cx="696964" cy="631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699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143" y="2420889"/>
            <a:ext cx="2299345" cy="144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43450"/>
              </p:ext>
            </p:extLst>
          </p:nvPr>
        </p:nvGraphicFramePr>
        <p:xfrm>
          <a:off x="251520" y="188640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X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 rot="16200000">
            <a:off x="137710" y="1226959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452063"/>
              </p:ext>
            </p:extLst>
          </p:nvPr>
        </p:nvGraphicFramePr>
        <p:xfrm>
          <a:off x="251520" y="2132856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Y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12 CuadroTexto"/>
          <p:cNvSpPr txBox="1"/>
          <p:nvPr/>
        </p:nvSpPr>
        <p:spPr>
          <a:xfrm rot="16200000">
            <a:off x="137710" y="3171175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49753"/>
              </p:ext>
            </p:extLst>
          </p:nvPr>
        </p:nvGraphicFramePr>
        <p:xfrm>
          <a:off x="251520" y="4077072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Z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14 CuadroTexto"/>
          <p:cNvSpPr txBox="1"/>
          <p:nvPr/>
        </p:nvSpPr>
        <p:spPr>
          <a:xfrm rot="16200000">
            <a:off x="137710" y="511539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720167"/>
              </p:ext>
            </p:extLst>
          </p:nvPr>
        </p:nvGraphicFramePr>
        <p:xfrm>
          <a:off x="2345866" y="188640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X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16 CuadroTexto"/>
          <p:cNvSpPr txBox="1"/>
          <p:nvPr/>
        </p:nvSpPr>
        <p:spPr>
          <a:xfrm rot="16200000">
            <a:off x="2232056" y="1226959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24564"/>
              </p:ext>
            </p:extLst>
          </p:nvPr>
        </p:nvGraphicFramePr>
        <p:xfrm>
          <a:off x="2345866" y="2132856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Y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18 CuadroTexto"/>
          <p:cNvSpPr txBox="1"/>
          <p:nvPr/>
        </p:nvSpPr>
        <p:spPr>
          <a:xfrm rot="16200000">
            <a:off x="2232056" y="3171175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20" name="1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259256"/>
              </p:ext>
            </p:extLst>
          </p:nvPr>
        </p:nvGraphicFramePr>
        <p:xfrm>
          <a:off x="2345866" y="4077072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Z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20 CuadroTexto"/>
          <p:cNvSpPr txBox="1"/>
          <p:nvPr/>
        </p:nvSpPr>
        <p:spPr>
          <a:xfrm rot="16200000">
            <a:off x="2232056" y="511539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sp>
        <p:nvSpPr>
          <p:cNvPr id="2" name="1 CuadroTexto"/>
          <p:cNvSpPr txBox="1"/>
          <p:nvPr/>
        </p:nvSpPr>
        <p:spPr>
          <a:xfrm>
            <a:off x="4821980" y="620688"/>
            <a:ext cx="23423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d(</a:t>
            </a:r>
            <a:r>
              <a:rPr lang="es-CO" dirty="0" err="1" smtClean="0"/>
              <a:t>x,y</a:t>
            </a:r>
            <a:r>
              <a:rPr lang="es-CO" dirty="0" smtClean="0"/>
              <a:t>)=2</a:t>
            </a:r>
          </a:p>
          <a:p>
            <a:r>
              <a:rPr lang="es-CO" dirty="0" smtClean="0"/>
              <a:t>d(</a:t>
            </a:r>
            <a:r>
              <a:rPr lang="es-CO" dirty="0" err="1" smtClean="0"/>
              <a:t>x,z</a:t>
            </a:r>
            <a:r>
              <a:rPr lang="es-CO" dirty="0" smtClean="0"/>
              <a:t>)+d(</a:t>
            </a:r>
            <a:r>
              <a:rPr lang="es-CO" dirty="0" err="1" smtClean="0"/>
              <a:t>z,y</a:t>
            </a:r>
            <a:r>
              <a:rPr lang="es-CO" dirty="0" smtClean="0"/>
              <a:t>) = 7 + 1 = 8</a:t>
            </a:r>
            <a:endParaRPr lang="es-CO" dirty="0"/>
          </a:p>
        </p:txBody>
      </p:sp>
      <p:sp>
        <p:nvSpPr>
          <p:cNvPr id="28" name="27 CuadroTexto"/>
          <p:cNvSpPr txBox="1"/>
          <p:nvPr/>
        </p:nvSpPr>
        <p:spPr>
          <a:xfrm>
            <a:off x="4825634" y="1340768"/>
            <a:ext cx="23386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d(</a:t>
            </a:r>
            <a:r>
              <a:rPr lang="es-CO" dirty="0" err="1" smtClean="0"/>
              <a:t>x,z</a:t>
            </a:r>
            <a:r>
              <a:rPr lang="es-CO" dirty="0" smtClean="0"/>
              <a:t>)=7</a:t>
            </a:r>
          </a:p>
          <a:p>
            <a:r>
              <a:rPr lang="es-CO" dirty="0" smtClean="0"/>
              <a:t>d(</a:t>
            </a:r>
            <a:r>
              <a:rPr lang="es-CO" dirty="0" err="1" smtClean="0"/>
              <a:t>x,y</a:t>
            </a:r>
            <a:r>
              <a:rPr lang="es-CO" dirty="0" smtClean="0"/>
              <a:t>)+d(</a:t>
            </a:r>
            <a:r>
              <a:rPr lang="es-CO" dirty="0" err="1" smtClean="0"/>
              <a:t>y,z</a:t>
            </a:r>
            <a:r>
              <a:rPr lang="es-CO" dirty="0" smtClean="0"/>
              <a:t>) = 2 + 1 = 3</a:t>
            </a:r>
            <a:endParaRPr lang="es-CO" dirty="0"/>
          </a:p>
        </p:txBody>
      </p:sp>
      <p:cxnSp>
        <p:nvCxnSpPr>
          <p:cNvPr id="6" name="5 Conector recto de flecha"/>
          <p:cNvCxnSpPr/>
          <p:nvPr/>
        </p:nvCxnSpPr>
        <p:spPr>
          <a:xfrm flipH="1">
            <a:off x="3851920" y="1196752"/>
            <a:ext cx="970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flipH="1">
            <a:off x="4211960" y="1340768"/>
            <a:ext cx="610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2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711605"/>
              </p:ext>
            </p:extLst>
          </p:nvPr>
        </p:nvGraphicFramePr>
        <p:xfrm>
          <a:off x="251520" y="188640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X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 rot="16200000">
            <a:off x="137710" y="1226959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64910"/>
              </p:ext>
            </p:extLst>
          </p:nvPr>
        </p:nvGraphicFramePr>
        <p:xfrm>
          <a:off x="251520" y="2132856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Y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12 CuadroTexto"/>
          <p:cNvSpPr txBox="1"/>
          <p:nvPr/>
        </p:nvSpPr>
        <p:spPr>
          <a:xfrm rot="16200000">
            <a:off x="137710" y="3171175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460091"/>
              </p:ext>
            </p:extLst>
          </p:nvPr>
        </p:nvGraphicFramePr>
        <p:xfrm>
          <a:off x="251520" y="4077072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Z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14 CuadroTexto"/>
          <p:cNvSpPr txBox="1"/>
          <p:nvPr/>
        </p:nvSpPr>
        <p:spPr>
          <a:xfrm rot="16200000">
            <a:off x="137710" y="511539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324214"/>
              </p:ext>
            </p:extLst>
          </p:nvPr>
        </p:nvGraphicFramePr>
        <p:xfrm>
          <a:off x="2345866" y="188640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X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</a:t>
                      </a:r>
                      <a:endParaRPr lang="es-CO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16 CuadroTexto"/>
          <p:cNvSpPr txBox="1"/>
          <p:nvPr/>
        </p:nvSpPr>
        <p:spPr>
          <a:xfrm rot="16200000">
            <a:off x="2232056" y="1226959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03961"/>
              </p:ext>
            </p:extLst>
          </p:nvPr>
        </p:nvGraphicFramePr>
        <p:xfrm>
          <a:off x="2345866" y="2132856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Y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18 CuadroTexto"/>
          <p:cNvSpPr txBox="1"/>
          <p:nvPr/>
        </p:nvSpPr>
        <p:spPr>
          <a:xfrm rot="16200000">
            <a:off x="2232056" y="3171175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20" name="1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736629"/>
              </p:ext>
            </p:extLst>
          </p:nvPr>
        </p:nvGraphicFramePr>
        <p:xfrm>
          <a:off x="2345866" y="4077072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Z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20 CuadroTexto"/>
          <p:cNvSpPr txBox="1"/>
          <p:nvPr/>
        </p:nvSpPr>
        <p:spPr>
          <a:xfrm rot="16200000">
            <a:off x="2232056" y="511539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sp>
        <p:nvSpPr>
          <p:cNvPr id="2" name="1 CuadroTexto"/>
          <p:cNvSpPr txBox="1"/>
          <p:nvPr/>
        </p:nvSpPr>
        <p:spPr>
          <a:xfrm>
            <a:off x="4821980" y="4150821"/>
            <a:ext cx="23258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d(</a:t>
            </a:r>
            <a:r>
              <a:rPr lang="es-CO" dirty="0" err="1" smtClean="0"/>
              <a:t>y,x</a:t>
            </a:r>
            <a:r>
              <a:rPr lang="es-CO" dirty="0" smtClean="0"/>
              <a:t>)=2</a:t>
            </a:r>
          </a:p>
          <a:p>
            <a:r>
              <a:rPr lang="es-CO" dirty="0" smtClean="0"/>
              <a:t>d(</a:t>
            </a:r>
            <a:r>
              <a:rPr lang="es-CO" dirty="0" err="1"/>
              <a:t>y</a:t>
            </a:r>
            <a:r>
              <a:rPr lang="es-CO" dirty="0" err="1" smtClean="0"/>
              <a:t>,z</a:t>
            </a:r>
            <a:r>
              <a:rPr lang="es-CO" dirty="0" smtClean="0"/>
              <a:t>)+d(</a:t>
            </a:r>
            <a:r>
              <a:rPr lang="es-CO" dirty="0" err="1" smtClean="0"/>
              <a:t>z,x</a:t>
            </a:r>
            <a:r>
              <a:rPr lang="es-CO" dirty="0" smtClean="0"/>
              <a:t>) = 1 + 7 = 8</a:t>
            </a:r>
            <a:endParaRPr lang="es-CO" dirty="0"/>
          </a:p>
        </p:txBody>
      </p:sp>
      <p:sp>
        <p:nvSpPr>
          <p:cNvPr id="28" name="27 CuadroTexto"/>
          <p:cNvSpPr txBox="1"/>
          <p:nvPr/>
        </p:nvSpPr>
        <p:spPr>
          <a:xfrm>
            <a:off x="4825634" y="4870901"/>
            <a:ext cx="23338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d(</a:t>
            </a:r>
            <a:r>
              <a:rPr lang="es-CO" dirty="0" err="1"/>
              <a:t>y</a:t>
            </a:r>
            <a:r>
              <a:rPr lang="es-CO" dirty="0" err="1" smtClean="0"/>
              <a:t>,z</a:t>
            </a:r>
            <a:r>
              <a:rPr lang="es-CO" dirty="0" smtClean="0"/>
              <a:t>)=1</a:t>
            </a:r>
          </a:p>
          <a:p>
            <a:r>
              <a:rPr lang="es-CO" dirty="0" smtClean="0"/>
              <a:t>d(</a:t>
            </a:r>
            <a:r>
              <a:rPr lang="es-CO" dirty="0" err="1" smtClean="0"/>
              <a:t>y,x</a:t>
            </a:r>
            <a:r>
              <a:rPr lang="es-CO" dirty="0" smtClean="0"/>
              <a:t>)+d(</a:t>
            </a:r>
            <a:r>
              <a:rPr lang="es-CO" dirty="0" err="1"/>
              <a:t>x</a:t>
            </a:r>
            <a:r>
              <a:rPr lang="es-CO" dirty="0" err="1" smtClean="0"/>
              <a:t>,z</a:t>
            </a:r>
            <a:r>
              <a:rPr lang="es-CO" dirty="0" smtClean="0"/>
              <a:t>) = 2 + 7 = 9</a:t>
            </a:r>
            <a:endParaRPr lang="es-CO" dirty="0"/>
          </a:p>
        </p:txBody>
      </p:sp>
      <p:cxnSp>
        <p:nvCxnSpPr>
          <p:cNvPr id="6" name="5 Conector recto de flecha"/>
          <p:cNvCxnSpPr/>
          <p:nvPr/>
        </p:nvCxnSpPr>
        <p:spPr>
          <a:xfrm flipH="1">
            <a:off x="3419872" y="3430741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flipH="1">
            <a:off x="4211960" y="357475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143" y="2420889"/>
            <a:ext cx="2299345" cy="144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10 Conector angular"/>
          <p:cNvCxnSpPr>
            <a:endCxn id="2" idx="1"/>
          </p:cNvCxnSpPr>
          <p:nvPr/>
        </p:nvCxnSpPr>
        <p:spPr>
          <a:xfrm rot="16200000" flipH="1">
            <a:off x="4247375" y="3899382"/>
            <a:ext cx="1043246" cy="10596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angular"/>
          <p:cNvCxnSpPr>
            <a:endCxn id="28" idx="1"/>
          </p:cNvCxnSpPr>
          <p:nvPr/>
        </p:nvCxnSpPr>
        <p:spPr>
          <a:xfrm rot="16200000" flipH="1">
            <a:off x="3889162" y="4257595"/>
            <a:ext cx="1619310" cy="25363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98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565501"/>
              </p:ext>
            </p:extLst>
          </p:nvPr>
        </p:nvGraphicFramePr>
        <p:xfrm>
          <a:off x="251520" y="188640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X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 rot="16200000">
            <a:off x="137710" y="1226959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564831"/>
              </p:ext>
            </p:extLst>
          </p:nvPr>
        </p:nvGraphicFramePr>
        <p:xfrm>
          <a:off x="251520" y="2132856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Y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12 CuadroTexto"/>
          <p:cNvSpPr txBox="1"/>
          <p:nvPr/>
        </p:nvSpPr>
        <p:spPr>
          <a:xfrm rot="16200000">
            <a:off x="137710" y="3171175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28156"/>
              </p:ext>
            </p:extLst>
          </p:nvPr>
        </p:nvGraphicFramePr>
        <p:xfrm>
          <a:off x="251520" y="4077072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Z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14 CuadroTexto"/>
          <p:cNvSpPr txBox="1"/>
          <p:nvPr/>
        </p:nvSpPr>
        <p:spPr>
          <a:xfrm rot="16200000">
            <a:off x="137710" y="511539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799048"/>
              </p:ext>
            </p:extLst>
          </p:nvPr>
        </p:nvGraphicFramePr>
        <p:xfrm>
          <a:off x="2345866" y="188640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X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</a:t>
                      </a:r>
                      <a:endParaRPr lang="es-CO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16 CuadroTexto"/>
          <p:cNvSpPr txBox="1"/>
          <p:nvPr/>
        </p:nvSpPr>
        <p:spPr>
          <a:xfrm rot="16200000">
            <a:off x="2232056" y="1226959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184703"/>
              </p:ext>
            </p:extLst>
          </p:nvPr>
        </p:nvGraphicFramePr>
        <p:xfrm>
          <a:off x="2345866" y="2132856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Y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18 CuadroTexto"/>
          <p:cNvSpPr txBox="1"/>
          <p:nvPr/>
        </p:nvSpPr>
        <p:spPr>
          <a:xfrm rot="16200000">
            <a:off x="2232056" y="3171175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20" name="1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07390"/>
              </p:ext>
            </p:extLst>
          </p:nvPr>
        </p:nvGraphicFramePr>
        <p:xfrm>
          <a:off x="2345866" y="4077072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Z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20 CuadroTexto"/>
          <p:cNvSpPr txBox="1"/>
          <p:nvPr/>
        </p:nvSpPr>
        <p:spPr>
          <a:xfrm rot="16200000">
            <a:off x="2232056" y="511539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sp>
        <p:nvSpPr>
          <p:cNvPr id="2" name="1 CuadroTexto"/>
          <p:cNvSpPr txBox="1"/>
          <p:nvPr/>
        </p:nvSpPr>
        <p:spPr>
          <a:xfrm>
            <a:off x="4860032" y="4510861"/>
            <a:ext cx="23386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d(</a:t>
            </a:r>
            <a:r>
              <a:rPr lang="es-CO" dirty="0" err="1"/>
              <a:t>z</a:t>
            </a:r>
            <a:r>
              <a:rPr lang="es-CO" dirty="0" err="1" smtClean="0"/>
              <a:t>,x</a:t>
            </a:r>
            <a:r>
              <a:rPr lang="es-CO" dirty="0" smtClean="0"/>
              <a:t>)=</a:t>
            </a:r>
            <a:r>
              <a:rPr lang="es-CO" dirty="0"/>
              <a:t>7</a:t>
            </a:r>
            <a:endParaRPr lang="es-CO" dirty="0" smtClean="0"/>
          </a:p>
          <a:p>
            <a:r>
              <a:rPr lang="es-CO" dirty="0" smtClean="0"/>
              <a:t>d(</a:t>
            </a:r>
            <a:r>
              <a:rPr lang="es-CO" dirty="0" err="1" smtClean="0"/>
              <a:t>z,y</a:t>
            </a:r>
            <a:r>
              <a:rPr lang="es-CO" dirty="0" smtClean="0"/>
              <a:t>)+d(</a:t>
            </a:r>
            <a:r>
              <a:rPr lang="es-CO" dirty="0" err="1"/>
              <a:t>y</a:t>
            </a:r>
            <a:r>
              <a:rPr lang="es-CO" dirty="0" err="1" smtClean="0"/>
              <a:t>,x</a:t>
            </a:r>
            <a:r>
              <a:rPr lang="es-CO" dirty="0" smtClean="0"/>
              <a:t>) = 1 + </a:t>
            </a:r>
            <a:r>
              <a:rPr lang="es-CO" dirty="0"/>
              <a:t>2</a:t>
            </a:r>
            <a:r>
              <a:rPr lang="es-CO" dirty="0" smtClean="0"/>
              <a:t> = 3</a:t>
            </a:r>
            <a:endParaRPr lang="es-CO" dirty="0"/>
          </a:p>
        </p:txBody>
      </p:sp>
      <p:sp>
        <p:nvSpPr>
          <p:cNvPr id="28" name="27 CuadroTexto"/>
          <p:cNvSpPr txBox="1"/>
          <p:nvPr/>
        </p:nvSpPr>
        <p:spPr>
          <a:xfrm>
            <a:off x="4825634" y="5230941"/>
            <a:ext cx="23503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d(</a:t>
            </a:r>
            <a:r>
              <a:rPr lang="es-CO" dirty="0" err="1" smtClean="0"/>
              <a:t>z,y</a:t>
            </a:r>
            <a:r>
              <a:rPr lang="es-CO" dirty="0" smtClean="0"/>
              <a:t>)=1</a:t>
            </a:r>
          </a:p>
          <a:p>
            <a:r>
              <a:rPr lang="es-CO" dirty="0" smtClean="0"/>
              <a:t>d(</a:t>
            </a:r>
            <a:r>
              <a:rPr lang="es-CO" dirty="0" err="1"/>
              <a:t>z</a:t>
            </a:r>
            <a:r>
              <a:rPr lang="es-CO" dirty="0" err="1" smtClean="0"/>
              <a:t>,x</a:t>
            </a:r>
            <a:r>
              <a:rPr lang="es-CO" dirty="0" smtClean="0"/>
              <a:t>)+d(</a:t>
            </a:r>
            <a:r>
              <a:rPr lang="es-CO" dirty="0" err="1" smtClean="0"/>
              <a:t>x,y</a:t>
            </a:r>
            <a:r>
              <a:rPr lang="es-CO" dirty="0" smtClean="0"/>
              <a:t>) = 7 + </a:t>
            </a:r>
            <a:r>
              <a:rPr lang="es-CO" dirty="0"/>
              <a:t>2</a:t>
            </a:r>
            <a:r>
              <a:rPr lang="es-CO" dirty="0" smtClean="0"/>
              <a:t> = 9</a:t>
            </a:r>
            <a:endParaRPr lang="es-CO" dirty="0"/>
          </a:p>
        </p:txBody>
      </p:sp>
      <p:cxnSp>
        <p:nvCxnSpPr>
          <p:cNvPr id="6" name="5 Conector recto de flecha"/>
          <p:cNvCxnSpPr/>
          <p:nvPr/>
        </p:nvCxnSpPr>
        <p:spPr>
          <a:xfrm flipH="1">
            <a:off x="3419872" y="566124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flipH="1">
            <a:off x="3707904" y="5805264"/>
            <a:ext cx="11140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143" y="2420889"/>
            <a:ext cx="2299345" cy="144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9 Conector angular"/>
          <p:cNvCxnSpPr>
            <a:endCxn id="2" idx="1"/>
          </p:cNvCxnSpPr>
          <p:nvPr/>
        </p:nvCxnSpPr>
        <p:spPr>
          <a:xfrm rot="5400000" flipH="1" flipV="1">
            <a:off x="4338410" y="5139626"/>
            <a:ext cx="827221" cy="21602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94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77147"/>
              </p:ext>
            </p:extLst>
          </p:nvPr>
        </p:nvGraphicFramePr>
        <p:xfrm>
          <a:off x="251520" y="188640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X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 rot="16200000">
            <a:off x="137710" y="1226959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9199"/>
              </p:ext>
            </p:extLst>
          </p:nvPr>
        </p:nvGraphicFramePr>
        <p:xfrm>
          <a:off x="251520" y="2132856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Y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12 CuadroTexto"/>
          <p:cNvSpPr txBox="1"/>
          <p:nvPr/>
        </p:nvSpPr>
        <p:spPr>
          <a:xfrm rot="16200000">
            <a:off x="137710" y="3171175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129414"/>
              </p:ext>
            </p:extLst>
          </p:nvPr>
        </p:nvGraphicFramePr>
        <p:xfrm>
          <a:off x="251520" y="4077072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Z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14 CuadroTexto"/>
          <p:cNvSpPr txBox="1"/>
          <p:nvPr/>
        </p:nvSpPr>
        <p:spPr>
          <a:xfrm rot="16200000">
            <a:off x="137710" y="511539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715507"/>
              </p:ext>
            </p:extLst>
          </p:nvPr>
        </p:nvGraphicFramePr>
        <p:xfrm>
          <a:off x="2345866" y="188640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X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</a:t>
                      </a:r>
                      <a:endParaRPr lang="es-CO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16 CuadroTexto"/>
          <p:cNvSpPr txBox="1"/>
          <p:nvPr/>
        </p:nvSpPr>
        <p:spPr>
          <a:xfrm rot="16200000">
            <a:off x="2232056" y="1226959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65290"/>
              </p:ext>
            </p:extLst>
          </p:nvPr>
        </p:nvGraphicFramePr>
        <p:xfrm>
          <a:off x="2345866" y="2132856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Y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18 CuadroTexto"/>
          <p:cNvSpPr txBox="1"/>
          <p:nvPr/>
        </p:nvSpPr>
        <p:spPr>
          <a:xfrm rot="16200000">
            <a:off x="2232056" y="3171175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20" name="1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2370"/>
              </p:ext>
            </p:extLst>
          </p:nvPr>
        </p:nvGraphicFramePr>
        <p:xfrm>
          <a:off x="2345866" y="4077072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Z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</a:t>
                      </a:r>
                      <a:endParaRPr lang="es-CO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1" name="20 CuadroTexto"/>
          <p:cNvSpPr txBox="1"/>
          <p:nvPr/>
        </p:nvSpPr>
        <p:spPr>
          <a:xfrm rot="16200000">
            <a:off x="2232056" y="511539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143" y="2420889"/>
            <a:ext cx="2299345" cy="144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12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96265"/>
              </p:ext>
            </p:extLst>
          </p:nvPr>
        </p:nvGraphicFramePr>
        <p:xfrm>
          <a:off x="251520" y="188640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X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 rot="16200000">
            <a:off x="137710" y="1226959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15753"/>
              </p:ext>
            </p:extLst>
          </p:nvPr>
        </p:nvGraphicFramePr>
        <p:xfrm>
          <a:off x="251520" y="2132856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Y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12 CuadroTexto"/>
          <p:cNvSpPr txBox="1"/>
          <p:nvPr/>
        </p:nvSpPr>
        <p:spPr>
          <a:xfrm rot="16200000">
            <a:off x="137710" y="3171175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17649"/>
              </p:ext>
            </p:extLst>
          </p:nvPr>
        </p:nvGraphicFramePr>
        <p:xfrm>
          <a:off x="251520" y="4077072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Z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14 CuadroTexto"/>
          <p:cNvSpPr txBox="1"/>
          <p:nvPr/>
        </p:nvSpPr>
        <p:spPr>
          <a:xfrm rot="16200000">
            <a:off x="137710" y="511539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120788"/>
              </p:ext>
            </p:extLst>
          </p:nvPr>
        </p:nvGraphicFramePr>
        <p:xfrm>
          <a:off x="2345866" y="188640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X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</a:t>
                      </a:r>
                      <a:endParaRPr lang="es-CO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16 CuadroTexto"/>
          <p:cNvSpPr txBox="1"/>
          <p:nvPr/>
        </p:nvSpPr>
        <p:spPr>
          <a:xfrm rot="16200000">
            <a:off x="2232056" y="1226959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9981"/>
              </p:ext>
            </p:extLst>
          </p:nvPr>
        </p:nvGraphicFramePr>
        <p:xfrm>
          <a:off x="2345866" y="2132856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Y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18 CuadroTexto"/>
          <p:cNvSpPr txBox="1"/>
          <p:nvPr/>
        </p:nvSpPr>
        <p:spPr>
          <a:xfrm rot="16200000">
            <a:off x="2232056" y="3171175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20" name="1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159410"/>
              </p:ext>
            </p:extLst>
          </p:nvPr>
        </p:nvGraphicFramePr>
        <p:xfrm>
          <a:off x="2345866" y="4077072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Z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</a:t>
                      </a:r>
                      <a:endParaRPr lang="es-CO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1" name="20 CuadroTexto"/>
          <p:cNvSpPr txBox="1"/>
          <p:nvPr/>
        </p:nvSpPr>
        <p:spPr>
          <a:xfrm rot="16200000">
            <a:off x="2232056" y="511539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143" y="2420889"/>
            <a:ext cx="2299345" cy="144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21 Flecha derecha"/>
          <p:cNvSpPr/>
          <p:nvPr/>
        </p:nvSpPr>
        <p:spPr>
          <a:xfrm rot="1978187" flipV="1">
            <a:off x="4623318" y="543427"/>
            <a:ext cx="696964" cy="631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23 Flecha derecha"/>
          <p:cNvSpPr/>
          <p:nvPr/>
        </p:nvSpPr>
        <p:spPr>
          <a:xfrm rot="3231388" flipV="1">
            <a:off x="4531449" y="1384867"/>
            <a:ext cx="696964" cy="631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24 Flecha derecha"/>
          <p:cNvSpPr/>
          <p:nvPr/>
        </p:nvSpPr>
        <p:spPr>
          <a:xfrm rot="19621813">
            <a:off x="4543798" y="4287843"/>
            <a:ext cx="696964" cy="631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25 Flecha derecha"/>
          <p:cNvSpPr/>
          <p:nvPr/>
        </p:nvSpPr>
        <p:spPr>
          <a:xfrm rot="18368612">
            <a:off x="4612184" y="5093571"/>
            <a:ext cx="696964" cy="631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25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143" y="2420889"/>
            <a:ext cx="2299345" cy="144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53106"/>
              </p:ext>
            </p:extLst>
          </p:nvPr>
        </p:nvGraphicFramePr>
        <p:xfrm>
          <a:off x="251520" y="188640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X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 rot="16200000">
            <a:off x="137710" y="1226959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1384"/>
              </p:ext>
            </p:extLst>
          </p:nvPr>
        </p:nvGraphicFramePr>
        <p:xfrm>
          <a:off x="251520" y="2132856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Y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12 CuadroTexto"/>
          <p:cNvSpPr txBox="1"/>
          <p:nvPr/>
        </p:nvSpPr>
        <p:spPr>
          <a:xfrm rot="16200000">
            <a:off x="137710" y="3171175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609861"/>
              </p:ext>
            </p:extLst>
          </p:nvPr>
        </p:nvGraphicFramePr>
        <p:xfrm>
          <a:off x="251520" y="4077072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Z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Inf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14 CuadroTexto"/>
          <p:cNvSpPr txBox="1"/>
          <p:nvPr/>
        </p:nvSpPr>
        <p:spPr>
          <a:xfrm rot="16200000">
            <a:off x="137710" y="511539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76699"/>
              </p:ext>
            </p:extLst>
          </p:nvPr>
        </p:nvGraphicFramePr>
        <p:xfrm>
          <a:off x="2345866" y="188640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X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16 CuadroTexto"/>
          <p:cNvSpPr txBox="1"/>
          <p:nvPr/>
        </p:nvSpPr>
        <p:spPr>
          <a:xfrm rot="16200000">
            <a:off x="2232056" y="1226959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846413"/>
              </p:ext>
            </p:extLst>
          </p:nvPr>
        </p:nvGraphicFramePr>
        <p:xfrm>
          <a:off x="2345866" y="2132856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Y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18 CuadroTexto"/>
          <p:cNvSpPr txBox="1"/>
          <p:nvPr/>
        </p:nvSpPr>
        <p:spPr>
          <a:xfrm rot="16200000">
            <a:off x="2232056" y="3171175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20" name="1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181916"/>
              </p:ext>
            </p:extLst>
          </p:nvPr>
        </p:nvGraphicFramePr>
        <p:xfrm>
          <a:off x="2345866" y="4077072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Z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20 CuadroTexto"/>
          <p:cNvSpPr txBox="1"/>
          <p:nvPr/>
        </p:nvSpPr>
        <p:spPr>
          <a:xfrm rot="16200000">
            <a:off x="2232056" y="511539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22" name="2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958774"/>
              </p:ext>
            </p:extLst>
          </p:nvPr>
        </p:nvGraphicFramePr>
        <p:xfrm>
          <a:off x="4427984" y="188640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X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22 CuadroTexto"/>
          <p:cNvSpPr txBox="1"/>
          <p:nvPr/>
        </p:nvSpPr>
        <p:spPr>
          <a:xfrm rot="16200000">
            <a:off x="4314174" y="1226959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24" name="2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797190"/>
              </p:ext>
            </p:extLst>
          </p:nvPr>
        </p:nvGraphicFramePr>
        <p:xfrm>
          <a:off x="4427984" y="2132856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Y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24 CuadroTexto"/>
          <p:cNvSpPr txBox="1"/>
          <p:nvPr/>
        </p:nvSpPr>
        <p:spPr>
          <a:xfrm rot="16200000">
            <a:off x="4314174" y="3171175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846350"/>
              </p:ext>
            </p:extLst>
          </p:nvPr>
        </p:nvGraphicFramePr>
        <p:xfrm>
          <a:off x="4427984" y="4077072"/>
          <a:ext cx="20101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022"/>
                <a:gridCol w="402022"/>
                <a:gridCol w="402022"/>
                <a:gridCol w="402022"/>
                <a:gridCol w="402022"/>
              </a:tblGrid>
              <a:tr h="264029">
                <a:tc gridSpan="5">
                  <a:txBody>
                    <a:bodyPr/>
                    <a:lstStyle/>
                    <a:p>
                      <a:r>
                        <a:rPr lang="es-CO" sz="1400" dirty="0" smtClean="0"/>
                        <a:t>Tabla</a:t>
                      </a:r>
                      <a:r>
                        <a:rPr lang="es-CO" sz="1400" baseline="0" dirty="0" smtClean="0"/>
                        <a:t> Nodo Z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costo hacia</a:t>
                      </a:r>
                      <a:endParaRPr lang="es-CO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264029">
                <a:tc rowSpan="4"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Y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</a:tr>
              <a:tr h="264029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Z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0</a:t>
                      </a:r>
                      <a:endParaRPr lang="es-CO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26 CuadroTexto"/>
          <p:cNvSpPr txBox="1"/>
          <p:nvPr/>
        </p:nvSpPr>
        <p:spPr>
          <a:xfrm rot="16200000">
            <a:off x="4314174" y="511539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Desde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86684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Agenda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CO" sz="2800" dirty="0" smtClean="0"/>
              <a:t>Introducción</a:t>
            </a:r>
            <a:endParaRPr lang="es-CO" sz="2800" dirty="0"/>
          </a:p>
          <a:p>
            <a:pPr algn="just"/>
            <a:r>
              <a:rPr lang="es-CO" sz="2800" dirty="0" smtClean="0"/>
              <a:t>Tipos de servicio</a:t>
            </a:r>
          </a:p>
          <a:p>
            <a:pPr algn="just"/>
            <a:r>
              <a:rPr lang="es-CO" sz="2800" dirty="0" smtClean="0"/>
              <a:t>Enrutamiento</a:t>
            </a:r>
          </a:p>
          <a:p>
            <a:pPr algn="just"/>
            <a:r>
              <a:rPr lang="es-CO" sz="2800" dirty="0" smtClean="0"/>
              <a:t>Enrutamiento Jerárquico</a:t>
            </a:r>
          </a:p>
          <a:p>
            <a:pPr algn="just"/>
            <a:r>
              <a:rPr lang="es-CO" sz="2800" dirty="0" smtClean="0"/>
              <a:t>IP (Internet </a:t>
            </a:r>
            <a:r>
              <a:rPr lang="es-CO" sz="2800" dirty="0" err="1" smtClean="0"/>
              <a:t>Protocol</a:t>
            </a:r>
            <a:r>
              <a:rPr lang="es-CO" sz="2800" dirty="0" smtClean="0"/>
              <a:t>)</a:t>
            </a:r>
          </a:p>
          <a:p>
            <a:pPr algn="just"/>
            <a:r>
              <a:rPr lang="es-CO" sz="2800" dirty="0" smtClean="0"/>
              <a:t>Enrutamiento en Internet</a:t>
            </a:r>
          </a:p>
          <a:p>
            <a:pPr algn="just"/>
            <a:r>
              <a:rPr lang="es-CO" sz="2800" dirty="0" err="1" smtClean="0"/>
              <a:t>Multicast</a:t>
            </a:r>
            <a:endParaRPr lang="es-CO" sz="28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Enrutamiento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b="1" dirty="0" err="1" smtClean="0"/>
              <a:t>Distance</a:t>
            </a:r>
            <a:r>
              <a:rPr lang="es-CO" b="1" dirty="0" smtClean="0"/>
              <a:t> Vector </a:t>
            </a:r>
            <a:r>
              <a:rPr lang="es-CO" b="1" dirty="0" err="1" smtClean="0"/>
              <a:t>Routing</a:t>
            </a:r>
            <a:r>
              <a:rPr lang="es-CO" b="1" dirty="0" smtClean="0"/>
              <a:t> ( Ejercicio )</a:t>
            </a:r>
          </a:p>
          <a:p>
            <a:pPr marL="0" indent="0" algn="just">
              <a:buNone/>
            </a:pPr>
            <a:r>
              <a:rPr lang="es-CO" sz="2400" dirty="0" smtClean="0"/>
              <a:t>Calcule las tablas de distancia, siguiendo el procedimiento descrito anteriormente</a:t>
            </a:r>
            <a:endParaRPr lang="es-CO" sz="2800" b="1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3" y="3435270"/>
            <a:ext cx="227647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67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Enrutamiento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b="1" dirty="0" err="1" smtClean="0"/>
              <a:t>Distance</a:t>
            </a:r>
            <a:r>
              <a:rPr lang="es-CO" b="1" dirty="0" smtClean="0"/>
              <a:t> Vector </a:t>
            </a:r>
            <a:r>
              <a:rPr lang="es-CO" b="1" dirty="0" err="1" smtClean="0"/>
              <a:t>Routing</a:t>
            </a:r>
            <a:r>
              <a:rPr lang="es-CO" b="1" dirty="0" smtClean="0"/>
              <a:t> ( Fallos )</a:t>
            </a:r>
          </a:p>
          <a:p>
            <a:pPr marL="0" indent="0" algn="just">
              <a:buNone/>
            </a:pPr>
            <a:endParaRPr lang="es-CO" sz="2800" b="1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76872"/>
            <a:ext cx="4464496" cy="363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70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Enrutamiento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b="1" dirty="0" err="1" smtClean="0"/>
              <a:t>Distance</a:t>
            </a:r>
            <a:r>
              <a:rPr lang="es-CO" b="1" dirty="0" smtClean="0"/>
              <a:t> Vector </a:t>
            </a:r>
            <a:r>
              <a:rPr lang="es-CO" b="1" dirty="0" err="1" smtClean="0"/>
              <a:t>Routing</a:t>
            </a:r>
            <a:r>
              <a:rPr lang="es-CO" b="1" dirty="0" smtClean="0"/>
              <a:t> ( Fallos )</a:t>
            </a:r>
          </a:p>
          <a:p>
            <a:pPr marL="0" indent="0" algn="just">
              <a:buNone/>
            </a:pPr>
            <a:endParaRPr lang="es-CO" sz="2800" b="1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521" y="2276872"/>
            <a:ext cx="5076727" cy="339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30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Enrutamiento Jerárquico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400" dirty="0" smtClean="0"/>
              <a:t>A mayor cantidad de enrutadores, mayor tiempo necesario para calcular el camino óptimo</a:t>
            </a:r>
          </a:p>
          <a:p>
            <a:pPr algn="just"/>
            <a:endParaRPr lang="es-CO" sz="2800" dirty="0" smtClean="0"/>
          </a:p>
          <a:p>
            <a:pPr algn="just"/>
            <a:endParaRPr lang="es-CO" sz="2800" dirty="0" smtClean="0"/>
          </a:p>
          <a:p>
            <a:pPr marL="0" indent="0" algn="just">
              <a:buNone/>
            </a:pPr>
            <a:endParaRPr lang="es-CO" sz="28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742" y="2780928"/>
            <a:ext cx="2804517" cy="25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Enrutamiento Jerárquico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CO" sz="2400" dirty="0" smtClean="0"/>
          </a:p>
          <a:p>
            <a:pPr algn="just"/>
            <a:endParaRPr lang="es-CO" sz="2400" dirty="0"/>
          </a:p>
          <a:p>
            <a:pPr algn="just"/>
            <a:endParaRPr lang="es-CO" sz="2400" dirty="0" smtClean="0"/>
          </a:p>
          <a:p>
            <a:pPr algn="just"/>
            <a:endParaRPr lang="es-CO" sz="2400" dirty="0"/>
          </a:p>
          <a:p>
            <a:pPr algn="just"/>
            <a:endParaRPr lang="es-CO" sz="2400" dirty="0" smtClean="0"/>
          </a:p>
          <a:p>
            <a:pPr algn="just"/>
            <a:endParaRPr lang="es-CO" sz="2400" dirty="0"/>
          </a:p>
          <a:p>
            <a:pPr algn="just"/>
            <a:r>
              <a:rPr lang="es-CO" sz="2400" dirty="0" smtClean="0"/>
              <a:t>Los enrutadores son agrupados por regiones o sistemas autónomos (SA)</a:t>
            </a:r>
          </a:p>
          <a:p>
            <a:pPr algn="just"/>
            <a:r>
              <a:rPr lang="es-CO" sz="2400" dirty="0" smtClean="0"/>
              <a:t>Los enrutadores que intercambian información entre regiones o SA son llamados enrutadores de puerta de enlace</a:t>
            </a:r>
          </a:p>
          <a:p>
            <a:pPr marL="0" indent="0" algn="just">
              <a:buNone/>
            </a:pPr>
            <a:endParaRPr lang="es-CO" sz="2800" dirty="0" smtClean="0"/>
          </a:p>
          <a:p>
            <a:pPr algn="just"/>
            <a:endParaRPr lang="es-CO" sz="2800" dirty="0" smtClean="0"/>
          </a:p>
          <a:p>
            <a:pPr marL="0" indent="0" algn="just">
              <a:buNone/>
            </a:pPr>
            <a:endParaRPr lang="es-CO" sz="28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329" y="1556792"/>
            <a:ext cx="5543342" cy="230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70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Enrutamiento Jerárquico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CO" sz="2400" dirty="0" smtClean="0"/>
          </a:p>
          <a:p>
            <a:pPr algn="just"/>
            <a:endParaRPr lang="es-CO" sz="2400" dirty="0"/>
          </a:p>
          <a:p>
            <a:pPr algn="just"/>
            <a:endParaRPr lang="es-CO" sz="2400" dirty="0" smtClean="0"/>
          </a:p>
          <a:p>
            <a:pPr algn="just"/>
            <a:endParaRPr lang="es-CO" sz="2400" dirty="0"/>
          </a:p>
          <a:p>
            <a:pPr algn="just"/>
            <a:endParaRPr lang="es-CO" sz="2400" dirty="0" smtClean="0"/>
          </a:p>
          <a:p>
            <a:pPr algn="just"/>
            <a:endParaRPr lang="es-CO" sz="2400" dirty="0"/>
          </a:p>
          <a:p>
            <a:pPr algn="just"/>
            <a:r>
              <a:rPr lang="es-CO" sz="2400" dirty="0" smtClean="0"/>
              <a:t>Las </a:t>
            </a:r>
            <a:r>
              <a:rPr lang="es-CO" sz="2400" dirty="0"/>
              <a:t>regiones o SA emplean algoritmos de enrutamiento tipo Link </a:t>
            </a:r>
            <a:r>
              <a:rPr lang="es-CO" sz="2400" dirty="0" err="1"/>
              <a:t>State</a:t>
            </a:r>
            <a:r>
              <a:rPr lang="es-CO" sz="2400" dirty="0"/>
              <a:t> o </a:t>
            </a:r>
            <a:r>
              <a:rPr lang="es-CO" sz="2400" dirty="0" err="1"/>
              <a:t>Distance</a:t>
            </a:r>
            <a:r>
              <a:rPr lang="es-CO" sz="2400" dirty="0"/>
              <a:t> Vector.  Los enrutadores de puerta de enlace emplean el algoritmo de enrutamiento inter-autónomo</a:t>
            </a:r>
          </a:p>
          <a:p>
            <a:pPr algn="just"/>
            <a:endParaRPr lang="es-CO" sz="2800" dirty="0" smtClean="0"/>
          </a:p>
          <a:p>
            <a:pPr algn="just"/>
            <a:endParaRPr lang="es-CO" sz="2800" dirty="0" smtClean="0"/>
          </a:p>
          <a:p>
            <a:pPr marL="0" indent="0" algn="just">
              <a:buNone/>
            </a:pPr>
            <a:endParaRPr lang="es-CO" sz="28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329" y="1556792"/>
            <a:ext cx="5543342" cy="230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00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 smtClean="0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dirty="0" smtClean="0"/>
              <a:t>La </a:t>
            </a:r>
            <a:r>
              <a:rPr lang="es-CO" sz="2400" dirty="0"/>
              <a:t>Internet es una red de </a:t>
            </a:r>
            <a:r>
              <a:rPr lang="es-CO" sz="2400" dirty="0" smtClean="0"/>
              <a:t>datagramas</a:t>
            </a:r>
          </a:p>
          <a:p>
            <a:pPr marL="0" indent="0" algn="just">
              <a:buNone/>
            </a:pPr>
            <a:r>
              <a:rPr lang="es-CO" sz="2400" dirty="0" smtClean="0"/>
              <a:t>La internet es un sistema no orientado a conexión, es importante comprender la forma de identificar el origen y el destino de las comunicaciones vía Internet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941" y="1424671"/>
            <a:ext cx="4702299" cy="272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 smtClean="0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smtClean="0"/>
              <a:t>La entidad encargada de la asignación de direcciones IP y el servicio de registro de nombres de dominio es la ICANN</a:t>
            </a:r>
            <a:r>
              <a:rPr lang="en-US" sz="2400" dirty="0"/>
              <a:t> (Internet Corporation for Assigned Names and Numbers).</a:t>
            </a: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1556792"/>
            <a:ext cx="56673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7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 smtClean="0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 smtClean="0"/>
              <a:t>Existen dos versiones de IP para el direccionamiento del origen y destino en la Internet, la versión 4 y la versión 6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760" y="2053233"/>
            <a:ext cx="3857625" cy="212407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77020"/>
            <a:ext cx="2857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 smtClean="0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81250"/>
            <a:ext cx="80772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2 Marcador de contenido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endParaRPr lang="es-CO" sz="2400" dirty="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 smtClean="0"/>
          </a:p>
          <a:p>
            <a:pPr marL="0" indent="0" algn="just">
              <a:buFont typeface="Arial" pitchFamily="34" charset="0"/>
              <a:buNone/>
            </a:pPr>
            <a:r>
              <a:rPr lang="es-CO" sz="2800" b="1" dirty="0" smtClean="0"/>
              <a:t>Datagrama IPv4</a:t>
            </a:r>
          </a:p>
          <a:p>
            <a:pPr marL="0" indent="0" algn="just">
              <a:buFont typeface="Arial" pitchFamily="34" charset="0"/>
              <a:buNone/>
            </a:pPr>
            <a:endParaRPr lang="es-CO" sz="2400" dirty="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72030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Introducción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CO" sz="2400" dirty="0" smtClean="0"/>
              <a:t>Selecciona una ruta entre dos sistemas que pueden estar ubicados en zonas geográficas distintas</a:t>
            </a:r>
          </a:p>
          <a:p>
            <a:pPr algn="just"/>
            <a:r>
              <a:rPr lang="es-CO" sz="2400" dirty="0" smtClean="0"/>
              <a:t>Provee un servicio llamado del mejor esfuerzo (no garantiza tiempo de entrega, ni orden de llegada, ni incluso la llegada)</a:t>
            </a: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84" y="3284984"/>
            <a:ext cx="3567832" cy="267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 smtClean="0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81250"/>
            <a:ext cx="80772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2 Marcador de contenido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endParaRPr lang="es-CO" sz="2400" dirty="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 smtClean="0"/>
          </a:p>
          <a:p>
            <a:pPr marL="0" indent="0" algn="just">
              <a:buFont typeface="Arial" pitchFamily="34" charset="0"/>
              <a:buNone/>
            </a:pPr>
            <a:r>
              <a:rPr lang="es-CO" sz="2800" b="1" dirty="0" smtClean="0"/>
              <a:t>Datagrama IPv4</a:t>
            </a:r>
          </a:p>
          <a:p>
            <a:pPr marL="0" indent="0" algn="just">
              <a:buFont typeface="Arial" pitchFamily="34" charset="0"/>
              <a:buNone/>
            </a:pPr>
            <a:endParaRPr lang="es-CO" sz="2400" dirty="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/>
          </a:p>
        </p:txBody>
      </p:sp>
      <p:sp>
        <p:nvSpPr>
          <p:cNvPr id="4" name="3 Rectángulo"/>
          <p:cNvSpPr/>
          <p:nvPr/>
        </p:nvSpPr>
        <p:spPr>
          <a:xfrm>
            <a:off x="973057" y="1434262"/>
            <a:ext cx="30228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dirty="0" err="1"/>
              <a:t>Differentiated</a:t>
            </a:r>
            <a:r>
              <a:rPr lang="es-CO" sz="1600" dirty="0"/>
              <a:t> </a:t>
            </a:r>
            <a:r>
              <a:rPr lang="es-CO" sz="1600" dirty="0" err="1"/>
              <a:t>Services</a:t>
            </a:r>
            <a:r>
              <a:rPr lang="es-CO" sz="1600" dirty="0"/>
              <a:t> </a:t>
            </a:r>
            <a:r>
              <a:rPr lang="es-CO" sz="1600" dirty="0" err="1"/>
              <a:t>Code</a:t>
            </a:r>
            <a:r>
              <a:rPr lang="es-CO" sz="1600" dirty="0"/>
              <a:t> Point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4197066" y="1650286"/>
            <a:ext cx="2780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dirty="0" err="1" smtClean="0"/>
              <a:t>Explicit</a:t>
            </a:r>
            <a:r>
              <a:rPr lang="es-CO" sz="1600" dirty="0" smtClean="0"/>
              <a:t> </a:t>
            </a:r>
            <a:r>
              <a:rPr lang="es-CO" sz="1600" dirty="0" err="1" smtClean="0"/>
              <a:t>Congestion</a:t>
            </a:r>
            <a:r>
              <a:rPr lang="es-CO" sz="1600" dirty="0" smtClean="0"/>
              <a:t> </a:t>
            </a:r>
            <a:r>
              <a:rPr lang="es-CO" sz="1600" dirty="0" err="1" smtClean="0"/>
              <a:t>Notification</a:t>
            </a:r>
            <a:endParaRPr lang="es-CO" sz="1600" dirty="0"/>
          </a:p>
        </p:txBody>
      </p:sp>
      <p:sp>
        <p:nvSpPr>
          <p:cNvPr id="14" name="13 Rectángulo"/>
          <p:cNvSpPr/>
          <p:nvPr/>
        </p:nvSpPr>
        <p:spPr>
          <a:xfrm>
            <a:off x="3131839" y="4581128"/>
            <a:ext cx="2130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dirty="0" smtClean="0"/>
              <a:t>Internet </a:t>
            </a:r>
            <a:r>
              <a:rPr lang="es-CO" sz="1600" dirty="0" err="1" smtClean="0"/>
              <a:t>Header</a:t>
            </a:r>
            <a:r>
              <a:rPr lang="es-CO" sz="1600" dirty="0" smtClean="0"/>
              <a:t> </a:t>
            </a:r>
            <a:r>
              <a:rPr lang="es-CO" sz="1600" dirty="0" err="1" smtClean="0"/>
              <a:t>Length</a:t>
            </a:r>
            <a:endParaRPr lang="es-CO" sz="1600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3203848" y="3140968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3923928" y="1772816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5004048" y="2039362"/>
            <a:ext cx="0" cy="937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64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CO" sz="1800" b="1" dirty="0" err="1" smtClean="0"/>
              <a:t>Version</a:t>
            </a:r>
            <a:r>
              <a:rPr lang="es-CO" sz="1800" b="1" dirty="0" smtClean="0"/>
              <a:t>: </a:t>
            </a:r>
            <a:r>
              <a:rPr lang="es-CO" sz="1800" dirty="0" err="1" smtClean="0"/>
              <a:t>version</a:t>
            </a:r>
            <a:r>
              <a:rPr lang="es-CO" sz="1800" dirty="0" smtClean="0"/>
              <a:t> del protocolo IP</a:t>
            </a:r>
            <a:endParaRPr lang="es-CO" sz="1800" b="1" dirty="0" smtClean="0"/>
          </a:p>
          <a:p>
            <a:pPr marL="0" indent="0" algn="just">
              <a:buNone/>
            </a:pPr>
            <a:r>
              <a:rPr lang="es-CO" sz="1800" b="1" dirty="0" smtClean="0"/>
              <a:t>IHL: </a:t>
            </a:r>
            <a:r>
              <a:rPr lang="es-CO" sz="1800" dirty="0" smtClean="0"/>
              <a:t>Internet </a:t>
            </a:r>
            <a:r>
              <a:rPr lang="es-CO" sz="1800" dirty="0" err="1" smtClean="0"/>
              <a:t>Header</a:t>
            </a:r>
            <a:r>
              <a:rPr lang="es-CO" sz="1800" dirty="0" smtClean="0"/>
              <a:t> </a:t>
            </a:r>
            <a:r>
              <a:rPr lang="es-CO" sz="1800" dirty="0" err="1" smtClean="0"/>
              <a:t>Length</a:t>
            </a:r>
            <a:r>
              <a:rPr lang="es-CO" sz="1800" dirty="0" smtClean="0"/>
              <a:t>, longitud del </a:t>
            </a:r>
            <a:r>
              <a:rPr lang="es-CO" sz="1800" dirty="0" err="1" smtClean="0"/>
              <a:t>header</a:t>
            </a:r>
            <a:r>
              <a:rPr lang="es-CO" sz="1800" dirty="0" smtClean="0"/>
              <a:t> en palabras de 32bits</a:t>
            </a:r>
            <a:endParaRPr lang="es-CO" sz="1800" b="1" dirty="0" smtClean="0"/>
          </a:p>
          <a:p>
            <a:pPr marL="0" indent="0" algn="just">
              <a:buNone/>
            </a:pPr>
            <a:r>
              <a:rPr lang="es-CO" sz="1800" b="1" dirty="0" smtClean="0"/>
              <a:t>DSCP: </a:t>
            </a:r>
            <a:r>
              <a:rPr lang="es-CO" sz="1800" dirty="0">
                <a:hlinkClick r:id="rId2"/>
              </a:rPr>
              <a:t>http://</a:t>
            </a:r>
            <a:r>
              <a:rPr lang="es-CO" sz="1800" dirty="0" smtClean="0">
                <a:hlinkClick r:id="rId2"/>
              </a:rPr>
              <a:t>tools.ietf.org/html/rfc2474</a:t>
            </a:r>
            <a:endParaRPr lang="es-CO" sz="1800" dirty="0" smtClean="0"/>
          </a:p>
          <a:p>
            <a:pPr marL="0" indent="0" algn="just">
              <a:buNone/>
            </a:pPr>
            <a:r>
              <a:rPr lang="es-CO" sz="1800" b="1" dirty="0" smtClean="0"/>
              <a:t>ECN: </a:t>
            </a:r>
            <a:r>
              <a:rPr lang="es-CO" sz="1800" dirty="0" smtClean="0">
                <a:hlinkClick r:id="rId3"/>
              </a:rPr>
              <a:t>http</a:t>
            </a:r>
            <a:r>
              <a:rPr lang="es-CO" sz="1800" dirty="0">
                <a:hlinkClick r:id="rId3"/>
              </a:rPr>
              <a:t>://tools.ietf.org/html/rfc3168</a:t>
            </a:r>
            <a:endParaRPr lang="es-CO" sz="1800" b="1" dirty="0" smtClean="0"/>
          </a:p>
          <a:p>
            <a:pPr marL="0" indent="0" algn="just">
              <a:buNone/>
            </a:pPr>
            <a:r>
              <a:rPr lang="es-CO" sz="1800" b="1" dirty="0" smtClean="0"/>
              <a:t>TL: </a:t>
            </a:r>
            <a:r>
              <a:rPr lang="es-CO" sz="1800" dirty="0" smtClean="0"/>
              <a:t>Longitud total del paquete en bytes</a:t>
            </a:r>
            <a:endParaRPr lang="es-CO" sz="1800" b="1" dirty="0" smtClean="0"/>
          </a:p>
          <a:p>
            <a:pPr marL="0" indent="0" algn="just">
              <a:buNone/>
            </a:pPr>
            <a:r>
              <a:rPr lang="es-CO" sz="1800" b="1" dirty="0" err="1" smtClean="0"/>
              <a:t>Identification</a:t>
            </a:r>
            <a:r>
              <a:rPr lang="es-CO" sz="1800" b="1" dirty="0" smtClean="0"/>
              <a:t>: </a:t>
            </a:r>
            <a:r>
              <a:rPr lang="es-CO" sz="1800" dirty="0" smtClean="0"/>
              <a:t>identifica los fragmentos de un datagrama IP</a:t>
            </a:r>
            <a:endParaRPr lang="es-CO" sz="1800" b="1" dirty="0" smtClean="0"/>
          </a:p>
          <a:p>
            <a:pPr marL="0" indent="0" algn="just">
              <a:buNone/>
            </a:pPr>
            <a:r>
              <a:rPr lang="es-CO" sz="1800" b="1" dirty="0" err="1" smtClean="0"/>
              <a:t>Flags</a:t>
            </a:r>
            <a:r>
              <a:rPr lang="es-CO" sz="1800" b="1" dirty="0" smtClean="0"/>
              <a:t>:</a:t>
            </a:r>
            <a:r>
              <a:rPr lang="es-CO" sz="1800" dirty="0" smtClean="0"/>
              <a:t> bit 1: no fragmentar, bit 2: mas fragmentos</a:t>
            </a:r>
          </a:p>
          <a:p>
            <a:pPr marL="0" indent="0" algn="just">
              <a:buNone/>
            </a:pPr>
            <a:r>
              <a:rPr lang="es-CO" sz="1800" b="1" dirty="0" err="1" smtClean="0"/>
              <a:t>Fragment</a:t>
            </a:r>
            <a:r>
              <a:rPr lang="es-CO" sz="1800" b="1" dirty="0" smtClean="0"/>
              <a:t> Offset: </a:t>
            </a:r>
            <a:r>
              <a:rPr lang="es-CO" sz="1800" dirty="0" smtClean="0"/>
              <a:t>Es un desplazamiento relativo al primer paquete</a:t>
            </a:r>
            <a:endParaRPr lang="es-CO" sz="1800" b="1" dirty="0" smtClean="0"/>
          </a:p>
          <a:p>
            <a:pPr marL="0" indent="0" algn="just">
              <a:buNone/>
            </a:pPr>
            <a:r>
              <a:rPr lang="es-CO" sz="1800" b="1" dirty="0" smtClean="0"/>
              <a:t>TTL: </a:t>
            </a:r>
            <a:r>
              <a:rPr lang="es-CO" sz="1800" dirty="0" smtClean="0"/>
              <a:t>Corresponde al número de enrutadores que el paquete puede atravesar</a:t>
            </a:r>
            <a:endParaRPr lang="es-CO" sz="1800" b="1" dirty="0" smtClean="0"/>
          </a:p>
          <a:p>
            <a:pPr marL="0" indent="0" algn="just">
              <a:buNone/>
            </a:pPr>
            <a:r>
              <a:rPr lang="es-CO" sz="1800" b="1" dirty="0" err="1" smtClean="0"/>
              <a:t>Protocol</a:t>
            </a:r>
            <a:r>
              <a:rPr lang="es-CO" sz="1800" b="1" dirty="0" smtClean="0"/>
              <a:t>: </a:t>
            </a:r>
            <a:r>
              <a:rPr lang="es-CO" sz="1800" dirty="0">
                <a:hlinkClick r:id="rId4"/>
              </a:rPr>
              <a:t>http://tools.ietf.org/html/rfc790</a:t>
            </a:r>
            <a:endParaRPr lang="es-CO" sz="1800" b="1" dirty="0" smtClean="0"/>
          </a:p>
          <a:p>
            <a:pPr marL="0" indent="0" algn="just">
              <a:buNone/>
            </a:pPr>
            <a:r>
              <a:rPr lang="es-CO" sz="1800" b="1" dirty="0" err="1" smtClean="0"/>
              <a:t>Header</a:t>
            </a:r>
            <a:r>
              <a:rPr lang="es-CO" sz="1800" b="1" dirty="0" smtClean="0"/>
              <a:t> </a:t>
            </a:r>
            <a:r>
              <a:rPr lang="es-CO" sz="1800" b="1" dirty="0" err="1" smtClean="0"/>
              <a:t>Checksum</a:t>
            </a:r>
            <a:r>
              <a:rPr lang="es-CO" sz="1800" b="1" dirty="0" smtClean="0"/>
              <a:t>: </a:t>
            </a:r>
            <a:r>
              <a:rPr lang="es-CO" sz="1800" dirty="0" smtClean="0"/>
              <a:t>Usado para corrección de error del </a:t>
            </a:r>
            <a:r>
              <a:rPr lang="es-CO" sz="1800" dirty="0" err="1" smtClean="0"/>
              <a:t>header</a:t>
            </a:r>
            <a:r>
              <a:rPr lang="es-CO" sz="1800" dirty="0" smtClean="0"/>
              <a:t> </a:t>
            </a:r>
            <a:endParaRPr lang="es-CO" sz="1800" b="1" dirty="0" smtClean="0"/>
          </a:p>
          <a:p>
            <a:pPr marL="0" indent="0" algn="just">
              <a:buNone/>
            </a:pPr>
            <a:r>
              <a:rPr lang="es-CO" sz="1800" b="1" dirty="0" err="1" smtClean="0"/>
              <a:t>Source</a:t>
            </a:r>
            <a:r>
              <a:rPr lang="es-CO" sz="1800" b="1" dirty="0" smtClean="0"/>
              <a:t> </a:t>
            </a:r>
            <a:r>
              <a:rPr lang="es-CO" sz="1800" b="1" dirty="0" err="1" smtClean="0"/>
              <a:t>Address</a:t>
            </a:r>
            <a:r>
              <a:rPr lang="es-CO" sz="1800" b="1" dirty="0" smtClean="0"/>
              <a:t>: </a:t>
            </a:r>
            <a:r>
              <a:rPr lang="es-CO" sz="1800" dirty="0" smtClean="0"/>
              <a:t>Dirección IP fuente</a:t>
            </a:r>
            <a:endParaRPr lang="es-CO" sz="1800" b="1" dirty="0" smtClean="0"/>
          </a:p>
          <a:p>
            <a:pPr marL="0" indent="0" algn="just">
              <a:buNone/>
            </a:pPr>
            <a:r>
              <a:rPr lang="es-CO" sz="1800" b="1" dirty="0" err="1" smtClean="0"/>
              <a:t>Destination</a:t>
            </a:r>
            <a:r>
              <a:rPr lang="es-CO" sz="1800" b="1" dirty="0" smtClean="0"/>
              <a:t> </a:t>
            </a:r>
            <a:r>
              <a:rPr lang="es-CO" sz="1800" b="1" dirty="0" err="1" smtClean="0"/>
              <a:t>Address</a:t>
            </a:r>
            <a:r>
              <a:rPr lang="es-CO" sz="1800" b="1" dirty="0" smtClean="0"/>
              <a:t>: </a:t>
            </a:r>
            <a:r>
              <a:rPr lang="es-CO" sz="1800" dirty="0" smtClean="0"/>
              <a:t>Dirección IP destino</a:t>
            </a:r>
            <a:endParaRPr lang="es-CO" sz="1800" b="1" dirty="0" smtClean="0"/>
          </a:p>
          <a:p>
            <a:pPr marL="0" indent="0" algn="just">
              <a:buNone/>
            </a:pPr>
            <a:r>
              <a:rPr lang="es-CO" sz="1800" b="1" dirty="0" err="1" smtClean="0"/>
              <a:t>Options</a:t>
            </a:r>
            <a:r>
              <a:rPr lang="es-CO" sz="1800" b="1" dirty="0" smtClean="0"/>
              <a:t>: </a:t>
            </a:r>
            <a:r>
              <a:rPr lang="es-CO" sz="1800" dirty="0" smtClean="0"/>
              <a:t>Opciones</a:t>
            </a:r>
          </a:p>
          <a:p>
            <a:pPr marL="0" indent="0" algn="just">
              <a:buNone/>
            </a:pPr>
            <a:r>
              <a:rPr lang="es-CO" sz="1800" b="1" dirty="0" err="1" smtClean="0"/>
              <a:t>Padding</a:t>
            </a:r>
            <a:r>
              <a:rPr lang="es-CO" sz="1800" b="1" dirty="0" smtClean="0"/>
              <a:t>: </a:t>
            </a:r>
            <a:r>
              <a:rPr lang="es-CO" sz="1800" dirty="0" smtClean="0"/>
              <a:t>Relleno a 32 bits</a:t>
            </a:r>
            <a:endParaRPr lang="es-CO" sz="18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06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b="1" dirty="0" smtClean="0"/>
              <a:t>Clases de IP</a:t>
            </a:r>
            <a:endParaRPr lang="es-CO" b="1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28" y="2276872"/>
            <a:ext cx="7511743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48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b="1" dirty="0" smtClean="0"/>
              <a:t>Clases de IP</a:t>
            </a:r>
            <a:endParaRPr lang="es-CO" b="1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232837"/>
            <a:ext cx="3888432" cy="373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3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b="1" dirty="0" smtClean="0"/>
              <a:t>Tipos de Encaminamiento</a:t>
            </a:r>
          </a:p>
          <a:p>
            <a:pPr marL="0" indent="0" algn="just">
              <a:buNone/>
            </a:pPr>
            <a:endParaRPr lang="es-CO" dirty="0" smtClean="0"/>
          </a:p>
          <a:p>
            <a:pPr algn="just">
              <a:buFontTx/>
              <a:buChar char="-"/>
            </a:pPr>
            <a:r>
              <a:rPr lang="es-CO" sz="2400" b="1" dirty="0" smtClean="0"/>
              <a:t>Encaminamiento con clase </a:t>
            </a:r>
            <a:r>
              <a:rPr lang="es-CO" sz="2400" b="1" dirty="0"/>
              <a:t>(</a:t>
            </a:r>
            <a:r>
              <a:rPr lang="es-CO" sz="2400" b="1" dirty="0" err="1"/>
              <a:t>classful</a:t>
            </a:r>
            <a:r>
              <a:rPr lang="es-CO" sz="2400" b="1" dirty="0"/>
              <a:t> </a:t>
            </a:r>
            <a:r>
              <a:rPr lang="es-CO" sz="2400" b="1" dirty="0" err="1"/>
              <a:t>routing</a:t>
            </a:r>
            <a:r>
              <a:rPr lang="es-CO" sz="2400" b="1" dirty="0"/>
              <a:t>)</a:t>
            </a:r>
            <a:endParaRPr lang="es-CO" sz="2400" b="1" dirty="0" smtClean="0"/>
          </a:p>
          <a:p>
            <a:pPr algn="just">
              <a:buFontTx/>
              <a:buChar char="-"/>
            </a:pPr>
            <a:r>
              <a:rPr lang="es-CO" sz="2400" b="1" dirty="0" smtClean="0"/>
              <a:t>Encaminamiento sin clase </a:t>
            </a:r>
            <a:r>
              <a:rPr lang="es-CO" sz="2400" b="1" dirty="0"/>
              <a:t>(</a:t>
            </a:r>
            <a:r>
              <a:rPr lang="es-CO" sz="2400" b="1" dirty="0" err="1"/>
              <a:t>classless</a:t>
            </a:r>
            <a:r>
              <a:rPr lang="es-CO" sz="2400" b="1" dirty="0"/>
              <a:t> </a:t>
            </a:r>
            <a:r>
              <a:rPr lang="es-CO" sz="2400" b="1" dirty="0" err="1" smtClean="0"/>
              <a:t>routing</a:t>
            </a:r>
            <a:r>
              <a:rPr lang="es-CO" sz="2400" b="1" dirty="0" smtClean="0"/>
              <a:t>)</a:t>
            </a:r>
            <a:endParaRPr lang="es-CO" sz="2400" b="1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0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b="1" dirty="0"/>
              <a:t>Encaminamiento con clase (</a:t>
            </a:r>
            <a:r>
              <a:rPr lang="es-CO" b="1" dirty="0" err="1"/>
              <a:t>classful</a:t>
            </a:r>
            <a:r>
              <a:rPr lang="es-CO" b="1" dirty="0"/>
              <a:t> </a:t>
            </a:r>
            <a:r>
              <a:rPr lang="es-CO" b="1" dirty="0" err="1"/>
              <a:t>routing</a:t>
            </a:r>
            <a:r>
              <a:rPr lang="es-CO" b="1" dirty="0"/>
              <a:t>):</a:t>
            </a:r>
            <a:endParaRPr lang="es-CO" b="1" dirty="0" smtClean="0"/>
          </a:p>
          <a:p>
            <a:pPr marL="0" indent="0" algn="just">
              <a:buNone/>
            </a:pPr>
            <a:r>
              <a:rPr lang="es-CO" sz="2400" dirty="0" smtClean="0"/>
              <a:t>Emplea el concepto de clases para la asignación de direcciones IP para redes y direcciones para equipos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r>
              <a:rPr lang="es-CO" sz="2800" b="1" dirty="0" smtClean="0"/>
              <a:t>Problema:</a:t>
            </a:r>
          </a:p>
          <a:p>
            <a:pPr marL="0" indent="0" algn="just">
              <a:buNone/>
            </a:pPr>
            <a:r>
              <a:rPr lang="es-CO" sz="2400" dirty="0" smtClean="0"/>
              <a:t>Identifique a partir de la dirección de red 192.168.1.0:</a:t>
            </a:r>
          </a:p>
          <a:p>
            <a:pPr marL="0" indent="0" algn="just">
              <a:buNone/>
            </a:pPr>
            <a:r>
              <a:rPr lang="es-CO" sz="2400" dirty="0" smtClean="0"/>
              <a:t>la cantidad de equipos en la red, el rango de direcciones, la dirección de </a:t>
            </a:r>
            <a:r>
              <a:rPr lang="es-CO" sz="2400" dirty="0" err="1" smtClean="0"/>
              <a:t>broadcast</a:t>
            </a:r>
            <a:r>
              <a:rPr lang="es-CO" sz="2400" dirty="0"/>
              <a:t> </a:t>
            </a:r>
            <a:r>
              <a:rPr lang="es-CO" sz="2400" dirty="0" smtClean="0"/>
              <a:t>y la mascara de red</a:t>
            </a:r>
            <a:endParaRPr lang="es-CO" sz="24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78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Solución: </a:t>
            </a:r>
          </a:p>
          <a:p>
            <a:pPr marL="0" indent="0" algn="just">
              <a:buNone/>
            </a:pPr>
            <a:r>
              <a:rPr lang="es-CO" sz="2400" dirty="0" smtClean="0"/>
              <a:t>Dirección de red: 192.168.1.0 (Clase C)</a:t>
            </a:r>
          </a:p>
          <a:p>
            <a:pPr marL="0" indent="0" algn="just">
              <a:buNone/>
            </a:pPr>
            <a:r>
              <a:rPr lang="es-CO" sz="2400" dirty="0" smtClean="0"/>
              <a:t>Cantidad de equipos en la red: 254 ( 2^8-2)</a:t>
            </a:r>
          </a:p>
          <a:p>
            <a:pPr marL="0" indent="0" algn="just">
              <a:buNone/>
            </a:pPr>
            <a:r>
              <a:rPr lang="es-CO" sz="2400" dirty="0" smtClean="0"/>
              <a:t>Rango de direcciones IP: 192.168.1.1-254</a:t>
            </a:r>
          </a:p>
          <a:p>
            <a:pPr marL="0" indent="0" algn="just">
              <a:buNone/>
            </a:pPr>
            <a:r>
              <a:rPr lang="es-CO" sz="2400" dirty="0" smtClean="0"/>
              <a:t>Dirección de Broadcast: 192.168.1.255</a:t>
            </a:r>
          </a:p>
          <a:p>
            <a:pPr marL="0" indent="0" algn="just">
              <a:buNone/>
            </a:pPr>
            <a:r>
              <a:rPr lang="es-CO" sz="2400" dirty="0" smtClean="0"/>
              <a:t>Mascara de red: 255.255.255.0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70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b="1" dirty="0"/>
              <a:t>Encaminamiento</a:t>
            </a:r>
            <a:r>
              <a:rPr lang="es-CO" sz="2400" dirty="0"/>
              <a:t> </a:t>
            </a:r>
            <a:r>
              <a:rPr lang="es-CO" b="1" dirty="0"/>
              <a:t>sin clase (</a:t>
            </a:r>
            <a:r>
              <a:rPr lang="es-CO" b="1" dirty="0" err="1"/>
              <a:t>classless</a:t>
            </a:r>
            <a:r>
              <a:rPr lang="es-CO" b="1" dirty="0"/>
              <a:t> </a:t>
            </a:r>
            <a:r>
              <a:rPr lang="es-CO" b="1" dirty="0" err="1"/>
              <a:t>routing</a:t>
            </a:r>
            <a:r>
              <a:rPr lang="es-CO" b="1" dirty="0"/>
              <a:t>)</a:t>
            </a:r>
          </a:p>
          <a:p>
            <a:pPr marL="0" indent="0" algn="just">
              <a:buNone/>
            </a:pPr>
            <a:r>
              <a:rPr lang="es-CO" sz="2400" dirty="0" smtClean="0"/>
              <a:t>Emplea un concepto llamado </a:t>
            </a:r>
            <a:r>
              <a:rPr lang="es-CO" sz="2400" dirty="0" err="1" smtClean="0"/>
              <a:t>subneteo</a:t>
            </a:r>
            <a:r>
              <a:rPr lang="es-CO" sz="2400" dirty="0" smtClean="0"/>
              <a:t> para la asignación de  </a:t>
            </a:r>
            <a:r>
              <a:rPr lang="es-CO" sz="2400" dirty="0"/>
              <a:t>direcciones </a:t>
            </a:r>
            <a:r>
              <a:rPr lang="es-CO" sz="2400" dirty="0" smtClean="0"/>
              <a:t>IP para </a:t>
            </a:r>
            <a:r>
              <a:rPr lang="es-CO" sz="2400" dirty="0"/>
              <a:t>redes y direcciones para </a:t>
            </a:r>
            <a:r>
              <a:rPr lang="es-CO" sz="2400" dirty="0" smtClean="0"/>
              <a:t>equipos</a:t>
            </a:r>
          </a:p>
          <a:p>
            <a:pPr marL="0" indent="0" algn="just">
              <a:buNone/>
            </a:pPr>
            <a:endParaRPr lang="es-CO" sz="2400" dirty="0"/>
          </a:p>
          <a:p>
            <a:pPr marL="0" indent="0">
              <a:buNone/>
            </a:pPr>
            <a:r>
              <a:rPr lang="es-CO" sz="2400" dirty="0">
                <a:hlinkClick r:id="rId2"/>
              </a:rPr>
              <a:t>http://</a:t>
            </a:r>
            <a:r>
              <a:rPr lang="es-CO" sz="2400" dirty="0" smtClean="0">
                <a:hlinkClick r:id="rId2"/>
              </a:rPr>
              <a:t>www.ietf.org/rfc/rfc950.txt</a:t>
            </a:r>
            <a:endParaRPr lang="es-CO" sz="2400" dirty="0" smtClean="0"/>
          </a:p>
          <a:p>
            <a:pPr marL="0" indent="0">
              <a:buNone/>
            </a:pPr>
            <a:r>
              <a:rPr lang="es-CO" sz="2400" dirty="0" smtClean="0">
                <a:hlinkClick r:id="rId3"/>
              </a:rPr>
              <a:t>http</a:t>
            </a:r>
            <a:r>
              <a:rPr lang="es-CO" sz="2400" dirty="0">
                <a:hlinkClick r:id="rId3"/>
              </a:rPr>
              <a:t>://</a:t>
            </a:r>
            <a:r>
              <a:rPr lang="es-CO" sz="2400" dirty="0" smtClean="0">
                <a:hlinkClick r:id="rId3"/>
              </a:rPr>
              <a:t>www.ietf.org/rfc/rfc1878.txt</a:t>
            </a:r>
            <a:endParaRPr lang="es-CO" sz="2400" dirty="0" smtClean="0"/>
          </a:p>
          <a:p>
            <a:pPr marL="0" indent="0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8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89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Problema:</a:t>
            </a:r>
            <a:endParaRPr lang="es-CO" sz="2800" b="1" dirty="0"/>
          </a:p>
          <a:p>
            <a:pPr marL="0" indent="0" algn="just">
              <a:buNone/>
            </a:pPr>
            <a:r>
              <a:rPr lang="es-CO" sz="2400" dirty="0"/>
              <a:t>Nos dan la dirección de red Clase C 192.168.1.0 /24 para </a:t>
            </a:r>
            <a:r>
              <a:rPr lang="es-CO" sz="2400" dirty="0" smtClean="0"/>
              <a:t>obtener mediante </a:t>
            </a:r>
            <a:r>
              <a:rPr lang="es-CO" sz="2400" dirty="0" err="1"/>
              <a:t>subneteo</a:t>
            </a:r>
            <a:r>
              <a:rPr lang="es-CO" sz="2400" dirty="0"/>
              <a:t> 4 subredes con un mínimo de 50 hosts por subred.</a:t>
            </a:r>
            <a:endParaRPr lang="es-CO" sz="2800" b="1" dirty="0"/>
          </a:p>
          <a:p>
            <a:pPr marL="0" indent="0" algn="just">
              <a:buNone/>
            </a:pPr>
            <a:endParaRPr lang="es-CO" sz="2400" dirty="0"/>
          </a:p>
          <a:p>
            <a:pPr algn="just">
              <a:buFontTx/>
              <a:buChar char="-"/>
            </a:pP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Solución:</a:t>
            </a:r>
          </a:p>
          <a:p>
            <a:pPr marL="0" indent="0" algn="just">
              <a:buNone/>
            </a:pPr>
            <a:endParaRPr lang="es-CO" sz="28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2229996"/>
            <a:ext cx="5040000" cy="766956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3277547"/>
            <a:ext cx="5040000" cy="173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8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Tipos de Servicio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Datagramas</a:t>
            </a:r>
          </a:p>
          <a:p>
            <a:pPr algn="just"/>
            <a:r>
              <a:rPr lang="es-CO" sz="2400" dirty="0" smtClean="0"/>
              <a:t>Cada </a:t>
            </a:r>
            <a:r>
              <a:rPr lang="es-CO" sz="2400" dirty="0"/>
              <a:t>paquete se encamina independientemente, sin que el origen y el destino tengan que pasar por un establecimiento de comunicación </a:t>
            </a:r>
            <a:r>
              <a:rPr lang="es-CO" sz="2400" dirty="0" smtClean="0"/>
              <a:t>previo</a:t>
            </a:r>
          </a:p>
          <a:p>
            <a:pPr algn="just"/>
            <a:r>
              <a:rPr lang="es-CO" sz="2400" dirty="0" smtClean="0"/>
              <a:t>Es un tipo de servicio no orientado a conexión</a:t>
            </a:r>
            <a:endParaRPr lang="es-CO" sz="2400" dirty="0"/>
          </a:p>
          <a:p>
            <a:pPr algn="just"/>
            <a:endParaRPr lang="es-CO" sz="28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75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Solución:</a:t>
            </a:r>
          </a:p>
          <a:p>
            <a:pPr marL="0" indent="0" algn="just">
              <a:buNone/>
            </a:pPr>
            <a:endParaRPr lang="es-CO" sz="28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2132856"/>
            <a:ext cx="5040000" cy="1377527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264" y="3664090"/>
            <a:ext cx="5040000" cy="1061053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264" y="4941156"/>
            <a:ext cx="5040000" cy="106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Solución:</a:t>
            </a:r>
          </a:p>
          <a:p>
            <a:pPr marL="0" indent="0" algn="just">
              <a:buNone/>
            </a:pPr>
            <a:endParaRPr lang="es-CO" sz="28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0" y="2204864"/>
            <a:ext cx="5040000" cy="158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3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Problema:</a:t>
            </a:r>
            <a:endParaRPr lang="es-CO" sz="2800" b="1" dirty="0"/>
          </a:p>
          <a:p>
            <a:pPr marL="0" indent="0" algn="just">
              <a:buNone/>
            </a:pPr>
            <a:r>
              <a:rPr lang="es-CO" sz="2400" dirty="0" smtClean="0"/>
              <a:t>Nos dan la dirección de red Clase B 132.18.0.0 /16 para obtener mediante </a:t>
            </a:r>
            <a:r>
              <a:rPr lang="es-CO" sz="2400" dirty="0" err="1" smtClean="0"/>
              <a:t>subneteo</a:t>
            </a:r>
            <a:r>
              <a:rPr lang="es-CO" sz="2400" dirty="0" smtClean="0"/>
              <a:t> un mínimo de 50 subredes y 1000 hosts por subred.</a:t>
            </a:r>
            <a:endParaRPr lang="es-CO" sz="2800" b="1" dirty="0"/>
          </a:p>
          <a:p>
            <a:pPr marL="0" indent="0" algn="just">
              <a:buNone/>
            </a:pPr>
            <a:endParaRPr lang="es-CO" sz="2400" dirty="0"/>
          </a:p>
          <a:p>
            <a:pPr algn="just">
              <a:buFontTx/>
              <a:buChar char="-"/>
            </a:pP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5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Solución:</a:t>
            </a:r>
          </a:p>
          <a:p>
            <a:pPr marL="0" indent="0" algn="just">
              <a:buNone/>
            </a:pPr>
            <a:endParaRPr lang="es-CO" sz="28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34" y="2060848"/>
            <a:ext cx="5678345" cy="864096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79" y="3169766"/>
            <a:ext cx="5026640" cy="270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Solución:</a:t>
            </a:r>
          </a:p>
          <a:p>
            <a:pPr marL="0" indent="0" algn="just">
              <a:buNone/>
            </a:pPr>
            <a:endParaRPr lang="es-CO" sz="28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41" y="1916832"/>
            <a:ext cx="5060318" cy="1800200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291" y="3861048"/>
            <a:ext cx="4606965" cy="1008112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962258"/>
            <a:ext cx="4839653" cy="10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6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Solución:</a:t>
            </a:r>
          </a:p>
          <a:p>
            <a:pPr marL="0" indent="0" algn="just">
              <a:buNone/>
            </a:pPr>
            <a:endParaRPr lang="es-CO" sz="28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492" y="2132856"/>
            <a:ext cx="4651015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Problema:</a:t>
            </a:r>
            <a:endParaRPr lang="es-CO" sz="2800" b="1" dirty="0"/>
          </a:p>
          <a:p>
            <a:pPr marL="0" indent="0" algn="just">
              <a:buNone/>
            </a:pPr>
            <a:r>
              <a:rPr lang="es-CO" sz="2400" dirty="0" smtClean="0"/>
              <a:t>Nos dan la dirección de red Clase A 10.0.0.0 /8 para obtener mediante </a:t>
            </a:r>
            <a:r>
              <a:rPr lang="es-CO" sz="2400" dirty="0" err="1" smtClean="0"/>
              <a:t>subneteo</a:t>
            </a:r>
            <a:r>
              <a:rPr lang="es-CO" sz="2400" dirty="0" smtClean="0"/>
              <a:t> un mínimo de 7 subredes</a:t>
            </a:r>
            <a:endParaRPr lang="es-CO" sz="2400" dirty="0"/>
          </a:p>
          <a:p>
            <a:pPr algn="just">
              <a:buFontTx/>
              <a:buChar char="-"/>
            </a:pP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Solución:</a:t>
            </a:r>
          </a:p>
          <a:p>
            <a:pPr marL="0" indent="0" algn="just">
              <a:buNone/>
            </a:pPr>
            <a:endParaRPr lang="es-CO" sz="28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56" y="3284984"/>
            <a:ext cx="5072923" cy="216024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568" y="2163046"/>
            <a:ext cx="5105889" cy="7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Solución:</a:t>
            </a:r>
          </a:p>
          <a:p>
            <a:pPr marL="0" indent="0" algn="just">
              <a:buNone/>
            </a:pPr>
            <a:endParaRPr lang="es-CO" sz="28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432" y="2046225"/>
            <a:ext cx="4903136" cy="1353692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20" y="3442716"/>
            <a:ext cx="4644157" cy="99439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812" y="4720012"/>
            <a:ext cx="4832375" cy="103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7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Solución:</a:t>
            </a:r>
          </a:p>
          <a:p>
            <a:pPr marL="0" indent="0" algn="just">
              <a:buNone/>
            </a:pPr>
            <a:endParaRPr lang="es-CO" sz="28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209" y="2204864"/>
            <a:ext cx="4789581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7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Tipos de Servicio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Datagramas</a:t>
            </a:r>
          </a:p>
          <a:p>
            <a:pPr marL="0" indent="0" algn="just">
              <a:buNone/>
            </a:pPr>
            <a:endParaRPr lang="es-CO" sz="28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5" y="2564904"/>
            <a:ext cx="6731967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err="1" smtClean="0"/>
              <a:t>Subneteo</a:t>
            </a:r>
            <a:r>
              <a:rPr lang="es-CO" sz="2800" b="1" dirty="0" smtClean="0"/>
              <a:t> con VLSM (Mascara de Longitud Variable)</a:t>
            </a:r>
            <a:endParaRPr lang="es-CO" sz="2800" b="1" dirty="0"/>
          </a:p>
          <a:p>
            <a:pPr marL="0" indent="0">
              <a:buNone/>
            </a:pPr>
            <a:r>
              <a:rPr lang="es-CO" sz="2400" dirty="0" smtClean="0"/>
              <a:t>El </a:t>
            </a:r>
            <a:r>
              <a:rPr lang="es-CO" sz="2400" dirty="0"/>
              <a:t>proceso de VLSM toma una dirección de red o subred y la divide en subredes más pequeñas adaptando las máscaras según las necesidades de hosts de cada </a:t>
            </a:r>
            <a:r>
              <a:rPr lang="es-CO" sz="2400" dirty="0" smtClean="0"/>
              <a:t>subred, </a:t>
            </a:r>
            <a:r>
              <a:rPr lang="es-CO" sz="2400" dirty="0"/>
              <a:t>generando una máscara diferente para </a:t>
            </a:r>
            <a:r>
              <a:rPr lang="es-CO" sz="2400" dirty="0" smtClean="0"/>
              <a:t>las distintas</a:t>
            </a:r>
            <a:r>
              <a:rPr lang="es-CO" sz="2400" dirty="0"/>
              <a:t> subredes de una red</a:t>
            </a:r>
          </a:p>
          <a:p>
            <a:pPr algn="just">
              <a:buFontTx/>
              <a:buChar char="-"/>
            </a:pP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27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Problema:</a:t>
            </a:r>
            <a:endParaRPr lang="es-CO" sz="2800" b="1" dirty="0"/>
          </a:p>
          <a:p>
            <a:pPr marL="0" indent="0" algn="just">
              <a:buNone/>
            </a:pPr>
            <a:r>
              <a:rPr lang="es-CO" sz="2000" dirty="0"/>
              <a:t>Dada la siguiente topología y la dirección IP 192.168.1.0/24, se nos pide que por medio de </a:t>
            </a:r>
            <a:r>
              <a:rPr lang="es-CO" sz="2000" dirty="0" err="1"/>
              <a:t>subneteo</a:t>
            </a:r>
            <a:r>
              <a:rPr lang="es-CO" sz="2000" dirty="0"/>
              <a:t> con VLSM obtengamos direccionamiento IP para los hosts de las 3 subredes, las interfaces Ethernet de los </a:t>
            </a:r>
            <a:r>
              <a:rPr lang="es-CO" sz="2000" dirty="0" err="1"/>
              <a:t>routers</a:t>
            </a:r>
            <a:r>
              <a:rPr lang="es-CO" sz="2000" dirty="0"/>
              <a:t> y los enlaces seriales entre los </a:t>
            </a:r>
            <a:r>
              <a:rPr lang="es-CO" sz="2000" dirty="0" err="1"/>
              <a:t>routers</a:t>
            </a:r>
            <a:r>
              <a:rPr lang="es-CO" sz="2000" dirty="0"/>
              <a:t>.</a:t>
            </a:r>
            <a:endParaRPr lang="es-CO" sz="20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03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931" y="2276872"/>
            <a:ext cx="45053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172444"/>
            <a:ext cx="44958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sz="2800" b="1" dirty="0" smtClean="0"/>
              <a:t>Solución:</a:t>
            </a:r>
          </a:p>
          <a:p>
            <a:pPr marL="0" indent="0">
              <a:buNone/>
            </a:pPr>
            <a:r>
              <a:rPr lang="es-CO" sz="2000" b="1" dirty="0"/>
              <a:t>Red 2:</a:t>
            </a:r>
            <a:r>
              <a:rPr lang="es-CO" sz="2000" dirty="0"/>
              <a:t> 100 host + 2 (red y </a:t>
            </a:r>
            <a:r>
              <a:rPr lang="es-CO" sz="2000" dirty="0" err="1"/>
              <a:t>broadcast</a:t>
            </a:r>
            <a:r>
              <a:rPr lang="es-CO" sz="2000" dirty="0"/>
              <a:t>) + 1(Ethernet) = </a:t>
            </a:r>
            <a:r>
              <a:rPr lang="es-CO" sz="2000" b="1" dirty="0"/>
              <a:t>103 direcciones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sz="2000" b="1" dirty="0"/>
              <a:t>Red 3:</a:t>
            </a:r>
            <a:r>
              <a:rPr lang="es-CO" sz="2000" dirty="0"/>
              <a:t> 50 host + 2 (red y </a:t>
            </a:r>
            <a:r>
              <a:rPr lang="es-CO" sz="2000" dirty="0" err="1"/>
              <a:t>broadcast</a:t>
            </a:r>
            <a:r>
              <a:rPr lang="es-CO" sz="2000" dirty="0"/>
              <a:t>) + 1(Ethernet) = </a:t>
            </a:r>
            <a:r>
              <a:rPr lang="es-CO" sz="2000" b="1" dirty="0"/>
              <a:t>53 direcciones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sz="2000" b="1" dirty="0"/>
              <a:t>Red 1:</a:t>
            </a:r>
            <a:r>
              <a:rPr lang="es-CO" sz="2000" dirty="0"/>
              <a:t> 20 host + 2 (red y </a:t>
            </a:r>
            <a:r>
              <a:rPr lang="es-CO" sz="2000" dirty="0" err="1"/>
              <a:t>broadcast</a:t>
            </a:r>
            <a:r>
              <a:rPr lang="es-CO" sz="2000" dirty="0"/>
              <a:t>) + 1(Ethernet) = </a:t>
            </a:r>
            <a:r>
              <a:rPr lang="es-CO" sz="2000" b="1" dirty="0"/>
              <a:t>23 </a:t>
            </a:r>
            <a:r>
              <a:rPr lang="es-CO" sz="2000" b="1" dirty="0" smtClean="0"/>
              <a:t>direcciones</a:t>
            </a:r>
            <a:endParaRPr lang="es-CO" sz="2000" b="1" dirty="0"/>
          </a:p>
          <a:p>
            <a:pPr marL="0" indent="0">
              <a:buNone/>
            </a:pPr>
            <a:r>
              <a:rPr lang="es-CO" sz="2000" b="1" dirty="0"/>
              <a:t>Total Redes:</a:t>
            </a:r>
            <a:r>
              <a:rPr lang="es-CO" sz="2000" dirty="0"/>
              <a:t> 103 + 53 + 23 = </a:t>
            </a:r>
            <a:r>
              <a:rPr lang="es-CO" sz="2000" b="1" dirty="0"/>
              <a:t>179 </a:t>
            </a:r>
            <a:r>
              <a:rPr lang="es-CO" sz="2000" b="1" dirty="0" smtClean="0"/>
              <a:t>direcciones</a:t>
            </a:r>
          </a:p>
          <a:p>
            <a:pPr marL="0" indent="0">
              <a:buNone/>
            </a:pPr>
            <a:endParaRPr lang="es-CO" sz="2000" b="1" dirty="0"/>
          </a:p>
          <a:p>
            <a:pPr marL="0" indent="0">
              <a:buNone/>
            </a:pPr>
            <a:r>
              <a:rPr lang="es-CO" sz="2000" b="1" dirty="0"/>
              <a:t>Enlace A:</a:t>
            </a:r>
            <a:r>
              <a:rPr lang="es-CO" sz="2000" dirty="0"/>
              <a:t> 2 + 2 (red y </a:t>
            </a:r>
            <a:r>
              <a:rPr lang="es-CO" sz="2000" dirty="0" err="1"/>
              <a:t>broadcast</a:t>
            </a:r>
            <a:r>
              <a:rPr lang="es-CO" sz="2000" dirty="0"/>
              <a:t>) =</a:t>
            </a:r>
            <a:r>
              <a:rPr lang="es-CO" sz="2000" b="1" dirty="0"/>
              <a:t> 4 direcciones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sz="2000" b="1" dirty="0"/>
              <a:t>Enlace B:</a:t>
            </a:r>
            <a:r>
              <a:rPr lang="es-CO" sz="2000" dirty="0"/>
              <a:t> 2 + 2 (red y </a:t>
            </a:r>
            <a:r>
              <a:rPr lang="es-CO" sz="2000" dirty="0" err="1"/>
              <a:t>broadcast</a:t>
            </a:r>
            <a:r>
              <a:rPr lang="es-CO" sz="2000" dirty="0"/>
              <a:t>) = </a:t>
            </a:r>
            <a:r>
              <a:rPr lang="es-CO" sz="2000" b="1" dirty="0"/>
              <a:t>4 direcciones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sz="2000" b="1" dirty="0"/>
              <a:t>Enlace C:</a:t>
            </a:r>
            <a:r>
              <a:rPr lang="es-CO" sz="2000" dirty="0"/>
              <a:t> 2 + 2 (red y </a:t>
            </a:r>
            <a:r>
              <a:rPr lang="es-CO" sz="2000" dirty="0" err="1"/>
              <a:t>broadcast</a:t>
            </a:r>
            <a:r>
              <a:rPr lang="es-CO" sz="2000" dirty="0"/>
              <a:t>) = </a:t>
            </a:r>
            <a:r>
              <a:rPr lang="es-CO" sz="2000" b="1" dirty="0"/>
              <a:t>4 </a:t>
            </a:r>
            <a:r>
              <a:rPr lang="es-CO" sz="2000" b="1" dirty="0" smtClean="0"/>
              <a:t>direcciones</a:t>
            </a:r>
            <a:endParaRPr lang="es-CO" sz="2000" b="1" dirty="0"/>
          </a:p>
          <a:p>
            <a:pPr marL="0" indent="0">
              <a:buNone/>
            </a:pPr>
            <a:r>
              <a:rPr lang="es-CO" sz="2000" b="1" dirty="0"/>
              <a:t>Total Enlaces:</a:t>
            </a:r>
            <a:r>
              <a:rPr lang="es-CO" sz="2000" dirty="0"/>
              <a:t> 4 + 4 + 4 = </a:t>
            </a:r>
            <a:r>
              <a:rPr lang="es-CO" sz="2000" b="1" dirty="0"/>
              <a:t>12 </a:t>
            </a:r>
            <a:r>
              <a:rPr lang="es-CO" sz="2000" b="1" dirty="0" smtClean="0"/>
              <a:t>direcciones</a:t>
            </a:r>
          </a:p>
          <a:p>
            <a:pPr marL="0" indent="0">
              <a:buNone/>
            </a:pPr>
            <a:r>
              <a:rPr lang="es-CO" sz="2000" dirty="0"/>
              <a:t/>
            </a:r>
            <a:br>
              <a:rPr lang="es-CO" sz="2000" dirty="0"/>
            </a:br>
            <a:r>
              <a:rPr lang="es-CO" sz="2000" b="1" dirty="0"/>
              <a:t>Total Redes + Total Enlaces:</a:t>
            </a:r>
            <a:r>
              <a:rPr lang="es-CO" sz="2000" dirty="0"/>
              <a:t> 179 + 12 = </a:t>
            </a:r>
            <a:r>
              <a:rPr lang="es-CO" sz="2000" b="1" dirty="0"/>
              <a:t>191 direcciones</a:t>
            </a:r>
            <a:r>
              <a:rPr lang="es-CO" sz="2000" dirty="0"/>
              <a:t/>
            </a:r>
            <a:br>
              <a:rPr lang="es-CO" sz="2000" dirty="0"/>
            </a:br>
            <a:endParaRPr lang="es-CO" sz="2000" b="1" dirty="0" smtClean="0"/>
          </a:p>
          <a:p>
            <a:pPr marL="0" indent="0" algn="just">
              <a:buNone/>
            </a:pPr>
            <a:endParaRPr lang="es-CO" sz="28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1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Solución:</a:t>
            </a:r>
          </a:p>
          <a:p>
            <a:pPr marL="0" indent="0" algn="just">
              <a:buNone/>
            </a:pPr>
            <a:endParaRPr lang="es-CO" sz="2800" b="1" dirty="0"/>
          </a:p>
          <a:p>
            <a:pPr marL="0" indent="0" algn="just">
              <a:buNone/>
            </a:pPr>
            <a:endParaRPr lang="es-CO" sz="2800" b="1" dirty="0" smtClean="0"/>
          </a:p>
          <a:p>
            <a:pPr marL="0" indent="0">
              <a:buNone/>
            </a:pPr>
            <a:endParaRPr lang="es-CO" sz="2000" dirty="0" smtClean="0"/>
          </a:p>
          <a:p>
            <a:pPr marL="0" indent="0">
              <a:buNone/>
            </a:pPr>
            <a:r>
              <a:rPr lang="es-CO" sz="2000" dirty="0" smtClean="0"/>
              <a:t>2</a:t>
            </a:r>
            <a:r>
              <a:rPr lang="es-CO" sz="2000" baseline="30000" dirty="0" smtClean="0"/>
              <a:t>1</a:t>
            </a:r>
            <a:r>
              <a:rPr lang="es-CO" sz="2000" dirty="0"/>
              <a:t> = 2 Direcciones (ninguna asignable)</a:t>
            </a:r>
            <a:br>
              <a:rPr lang="es-CO" sz="2000" dirty="0"/>
            </a:br>
            <a:r>
              <a:rPr lang="es-CO" sz="2000" dirty="0"/>
              <a:t>2</a:t>
            </a:r>
            <a:r>
              <a:rPr lang="es-CO" sz="2000" baseline="30000" dirty="0"/>
              <a:t>2</a:t>
            </a:r>
            <a:r>
              <a:rPr lang="es-CO" sz="2000" dirty="0"/>
              <a:t> = 4 Direcciones (2 direcciones asignables)</a:t>
            </a:r>
            <a:br>
              <a:rPr lang="es-CO" sz="2000" dirty="0"/>
            </a:br>
            <a:r>
              <a:rPr lang="es-CO" sz="2000" dirty="0"/>
              <a:t>2</a:t>
            </a:r>
            <a:r>
              <a:rPr lang="es-CO" sz="2000" baseline="30000" dirty="0"/>
              <a:t>3</a:t>
            </a:r>
            <a:r>
              <a:rPr lang="es-CO" sz="2000" dirty="0"/>
              <a:t> = 8 Direcciones (6 direcciones asignables)</a:t>
            </a:r>
            <a:br>
              <a:rPr lang="es-CO" sz="2000" dirty="0"/>
            </a:br>
            <a:r>
              <a:rPr lang="es-CO" sz="2000" dirty="0"/>
              <a:t>2</a:t>
            </a:r>
            <a:r>
              <a:rPr lang="es-CO" sz="2000" baseline="30000" dirty="0"/>
              <a:t>4</a:t>
            </a:r>
            <a:r>
              <a:rPr lang="es-CO" sz="2000" dirty="0"/>
              <a:t> = 16 Direcciones (14 direcciones asignables)</a:t>
            </a:r>
            <a:br>
              <a:rPr lang="es-CO" sz="2000" dirty="0"/>
            </a:br>
            <a:r>
              <a:rPr lang="es-CO" sz="2000" dirty="0"/>
              <a:t>2</a:t>
            </a:r>
            <a:r>
              <a:rPr lang="es-CO" sz="2000" baseline="30000" dirty="0"/>
              <a:t>5</a:t>
            </a:r>
            <a:r>
              <a:rPr lang="es-CO" sz="2000" dirty="0"/>
              <a:t> = 32 Direcciones (30 direcciones asignables)</a:t>
            </a:r>
            <a:br>
              <a:rPr lang="es-CO" sz="2000" dirty="0"/>
            </a:br>
            <a:r>
              <a:rPr lang="es-CO" sz="2000" dirty="0"/>
              <a:t>2</a:t>
            </a:r>
            <a:r>
              <a:rPr lang="es-CO" sz="2000" baseline="30000" dirty="0"/>
              <a:t>6</a:t>
            </a:r>
            <a:r>
              <a:rPr lang="es-CO" sz="2000" dirty="0"/>
              <a:t> = 64 Direcciones (62 direcciones asignables)</a:t>
            </a:r>
            <a:br>
              <a:rPr lang="es-CO" sz="2000" dirty="0"/>
            </a:br>
            <a:r>
              <a:rPr lang="es-CO" sz="2000" dirty="0"/>
              <a:t>2</a:t>
            </a:r>
            <a:r>
              <a:rPr lang="es-CO" sz="2000" baseline="30000" dirty="0"/>
              <a:t>7</a:t>
            </a:r>
            <a:r>
              <a:rPr lang="es-CO" sz="2000" dirty="0"/>
              <a:t> = 128 Direcciones (126 direcciones asignables)</a:t>
            </a:r>
            <a:endParaRPr lang="es-CO" sz="2000" dirty="0" smtClean="0"/>
          </a:p>
          <a:p>
            <a:pPr marL="0" indent="0" algn="just">
              <a:buNone/>
            </a:pPr>
            <a:endParaRPr lang="es-CO" sz="28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31" y="2163913"/>
            <a:ext cx="5079673" cy="104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Solución:</a:t>
            </a:r>
          </a:p>
          <a:p>
            <a:pPr marL="0" indent="0" algn="just">
              <a:buNone/>
            </a:pPr>
            <a:endParaRPr lang="es-CO" sz="2800" b="1" dirty="0"/>
          </a:p>
          <a:p>
            <a:pPr marL="0" indent="0" algn="just">
              <a:buNone/>
            </a:pPr>
            <a:endParaRPr lang="es-CO" sz="2800" b="1" dirty="0" smtClean="0"/>
          </a:p>
          <a:p>
            <a:pPr marL="0" indent="0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8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977" y="3155224"/>
            <a:ext cx="4690045" cy="120048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03" y="2060848"/>
            <a:ext cx="4960193" cy="102438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465" y="4709317"/>
            <a:ext cx="5157068" cy="109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Solución:</a:t>
            </a:r>
          </a:p>
          <a:p>
            <a:pPr marL="0" indent="0" algn="just">
              <a:buNone/>
            </a:pPr>
            <a:endParaRPr lang="es-CO" sz="2800" b="1" dirty="0"/>
          </a:p>
          <a:p>
            <a:pPr marL="0" indent="0" algn="just">
              <a:buNone/>
            </a:pPr>
            <a:endParaRPr lang="es-CO" sz="2800" b="1" dirty="0" smtClean="0"/>
          </a:p>
          <a:p>
            <a:pPr marL="0" indent="0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8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3407271"/>
            <a:ext cx="4381500" cy="885825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91" y="4571206"/>
            <a:ext cx="4695825" cy="1162050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977" y="1944299"/>
            <a:ext cx="4690045" cy="120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Solución:</a:t>
            </a:r>
          </a:p>
          <a:p>
            <a:pPr marL="0" indent="0" algn="just">
              <a:buNone/>
            </a:pPr>
            <a:endParaRPr lang="es-CO" sz="2800" b="1" dirty="0"/>
          </a:p>
          <a:p>
            <a:pPr marL="0" indent="0" algn="just">
              <a:buNone/>
            </a:pPr>
            <a:endParaRPr lang="es-CO" sz="2800" b="1" dirty="0" smtClean="0"/>
          </a:p>
          <a:p>
            <a:pPr marL="0" indent="0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8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047" y="1751087"/>
            <a:ext cx="4637906" cy="937664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047" y="2776509"/>
            <a:ext cx="4637906" cy="156914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437112"/>
            <a:ext cx="5288500" cy="149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Solución:</a:t>
            </a:r>
          </a:p>
          <a:p>
            <a:pPr marL="0" indent="0" algn="just">
              <a:buNone/>
            </a:pPr>
            <a:endParaRPr lang="es-CO" sz="2800" b="1" dirty="0"/>
          </a:p>
          <a:p>
            <a:pPr marL="0" indent="0" algn="just">
              <a:buNone/>
            </a:pPr>
            <a:endParaRPr lang="es-CO" sz="2800" b="1" dirty="0" smtClean="0"/>
          </a:p>
          <a:p>
            <a:pPr marL="0" indent="0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8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3717031"/>
            <a:ext cx="4605114" cy="2086077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37" y="1944639"/>
            <a:ext cx="4747989" cy="148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Tipos de Servicio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Circuitos Virtuales</a:t>
            </a:r>
          </a:p>
          <a:p>
            <a:pPr algn="just"/>
            <a:r>
              <a:rPr lang="es-CO" sz="2400" dirty="0" smtClean="0"/>
              <a:t>Dos equipos </a:t>
            </a:r>
            <a:r>
              <a:rPr lang="es-CO" sz="2400" dirty="0"/>
              <a:t>que quieran comunicarse tienen que empezar por establecer una conexión. Durante este establecimiento de conexión, todos los routers </a:t>
            </a:r>
            <a:r>
              <a:rPr lang="es-CO" sz="2400" dirty="0" smtClean="0"/>
              <a:t>reservarán </a:t>
            </a:r>
            <a:r>
              <a:rPr lang="es-CO" sz="2400" dirty="0"/>
              <a:t>recursos para ese circuito virtual </a:t>
            </a:r>
            <a:r>
              <a:rPr lang="es-CO" sz="2400" dirty="0" smtClean="0"/>
              <a:t>específico</a:t>
            </a:r>
          </a:p>
          <a:p>
            <a:pPr algn="just"/>
            <a:r>
              <a:rPr lang="es-CO" sz="2400" dirty="0" smtClean="0"/>
              <a:t>Es un servicio orientado a conexión</a:t>
            </a:r>
          </a:p>
          <a:p>
            <a:pPr algn="just"/>
            <a:endParaRPr lang="es-CO" sz="2800" b="1" dirty="0" smtClean="0"/>
          </a:p>
          <a:p>
            <a:pPr algn="just"/>
            <a:endParaRPr lang="es-CO" sz="28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13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Solución:</a:t>
            </a:r>
          </a:p>
          <a:p>
            <a:pPr marL="0" indent="0" algn="just">
              <a:buNone/>
            </a:pPr>
            <a:endParaRPr lang="es-CO" sz="2800" b="1" dirty="0"/>
          </a:p>
          <a:p>
            <a:pPr marL="0" indent="0" algn="just">
              <a:buNone/>
            </a:pPr>
            <a:endParaRPr lang="es-CO" sz="2800" b="1" dirty="0" smtClean="0"/>
          </a:p>
          <a:p>
            <a:pPr marL="0" indent="0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8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028" y="2389063"/>
            <a:ext cx="5425944" cy="190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0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Problema:</a:t>
            </a:r>
            <a:endParaRPr lang="es-CO" sz="2800" b="1" dirty="0"/>
          </a:p>
          <a:p>
            <a:pPr marL="0" indent="0" algn="just">
              <a:buNone/>
            </a:pPr>
            <a:r>
              <a:rPr lang="es-CO" sz="2000" dirty="0"/>
              <a:t>Dada la siguiente topología y la dirección IP de subred 172.16.128.0 /17, debemos mediante </a:t>
            </a:r>
            <a:r>
              <a:rPr lang="es-CO" sz="2000" dirty="0" err="1"/>
              <a:t>subneteo</a:t>
            </a:r>
            <a:r>
              <a:rPr lang="es-CO" sz="2000" dirty="0"/>
              <a:t> con VLSM obtener direccionamiento IP para los hosts de las 8 redes, las interfaces Ethernet de los </a:t>
            </a:r>
            <a:r>
              <a:rPr lang="es-CO" sz="2000" dirty="0" err="1"/>
              <a:t>routers</a:t>
            </a:r>
            <a:r>
              <a:rPr lang="es-CO" sz="2000" dirty="0"/>
              <a:t> y los enlaces seriales entre los </a:t>
            </a:r>
            <a:r>
              <a:rPr lang="es-CO" sz="2000" dirty="0" err="1"/>
              <a:t>routers</a:t>
            </a:r>
            <a:r>
              <a:rPr lang="es-CO" sz="2000" dirty="0"/>
              <a:t>.</a:t>
            </a:r>
            <a:endParaRPr lang="es-CO" sz="20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5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484784"/>
            <a:ext cx="47625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484784"/>
            <a:ext cx="47625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5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Solución:</a:t>
            </a:r>
          </a:p>
          <a:p>
            <a:pPr marL="0" indent="0">
              <a:buNone/>
            </a:pPr>
            <a:r>
              <a:rPr lang="es-CO" sz="2000" b="1" dirty="0"/>
              <a:t>Red 3:</a:t>
            </a:r>
            <a:r>
              <a:rPr lang="es-CO" sz="2000" dirty="0"/>
              <a:t> 5000 hosts + 2 (red y </a:t>
            </a:r>
            <a:r>
              <a:rPr lang="es-CO" sz="2000" dirty="0" err="1"/>
              <a:t>broadcast</a:t>
            </a:r>
            <a:r>
              <a:rPr lang="es-CO" sz="2000" dirty="0"/>
              <a:t>) + 1 (Ethernet) = </a:t>
            </a:r>
            <a:r>
              <a:rPr lang="es-CO" sz="2000" b="1" dirty="0"/>
              <a:t>5003 direcciones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sz="2000" b="1" dirty="0"/>
              <a:t>Red 5:</a:t>
            </a:r>
            <a:r>
              <a:rPr lang="es-CO" sz="2000" dirty="0"/>
              <a:t> 4000 hosts + 2 (red y </a:t>
            </a:r>
            <a:r>
              <a:rPr lang="es-CO" sz="2000" dirty="0" err="1"/>
              <a:t>broadcast</a:t>
            </a:r>
            <a:r>
              <a:rPr lang="es-CO" sz="2000" dirty="0"/>
              <a:t>) + 1 (Ethernet) = </a:t>
            </a:r>
            <a:r>
              <a:rPr lang="es-CO" sz="2000" b="1" dirty="0"/>
              <a:t>4003 direcciones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sz="2000" b="1" dirty="0"/>
              <a:t>Red 4:</a:t>
            </a:r>
            <a:r>
              <a:rPr lang="es-CO" sz="2000" dirty="0"/>
              <a:t> 3000 hosts + 2 (red y </a:t>
            </a:r>
            <a:r>
              <a:rPr lang="es-CO" sz="2000" dirty="0" err="1"/>
              <a:t>broadcast</a:t>
            </a:r>
            <a:r>
              <a:rPr lang="es-CO" sz="2000" dirty="0"/>
              <a:t>) + 1 (Ethernet) = </a:t>
            </a:r>
            <a:r>
              <a:rPr lang="es-CO" sz="2000" b="1" dirty="0"/>
              <a:t>3003 direcciones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sz="2000" b="1" dirty="0"/>
              <a:t>Red 1:</a:t>
            </a:r>
            <a:r>
              <a:rPr lang="es-CO" sz="2000" dirty="0"/>
              <a:t> 3000 hosts + 2 (red y </a:t>
            </a:r>
            <a:r>
              <a:rPr lang="es-CO" sz="2000" dirty="0" err="1"/>
              <a:t>broadcast</a:t>
            </a:r>
            <a:r>
              <a:rPr lang="es-CO" sz="2000" dirty="0"/>
              <a:t>) + 1 (Ethernet) = </a:t>
            </a:r>
            <a:r>
              <a:rPr lang="es-CO" sz="2000" b="1" dirty="0"/>
              <a:t>3003 direcciones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sz="2000" b="1" dirty="0"/>
              <a:t>Red 6:</a:t>
            </a:r>
            <a:r>
              <a:rPr lang="es-CO" sz="2000" dirty="0"/>
              <a:t> 1500 host s + 2 (red y </a:t>
            </a:r>
            <a:r>
              <a:rPr lang="es-CO" sz="2000" dirty="0" err="1"/>
              <a:t>broadcast</a:t>
            </a:r>
            <a:r>
              <a:rPr lang="es-CO" sz="2000" dirty="0"/>
              <a:t>) + 1 (Ethernet) = </a:t>
            </a:r>
            <a:r>
              <a:rPr lang="es-CO" sz="2000" b="1" dirty="0"/>
              <a:t>1503 direcciones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sz="2000" b="1" dirty="0" smtClean="0"/>
              <a:t>Red 2:</a:t>
            </a:r>
            <a:r>
              <a:rPr lang="es-CO" sz="2000" dirty="0"/>
              <a:t> 1500 hosts + 2 (red y </a:t>
            </a:r>
            <a:r>
              <a:rPr lang="es-CO" sz="2000" dirty="0" err="1"/>
              <a:t>broadcast</a:t>
            </a:r>
            <a:r>
              <a:rPr lang="es-CO" sz="2000" dirty="0"/>
              <a:t>) + 1 (Ethernet) = </a:t>
            </a:r>
            <a:r>
              <a:rPr lang="es-CO" sz="2000" b="1" dirty="0"/>
              <a:t>1503 direcciones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sz="2000" b="1" dirty="0"/>
              <a:t>Red 8:</a:t>
            </a:r>
            <a:r>
              <a:rPr lang="es-CO" sz="2000" dirty="0"/>
              <a:t> 600 host s + 2 (red y </a:t>
            </a:r>
            <a:r>
              <a:rPr lang="es-CO" sz="2000" dirty="0" err="1"/>
              <a:t>broadcast</a:t>
            </a:r>
            <a:r>
              <a:rPr lang="es-CO" sz="2000" dirty="0"/>
              <a:t>) + 1 (Ethernet) = </a:t>
            </a:r>
            <a:r>
              <a:rPr lang="es-CO" sz="2000" b="1" dirty="0"/>
              <a:t>603 direcciones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sz="2000" b="1" dirty="0"/>
              <a:t>Red 7:</a:t>
            </a:r>
            <a:r>
              <a:rPr lang="es-CO" sz="2000" dirty="0"/>
              <a:t> 250 hosts + 2 (red y </a:t>
            </a:r>
            <a:r>
              <a:rPr lang="es-CO" sz="2000" dirty="0" err="1"/>
              <a:t>broadcast</a:t>
            </a:r>
            <a:r>
              <a:rPr lang="es-CO" sz="2000" dirty="0"/>
              <a:t>) + 1 (Ethernet) = </a:t>
            </a:r>
            <a:r>
              <a:rPr lang="es-CO" sz="2000" b="1" dirty="0"/>
              <a:t>253 direcciones</a:t>
            </a:r>
            <a:endParaRPr lang="es-CO" sz="2000" dirty="0"/>
          </a:p>
          <a:p>
            <a:pPr marL="0" indent="0">
              <a:buNone/>
            </a:pPr>
            <a:r>
              <a:rPr lang="es-CO" sz="2000" dirty="0"/>
              <a:t/>
            </a:r>
            <a:br>
              <a:rPr lang="es-CO" sz="2000" dirty="0"/>
            </a:br>
            <a:r>
              <a:rPr lang="es-CO" sz="2000" b="1" dirty="0"/>
              <a:t>Total Redes:</a:t>
            </a:r>
            <a:r>
              <a:rPr lang="es-CO" sz="2000" dirty="0"/>
              <a:t> 5003 + 4003 + 3003 + 3003 + 1503 + 1503 + 603 + 253 = </a:t>
            </a:r>
            <a:r>
              <a:rPr lang="es-CO" sz="2000" b="1" dirty="0"/>
              <a:t>18.874</a:t>
            </a:r>
            <a:r>
              <a:rPr lang="es-CO" sz="2000" dirty="0"/>
              <a:t/>
            </a:r>
            <a:br>
              <a:rPr lang="es-CO" sz="2000" dirty="0"/>
            </a:br>
            <a:endParaRPr lang="es-CO" sz="28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81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Solución:</a:t>
            </a:r>
          </a:p>
          <a:p>
            <a:pPr marL="0" indent="0">
              <a:buNone/>
            </a:pPr>
            <a:r>
              <a:rPr lang="es-CO" sz="2000" b="1" dirty="0" smtClean="0"/>
              <a:t>Enlace </a:t>
            </a:r>
            <a:r>
              <a:rPr lang="es-CO" sz="2000" b="1" dirty="0"/>
              <a:t>A: </a:t>
            </a:r>
            <a:r>
              <a:rPr lang="es-CO" sz="2000" dirty="0"/>
              <a:t>2 + 2 (red y </a:t>
            </a:r>
            <a:r>
              <a:rPr lang="es-CO" sz="2000" dirty="0" err="1"/>
              <a:t>broadcast</a:t>
            </a:r>
            <a:r>
              <a:rPr lang="es-CO" sz="2000" dirty="0"/>
              <a:t>) = </a:t>
            </a:r>
            <a:r>
              <a:rPr lang="es-CO" sz="2000" b="1" dirty="0"/>
              <a:t>4 direcciones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sz="2000" b="1" dirty="0"/>
              <a:t>Enlace B: </a:t>
            </a:r>
            <a:r>
              <a:rPr lang="es-CO" sz="2000" dirty="0"/>
              <a:t>2 + 2 (red y </a:t>
            </a:r>
            <a:r>
              <a:rPr lang="es-CO" sz="2000" dirty="0" err="1"/>
              <a:t>broadcast</a:t>
            </a:r>
            <a:r>
              <a:rPr lang="es-CO" sz="2000" dirty="0"/>
              <a:t>) = </a:t>
            </a:r>
            <a:r>
              <a:rPr lang="es-CO" sz="2000" b="1" dirty="0"/>
              <a:t>4 direcciones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sz="2000" b="1" dirty="0"/>
              <a:t>Enlace C: </a:t>
            </a:r>
            <a:r>
              <a:rPr lang="es-CO" sz="2000" dirty="0"/>
              <a:t>2 + 2 (red y </a:t>
            </a:r>
            <a:r>
              <a:rPr lang="es-CO" sz="2000" dirty="0" err="1"/>
              <a:t>broadcast</a:t>
            </a:r>
            <a:r>
              <a:rPr lang="es-CO" sz="2000" dirty="0"/>
              <a:t>) = </a:t>
            </a:r>
            <a:r>
              <a:rPr lang="es-CO" sz="2000" b="1" dirty="0"/>
              <a:t>4 direcciones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sz="2000" b="1" dirty="0"/>
              <a:t>Enlace D: </a:t>
            </a:r>
            <a:r>
              <a:rPr lang="es-CO" sz="2000" dirty="0"/>
              <a:t>2 + 2 (red y </a:t>
            </a:r>
            <a:r>
              <a:rPr lang="es-CO" sz="2000" dirty="0" err="1"/>
              <a:t>broadcast</a:t>
            </a:r>
            <a:r>
              <a:rPr lang="es-CO" sz="2000" dirty="0"/>
              <a:t>) = </a:t>
            </a:r>
            <a:r>
              <a:rPr lang="es-CO" sz="2000" b="1" dirty="0"/>
              <a:t>4 direcciones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sz="2000" b="1" dirty="0"/>
              <a:t>Enlace E: </a:t>
            </a:r>
            <a:r>
              <a:rPr lang="es-CO" sz="2000" dirty="0"/>
              <a:t>2 + 2 (red y </a:t>
            </a:r>
            <a:r>
              <a:rPr lang="es-CO" sz="2000" dirty="0" err="1"/>
              <a:t>broadcast</a:t>
            </a:r>
            <a:r>
              <a:rPr lang="es-CO" sz="2000" dirty="0"/>
              <a:t>) = </a:t>
            </a:r>
            <a:r>
              <a:rPr lang="es-CO" sz="2000" b="1" dirty="0"/>
              <a:t>4 direcciones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sz="2000" b="1" dirty="0"/>
              <a:t>Enlace F: </a:t>
            </a:r>
            <a:r>
              <a:rPr lang="es-CO" sz="2000" dirty="0"/>
              <a:t>2 + 2 (red y </a:t>
            </a:r>
            <a:r>
              <a:rPr lang="es-CO" sz="2000" dirty="0" err="1"/>
              <a:t>broadcast</a:t>
            </a:r>
            <a:r>
              <a:rPr lang="es-CO" sz="2000" dirty="0"/>
              <a:t>) = </a:t>
            </a:r>
            <a:r>
              <a:rPr lang="es-CO" sz="2000" b="1" dirty="0"/>
              <a:t>4 direcciones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sz="2000" b="1" dirty="0"/>
              <a:t>Enlace G: </a:t>
            </a:r>
            <a:r>
              <a:rPr lang="es-CO" sz="2000" dirty="0"/>
              <a:t>2 + 2 (red y </a:t>
            </a:r>
            <a:r>
              <a:rPr lang="es-CO" sz="2000" dirty="0" err="1"/>
              <a:t>broadcast</a:t>
            </a:r>
            <a:r>
              <a:rPr lang="es-CO" sz="2000" dirty="0"/>
              <a:t>) = </a:t>
            </a:r>
            <a:r>
              <a:rPr lang="es-CO" sz="2000" b="1" dirty="0"/>
              <a:t>4 direcciones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sz="2000" b="1" dirty="0"/>
              <a:t>Enlace H: </a:t>
            </a:r>
            <a:r>
              <a:rPr lang="es-CO" sz="2000" dirty="0"/>
              <a:t>2 + 2 (red y </a:t>
            </a:r>
            <a:r>
              <a:rPr lang="es-CO" sz="2000" dirty="0" err="1"/>
              <a:t>broadcast</a:t>
            </a:r>
            <a:r>
              <a:rPr lang="es-CO" sz="2000" dirty="0"/>
              <a:t>) = </a:t>
            </a:r>
            <a:r>
              <a:rPr lang="es-CO" sz="2000" b="1" dirty="0"/>
              <a:t>4 direcciones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/>
              <a:t/>
            </a:r>
            <a:br>
              <a:rPr lang="es-CO" sz="2000" dirty="0"/>
            </a:br>
            <a:r>
              <a:rPr lang="es-CO" sz="2000" b="1" dirty="0"/>
              <a:t>Total Enlaces:</a:t>
            </a:r>
            <a:r>
              <a:rPr lang="es-CO" sz="2000" dirty="0"/>
              <a:t> 4 + 4 + 4 + 4 + 4 + 4 + 4 + 4 = </a:t>
            </a:r>
            <a:r>
              <a:rPr lang="es-CO" sz="2000" b="1" dirty="0"/>
              <a:t>32 direcciones</a:t>
            </a:r>
            <a:r>
              <a:rPr lang="es-CO" sz="2000" dirty="0"/>
              <a:t/>
            </a:r>
            <a:br>
              <a:rPr lang="es-CO" sz="2000" dirty="0"/>
            </a:br>
            <a:endParaRPr lang="es-CO" sz="2000" dirty="0" smtClean="0"/>
          </a:p>
          <a:p>
            <a:pPr marL="0" indent="0">
              <a:buNone/>
            </a:pPr>
            <a:r>
              <a:rPr lang="es-CO" sz="2000" b="1" dirty="0"/>
              <a:t>Total Redes + Total Enlaces:</a:t>
            </a:r>
            <a:r>
              <a:rPr lang="es-CO" sz="2000" dirty="0"/>
              <a:t> 18.874 + 32 = </a:t>
            </a:r>
            <a:r>
              <a:rPr lang="es-CO" sz="2000" b="1" dirty="0"/>
              <a:t>18.906 </a:t>
            </a:r>
            <a:r>
              <a:rPr lang="es-CO" sz="2000" b="1" dirty="0" smtClean="0"/>
              <a:t>direcciones</a:t>
            </a:r>
            <a:endParaRPr lang="es-CO" sz="2000" b="1" dirty="0" smtClean="0"/>
          </a:p>
          <a:p>
            <a:pPr marL="0" indent="0" algn="just">
              <a:buNone/>
            </a:pPr>
            <a:endParaRPr lang="es-CO" sz="28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01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CO" sz="2800" b="1" dirty="0" smtClean="0"/>
              <a:t>Solución:</a:t>
            </a:r>
          </a:p>
          <a:p>
            <a:pPr marL="0" indent="0" algn="just">
              <a:buNone/>
            </a:pPr>
            <a:endParaRPr lang="es-CO" sz="2800" b="1" dirty="0"/>
          </a:p>
          <a:p>
            <a:pPr marL="0" indent="0" algn="just">
              <a:buNone/>
            </a:pPr>
            <a:endParaRPr lang="es-CO" sz="2800" b="1" dirty="0" smtClean="0"/>
          </a:p>
          <a:p>
            <a:pPr marL="0" indent="0">
              <a:buNone/>
            </a:pPr>
            <a:endParaRPr lang="es-CO" sz="2000" dirty="0" smtClean="0"/>
          </a:p>
          <a:p>
            <a:pPr marL="0" indent="0">
              <a:buNone/>
            </a:pPr>
            <a:r>
              <a:rPr lang="es-CO" sz="2000" dirty="0"/>
              <a:t>2</a:t>
            </a:r>
            <a:r>
              <a:rPr lang="es-CO" sz="2000" baseline="30000" dirty="0"/>
              <a:t>1</a:t>
            </a:r>
            <a:r>
              <a:rPr lang="es-CO" sz="2000" dirty="0"/>
              <a:t> = </a:t>
            </a:r>
            <a:r>
              <a:rPr lang="es-CO" sz="2000" b="1" dirty="0"/>
              <a:t>2 Direcciones</a:t>
            </a:r>
            <a:r>
              <a:rPr lang="es-CO" sz="2000" dirty="0"/>
              <a:t> (ninguna asignable)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/>
              <a:t>2</a:t>
            </a:r>
            <a:r>
              <a:rPr lang="es-CO" sz="2000" baseline="30000" dirty="0"/>
              <a:t>2</a:t>
            </a:r>
            <a:r>
              <a:rPr lang="es-CO" sz="2000" dirty="0"/>
              <a:t> = </a:t>
            </a:r>
            <a:r>
              <a:rPr lang="es-CO" sz="2000" b="1" dirty="0"/>
              <a:t>4 Direcciones</a:t>
            </a:r>
            <a:r>
              <a:rPr lang="es-CO" sz="2000" dirty="0"/>
              <a:t> (2 direcciones asignables)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/>
              <a:t>2</a:t>
            </a:r>
            <a:r>
              <a:rPr lang="es-CO" sz="2000" baseline="30000" dirty="0"/>
              <a:t>3</a:t>
            </a:r>
            <a:r>
              <a:rPr lang="es-CO" sz="2000" dirty="0"/>
              <a:t> = </a:t>
            </a:r>
            <a:r>
              <a:rPr lang="es-CO" sz="2000" b="1" dirty="0"/>
              <a:t>8 Direcciones</a:t>
            </a:r>
            <a:r>
              <a:rPr lang="es-CO" sz="2000" dirty="0"/>
              <a:t> (6 direcciones asignables)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/>
              <a:t>2</a:t>
            </a:r>
            <a:r>
              <a:rPr lang="es-CO" sz="2000" baseline="30000" dirty="0"/>
              <a:t>4</a:t>
            </a:r>
            <a:r>
              <a:rPr lang="es-CO" sz="2000" dirty="0"/>
              <a:t> = </a:t>
            </a:r>
            <a:r>
              <a:rPr lang="es-CO" sz="2000" b="1" dirty="0"/>
              <a:t>16 Direcciones</a:t>
            </a:r>
            <a:r>
              <a:rPr lang="es-CO" sz="2000" dirty="0"/>
              <a:t> (14 direcciones asignables)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/>
              <a:t>2</a:t>
            </a:r>
            <a:r>
              <a:rPr lang="es-CO" sz="2000" baseline="30000" dirty="0"/>
              <a:t>5</a:t>
            </a:r>
            <a:r>
              <a:rPr lang="es-CO" sz="2000" dirty="0"/>
              <a:t> = </a:t>
            </a:r>
            <a:r>
              <a:rPr lang="es-CO" sz="2000" b="1" dirty="0"/>
              <a:t>32 Direcciones</a:t>
            </a:r>
            <a:r>
              <a:rPr lang="es-CO" sz="2000" dirty="0"/>
              <a:t> (30 direcciones asignables)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/>
              <a:t>2</a:t>
            </a:r>
            <a:r>
              <a:rPr lang="es-CO" sz="2000" baseline="30000" dirty="0"/>
              <a:t>6</a:t>
            </a:r>
            <a:r>
              <a:rPr lang="es-CO" sz="2000" dirty="0"/>
              <a:t> = </a:t>
            </a:r>
            <a:r>
              <a:rPr lang="es-CO" sz="2000" b="1" dirty="0"/>
              <a:t>64 Direcciones</a:t>
            </a:r>
            <a:r>
              <a:rPr lang="es-CO" sz="2000" dirty="0"/>
              <a:t> (62 direcciones asignables)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/>
              <a:t>2</a:t>
            </a:r>
            <a:r>
              <a:rPr lang="es-CO" sz="2000" baseline="30000" dirty="0"/>
              <a:t>7</a:t>
            </a:r>
            <a:r>
              <a:rPr lang="es-CO" sz="2000" dirty="0"/>
              <a:t> = </a:t>
            </a:r>
            <a:r>
              <a:rPr lang="es-CO" sz="2000" b="1" dirty="0"/>
              <a:t>128 Direcciones</a:t>
            </a:r>
            <a:r>
              <a:rPr lang="es-CO" sz="2000" dirty="0"/>
              <a:t> (126 direcciones asignables)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/>
              <a:t>2</a:t>
            </a:r>
            <a:r>
              <a:rPr lang="es-CO" sz="2000" baseline="30000" dirty="0"/>
              <a:t>8</a:t>
            </a:r>
            <a:r>
              <a:rPr lang="es-CO" sz="2000" dirty="0"/>
              <a:t> = </a:t>
            </a:r>
            <a:r>
              <a:rPr lang="es-CO" sz="2000" b="1" dirty="0"/>
              <a:t>256 Direcciones</a:t>
            </a:r>
            <a:r>
              <a:rPr lang="es-CO" sz="2000" dirty="0"/>
              <a:t> (254 direcciones asignables)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/>
              <a:t>2</a:t>
            </a:r>
            <a:r>
              <a:rPr lang="es-CO" sz="2000" baseline="30000" dirty="0"/>
              <a:t>9</a:t>
            </a:r>
            <a:r>
              <a:rPr lang="es-CO" sz="2000" dirty="0"/>
              <a:t> = </a:t>
            </a:r>
            <a:r>
              <a:rPr lang="es-CO" sz="2000" b="1" dirty="0"/>
              <a:t>512 Direcciones</a:t>
            </a:r>
            <a:r>
              <a:rPr lang="es-CO" sz="2000" dirty="0"/>
              <a:t> (510 direcciones asignables)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/>
              <a:t>2</a:t>
            </a:r>
            <a:r>
              <a:rPr lang="es-CO" sz="2000" baseline="30000" dirty="0"/>
              <a:t>10</a:t>
            </a:r>
            <a:r>
              <a:rPr lang="es-CO" sz="2000" dirty="0"/>
              <a:t> = </a:t>
            </a:r>
            <a:r>
              <a:rPr lang="es-CO" sz="2000" b="1" dirty="0"/>
              <a:t>1024 Direcciones</a:t>
            </a:r>
            <a:r>
              <a:rPr lang="es-CO" sz="2000" dirty="0"/>
              <a:t> (1022 direcciones asignables)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/>
              <a:t>2</a:t>
            </a:r>
            <a:r>
              <a:rPr lang="es-CO" sz="2000" baseline="30000" dirty="0"/>
              <a:t>11</a:t>
            </a:r>
            <a:r>
              <a:rPr lang="es-CO" sz="2000" dirty="0"/>
              <a:t> = </a:t>
            </a:r>
            <a:r>
              <a:rPr lang="es-CO" sz="2000" b="1" dirty="0"/>
              <a:t>2048 Direcciones</a:t>
            </a:r>
            <a:r>
              <a:rPr lang="es-CO" sz="2000" dirty="0"/>
              <a:t>(2046 direcciones asignables)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/>
              <a:t>2</a:t>
            </a:r>
            <a:r>
              <a:rPr lang="es-CO" sz="2000" baseline="30000" dirty="0"/>
              <a:t>12</a:t>
            </a:r>
            <a:r>
              <a:rPr lang="es-CO" sz="2000" dirty="0"/>
              <a:t> = </a:t>
            </a:r>
            <a:r>
              <a:rPr lang="es-CO" sz="2000" b="1" dirty="0"/>
              <a:t>4096 Direcciones</a:t>
            </a:r>
            <a:r>
              <a:rPr lang="es-CO" sz="2000" dirty="0"/>
              <a:t> (4094 direcciones asignables)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sz="2000" dirty="0"/>
              <a:t>2</a:t>
            </a:r>
            <a:r>
              <a:rPr lang="es-CO" sz="2000" baseline="30000" dirty="0"/>
              <a:t>13</a:t>
            </a:r>
            <a:r>
              <a:rPr lang="es-CO" sz="2000" dirty="0"/>
              <a:t> = </a:t>
            </a:r>
            <a:r>
              <a:rPr lang="es-CO" sz="2000" b="1" dirty="0"/>
              <a:t>8192 Direcciones</a:t>
            </a:r>
            <a:r>
              <a:rPr lang="es-CO" sz="2000" dirty="0"/>
              <a:t> (8190 direcciones asignables)</a:t>
            </a:r>
            <a:endParaRPr lang="es-CO" sz="28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AutoShape 2" descr="Ejercicio Subneteo VLSM Clase B - Mascara Binaria /1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 descr="Ejercicio Subneteo VLSM Clase B - Mascara Binaria /17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1772816"/>
            <a:ext cx="4381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1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Solución:</a:t>
            </a:r>
          </a:p>
          <a:p>
            <a:pPr marL="0" indent="0" algn="just">
              <a:buNone/>
            </a:pPr>
            <a:endParaRPr lang="es-CO" sz="2800" b="1" dirty="0"/>
          </a:p>
          <a:p>
            <a:pPr marL="0" indent="0" algn="just">
              <a:buNone/>
            </a:pPr>
            <a:endParaRPr lang="es-CO" sz="2800" b="1" dirty="0" smtClean="0"/>
          </a:p>
          <a:p>
            <a:pPr marL="0" indent="0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8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912" y="1988840"/>
            <a:ext cx="4381500" cy="914400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37" y="3068960"/>
            <a:ext cx="4410075" cy="1133475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437112"/>
            <a:ext cx="46958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3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Solución:</a:t>
            </a:r>
          </a:p>
          <a:p>
            <a:pPr marL="0" indent="0" algn="just">
              <a:buNone/>
            </a:pPr>
            <a:endParaRPr lang="es-CO" sz="2800" b="1" dirty="0"/>
          </a:p>
          <a:p>
            <a:pPr marL="0" indent="0" algn="just">
              <a:buNone/>
            </a:pPr>
            <a:endParaRPr lang="es-CO" sz="2800" b="1" dirty="0" smtClean="0"/>
          </a:p>
          <a:p>
            <a:pPr marL="0" indent="0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8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1772816"/>
            <a:ext cx="4410075" cy="90487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0" y="2852936"/>
            <a:ext cx="4410075" cy="132397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4293095"/>
            <a:ext cx="46958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Solución:</a:t>
            </a:r>
          </a:p>
          <a:p>
            <a:pPr marL="0" indent="0" algn="just">
              <a:buNone/>
            </a:pPr>
            <a:endParaRPr lang="es-CO" sz="2800" b="1" dirty="0"/>
          </a:p>
          <a:p>
            <a:pPr marL="0" indent="0" algn="just">
              <a:buNone/>
            </a:pPr>
            <a:endParaRPr lang="es-CO" sz="2800" b="1" dirty="0" smtClean="0"/>
          </a:p>
          <a:p>
            <a:pPr marL="0" indent="0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8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6" y="2492896"/>
            <a:ext cx="46958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2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Tipos de Servicio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Circuitos Virtuales</a:t>
            </a:r>
          </a:p>
          <a:p>
            <a:pPr algn="just"/>
            <a:endParaRPr lang="es-CO" sz="28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64904"/>
            <a:ext cx="7252741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0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Solución:</a:t>
            </a:r>
          </a:p>
          <a:p>
            <a:pPr marL="0" indent="0" algn="just">
              <a:buNone/>
            </a:pPr>
            <a:endParaRPr lang="es-CO" sz="2800" b="1" dirty="0"/>
          </a:p>
          <a:p>
            <a:pPr marL="0" indent="0" algn="just">
              <a:buNone/>
            </a:pPr>
            <a:endParaRPr lang="es-CO" sz="2800" b="1" dirty="0" smtClean="0"/>
          </a:p>
          <a:p>
            <a:pPr marL="0" indent="0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8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1628800"/>
            <a:ext cx="4410075" cy="90487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2708920"/>
            <a:ext cx="4410075" cy="132397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4149080"/>
            <a:ext cx="46958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2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Solución:</a:t>
            </a:r>
          </a:p>
          <a:p>
            <a:pPr marL="0" indent="0" algn="just">
              <a:buNone/>
            </a:pPr>
            <a:endParaRPr lang="es-CO" sz="2800" b="1" dirty="0"/>
          </a:p>
          <a:p>
            <a:pPr marL="0" indent="0" algn="just">
              <a:buNone/>
            </a:pPr>
            <a:endParaRPr lang="es-CO" sz="2800" b="1" dirty="0" smtClean="0"/>
          </a:p>
          <a:p>
            <a:pPr marL="0" indent="0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8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36" y="1412776"/>
            <a:ext cx="4410075" cy="91440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2492896"/>
            <a:ext cx="4410075" cy="133350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6" y="4005064"/>
            <a:ext cx="46958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2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Solución:</a:t>
            </a:r>
          </a:p>
          <a:p>
            <a:pPr marL="0" indent="0" algn="just">
              <a:buNone/>
            </a:pPr>
            <a:endParaRPr lang="es-CO" sz="2800" b="1" dirty="0"/>
          </a:p>
          <a:p>
            <a:pPr marL="0" indent="0" algn="just">
              <a:buNone/>
            </a:pPr>
            <a:endParaRPr lang="es-CO" sz="2800" b="1" dirty="0" smtClean="0"/>
          </a:p>
          <a:p>
            <a:pPr marL="0" indent="0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8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6" y="2443162"/>
            <a:ext cx="46958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Solución:</a:t>
            </a:r>
          </a:p>
          <a:p>
            <a:pPr marL="0" indent="0" algn="just">
              <a:buNone/>
            </a:pPr>
            <a:endParaRPr lang="es-CO" sz="2800" b="1" dirty="0"/>
          </a:p>
          <a:p>
            <a:pPr marL="0" indent="0" algn="just">
              <a:buNone/>
            </a:pPr>
            <a:endParaRPr lang="es-CO" sz="2800" b="1" dirty="0" smtClean="0"/>
          </a:p>
          <a:p>
            <a:pPr marL="0" indent="0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8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1340768"/>
            <a:ext cx="4410075" cy="904875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1" y="2420888"/>
            <a:ext cx="4410075" cy="132397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3825205"/>
            <a:ext cx="46958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6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Solución:</a:t>
            </a:r>
          </a:p>
          <a:p>
            <a:pPr marL="0" indent="0" algn="just">
              <a:buNone/>
            </a:pPr>
            <a:endParaRPr lang="es-CO" sz="2800" b="1" dirty="0"/>
          </a:p>
          <a:p>
            <a:pPr marL="0" indent="0" algn="just">
              <a:buNone/>
            </a:pPr>
            <a:endParaRPr lang="es-CO" sz="2800" b="1" dirty="0" smtClean="0"/>
          </a:p>
          <a:p>
            <a:pPr marL="0" indent="0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8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1" y="1343422"/>
            <a:ext cx="4410075" cy="933450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2348880"/>
            <a:ext cx="4410075" cy="132397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23" y="3717032"/>
            <a:ext cx="46958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6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Solución:</a:t>
            </a:r>
          </a:p>
          <a:p>
            <a:pPr marL="0" indent="0" algn="just">
              <a:buNone/>
            </a:pPr>
            <a:endParaRPr lang="es-CO" sz="2800" b="1" dirty="0"/>
          </a:p>
          <a:p>
            <a:pPr marL="0" indent="0" algn="just">
              <a:buNone/>
            </a:pPr>
            <a:endParaRPr lang="es-CO" sz="2800" b="1" dirty="0" smtClean="0"/>
          </a:p>
          <a:p>
            <a:pPr marL="0" indent="0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8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2348880"/>
            <a:ext cx="4410075" cy="93345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3789040"/>
            <a:ext cx="44100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Solución:</a:t>
            </a:r>
          </a:p>
          <a:p>
            <a:pPr marL="0" indent="0" algn="just">
              <a:buNone/>
            </a:pPr>
            <a:endParaRPr lang="es-CO" sz="2800" b="1" dirty="0"/>
          </a:p>
          <a:p>
            <a:pPr marL="0" indent="0" algn="just">
              <a:buNone/>
            </a:pPr>
            <a:endParaRPr lang="es-CO" sz="2800" b="1" dirty="0" smtClean="0"/>
          </a:p>
          <a:p>
            <a:pPr marL="0" indent="0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8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2276872"/>
            <a:ext cx="46958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3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IP (Internet </a:t>
            </a:r>
            <a:r>
              <a:rPr lang="es-CO" dirty="0" err="1" smtClean="0">
                <a:solidFill>
                  <a:srgbClr val="FF0000"/>
                </a:solidFill>
                <a:latin typeface="Tw Cen MT" pitchFamily="34" charset="0"/>
              </a:rPr>
              <a:t>Protocol</a:t>
            </a:r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08" y="1891335"/>
            <a:ext cx="7072784" cy="2635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2 Marcador de contenido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endParaRPr lang="es-CO" sz="2400" dirty="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 smtClean="0"/>
          </a:p>
          <a:p>
            <a:pPr marL="0" indent="0" algn="just">
              <a:buFont typeface="Arial" pitchFamily="34" charset="0"/>
              <a:buNone/>
            </a:pPr>
            <a:r>
              <a:rPr lang="es-CO" sz="2800" b="1" dirty="0" smtClean="0"/>
              <a:t>Datagrama IPv6</a:t>
            </a:r>
          </a:p>
          <a:p>
            <a:pPr marL="0" indent="0" algn="just">
              <a:buFont typeface="Arial" pitchFamily="34" charset="0"/>
              <a:buNone/>
            </a:pPr>
            <a:endParaRPr lang="es-CO" sz="2400" dirty="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 smtClean="0"/>
          </a:p>
          <a:p>
            <a:pPr marL="0" indent="0" algn="just">
              <a:buFont typeface="Arial" pitchFamily="34" charset="0"/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33052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Enrutamiento en Internet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400" dirty="0" smtClean="0"/>
              <a:t>La internet consiste de sistemas autónomos (SA) interconectados. El administrador de cada sistema autónomo escoge un algoritmo de enrutamiento  para su región</a:t>
            </a:r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931" y="3490256"/>
            <a:ext cx="2062733" cy="1462313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042" y="3435029"/>
            <a:ext cx="1572766" cy="1572766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429648"/>
            <a:ext cx="1583528" cy="158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Enrutamiento en Internet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400" dirty="0" smtClean="0"/>
              <a:t>Los algoritmos de enrutamiento empleados para sistemas  autónomos son: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r>
              <a:rPr lang="es-CO" sz="2400" b="1" dirty="0" smtClean="0"/>
              <a:t>RIP (</a:t>
            </a:r>
            <a:r>
              <a:rPr lang="es-CO" sz="2400" b="1" dirty="0" err="1" smtClean="0"/>
              <a:t>Routing</a:t>
            </a:r>
            <a:r>
              <a:rPr lang="es-CO" sz="2400" b="1" dirty="0" smtClean="0"/>
              <a:t> </a:t>
            </a:r>
            <a:r>
              <a:rPr lang="es-CO" sz="2400" b="1" dirty="0" err="1" smtClean="0"/>
              <a:t>Information</a:t>
            </a:r>
            <a:r>
              <a:rPr lang="es-CO" sz="2400" b="1" dirty="0" smtClean="0"/>
              <a:t> </a:t>
            </a:r>
            <a:r>
              <a:rPr lang="es-CO" sz="2400" b="1" dirty="0" err="1" smtClean="0"/>
              <a:t>Protocol</a:t>
            </a:r>
            <a:r>
              <a:rPr lang="es-CO" sz="2400" b="1" dirty="0" smtClean="0"/>
              <a:t>)</a:t>
            </a:r>
            <a:r>
              <a:rPr lang="es-CO" sz="2400" dirty="0" smtClean="0"/>
              <a:t>: Se basa en el algoritmo de </a:t>
            </a:r>
            <a:r>
              <a:rPr lang="es-CO" sz="2400" dirty="0" err="1" smtClean="0"/>
              <a:t>distance</a:t>
            </a:r>
            <a:r>
              <a:rPr lang="es-CO" sz="2400" dirty="0" smtClean="0"/>
              <a:t> vector. Limita el diámetro de la red a 15 saltos. Los enrutadores intercambian las tablas de enrutamiento con sus vecinos</a:t>
            </a:r>
          </a:p>
          <a:p>
            <a:pPr marL="0" indent="0" algn="just">
              <a:buNone/>
            </a:pPr>
            <a:r>
              <a:rPr lang="es-CO" sz="2400" b="1" dirty="0" smtClean="0"/>
              <a:t>IGRP: (</a:t>
            </a:r>
            <a:r>
              <a:rPr lang="es-CO" sz="2400" b="1" dirty="0" err="1" smtClean="0"/>
              <a:t>Internal</a:t>
            </a:r>
            <a:r>
              <a:rPr lang="es-CO" sz="2400" b="1" dirty="0" smtClean="0"/>
              <a:t> Gateway </a:t>
            </a:r>
            <a:r>
              <a:rPr lang="es-CO" sz="2400" b="1" dirty="0" err="1" smtClean="0"/>
              <a:t>Routing</a:t>
            </a:r>
            <a:r>
              <a:rPr lang="es-CO" sz="2400" b="1" dirty="0" smtClean="0"/>
              <a:t> </a:t>
            </a:r>
            <a:r>
              <a:rPr lang="es-CO" sz="2400" b="1" dirty="0" err="1" smtClean="0"/>
              <a:t>Protocol</a:t>
            </a:r>
            <a:r>
              <a:rPr lang="es-CO" sz="2400" b="1" dirty="0" smtClean="0"/>
              <a:t>):</a:t>
            </a:r>
            <a:r>
              <a:rPr lang="es-CO" sz="2400" dirty="0" smtClean="0"/>
              <a:t> </a:t>
            </a:r>
            <a:r>
              <a:rPr lang="es-CO" sz="2400" dirty="0"/>
              <a:t>Se basa en el algoritmo de </a:t>
            </a:r>
            <a:r>
              <a:rPr lang="es-CO" sz="2400" dirty="0" err="1"/>
              <a:t>distance</a:t>
            </a:r>
            <a:r>
              <a:rPr lang="es-CO" sz="2400" dirty="0"/>
              <a:t> </a:t>
            </a:r>
            <a:r>
              <a:rPr lang="es-CO" sz="2400" dirty="0" smtClean="0"/>
              <a:t>vector. Es propietario de Cisco</a:t>
            </a:r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23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Enrutamiento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400" dirty="0"/>
              <a:t>Las técnicas de </a:t>
            </a:r>
            <a:r>
              <a:rPr lang="es-CO" sz="2400" dirty="0" smtClean="0"/>
              <a:t>enrutamiento se basan en </a:t>
            </a:r>
            <a:r>
              <a:rPr lang="es-CO" sz="2400" dirty="0"/>
              <a:t>el estado de la </a:t>
            </a:r>
            <a:r>
              <a:rPr lang="es-CO" sz="2400" dirty="0" smtClean="0"/>
              <a:t>red, el cual es dinámico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algn="just"/>
            <a:r>
              <a:rPr lang="es-CO" sz="2400" dirty="0" smtClean="0"/>
              <a:t>El problema consiste </a:t>
            </a:r>
            <a:r>
              <a:rPr lang="es-CO" sz="2400" dirty="0"/>
              <a:t>en encontrar un camino óptimo entre un origen y un destino. </a:t>
            </a:r>
            <a:r>
              <a:rPr lang="es-CO" sz="2400" dirty="0" smtClean="0"/>
              <a:t>La </a:t>
            </a:r>
            <a:r>
              <a:rPr lang="es-CO" sz="2400" dirty="0"/>
              <a:t>selección </a:t>
            </a:r>
            <a:r>
              <a:rPr lang="es-CO" sz="2400" dirty="0" smtClean="0"/>
              <a:t>óptima de </a:t>
            </a:r>
            <a:r>
              <a:rPr lang="es-CO" sz="2400" dirty="0"/>
              <a:t>este camino puede tener diferentes </a:t>
            </a:r>
            <a:r>
              <a:rPr lang="es-CO" sz="2400" dirty="0" smtClean="0"/>
              <a:t>criterios</a:t>
            </a: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79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Enrutamiento en Internet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400" b="1" dirty="0" smtClean="0"/>
              <a:t>OSPF (Open </a:t>
            </a:r>
            <a:r>
              <a:rPr lang="es-CO" sz="2400" b="1" dirty="0" err="1" smtClean="0"/>
              <a:t>Shortest</a:t>
            </a:r>
            <a:r>
              <a:rPr lang="es-CO" sz="2400" b="1" dirty="0" smtClean="0"/>
              <a:t> </a:t>
            </a:r>
            <a:r>
              <a:rPr lang="es-CO" sz="2400" b="1" dirty="0" err="1" smtClean="0"/>
              <a:t>Path</a:t>
            </a:r>
            <a:r>
              <a:rPr lang="es-CO" sz="2400" b="1" dirty="0" smtClean="0"/>
              <a:t> </a:t>
            </a:r>
            <a:r>
              <a:rPr lang="es-CO" sz="2400" b="1" dirty="0" err="1" smtClean="0"/>
              <a:t>First</a:t>
            </a:r>
            <a:r>
              <a:rPr lang="es-CO" sz="2400" b="1" dirty="0" smtClean="0"/>
              <a:t>)</a:t>
            </a:r>
            <a:r>
              <a:rPr lang="es-CO" sz="2400" dirty="0" smtClean="0"/>
              <a:t>: </a:t>
            </a:r>
            <a:r>
              <a:rPr lang="es-CO" sz="2400" dirty="0"/>
              <a:t>Se basa en el algoritmo de link </a:t>
            </a:r>
            <a:r>
              <a:rPr lang="es-CO" sz="2400" dirty="0" err="1" smtClean="0"/>
              <a:t>state</a:t>
            </a:r>
            <a:r>
              <a:rPr lang="es-CO" sz="2400" dirty="0" smtClean="0"/>
              <a:t>. Cada enrutador construye un mapa entero de la red. Permite asignar diferentes caminos a un datagrama. La información de enrutamiento requiere de autenticación. Permite asignar calidad de servicio a diferentes tipos de tráfico</a:t>
            </a:r>
            <a:endParaRPr lang="es-CO" sz="2400" dirty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56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Enrutamiento en Internet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400" dirty="0" smtClean="0"/>
              <a:t>Para conectar los sistemas autónomos se emplea el algoritmo BGP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r>
              <a:rPr lang="es-CO" sz="2400" b="1" dirty="0" smtClean="0"/>
              <a:t>BGP (</a:t>
            </a:r>
            <a:r>
              <a:rPr lang="es-CO" sz="2400" b="1" dirty="0" err="1" smtClean="0"/>
              <a:t>Border</a:t>
            </a:r>
            <a:r>
              <a:rPr lang="es-CO" sz="2400" b="1" dirty="0" smtClean="0"/>
              <a:t> Gateway </a:t>
            </a:r>
            <a:r>
              <a:rPr lang="es-CO" sz="2400" b="1" dirty="0" err="1" smtClean="0"/>
              <a:t>Protocol</a:t>
            </a:r>
            <a:r>
              <a:rPr lang="es-CO" sz="2400" b="1" dirty="0" smtClean="0"/>
              <a:t>): </a:t>
            </a:r>
            <a:r>
              <a:rPr lang="es-CO" sz="2400" dirty="0" smtClean="0"/>
              <a:t>A diferencia de los otros algoritmos de enrutamiento no propaga costos sino caminos; es decir; la ruta de enrutadores hasta un sistema autónomo determinado. Es de criterio del administración de cada sistema autónomo rechazar ciertas rutas</a:t>
            </a:r>
            <a:endParaRPr lang="es-CO" sz="2400" b="1" dirty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 smtClean="0">
                <a:solidFill>
                  <a:srgbClr val="FF0000"/>
                </a:solidFill>
                <a:latin typeface="Tw Cen MT" pitchFamily="34" charset="0"/>
              </a:rPr>
              <a:t>Multicast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400" dirty="0" smtClean="0"/>
              <a:t>La comunicación entre un emisor y un receptor emplea direcciones IP del tipo </a:t>
            </a:r>
            <a:r>
              <a:rPr lang="es-CO" sz="2400" dirty="0" err="1" smtClean="0"/>
              <a:t>Unicast</a:t>
            </a:r>
            <a:r>
              <a:rPr lang="es-CO" sz="2400" dirty="0" smtClean="0"/>
              <a:t>, para varios receptores se emplean direcciones del tipo </a:t>
            </a:r>
            <a:r>
              <a:rPr lang="es-CO" sz="2400" dirty="0" err="1" smtClean="0"/>
              <a:t>Multicast</a:t>
            </a: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549" y="3140968"/>
            <a:ext cx="3574901" cy="269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 smtClean="0">
                <a:solidFill>
                  <a:srgbClr val="FF0000"/>
                </a:solidFill>
                <a:latin typeface="Tw Cen MT" pitchFamily="34" charset="0"/>
              </a:rPr>
              <a:t>Multicast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400" dirty="0" smtClean="0"/>
              <a:t>Se emplea un identificador de grupo por medio de una dirección IP de clase D</a:t>
            </a: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926" y="2708920"/>
            <a:ext cx="6004148" cy="3153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351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 smtClean="0">
                <a:solidFill>
                  <a:srgbClr val="FF0000"/>
                </a:solidFill>
                <a:latin typeface="Tw Cen MT" pitchFamily="34" charset="0"/>
              </a:rPr>
              <a:t>Multicast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400" dirty="0" smtClean="0"/>
              <a:t>El objetivo del enrutamiento </a:t>
            </a:r>
            <a:r>
              <a:rPr lang="es-CO" sz="2400" dirty="0" err="1" smtClean="0"/>
              <a:t>Multicast</a:t>
            </a:r>
            <a:r>
              <a:rPr lang="es-CO" sz="2400" dirty="0" smtClean="0"/>
              <a:t> es encontrar el árbol que conecta todos los enrutadores que tienen equipos pertenecientes  al grupo </a:t>
            </a:r>
            <a:r>
              <a:rPr lang="es-CO" sz="2400" dirty="0" err="1" smtClean="0"/>
              <a:t>Multicast</a:t>
            </a: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38" y="3140968"/>
            <a:ext cx="3241324" cy="2768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95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FF0000"/>
                </a:solidFill>
                <a:latin typeface="Tw Cen MT"/>
              </a:rPr>
              <a:t>Bibliografía</a:t>
            </a:r>
            <a:endParaRPr lang="es-ES_tradnl" dirty="0">
              <a:solidFill>
                <a:srgbClr val="FF0000"/>
              </a:solidFill>
              <a:latin typeface="Tw Cen M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525963"/>
          </a:xfrm>
        </p:spPr>
        <p:txBody>
          <a:bodyPr>
            <a:normAutofit/>
          </a:bodyPr>
          <a:lstStyle/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 smtClean="0"/>
              <a:t>Computer Networking: A Top-Down Approach </a:t>
            </a:r>
            <a:endParaRPr lang="en-US" sz="2000" b="1" dirty="0"/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 smtClean="0"/>
              <a:t>Sexta</a:t>
            </a:r>
            <a:r>
              <a:rPr lang="en-US" sz="2000" dirty="0"/>
              <a:t> </a:t>
            </a:r>
            <a:r>
              <a:rPr lang="en-US" sz="2000" dirty="0" smtClean="0"/>
              <a:t>Edición (2012)</a:t>
            </a:r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 smtClean="0"/>
              <a:t>James </a:t>
            </a:r>
            <a:r>
              <a:rPr lang="en-US" sz="2000" dirty="0"/>
              <a:t>F. Kurose and Keith W. </a:t>
            </a:r>
            <a:r>
              <a:rPr lang="en-US" sz="2000" dirty="0" smtClean="0"/>
              <a:t>Ross</a:t>
            </a:r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hlinkClick r:id="rId2"/>
            </a:endParaRPr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2000" b="1" dirty="0" err="1"/>
              <a:t>Using</a:t>
            </a:r>
            <a:r>
              <a:rPr lang="es-ES" sz="2000" b="1" dirty="0"/>
              <a:t> </a:t>
            </a:r>
            <a:r>
              <a:rPr lang="es-ES" sz="2000" b="1" dirty="0" err="1"/>
              <a:t>Snort</a:t>
            </a:r>
            <a:r>
              <a:rPr lang="es-ES" sz="2000" b="1" dirty="0"/>
              <a:t> and </a:t>
            </a:r>
            <a:r>
              <a:rPr lang="es-ES" sz="2000" b="1" dirty="0" err="1"/>
              <a:t>Ethereal</a:t>
            </a:r>
            <a:r>
              <a:rPr lang="es-ES" sz="2000" b="1" dirty="0"/>
              <a:t> </a:t>
            </a:r>
            <a:r>
              <a:rPr lang="es-ES" sz="2000" b="1" dirty="0" err="1"/>
              <a:t>to</a:t>
            </a:r>
            <a:r>
              <a:rPr lang="es-ES" sz="2000" b="1" dirty="0"/>
              <a:t> Master </a:t>
            </a:r>
            <a:r>
              <a:rPr lang="es-ES" sz="2000" b="1" dirty="0" err="1"/>
              <a:t>The</a:t>
            </a:r>
            <a:r>
              <a:rPr lang="es-ES" sz="2000" b="1" dirty="0"/>
              <a:t> 8 </a:t>
            </a:r>
            <a:r>
              <a:rPr lang="es-ES" sz="2000" b="1" dirty="0" err="1"/>
              <a:t>Layers</a:t>
            </a:r>
            <a:r>
              <a:rPr lang="es-ES" sz="2000" b="1" dirty="0"/>
              <a:t> Of </a:t>
            </a:r>
            <a:r>
              <a:rPr lang="es-ES" sz="2000" b="1" dirty="0" err="1"/>
              <a:t>An</a:t>
            </a:r>
            <a:r>
              <a:rPr lang="es-ES" sz="2000" b="1" dirty="0"/>
              <a:t> </a:t>
            </a:r>
            <a:r>
              <a:rPr lang="es-ES" sz="2000" b="1" dirty="0" err="1"/>
              <a:t>Insecure</a:t>
            </a:r>
            <a:r>
              <a:rPr lang="es-ES" sz="2000" b="1" dirty="0"/>
              <a:t> Network</a:t>
            </a:r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2000" dirty="0"/>
              <a:t>Primera Edición (2006)</a:t>
            </a:r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/>
              <a:t>Michael Gregg, Stephen Watkins, George Mays, Chris </a:t>
            </a:r>
            <a:r>
              <a:rPr lang="en-US" sz="2000" dirty="0" err="1"/>
              <a:t>Ries</a:t>
            </a:r>
            <a:r>
              <a:rPr lang="en-US" sz="2000" dirty="0"/>
              <a:t>, Ronald M. </a:t>
            </a:r>
            <a:r>
              <a:rPr lang="en-US" sz="2000" dirty="0" err="1"/>
              <a:t>Bandes</a:t>
            </a:r>
            <a:r>
              <a:rPr lang="en-US" sz="2000" dirty="0"/>
              <a:t>, Brandon Franklin</a:t>
            </a:r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hlinkClick r:id="rId2"/>
              </a:rPr>
              <a:t/>
            </a:r>
            <a:br>
              <a:rPr lang="en-US" sz="2000" dirty="0">
                <a:hlinkClick r:id="rId2"/>
              </a:rPr>
            </a:br>
            <a:endParaRPr lang="en-US" sz="2000" dirty="0" smtClean="0"/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endParaRPr lang="es-ES" sz="2000" dirty="0" smtClean="0"/>
          </a:p>
        </p:txBody>
      </p:sp>
      <p:cxnSp>
        <p:nvCxnSpPr>
          <p:cNvPr id="6" name="5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7242" y="1600200"/>
            <a:ext cx="8229600" cy="4525963"/>
          </a:xfrm>
        </p:spPr>
        <p:txBody>
          <a:bodyPr/>
          <a:lstStyle/>
          <a:p>
            <a:pPr algn="ctr">
              <a:lnSpc>
                <a:spcPct val="150000"/>
              </a:lnSpc>
              <a:buNone/>
            </a:pPr>
            <a:endParaRPr lang="es-ES" dirty="0" smtClean="0"/>
          </a:p>
          <a:p>
            <a:pPr algn="ctr">
              <a:lnSpc>
                <a:spcPct val="150000"/>
              </a:lnSpc>
              <a:buNone/>
            </a:pPr>
            <a:r>
              <a:rPr lang="es-ES" sz="2800" dirty="0" smtClean="0">
                <a:hlinkClick r:id="rId2"/>
              </a:rPr>
              <a:t>daniel.barragan@correounivalle.edu.co</a:t>
            </a:r>
            <a:endParaRPr lang="es-ES" sz="2800" dirty="0" smtClean="0"/>
          </a:p>
          <a:p>
            <a:pPr algn="ctr">
              <a:lnSpc>
                <a:spcPct val="150000"/>
              </a:lnSpc>
              <a:buNone/>
            </a:pPr>
            <a:r>
              <a:rPr lang="es-ES" sz="2800" dirty="0" smtClean="0"/>
              <a:t>Edificio 331 – Oficina 2114</a:t>
            </a:r>
          </a:p>
          <a:p>
            <a:pPr algn="ctr">
              <a:lnSpc>
                <a:spcPct val="150000"/>
              </a:lnSpc>
              <a:buNone/>
            </a:pPr>
            <a:r>
              <a:rPr lang="es-ES" sz="2800" dirty="0" smtClean="0"/>
              <a:t>Lunes y Miércoles 2:00 </a:t>
            </a:r>
            <a:r>
              <a:rPr lang="es-ES" sz="2800" dirty="0"/>
              <a:t>p</a:t>
            </a:r>
            <a:r>
              <a:rPr lang="es-ES" sz="2800" dirty="0" smtClean="0"/>
              <a:t>m – </a:t>
            </a:r>
            <a:r>
              <a:rPr lang="es-ES" sz="2800" dirty="0"/>
              <a:t>5</a:t>
            </a:r>
            <a:r>
              <a:rPr lang="es-ES" sz="2800" dirty="0" smtClean="0"/>
              <a:t>:00 pm</a:t>
            </a:r>
          </a:p>
          <a:p>
            <a:endParaRPr lang="es-ES_tradnl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Asesorías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8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762125"/>
            <a:ext cx="3810000" cy="3333750"/>
          </a:xfrm>
          <a:prstGeom prst="rect">
            <a:avLst/>
          </a:prstGeom>
        </p:spPr>
      </p:pic>
      <p:cxnSp>
        <p:nvCxnSpPr>
          <p:cNvPr id="3" name="2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5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Enrutamiento (Anexo)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b="1" dirty="0" err="1" smtClean="0"/>
              <a:t>Distance</a:t>
            </a:r>
            <a:r>
              <a:rPr lang="es-CO" b="1" dirty="0" smtClean="0"/>
              <a:t> Vector </a:t>
            </a:r>
            <a:r>
              <a:rPr lang="es-CO" b="1" dirty="0" err="1" smtClean="0"/>
              <a:t>Routing</a:t>
            </a:r>
            <a:endParaRPr lang="es-CO" b="1" dirty="0" smtClean="0"/>
          </a:p>
          <a:p>
            <a:pPr marL="0" indent="0" algn="just">
              <a:buNone/>
            </a:pPr>
            <a:r>
              <a:rPr lang="es-CO" sz="2400" dirty="0" smtClean="0"/>
              <a:t>Otra forma de representar el algoritmo gráficamente es como se muestra en la siguiente figura.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800" b="1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581" y="3450307"/>
            <a:ext cx="4638675" cy="206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03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Enrutamiento (Anexo)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b="1" dirty="0" err="1" smtClean="0"/>
              <a:t>Distance</a:t>
            </a:r>
            <a:r>
              <a:rPr lang="es-CO" b="1" dirty="0" smtClean="0"/>
              <a:t> Vector </a:t>
            </a:r>
            <a:r>
              <a:rPr lang="es-CO" b="1" dirty="0" err="1" smtClean="0"/>
              <a:t>Routing</a:t>
            </a:r>
            <a:endParaRPr lang="es-CO" b="1" dirty="0" smtClean="0"/>
          </a:p>
          <a:p>
            <a:pPr marL="0" indent="0" algn="just">
              <a:buNone/>
            </a:pPr>
            <a:r>
              <a:rPr lang="es-CO" sz="2400" b="1" dirty="0" smtClean="0"/>
              <a:t>Interpretación: </a:t>
            </a:r>
            <a:r>
              <a:rPr lang="es-CO" sz="2400" dirty="0" smtClean="0"/>
              <a:t>Estando en E, si el primer movimiento fue hacia B, el costo </a:t>
            </a:r>
            <a:r>
              <a:rPr lang="es-CO" sz="2400" dirty="0" smtClean="0"/>
              <a:t>del camino </a:t>
            </a:r>
            <a:r>
              <a:rPr lang="es-CO" sz="2400" dirty="0" smtClean="0"/>
              <a:t>mas corto hacia A es 14 (8+1+2+2+1)</a:t>
            </a:r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800" b="1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581" y="3450307"/>
            <a:ext cx="4638675" cy="206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0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7030</TotalTime>
  <Words>3171</Words>
  <Application>Microsoft Office PowerPoint</Application>
  <PresentationFormat>Presentación en pantalla (4:3)</PresentationFormat>
  <Paragraphs>1411</Paragraphs>
  <Slides>102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102</vt:i4>
      </vt:variant>
    </vt:vector>
  </HeadingPairs>
  <TitlesOfParts>
    <vt:vector size="103" baseType="lpstr">
      <vt:lpstr>Tema de Office</vt:lpstr>
      <vt:lpstr>Presentación de PowerPoint</vt:lpstr>
      <vt:lpstr>http://eisc.univalle.edu.co/cursos/web/ver/750001M/7</vt:lpstr>
      <vt:lpstr>Agenda</vt:lpstr>
      <vt:lpstr>Introducción</vt:lpstr>
      <vt:lpstr>Tipos de Servicio</vt:lpstr>
      <vt:lpstr>Tipos de Servicio</vt:lpstr>
      <vt:lpstr>Tipos de Servicio</vt:lpstr>
      <vt:lpstr>Tipos de Servicio</vt:lpstr>
      <vt:lpstr>Enrutamiento</vt:lpstr>
      <vt:lpstr>Enrutamiento</vt:lpstr>
      <vt:lpstr>Enrutamiento</vt:lpstr>
      <vt:lpstr>Enrutamiento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Enrutamiento</vt:lpstr>
      <vt:lpstr>Enrutamiento</vt:lpstr>
      <vt:lpstr>Enrutamiento</vt:lpstr>
      <vt:lpstr>Enrutamiento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Enrutamiento</vt:lpstr>
      <vt:lpstr>Enrutamiento</vt:lpstr>
      <vt:lpstr>Enrutamiento</vt:lpstr>
      <vt:lpstr>Enrutamiento Jerárquico</vt:lpstr>
      <vt:lpstr>Enrutamiento Jerárquico</vt:lpstr>
      <vt:lpstr>Enrutamiento Jerárquico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IP (Internet Protocol)</vt:lpstr>
      <vt:lpstr>Enrutamiento en Internet</vt:lpstr>
      <vt:lpstr>Enrutamiento en Internet</vt:lpstr>
      <vt:lpstr>Enrutamiento en Internet</vt:lpstr>
      <vt:lpstr>Enrutamiento en Internet</vt:lpstr>
      <vt:lpstr>Multicast</vt:lpstr>
      <vt:lpstr>Multicast</vt:lpstr>
      <vt:lpstr>Multicast</vt:lpstr>
      <vt:lpstr>Bibliografía</vt:lpstr>
      <vt:lpstr>Asesorías</vt:lpstr>
      <vt:lpstr>Presentación de PowerPoint</vt:lpstr>
      <vt:lpstr>Enrutamiento (Anexo)</vt:lpstr>
      <vt:lpstr>Enrutamiento (Anexo)</vt:lpstr>
      <vt:lpstr>Enrutamiento (Anexo)</vt:lpstr>
      <vt:lpstr>Enrutamiento (Anexo)</vt:lpstr>
      <vt:lpstr>Enrutamiento (Anexo)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Daniel</dc:creator>
  <cp:lastModifiedBy>Daniel</cp:lastModifiedBy>
  <cp:revision>272</cp:revision>
  <dcterms:created xsi:type="dcterms:W3CDTF">2009-08-31T02:57:41Z</dcterms:created>
  <dcterms:modified xsi:type="dcterms:W3CDTF">2013-05-13T22:26:57Z</dcterms:modified>
</cp:coreProperties>
</file>