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24ED07-220A-4B11-A730-B015CDAACE0D}" v="19" dt="2023-05-22T17:18:11.9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com Tema 2 - Ênfas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Estilo Escuro 1 - Ênfase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Estilo Escuro 1 - Ênfas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73BE1-5FD0-D3D4-5EDF-AC93C624A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FE6A35-6C2F-EF17-00EC-DA33BC64E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475D85-F2F0-8EA1-40E5-D0DD75E3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1E86-D3B4-4C9A-83A6-798D7F92D04F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14ADD5-4F61-8F83-1461-17363475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EB292C-1C61-0522-804F-12223F91F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C272-8E61-468B-A113-8A03C1ACC7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36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3955F-5819-7617-EF27-AD43D5A1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EA940F-4D04-D396-0455-0FCC1B617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0662B9-68A5-0E8D-AF89-1DE7F557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1E86-D3B4-4C9A-83A6-798D7F92D04F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E4B0C3-F5CB-1DD8-F237-1F521799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C3EA42-18F9-E9CE-97A5-43DC9EB1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C272-8E61-468B-A113-8A03C1ACC7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6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517785-2107-1E51-B075-B8053EA1D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D9467A-448F-63DD-0706-3DAA5C16F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70FEA0-E73D-5508-B936-05D950E2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1E86-D3B4-4C9A-83A6-798D7F92D04F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81897D-85AE-A029-07A3-5CFD38878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C4A2C0-591A-EC2C-2061-509BFD25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C272-8E61-468B-A113-8A03C1ACC7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44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B2CAE-775C-CF88-D1E5-8BB947A7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8428BD-80EE-F30E-8276-9D397AB96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E216D8-9C33-143A-98A0-C6D30496B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1E86-D3B4-4C9A-83A6-798D7F92D04F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49E4AD-80F1-1731-9F37-682B175F2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E63670-278E-4E75-EAAD-F616AB73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C272-8E61-468B-A113-8A03C1ACC7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03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8B2CB-5F78-1BC8-0C4D-E83A1FBD2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074CAB-A1CA-1EFB-DF09-73FD92EA3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EFE8B3-692D-33E5-1FF0-521E4AED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1E86-D3B4-4C9A-83A6-798D7F92D04F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90ED7E-7C42-F317-91A3-EDCD46985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48286F-C15E-783B-221D-2046DA21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C272-8E61-468B-A113-8A03C1ACC7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40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4A9A5-E979-A91F-A8B9-3001C7A7F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0EA087-E4D7-1164-E846-EA11FA899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4CCEEF-3268-0710-97AF-194BB5298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2AF437-4179-6A03-082D-58079C3E3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1E86-D3B4-4C9A-83A6-798D7F92D04F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96F721-668B-EAD5-65F6-09069684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C6D632-6152-72B9-A167-DE905645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C272-8E61-468B-A113-8A03C1ACC7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2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1EF47-F4A2-FD5F-E6E3-2BA7E4AB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92CDA7-7E81-7B47-27B1-513E58A5C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40F1B2-C731-22CC-9888-BD71AB3E1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267900-21BF-CCF1-55B6-E6E813F48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928C254-AB69-4375-7E67-A8BF6CFA5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0CC8BBC-0271-BF4D-D3D6-B7A04631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1E86-D3B4-4C9A-83A6-798D7F92D04F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BF045F-5C1E-A3E9-0876-E4155DA8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D32B52-D657-5B47-6AF1-4E937CC0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C272-8E61-468B-A113-8A03C1ACC7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54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D878B-5F64-8BCC-97F6-6BC43D48C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139896D-0575-46B6-A9F8-49EBC3E5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1E86-D3B4-4C9A-83A6-798D7F92D04F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15E737-5542-C690-5886-82A4E1823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0CC6EF-E583-F382-4161-1E6CE168C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C272-8E61-468B-A113-8A03C1ACC7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03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96BE51D-E5E8-A72D-7997-B4B8DF61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1E86-D3B4-4C9A-83A6-798D7F92D04F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5553444-7807-5783-A520-310D6950B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2207C4-3F22-0CA6-B2D3-26D40A54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C272-8E61-468B-A113-8A03C1ACC7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82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2542C-48EC-05F3-D68B-726952C9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E87190-7C97-E23F-C938-C0D70AB87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294E99-E950-C29C-2CB9-27D84CC54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A8302A-F1E9-AADE-2C18-276BE5C4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1E86-D3B4-4C9A-83A6-798D7F92D04F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D854A2-3E2E-9DBD-17E7-CA38B8115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A2FAA7-8062-700F-9486-49DDEAA9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C272-8E61-468B-A113-8A03C1ACC7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40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8C68-6AFD-5151-9AFF-78837115C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2DCA02-56FE-BC45-AFE7-552E638D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A94517-21F0-CA18-EF5C-4F27D69F5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526CA4-2EAE-BC8D-E298-CC92ABE8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1E86-D3B4-4C9A-83A6-798D7F92D04F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9D83E5-4DDC-19C4-915A-57F832D2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93DC26-FCF9-38DE-C94E-3CD634FE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C272-8E61-468B-A113-8A03C1ACC7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38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73D884F-682A-5AD7-A9C1-1AC8FF4A9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E43FA5-22CA-0B33-78A5-8797A256F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70885E-7C35-A7F7-28CA-6D6B0AF60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1E86-D3B4-4C9A-83A6-798D7F92D04F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F254E6-C59C-BC95-9861-ADCF14C8A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CB8844-7601-9604-E490-44B2EC6F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7C272-8E61-468B-A113-8A03C1ACC7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97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CB29441-8E90-C670-6D09-92AF91282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95400"/>
            <a:ext cx="5581650" cy="42672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D7490EE-B280-0B4A-4CB8-A40635FA46D5}"/>
              </a:ext>
            </a:extLst>
          </p:cNvPr>
          <p:cNvSpPr txBox="1"/>
          <p:nvPr/>
        </p:nvSpPr>
        <p:spPr>
          <a:xfrm>
            <a:off x="279253" y="649069"/>
            <a:ext cx="3596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Visão do Produto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3283DC-E453-E984-22AD-86121506FC95}"/>
              </a:ext>
            </a:extLst>
          </p:cNvPr>
          <p:cNvSpPr txBox="1"/>
          <p:nvPr/>
        </p:nvSpPr>
        <p:spPr>
          <a:xfrm>
            <a:off x="279253" y="2977278"/>
            <a:ext cx="61911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alunos do Ensino Médio de escolas públicas</a:t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cuja falta de interesse dificulta o aprendizado, “A Ilha</a:t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Estrela Mágica” é um livro-jogo didático que visa</a:t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engajar os alunos nas atividades escolares. Diferentemente</a:t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jogo da Dora, a Aventureira, que ensina apenas inglês,</a:t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nosso produto abrange diferentes matérias.</a:t>
            </a:r>
          </a:p>
        </p:txBody>
      </p:sp>
    </p:spTree>
    <p:extLst>
      <p:ext uri="{BB962C8B-B14F-4D97-AF65-F5344CB8AC3E}">
        <p14:creationId xmlns:p14="http://schemas.microsoft.com/office/powerpoint/2010/main" val="331435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D7490EE-B280-0B4A-4CB8-A40635FA46D5}"/>
              </a:ext>
            </a:extLst>
          </p:cNvPr>
          <p:cNvSpPr txBox="1"/>
          <p:nvPr/>
        </p:nvSpPr>
        <p:spPr>
          <a:xfrm>
            <a:off x="279253" y="649069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Jornadas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E0A7ED-57E8-454E-24D6-F5D9E6F2AC48}"/>
              </a:ext>
            </a:extLst>
          </p:cNvPr>
          <p:cNvSpPr txBox="1"/>
          <p:nvPr/>
        </p:nvSpPr>
        <p:spPr>
          <a:xfrm>
            <a:off x="279253" y="179317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Jessica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5E71217-3E4C-4F9F-96E9-150AEF8F69AE}"/>
              </a:ext>
            </a:extLst>
          </p:cNvPr>
          <p:cNvCxnSpPr/>
          <p:nvPr/>
        </p:nvCxnSpPr>
        <p:spPr>
          <a:xfrm>
            <a:off x="5086598" y="1674420"/>
            <a:ext cx="0" cy="46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5457DE2-D395-69E8-876E-F667A761D5D4}"/>
              </a:ext>
            </a:extLst>
          </p:cNvPr>
          <p:cNvSpPr txBox="1"/>
          <p:nvPr/>
        </p:nvSpPr>
        <p:spPr>
          <a:xfrm>
            <a:off x="5320145" y="1839340"/>
            <a:ext cx="623786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06:30 – Acorda e toma o café da manhã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07:05 – Chega na escola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11:45 – Volta para casa e almoça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12:15 – Revisa o conteúdo da manhã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13:00 – Chega na escola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16:10 – Joga “A Ilha da Estrela Mágica” na aula de informática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17:00 – Sai da escola e vai para o treino de vôlei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18:15 – Chega em casa e vai jantar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19:00 – Revisa o conteúdo da tarde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22:30 – Vai dormir</a:t>
            </a:r>
          </a:p>
        </p:txBody>
      </p:sp>
    </p:spTree>
    <p:extLst>
      <p:ext uri="{BB962C8B-B14F-4D97-AF65-F5344CB8AC3E}">
        <p14:creationId xmlns:p14="http://schemas.microsoft.com/office/powerpoint/2010/main" val="3332651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D7490EE-B280-0B4A-4CB8-A40635FA46D5}"/>
              </a:ext>
            </a:extLst>
          </p:cNvPr>
          <p:cNvSpPr txBox="1"/>
          <p:nvPr/>
        </p:nvSpPr>
        <p:spPr>
          <a:xfrm>
            <a:off x="279253" y="649069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Jornadas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E0A7ED-57E8-454E-24D6-F5D9E6F2AC48}"/>
              </a:ext>
            </a:extLst>
          </p:cNvPr>
          <p:cNvSpPr txBox="1"/>
          <p:nvPr/>
        </p:nvSpPr>
        <p:spPr>
          <a:xfrm>
            <a:off x="279253" y="1793174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5E71217-3E4C-4F9F-96E9-150AEF8F69AE}"/>
              </a:ext>
            </a:extLst>
          </p:cNvPr>
          <p:cNvCxnSpPr/>
          <p:nvPr/>
        </p:nvCxnSpPr>
        <p:spPr>
          <a:xfrm>
            <a:off x="5086598" y="1674420"/>
            <a:ext cx="0" cy="46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5457DE2-D395-69E8-876E-F667A761D5D4}"/>
              </a:ext>
            </a:extLst>
          </p:cNvPr>
          <p:cNvSpPr txBox="1"/>
          <p:nvPr/>
        </p:nvSpPr>
        <p:spPr>
          <a:xfrm>
            <a:off x="5320145" y="1839340"/>
            <a:ext cx="623786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07:00 – Acorda e toma o café da manhã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07:15 – Chega na escola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11:45 – Volta para casa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12:00 – Joga League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Legends</a:t>
            </a:r>
            <a:r>
              <a:rPr lang="pt-BR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™ enquanto almoça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13:15 – Chega na escola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16:10 – Joga “A Ilha da Estrela Mágica” na aula de informática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17:00 – Sai da escola e vai para o treino de vôlei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17:45 – Joga League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Legends</a:t>
            </a:r>
            <a:r>
              <a:rPr lang="pt-BR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™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22:00 – Janta assistindo lives de League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Legends</a:t>
            </a:r>
            <a:r>
              <a:rPr lang="pt-BR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™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00:00 – Vai dormir</a:t>
            </a:r>
          </a:p>
        </p:txBody>
      </p:sp>
    </p:spTree>
    <p:extLst>
      <p:ext uri="{BB962C8B-B14F-4D97-AF65-F5344CB8AC3E}">
        <p14:creationId xmlns:p14="http://schemas.microsoft.com/office/powerpoint/2010/main" val="4933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D7490EE-B280-0B4A-4CB8-A40635FA46D5}"/>
              </a:ext>
            </a:extLst>
          </p:cNvPr>
          <p:cNvSpPr txBox="1"/>
          <p:nvPr/>
        </p:nvSpPr>
        <p:spPr>
          <a:xfrm>
            <a:off x="279253" y="649069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Jornadas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E0A7ED-57E8-454E-24D6-F5D9E6F2AC48}"/>
              </a:ext>
            </a:extLst>
          </p:cNvPr>
          <p:cNvSpPr txBox="1"/>
          <p:nvPr/>
        </p:nvSpPr>
        <p:spPr>
          <a:xfrm>
            <a:off x="279253" y="1793174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Camacho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5E71217-3E4C-4F9F-96E9-150AEF8F69AE}"/>
              </a:ext>
            </a:extLst>
          </p:cNvPr>
          <p:cNvCxnSpPr/>
          <p:nvPr/>
        </p:nvCxnSpPr>
        <p:spPr>
          <a:xfrm>
            <a:off x="5086598" y="1674420"/>
            <a:ext cx="0" cy="46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5457DE2-D395-69E8-876E-F667A761D5D4}"/>
              </a:ext>
            </a:extLst>
          </p:cNvPr>
          <p:cNvSpPr txBox="1"/>
          <p:nvPr/>
        </p:nvSpPr>
        <p:spPr>
          <a:xfrm>
            <a:off x="5320145" y="1839340"/>
            <a:ext cx="623786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06:00 – Acorda e toma o café da manhã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06:50 – Chega na escola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07:15 – Vai para a primeira aula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08:05 – Volta para a sala dos professores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08:55 – Vai para a segunda aula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09:45 – Intervalo da escola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10:00 – Vai para a quarta aula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10:55 – Vai para a quarta aula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11:45 – Volta para casa e almoça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13:00 – Chega na escola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13:15 – Vai para a sala dos professores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16:10 – Joga “A Ilha da Estrela Mágica” na aula de informática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17:00 – Sai da escola e vai para o treino de vôlei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17:30 – Janta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18:00 – Corrige as atividades e lava a louça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21:00 – Vai dormir</a:t>
            </a:r>
          </a:p>
        </p:txBody>
      </p:sp>
    </p:spTree>
    <p:extLst>
      <p:ext uri="{BB962C8B-B14F-4D97-AF65-F5344CB8AC3E}">
        <p14:creationId xmlns:p14="http://schemas.microsoft.com/office/powerpoint/2010/main" val="82709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D7490EE-B280-0B4A-4CB8-A40635FA46D5}"/>
              </a:ext>
            </a:extLst>
          </p:cNvPr>
          <p:cNvSpPr txBox="1"/>
          <p:nvPr/>
        </p:nvSpPr>
        <p:spPr>
          <a:xfrm>
            <a:off x="279253" y="649069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Ondas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8F66A8D1-96D3-6E4D-EE84-E68660F9B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015382"/>
              </p:ext>
            </p:extLst>
          </p:nvPr>
        </p:nvGraphicFramePr>
        <p:xfrm>
          <a:off x="1746321" y="1562815"/>
          <a:ext cx="2069508" cy="634120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2069508">
                  <a:extLst>
                    <a:ext uri="{9D8B030D-6E8A-4147-A177-3AD203B41FA5}">
                      <a16:colId xmlns:a16="http://schemas.microsoft.com/office/drawing/2014/main" val="840136612"/>
                    </a:ext>
                  </a:extLst>
                </a:gridCol>
              </a:tblGrid>
              <a:tr h="634120">
                <a:tc>
                  <a:txBody>
                    <a:bodyPr/>
                    <a:lstStyle/>
                    <a:p>
                      <a:r>
                        <a:rPr lang="pt-BR" dirty="0"/>
                        <a:t>Interface do jogo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764758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009C7B8-A18F-08A9-FBDA-FF81EB547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60508"/>
              </p:ext>
            </p:extLst>
          </p:nvPr>
        </p:nvGraphicFramePr>
        <p:xfrm>
          <a:off x="4115591" y="1562815"/>
          <a:ext cx="2069508" cy="640080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2069508">
                  <a:extLst>
                    <a:ext uri="{9D8B030D-6E8A-4147-A177-3AD203B41FA5}">
                      <a16:colId xmlns:a16="http://schemas.microsoft.com/office/drawing/2014/main" val="840136612"/>
                    </a:ext>
                  </a:extLst>
                </a:gridCol>
              </a:tblGrid>
              <a:tr h="634120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Sistema de perguntas aleatórias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764758"/>
                  </a:ext>
                </a:extLst>
              </a:tr>
            </a:tbl>
          </a:graphicData>
        </a:graphic>
      </p:graphicFrame>
      <p:graphicFrame>
        <p:nvGraphicFramePr>
          <p:cNvPr id="4" name="Tabela 2">
            <a:extLst>
              <a:ext uri="{FF2B5EF4-FFF2-40B4-BE49-F238E27FC236}">
                <a16:creationId xmlns:a16="http://schemas.microsoft.com/office/drawing/2014/main" id="{9A718741-0771-D88F-1562-42D445C6A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711469"/>
              </p:ext>
            </p:extLst>
          </p:nvPr>
        </p:nvGraphicFramePr>
        <p:xfrm>
          <a:off x="6484861" y="1556855"/>
          <a:ext cx="2069508" cy="640080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2069508">
                  <a:extLst>
                    <a:ext uri="{9D8B030D-6E8A-4147-A177-3AD203B41FA5}">
                      <a16:colId xmlns:a16="http://schemas.microsoft.com/office/drawing/2014/main" val="840136612"/>
                    </a:ext>
                  </a:extLst>
                </a:gridCol>
              </a:tblGrid>
              <a:tr h="634120">
                <a:tc>
                  <a:txBody>
                    <a:bodyPr/>
                    <a:lstStyle/>
                    <a:p>
                      <a:r>
                        <a:rPr lang="pt-BR" dirty="0"/>
                        <a:t>Listagem de perguntas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764758"/>
                  </a:ext>
                </a:extLst>
              </a:tr>
            </a:tbl>
          </a:graphicData>
        </a:graphic>
      </p:graphicFrame>
      <p:graphicFrame>
        <p:nvGraphicFramePr>
          <p:cNvPr id="7" name="Tabela 2">
            <a:extLst>
              <a:ext uri="{FF2B5EF4-FFF2-40B4-BE49-F238E27FC236}">
                <a16:creationId xmlns:a16="http://schemas.microsoft.com/office/drawing/2014/main" id="{D5B0EC53-91A4-C251-B03E-BF0E2560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317810"/>
              </p:ext>
            </p:extLst>
          </p:nvPr>
        </p:nvGraphicFramePr>
        <p:xfrm>
          <a:off x="1746320" y="2464350"/>
          <a:ext cx="2069507" cy="634120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2069507">
                  <a:extLst>
                    <a:ext uri="{9D8B030D-6E8A-4147-A177-3AD203B41FA5}">
                      <a16:colId xmlns:a16="http://schemas.microsoft.com/office/drawing/2014/main" val="840136612"/>
                    </a:ext>
                  </a:extLst>
                </a:gridCol>
              </a:tblGrid>
              <a:tr h="634120">
                <a:tc>
                  <a:txBody>
                    <a:bodyPr/>
                    <a:lstStyle/>
                    <a:p>
                      <a:r>
                        <a:rPr lang="pt-BR" dirty="0"/>
                        <a:t>História do jogo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764758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79F29D8-EE53-F34F-EF34-5079DEE63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232413"/>
              </p:ext>
            </p:extLst>
          </p:nvPr>
        </p:nvGraphicFramePr>
        <p:xfrm>
          <a:off x="4112204" y="2464350"/>
          <a:ext cx="2069509" cy="634120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2069509">
                  <a:extLst>
                    <a:ext uri="{9D8B030D-6E8A-4147-A177-3AD203B41FA5}">
                      <a16:colId xmlns:a16="http://schemas.microsoft.com/office/drawing/2014/main" val="840136612"/>
                    </a:ext>
                  </a:extLst>
                </a:gridCol>
              </a:tblGrid>
              <a:tr h="634120">
                <a:tc>
                  <a:txBody>
                    <a:bodyPr/>
                    <a:lstStyle/>
                    <a:p>
                      <a:r>
                        <a:rPr lang="pt-BR" dirty="0"/>
                        <a:t>Mapa do jogo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764758"/>
                  </a:ext>
                </a:extLst>
              </a:tr>
            </a:tbl>
          </a:graphicData>
        </a:graphic>
      </p:graphicFrame>
      <p:graphicFrame>
        <p:nvGraphicFramePr>
          <p:cNvPr id="9" name="Tabela 2">
            <a:extLst>
              <a:ext uri="{FF2B5EF4-FFF2-40B4-BE49-F238E27FC236}">
                <a16:creationId xmlns:a16="http://schemas.microsoft.com/office/drawing/2014/main" id="{94B1F544-B874-3F3B-C652-99FB0E329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32603"/>
              </p:ext>
            </p:extLst>
          </p:nvPr>
        </p:nvGraphicFramePr>
        <p:xfrm>
          <a:off x="6478090" y="2464350"/>
          <a:ext cx="2069508" cy="640080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2069508">
                  <a:extLst>
                    <a:ext uri="{9D8B030D-6E8A-4147-A177-3AD203B41FA5}">
                      <a16:colId xmlns:a16="http://schemas.microsoft.com/office/drawing/2014/main" val="840136612"/>
                    </a:ext>
                  </a:extLst>
                </a:gridCol>
              </a:tblGrid>
              <a:tr h="634120">
                <a:tc>
                  <a:txBody>
                    <a:bodyPr/>
                    <a:lstStyle/>
                    <a:p>
                      <a:r>
                        <a:rPr lang="pt-BR" dirty="0"/>
                        <a:t>Verificação de respostas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764758"/>
                  </a:ext>
                </a:extLst>
              </a:tr>
            </a:tbl>
          </a:graphicData>
        </a:graphic>
      </p:graphicFrame>
      <p:graphicFrame>
        <p:nvGraphicFramePr>
          <p:cNvPr id="10" name="Tabela 2">
            <a:extLst>
              <a:ext uri="{FF2B5EF4-FFF2-40B4-BE49-F238E27FC236}">
                <a16:creationId xmlns:a16="http://schemas.microsoft.com/office/drawing/2014/main" id="{9FB56493-B31F-8D4B-0149-CBAB42A31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009701"/>
              </p:ext>
            </p:extLst>
          </p:nvPr>
        </p:nvGraphicFramePr>
        <p:xfrm>
          <a:off x="1746320" y="3365885"/>
          <a:ext cx="2068639" cy="634120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2068639">
                  <a:extLst>
                    <a:ext uri="{9D8B030D-6E8A-4147-A177-3AD203B41FA5}">
                      <a16:colId xmlns:a16="http://schemas.microsoft.com/office/drawing/2014/main" val="840136612"/>
                    </a:ext>
                  </a:extLst>
                </a:gridCol>
              </a:tblGrid>
              <a:tr h="634120">
                <a:tc>
                  <a:txBody>
                    <a:bodyPr/>
                    <a:lstStyle/>
                    <a:p>
                      <a:r>
                        <a:rPr lang="pt-BR" dirty="0"/>
                        <a:t>Sistema de vida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764758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1B9646E7-6717-6105-3606-42F12B8F0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48125"/>
              </p:ext>
            </p:extLst>
          </p:nvPr>
        </p:nvGraphicFramePr>
        <p:xfrm>
          <a:off x="4112205" y="3359451"/>
          <a:ext cx="2069508" cy="640080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2069508">
                  <a:extLst>
                    <a:ext uri="{9D8B030D-6E8A-4147-A177-3AD203B41FA5}">
                      <a16:colId xmlns:a16="http://schemas.microsoft.com/office/drawing/2014/main" val="840136612"/>
                    </a:ext>
                  </a:extLst>
                </a:gridCol>
              </a:tblGrid>
              <a:tr h="634120">
                <a:tc>
                  <a:txBody>
                    <a:bodyPr/>
                    <a:lstStyle/>
                    <a:p>
                      <a:r>
                        <a:rPr lang="pt-BR" dirty="0"/>
                        <a:t>Arquivo executável do jogo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764758"/>
                  </a:ext>
                </a:extLst>
              </a:tr>
            </a:tbl>
          </a:graphicData>
        </a:graphic>
      </p:graphicFrame>
      <p:graphicFrame>
        <p:nvGraphicFramePr>
          <p:cNvPr id="14" name="Tabela 2">
            <a:extLst>
              <a:ext uri="{FF2B5EF4-FFF2-40B4-BE49-F238E27FC236}">
                <a16:creationId xmlns:a16="http://schemas.microsoft.com/office/drawing/2014/main" id="{5C7A570F-DD81-2B83-B207-C09B082B5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220730"/>
              </p:ext>
            </p:extLst>
          </p:nvPr>
        </p:nvGraphicFramePr>
        <p:xfrm>
          <a:off x="6485729" y="3359451"/>
          <a:ext cx="2068640" cy="640080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2068640">
                  <a:extLst>
                    <a:ext uri="{9D8B030D-6E8A-4147-A177-3AD203B41FA5}">
                      <a16:colId xmlns:a16="http://schemas.microsoft.com/office/drawing/2014/main" val="840136612"/>
                    </a:ext>
                  </a:extLst>
                </a:gridCol>
              </a:tblGrid>
              <a:tr h="634120">
                <a:tc>
                  <a:txBody>
                    <a:bodyPr/>
                    <a:lstStyle/>
                    <a:p>
                      <a:r>
                        <a:rPr lang="pt-BR" dirty="0"/>
                        <a:t>Temporizador por pergunta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764758"/>
                  </a:ext>
                </a:extLst>
              </a:tr>
            </a:tbl>
          </a:graphicData>
        </a:graphic>
      </p:graphicFrame>
      <p:graphicFrame>
        <p:nvGraphicFramePr>
          <p:cNvPr id="15" name="Tabela 2">
            <a:extLst>
              <a:ext uri="{FF2B5EF4-FFF2-40B4-BE49-F238E27FC236}">
                <a16:creationId xmlns:a16="http://schemas.microsoft.com/office/drawing/2014/main" id="{BAED7804-0D0C-8953-3C3F-68EE5B209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380259"/>
              </p:ext>
            </p:extLst>
          </p:nvPr>
        </p:nvGraphicFramePr>
        <p:xfrm>
          <a:off x="1746321" y="4344006"/>
          <a:ext cx="2068638" cy="634120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2068638">
                  <a:extLst>
                    <a:ext uri="{9D8B030D-6E8A-4147-A177-3AD203B41FA5}">
                      <a16:colId xmlns:a16="http://schemas.microsoft.com/office/drawing/2014/main" val="840136612"/>
                    </a:ext>
                  </a:extLst>
                </a:gridCol>
              </a:tblGrid>
              <a:tr h="634120">
                <a:tc>
                  <a:txBody>
                    <a:bodyPr/>
                    <a:lstStyle/>
                    <a:p>
                      <a:r>
                        <a:rPr lang="pt-BR" dirty="0"/>
                        <a:t>Recursos sonoros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764758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6C5279EB-4B6C-6D41-5DAB-42F9AAFC4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615935"/>
              </p:ext>
            </p:extLst>
          </p:nvPr>
        </p:nvGraphicFramePr>
        <p:xfrm>
          <a:off x="4112205" y="4344006"/>
          <a:ext cx="2069508" cy="640080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2069508">
                  <a:extLst>
                    <a:ext uri="{9D8B030D-6E8A-4147-A177-3AD203B41FA5}">
                      <a16:colId xmlns:a16="http://schemas.microsoft.com/office/drawing/2014/main" val="840136612"/>
                    </a:ext>
                  </a:extLst>
                </a:gridCol>
              </a:tblGrid>
              <a:tr h="634120">
                <a:tc>
                  <a:txBody>
                    <a:bodyPr/>
                    <a:lstStyle/>
                    <a:p>
                      <a:r>
                        <a:rPr lang="pt-BR" dirty="0"/>
                        <a:t>Sistema de loja e </a:t>
                      </a:r>
                      <a:r>
                        <a:rPr lang="pt-BR" dirty="0" err="1"/>
                        <a:t>power-ups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764758"/>
                  </a:ext>
                </a:extLst>
              </a:tr>
            </a:tbl>
          </a:graphicData>
        </a:graphic>
      </p:graphicFrame>
      <p:sp>
        <p:nvSpPr>
          <p:cNvPr id="18" name="CaixaDeTexto 17">
            <a:extLst>
              <a:ext uri="{FF2B5EF4-FFF2-40B4-BE49-F238E27FC236}">
                <a16:creationId xmlns:a16="http://schemas.microsoft.com/office/drawing/2014/main" id="{A9A10D2A-0699-B61B-105F-438C328BF90C}"/>
              </a:ext>
            </a:extLst>
          </p:cNvPr>
          <p:cNvSpPr txBox="1"/>
          <p:nvPr/>
        </p:nvSpPr>
        <p:spPr>
          <a:xfrm>
            <a:off x="279252" y="1621542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1ª Onda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CABBD82-6764-68AB-8E57-A6CE66504D9E}"/>
              </a:ext>
            </a:extLst>
          </p:cNvPr>
          <p:cNvSpPr txBox="1"/>
          <p:nvPr/>
        </p:nvSpPr>
        <p:spPr>
          <a:xfrm>
            <a:off x="282636" y="2550577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2ª Onda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598D132-A30D-B4D6-6EC5-5C2A7DAC3AFF}"/>
              </a:ext>
            </a:extLst>
          </p:cNvPr>
          <p:cNvSpPr txBox="1"/>
          <p:nvPr/>
        </p:nvSpPr>
        <p:spPr>
          <a:xfrm>
            <a:off x="279252" y="3452112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3ª Onda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6A25FE4-514A-104A-3D29-54FCE0880B80}"/>
              </a:ext>
            </a:extLst>
          </p:cNvPr>
          <p:cNvSpPr txBox="1"/>
          <p:nvPr/>
        </p:nvSpPr>
        <p:spPr>
          <a:xfrm>
            <a:off x="279252" y="4430233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4ª Onda</a:t>
            </a:r>
          </a:p>
        </p:txBody>
      </p:sp>
    </p:spTree>
    <p:extLst>
      <p:ext uri="{BB962C8B-B14F-4D97-AF65-F5344CB8AC3E}">
        <p14:creationId xmlns:p14="http://schemas.microsoft.com/office/powerpoint/2010/main" val="149388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D7490EE-B280-0B4A-4CB8-A40635FA46D5}"/>
              </a:ext>
            </a:extLst>
          </p:cNvPr>
          <p:cNvSpPr txBox="1"/>
          <p:nvPr/>
        </p:nvSpPr>
        <p:spPr>
          <a:xfrm>
            <a:off x="279253" y="649069"/>
            <a:ext cx="6040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/ NÃO É – FAZ / NÃO FAZ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4C2498D-9AD0-F96B-4C0F-8FA087534033}"/>
              </a:ext>
            </a:extLst>
          </p:cNvPr>
          <p:cNvSpPr txBox="1"/>
          <p:nvPr/>
        </p:nvSpPr>
        <p:spPr>
          <a:xfrm>
            <a:off x="653143" y="188817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9AE7DF2-93D9-F3FD-F5CD-35A87A1C645A}"/>
              </a:ext>
            </a:extLst>
          </p:cNvPr>
          <p:cNvSpPr txBox="1"/>
          <p:nvPr/>
        </p:nvSpPr>
        <p:spPr>
          <a:xfrm>
            <a:off x="653143" y="2349842"/>
            <a:ext cx="39729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aplicativo para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livro-jogo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jogo educativo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Voltado para alunos do Ensino Médio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Uma visual novel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112CE2-697D-B822-CAEC-DB65D0A0FE2B}"/>
              </a:ext>
            </a:extLst>
          </p:cNvPr>
          <p:cNvSpPr txBox="1"/>
          <p:nvPr/>
        </p:nvSpPr>
        <p:spPr>
          <a:xfrm>
            <a:off x="6320137" y="1888176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É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E9099B-1FC8-6CF0-C8B0-25BF139BB1D8}"/>
              </a:ext>
            </a:extLst>
          </p:cNvPr>
          <p:cNvSpPr txBox="1"/>
          <p:nvPr/>
        </p:nvSpPr>
        <p:spPr>
          <a:xfrm>
            <a:off x="6320137" y="2349841"/>
            <a:ext cx="28244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aplicativo mobile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jogo com </a:t>
            </a:r>
            <a:r>
              <a:rPr lang="pt-BR" dirty="0" err="1"/>
              <a:t>scoreboard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Customizável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8F76BE9-5B47-D7A7-608E-33B315119D45}"/>
              </a:ext>
            </a:extLst>
          </p:cNvPr>
          <p:cNvSpPr txBox="1"/>
          <p:nvPr/>
        </p:nvSpPr>
        <p:spPr>
          <a:xfrm>
            <a:off x="653143" y="4288835"/>
            <a:ext cx="743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AFA917A-0A35-0FC4-52D3-5E11099980DC}"/>
              </a:ext>
            </a:extLst>
          </p:cNvPr>
          <p:cNvSpPr txBox="1"/>
          <p:nvPr/>
        </p:nvSpPr>
        <p:spPr>
          <a:xfrm>
            <a:off x="653143" y="4750500"/>
            <a:ext cx="4907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Perguntas para os alunos e verifica as respostas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Loja de </a:t>
            </a:r>
            <a:r>
              <a:rPr lang="pt-BR" dirty="0" err="1"/>
              <a:t>power-ups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Temporizador global e para as perguntas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DC79483-D3B0-B6C7-4195-F865D74FD635}"/>
              </a:ext>
            </a:extLst>
          </p:cNvPr>
          <p:cNvSpPr txBox="1"/>
          <p:nvPr/>
        </p:nvSpPr>
        <p:spPr>
          <a:xfrm>
            <a:off x="6320137" y="4288834"/>
            <a:ext cx="1489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FAZ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0F7EACF-A979-817B-D557-71E3768CAB76}"/>
              </a:ext>
            </a:extLst>
          </p:cNvPr>
          <p:cNvSpPr txBox="1"/>
          <p:nvPr/>
        </p:nvSpPr>
        <p:spPr>
          <a:xfrm>
            <a:off x="6320137" y="4750499"/>
            <a:ext cx="2988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Adição de novas perguntas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Armazenamento de dados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68B9C84F-DE79-E65E-D88B-F7392DD1E10E}"/>
              </a:ext>
            </a:extLst>
          </p:cNvPr>
          <p:cNvCxnSpPr/>
          <p:nvPr/>
        </p:nvCxnSpPr>
        <p:spPr>
          <a:xfrm>
            <a:off x="5866410" y="1757547"/>
            <a:ext cx="0" cy="45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8118FDA-6BF0-F5FC-5A67-6ADF9B5E6156}"/>
              </a:ext>
            </a:extLst>
          </p:cNvPr>
          <p:cNvCxnSpPr/>
          <p:nvPr/>
        </p:nvCxnSpPr>
        <p:spPr>
          <a:xfrm>
            <a:off x="493008" y="4007547"/>
            <a:ext cx="99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95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D7490EE-B280-0B4A-4CB8-A40635FA46D5}"/>
              </a:ext>
            </a:extLst>
          </p:cNvPr>
          <p:cNvSpPr txBox="1"/>
          <p:nvPr/>
        </p:nvSpPr>
        <p:spPr>
          <a:xfrm>
            <a:off x="279253" y="649069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94E1351-170C-BAFC-5F13-BC3B68677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137" y="1295400"/>
            <a:ext cx="5130049" cy="4465493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0D1C3ACB-BF8A-5918-46CA-CED7F7D3B56C}"/>
              </a:ext>
            </a:extLst>
          </p:cNvPr>
          <p:cNvSpPr txBox="1"/>
          <p:nvPr/>
        </p:nvSpPr>
        <p:spPr>
          <a:xfrm>
            <a:off x="279253" y="2712538"/>
            <a:ext cx="513634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Tornar o aprendizado mais divertido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Facilitar a absorção do conteúdo das matérias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Introduzir um novo método de ensino</a:t>
            </a:r>
          </a:p>
        </p:txBody>
      </p:sp>
    </p:spTree>
    <p:extLst>
      <p:ext uri="{BB962C8B-B14F-4D97-AF65-F5344CB8AC3E}">
        <p14:creationId xmlns:p14="http://schemas.microsoft.com/office/powerpoint/2010/main" val="97066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D7490EE-B280-0B4A-4CB8-A40635FA46D5}"/>
              </a:ext>
            </a:extLst>
          </p:cNvPr>
          <p:cNvSpPr txBox="1"/>
          <p:nvPr/>
        </p:nvSpPr>
        <p:spPr>
          <a:xfrm>
            <a:off x="279253" y="649069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4C2498D-9AD0-F96B-4C0F-8FA087534033}"/>
              </a:ext>
            </a:extLst>
          </p:cNvPr>
          <p:cNvSpPr txBox="1"/>
          <p:nvPr/>
        </p:nvSpPr>
        <p:spPr>
          <a:xfrm>
            <a:off x="653143" y="1888177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9AE7DF2-93D9-F3FD-F5CD-35A87A1C645A}"/>
              </a:ext>
            </a:extLst>
          </p:cNvPr>
          <p:cNvSpPr txBox="1"/>
          <p:nvPr/>
        </p:nvSpPr>
        <p:spPr>
          <a:xfrm>
            <a:off x="653143" y="2349842"/>
            <a:ext cx="110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Jessica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112CE2-697D-B822-CAEC-DB65D0A0FE2B}"/>
              </a:ext>
            </a:extLst>
          </p:cNvPr>
          <p:cNvSpPr txBox="1"/>
          <p:nvPr/>
        </p:nvSpPr>
        <p:spPr>
          <a:xfrm>
            <a:off x="6320137" y="1888176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PERFIL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E9099B-1FC8-6CF0-C8B0-25BF139BB1D8}"/>
              </a:ext>
            </a:extLst>
          </p:cNvPr>
          <p:cNvSpPr txBox="1"/>
          <p:nvPr/>
        </p:nvSpPr>
        <p:spPr>
          <a:xfrm>
            <a:off x="6320137" y="2349841"/>
            <a:ext cx="120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Aluna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15 anos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8F76BE9-5B47-D7A7-608E-33B315119D45}"/>
              </a:ext>
            </a:extLst>
          </p:cNvPr>
          <p:cNvSpPr txBox="1"/>
          <p:nvPr/>
        </p:nvSpPr>
        <p:spPr>
          <a:xfrm>
            <a:off x="653143" y="4288835"/>
            <a:ext cx="2942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AFA917A-0A35-0FC4-52D3-5E11099980DC}"/>
              </a:ext>
            </a:extLst>
          </p:cNvPr>
          <p:cNvSpPr txBox="1"/>
          <p:nvPr/>
        </p:nvSpPr>
        <p:spPr>
          <a:xfrm>
            <a:off x="653143" y="4750500"/>
            <a:ext cx="31000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Gosta de esportes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Ama gincanas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Dificuldade no aprendizado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DC79483-D3B0-B6C7-4195-F865D74FD635}"/>
              </a:ext>
            </a:extLst>
          </p:cNvPr>
          <p:cNvSpPr txBox="1"/>
          <p:nvPr/>
        </p:nvSpPr>
        <p:spPr>
          <a:xfrm>
            <a:off x="6320137" y="4288834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NECESSIDADES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0F7EACF-A979-817B-D557-71E3768CAB76}"/>
              </a:ext>
            </a:extLst>
          </p:cNvPr>
          <p:cNvSpPr txBox="1"/>
          <p:nvPr/>
        </p:nvSpPr>
        <p:spPr>
          <a:xfrm>
            <a:off x="6320137" y="4750499"/>
            <a:ext cx="357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Aprender a absorver o conteúdo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68B9C84F-DE79-E65E-D88B-F7392DD1E10E}"/>
              </a:ext>
            </a:extLst>
          </p:cNvPr>
          <p:cNvCxnSpPr/>
          <p:nvPr/>
        </p:nvCxnSpPr>
        <p:spPr>
          <a:xfrm>
            <a:off x="5866410" y="1757547"/>
            <a:ext cx="0" cy="45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8118FDA-6BF0-F5FC-5A67-6ADF9B5E6156}"/>
              </a:ext>
            </a:extLst>
          </p:cNvPr>
          <p:cNvCxnSpPr/>
          <p:nvPr/>
        </p:nvCxnSpPr>
        <p:spPr>
          <a:xfrm>
            <a:off x="493008" y="4007547"/>
            <a:ext cx="99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59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D7490EE-B280-0B4A-4CB8-A40635FA46D5}"/>
              </a:ext>
            </a:extLst>
          </p:cNvPr>
          <p:cNvSpPr txBox="1"/>
          <p:nvPr/>
        </p:nvSpPr>
        <p:spPr>
          <a:xfrm>
            <a:off x="279253" y="649069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4C2498D-9AD0-F96B-4C0F-8FA087534033}"/>
              </a:ext>
            </a:extLst>
          </p:cNvPr>
          <p:cNvSpPr txBox="1"/>
          <p:nvPr/>
        </p:nvSpPr>
        <p:spPr>
          <a:xfrm>
            <a:off x="653143" y="1888177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9AE7DF2-93D9-F3FD-F5CD-35A87A1C645A}"/>
              </a:ext>
            </a:extLst>
          </p:cNvPr>
          <p:cNvSpPr txBox="1"/>
          <p:nvPr/>
        </p:nvSpPr>
        <p:spPr>
          <a:xfrm>
            <a:off x="653143" y="2349842"/>
            <a:ext cx="107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Marco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112CE2-697D-B822-CAEC-DB65D0A0FE2B}"/>
              </a:ext>
            </a:extLst>
          </p:cNvPr>
          <p:cNvSpPr txBox="1"/>
          <p:nvPr/>
        </p:nvSpPr>
        <p:spPr>
          <a:xfrm>
            <a:off x="6320137" y="1888176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PERFIL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E9099B-1FC8-6CF0-C8B0-25BF139BB1D8}"/>
              </a:ext>
            </a:extLst>
          </p:cNvPr>
          <p:cNvSpPr txBox="1"/>
          <p:nvPr/>
        </p:nvSpPr>
        <p:spPr>
          <a:xfrm>
            <a:off x="6320137" y="2349841"/>
            <a:ext cx="120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Aluno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16 anos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8F76BE9-5B47-D7A7-608E-33B315119D45}"/>
              </a:ext>
            </a:extLst>
          </p:cNvPr>
          <p:cNvSpPr txBox="1"/>
          <p:nvPr/>
        </p:nvSpPr>
        <p:spPr>
          <a:xfrm>
            <a:off x="653143" y="4288835"/>
            <a:ext cx="2942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AFA917A-0A35-0FC4-52D3-5E11099980DC}"/>
              </a:ext>
            </a:extLst>
          </p:cNvPr>
          <p:cNvSpPr txBox="1"/>
          <p:nvPr/>
        </p:nvSpPr>
        <p:spPr>
          <a:xfrm>
            <a:off x="653143" y="4750500"/>
            <a:ext cx="33582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Gosta de jogar e de tecnologia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Competitivo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Tem preguiça de estudar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Viciado em League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Legends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DC79483-D3B0-B6C7-4195-F865D74FD635}"/>
              </a:ext>
            </a:extLst>
          </p:cNvPr>
          <p:cNvSpPr txBox="1"/>
          <p:nvPr/>
        </p:nvSpPr>
        <p:spPr>
          <a:xfrm>
            <a:off x="6320137" y="4288834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NECESSIDADES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0F7EACF-A979-817B-D557-71E3768CAB76}"/>
              </a:ext>
            </a:extLst>
          </p:cNvPr>
          <p:cNvSpPr txBox="1"/>
          <p:nvPr/>
        </p:nvSpPr>
        <p:spPr>
          <a:xfrm>
            <a:off x="6320137" y="4750499"/>
            <a:ext cx="234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Engajar nos estudos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68B9C84F-DE79-E65E-D88B-F7392DD1E10E}"/>
              </a:ext>
            </a:extLst>
          </p:cNvPr>
          <p:cNvCxnSpPr/>
          <p:nvPr/>
        </p:nvCxnSpPr>
        <p:spPr>
          <a:xfrm>
            <a:off x="5866410" y="1757547"/>
            <a:ext cx="0" cy="45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8118FDA-6BF0-F5FC-5A67-6ADF9B5E6156}"/>
              </a:ext>
            </a:extLst>
          </p:cNvPr>
          <p:cNvCxnSpPr/>
          <p:nvPr/>
        </p:nvCxnSpPr>
        <p:spPr>
          <a:xfrm>
            <a:off x="493008" y="4007547"/>
            <a:ext cx="99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47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D7490EE-B280-0B4A-4CB8-A40635FA46D5}"/>
              </a:ext>
            </a:extLst>
          </p:cNvPr>
          <p:cNvSpPr txBox="1"/>
          <p:nvPr/>
        </p:nvSpPr>
        <p:spPr>
          <a:xfrm>
            <a:off x="279253" y="649069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4C2498D-9AD0-F96B-4C0F-8FA087534033}"/>
              </a:ext>
            </a:extLst>
          </p:cNvPr>
          <p:cNvSpPr txBox="1"/>
          <p:nvPr/>
        </p:nvSpPr>
        <p:spPr>
          <a:xfrm>
            <a:off x="653143" y="1888177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9AE7DF2-93D9-F3FD-F5CD-35A87A1C645A}"/>
              </a:ext>
            </a:extLst>
          </p:cNvPr>
          <p:cNvSpPr txBox="1"/>
          <p:nvPr/>
        </p:nvSpPr>
        <p:spPr>
          <a:xfrm>
            <a:off x="653143" y="2349842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Camacho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112CE2-697D-B822-CAEC-DB65D0A0FE2B}"/>
              </a:ext>
            </a:extLst>
          </p:cNvPr>
          <p:cNvSpPr txBox="1"/>
          <p:nvPr/>
        </p:nvSpPr>
        <p:spPr>
          <a:xfrm>
            <a:off x="6320137" y="1888176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PERFIL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E9099B-1FC8-6CF0-C8B0-25BF139BB1D8}"/>
              </a:ext>
            </a:extLst>
          </p:cNvPr>
          <p:cNvSpPr txBox="1"/>
          <p:nvPr/>
        </p:nvSpPr>
        <p:spPr>
          <a:xfrm>
            <a:off x="6320137" y="2349841"/>
            <a:ext cx="135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Professor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40 anos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8F76BE9-5B47-D7A7-608E-33B315119D45}"/>
              </a:ext>
            </a:extLst>
          </p:cNvPr>
          <p:cNvSpPr txBox="1"/>
          <p:nvPr/>
        </p:nvSpPr>
        <p:spPr>
          <a:xfrm>
            <a:off x="653143" y="4288835"/>
            <a:ext cx="2942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AFA917A-0A35-0FC4-52D3-5E11099980DC}"/>
              </a:ext>
            </a:extLst>
          </p:cNvPr>
          <p:cNvSpPr txBox="1"/>
          <p:nvPr/>
        </p:nvSpPr>
        <p:spPr>
          <a:xfrm>
            <a:off x="653143" y="4750500"/>
            <a:ext cx="1646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Ama ensinar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Gentil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Atencioso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DC79483-D3B0-B6C7-4195-F865D74FD635}"/>
              </a:ext>
            </a:extLst>
          </p:cNvPr>
          <p:cNvSpPr txBox="1"/>
          <p:nvPr/>
        </p:nvSpPr>
        <p:spPr>
          <a:xfrm>
            <a:off x="6320137" y="4288834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NECESSIDADES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0F7EACF-A979-817B-D557-71E3768CAB76}"/>
              </a:ext>
            </a:extLst>
          </p:cNvPr>
          <p:cNvSpPr txBox="1"/>
          <p:nvPr/>
        </p:nvSpPr>
        <p:spPr>
          <a:xfrm>
            <a:off x="6320137" y="4750499"/>
            <a:ext cx="381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Aprender novos métodos de ensino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68B9C84F-DE79-E65E-D88B-F7392DD1E10E}"/>
              </a:ext>
            </a:extLst>
          </p:cNvPr>
          <p:cNvCxnSpPr/>
          <p:nvPr/>
        </p:nvCxnSpPr>
        <p:spPr>
          <a:xfrm>
            <a:off x="5866410" y="1757547"/>
            <a:ext cx="0" cy="45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8118FDA-6BF0-F5FC-5A67-6ADF9B5E6156}"/>
              </a:ext>
            </a:extLst>
          </p:cNvPr>
          <p:cNvCxnSpPr/>
          <p:nvPr/>
        </p:nvCxnSpPr>
        <p:spPr>
          <a:xfrm>
            <a:off x="493008" y="4007547"/>
            <a:ext cx="99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D7490EE-B280-0B4A-4CB8-A40635FA46D5}"/>
              </a:ext>
            </a:extLst>
          </p:cNvPr>
          <p:cNvSpPr txBox="1"/>
          <p:nvPr/>
        </p:nvSpPr>
        <p:spPr>
          <a:xfrm>
            <a:off x="279253" y="649069"/>
            <a:ext cx="4429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 x Personas</a:t>
            </a:r>
          </a:p>
        </p:txBody>
      </p:sp>
      <p:graphicFrame>
        <p:nvGraphicFramePr>
          <p:cNvPr id="5" name="Tabela 6">
            <a:extLst>
              <a:ext uri="{FF2B5EF4-FFF2-40B4-BE49-F238E27FC236}">
                <a16:creationId xmlns:a16="http://schemas.microsoft.com/office/drawing/2014/main" id="{92EE76D6-6AC0-3813-B9EF-91FD578FC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452944"/>
              </p:ext>
            </p:extLst>
          </p:nvPr>
        </p:nvGraphicFramePr>
        <p:xfrm>
          <a:off x="1558442" y="2940353"/>
          <a:ext cx="9498357" cy="35661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166119">
                  <a:extLst>
                    <a:ext uri="{9D8B030D-6E8A-4147-A177-3AD203B41FA5}">
                      <a16:colId xmlns:a16="http://schemas.microsoft.com/office/drawing/2014/main" val="643846865"/>
                    </a:ext>
                  </a:extLst>
                </a:gridCol>
                <a:gridCol w="3166119">
                  <a:extLst>
                    <a:ext uri="{9D8B030D-6E8A-4147-A177-3AD203B41FA5}">
                      <a16:colId xmlns:a16="http://schemas.microsoft.com/office/drawing/2014/main" val="2689531491"/>
                    </a:ext>
                  </a:extLst>
                </a:gridCol>
                <a:gridCol w="3166119">
                  <a:extLst>
                    <a:ext uri="{9D8B030D-6E8A-4147-A177-3AD203B41FA5}">
                      <a16:colId xmlns:a16="http://schemas.microsoft.com/office/drawing/2014/main" val="1151269375"/>
                    </a:ext>
                  </a:extLst>
                </a:gridCol>
              </a:tblGrid>
              <a:tr h="108952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Sistema de perguntas aleatórias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Verificação de respostas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Temporizador por pergunta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365270"/>
                  </a:ext>
                </a:extLst>
              </a:tr>
              <a:tr h="108952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/>
                        <a:t>Sistema de temporizador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/>
                        <a:t>Interface do jogo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/>
                        <a:t>Sistema de loja e </a:t>
                      </a:r>
                      <a:r>
                        <a:rPr lang="pt-BR" dirty="0" err="1"/>
                        <a:t>power-ups</a:t>
                      </a:r>
                      <a:endParaRPr lang="pt-BR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/>
                        <a:t>Sistema de vida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613417"/>
                  </a:ext>
                </a:extLst>
              </a:tr>
              <a:tr h="1089526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História do jogo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Mapa do jogo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Recursos sonoros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Arquivo executável do jogo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59005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9D7F0D42-10ED-CDEF-B46D-43A1D79B64FC}"/>
              </a:ext>
            </a:extLst>
          </p:cNvPr>
          <p:cNvSpPr txBox="1"/>
          <p:nvPr/>
        </p:nvSpPr>
        <p:spPr>
          <a:xfrm>
            <a:off x="295033" y="3198167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Jessica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42F3EA0-CC70-559D-933F-1155DA57579D}"/>
              </a:ext>
            </a:extLst>
          </p:cNvPr>
          <p:cNvSpPr txBox="1"/>
          <p:nvPr/>
        </p:nvSpPr>
        <p:spPr>
          <a:xfrm>
            <a:off x="346329" y="4343809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E24375F-651D-49E5-FAC7-93947EB656AD}"/>
              </a:ext>
            </a:extLst>
          </p:cNvPr>
          <p:cNvSpPr txBox="1"/>
          <p:nvPr/>
        </p:nvSpPr>
        <p:spPr>
          <a:xfrm>
            <a:off x="101031" y="5482523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Camacho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2577C62-DA94-F7D8-85F2-5B3DE3420E8D}"/>
              </a:ext>
            </a:extLst>
          </p:cNvPr>
          <p:cNvSpPr txBox="1"/>
          <p:nvPr/>
        </p:nvSpPr>
        <p:spPr>
          <a:xfrm>
            <a:off x="4902748" y="1941106"/>
            <a:ext cx="2809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Tornar o aprendizado</a:t>
            </a:r>
          </a:p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divertido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8459CA8-ED70-9F07-F6E3-DBD4910A07BA}"/>
              </a:ext>
            </a:extLst>
          </p:cNvPr>
          <p:cNvSpPr txBox="1"/>
          <p:nvPr/>
        </p:nvSpPr>
        <p:spPr>
          <a:xfrm>
            <a:off x="1650049" y="1941105"/>
            <a:ext cx="29754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Facilitar a absorção do</a:t>
            </a:r>
          </a:p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conteúdo das matérias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380F0DD-E906-E5A2-D0F7-8BEFBE80D7BE}"/>
              </a:ext>
            </a:extLst>
          </p:cNvPr>
          <p:cNvSpPr txBox="1"/>
          <p:nvPr/>
        </p:nvSpPr>
        <p:spPr>
          <a:xfrm>
            <a:off x="8246882" y="1941104"/>
            <a:ext cx="2576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Introduzir um novo</a:t>
            </a:r>
          </a:p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ensino</a:t>
            </a:r>
          </a:p>
        </p:txBody>
      </p:sp>
    </p:spTree>
    <p:extLst>
      <p:ext uri="{BB962C8B-B14F-4D97-AF65-F5344CB8AC3E}">
        <p14:creationId xmlns:p14="http://schemas.microsoft.com/office/powerpoint/2010/main" val="279288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D7490EE-B280-0B4A-4CB8-A40635FA46D5}"/>
              </a:ext>
            </a:extLst>
          </p:cNvPr>
          <p:cNvSpPr txBox="1"/>
          <p:nvPr/>
        </p:nvSpPr>
        <p:spPr>
          <a:xfrm>
            <a:off x="279253" y="649069"/>
            <a:ext cx="8973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Concordância de Negócio x Certeza Técnica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D7F0D42-10ED-CDEF-B46D-43A1D79B64FC}"/>
              </a:ext>
            </a:extLst>
          </p:cNvPr>
          <p:cNvSpPr txBox="1"/>
          <p:nvPr/>
        </p:nvSpPr>
        <p:spPr>
          <a:xfrm>
            <a:off x="279253" y="2723154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42F3EA0-CC70-559D-933F-1155DA57579D}"/>
              </a:ext>
            </a:extLst>
          </p:cNvPr>
          <p:cNvSpPr txBox="1"/>
          <p:nvPr/>
        </p:nvSpPr>
        <p:spPr>
          <a:xfrm>
            <a:off x="279253" y="3865332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Médio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E24375F-651D-49E5-FAC7-93947EB656AD}"/>
              </a:ext>
            </a:extLst>
          </p:cNvPr>
          <p:cNvSpPr txBox="1"/>
          <p:nvPr/>
        </p:nvSpPr>
        <p:spPr>
          <a:xfrm>
            <a:off x="279253" y="5003633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Baixo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B517A7B-0B85-AB4A-9569-29068FE34CFF}"/>
              </a:ext>
            </a:extLst>
          </p:cNvPr>
          <p:cNvSpPr txBox="1"/>
          <p:nvPr/>
        </p:nvSpPr>
        <p:spPr>
          <a:xfrm>
            <a:off x="182431" y="177844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Concordância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B6ACBA-40F6-0215-ED46-D2CFAD335320}"/>
              </a:ext>
            </a:extLst>
          </p:cNvPr>
          <p:cNvSpPr txBox="1"/>
          <p:nvPr/>
        </p:nvSpPr>
        <p:spPr>
          <a:xfrm>
            <a:off x="10220387" y="5723908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Técnica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4F3CEA-A424-5543-EFA7-F96E7CB2DA9F}"/>
              </a:ext>
            </a:extLst>
          </p:cNvPr>
          <p:cNvSpPr txBox="1"/>
          <p:nvPr/>
        </p:nvSpPr>
        <p:spPr>
          <a:xfrm>
            <a:off x="2213756" y="5948740"/>
            <a:ext cx="918841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2400" dirty="0">
                <a:latin typeface="Times New Roman"/>
                <a:cs typeface="Times New Roman"/>
              </a:rPr>
              <a:t>Baixo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FF01197-ED55-820A-E106-5B2B93C9D821}"/>
              </a:ext>
            </a:extLst>
          </p:cNvPr>
          <p:cNvSpPr txBox="1"/>
          <p:nvPr/>
        </p:nvSpPr>
        <p:spPr>
          <a:xfrm>
            <a:off x="5108229" y="5948740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Médio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88C4DFE-D5B9-E097-A573-57AA30AAA0DD}"/>
              </a:ext>
            </a:extLst>
          </p:cNvPr>
          <p:cNvSpPr txBox="1"/>
          <p:nvPr/>
        </p:nvSpPr>
        <p:spPr>
          <a:xfrm>
            <a:off x="8196512" y="5947942"/>
            <a:ext cx="731290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2400" dirty="0">
                <a:latin typeface="Times New Roman"/>
                <a:cs typeface="Times New Roman"/>
              </a:rPr>
              <a:t>Alto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6369D35E-E233-2DCF-0CB3-87C68E63F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739865"/>
              </p:ext>
            </p:extLst>
          </p:nvPr>
        </p:nvGraphicFramePr>
        <p:xfrm>
          <a:off x="1603715" y="2441231"/>
          <a:ext cx="2682662" cy="1025510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2682662">
                  <a:extLst>
                    <a:ext uri="{9D8B030D-6E8A-4147-A177-3AD203B41FA5}">
                      <a16:colId xmlns:a16="http://schemas.microsoft.com/office/drawing/2014/main" val="1500791825"/>
                    </a:ext>
                  </a:extLst>
                </a:gridCol>
              </a:tblGrid>
              <a:tr h="10255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História do jogo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13776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210EE831-4F96-A02F-0BD3-E327F2F17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211488"/>
              </p:ext>
            </p:extLst>
          </p:nvPr>
        </p:nvGraphicFramePr>
        <p:xfrm>
          <a:off x="1603715" y="3667863"/>
          <a:ext cx="2682662" cy="1025510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2682662">
                  <a:extLst>
                    <a:ext uri="{9D8B030D-6E8A-4147-A177-3AD203B41FA5}">
                      <a16:colId xmlns:a16="http://schemas.microsoft.com/office/drawing/2014/main" val="1500791825"/>
                    </a:ext>
                  </a:extLst>
                </a:gridCol>
              </a:tblGrid>
              <a:tr h="10255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Arquivo executável do jogo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 do jogo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Mapa do jogo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13776"/>
                  </a:ext>
                </a:extLst>
              </a:tr>
            </a:tbl>
          </a:graphicData>
        </a:graphic>
      </p:graphicFrame>
      <p:graphicFrame>
        <p:nvGraphicFramePr>
          <p:cNvPr id="12" name="Tabela 10">
            <a:extLst>
              <a:ext uri="{FF2B5EF4-FFF2-40B4-BE49-F238E27FC236}">
                <a16:creationId xmlns:a16="http://schemas.microsoft.com/office/drawing/2014/main" id="{02541951-B3D5-EF6A-2960-FEC297631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37573"/>
              </p:ext>
            </p:extLst>
          </p:nvPr>
        </p:nvGraphicFramePr>
        <p:xfrm>
          <a:off x="1603715" y="4808501"/>
          <a:ext cx="2682662" cy="1025510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2682662">
                  <a:extLst>
                    <a:ext uri="{9D8B030D-6E8A-4147-A177-3AD203B41FA5}">
                      <a16:colId xmlns:a16="http://schemas.microsoft.com/office/drawing/2014/main" val="1500791825"/>
                    </a:ext>
                  </a:extLst>
                </a:gridCol>
              </a:tblGrid>
              <a:tr h="10255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Recursos sonoros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13776"/>
                  </a:ext>
                </a:extLst>
              </a:tr>
            </a:tbl>
          </a:graphicData>
        </a:graphic>
      </p:graphicFrame>
      <p:graphicFrame>
        <p:nvGraphicFramePr>
          <p:cNvPr id="14" name="Tabela 10">
            <a:extLst>
              <a:ext uri="{FF2B5EF4-FFF2-40B4-BE49-F238E27FC236}">
                <a16:creationId xmlns:a16="http://schemas.microsoft.com/office/drawing/2014/main" id="{5093B500-7ABD-173B-CD4A-29129ACA0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443551"/>
              </p:ext>
            </p:extLst>
          </p:nvPr>
        </p:nvGraphicFramePr>
        <p:xfrm>
          <a:off x="4518372" y="2441231"/>
          <a:ext cx="2682662" cy="1025510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2682662">
                  <a:extLst>
                    <a:ext uri="{9D8B030D-6E8A-4147-A177-3AD203B41FA5}">
                      <a16:colId xmlns:a16="http://schemas.microsoft.com/office/drawing/2014/main" val="1500791825"/>
                    </a:ext>
                  </a:extLst>
                </a:gridCol>
              </a:tblGrid>
              <a:tr h="10255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Sistema de perguntas aleatórias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13776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8066D573-64EC-0C35-ECDA-57318F130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000647"/>
              </p:ext>
            </p:extLst>
          </p:nvPr>
        </p:nvGraphicFramePr>
        <p:xfrm>
          <a:off x="4518372" y="3667863"/>
          <a:ext cx="2682662" cy="1025510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2682662">
                  <a:extLst>
                    <a:ext uri="{9D8B030D-6E8A-4147-A177-3AD203B41FA5}">
                      <a16:colId xmlns:a16="http://schemas.microsoft.com/office/drawing/2014/main" val="1500791825"/>
                    </a:ext>
                  </a:extLst>
                </a:gridCol>
              </a:tblGrid>
              <a:tr h="10255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13776"/>
                  </a:ext>
                </a:extLst>
              </a:tr>
            </a:tbl>
          </a:graphicData>
        </a:graphic>
      </p:graphicFrame>
      <p:graphicFrame>
        <p:nvGraphicFramePr>
          <p:cNvPr id="20" name="Tabela 10">
            <a:extLst>
              <a:ext uri="{FF2B5EF4-FFF2-40B4-BE49-F238E27FC236}">
                <a16:creationId xmlns:a16="http://schemas.microsoft.com/office/drawing/2014/main" id="{7FD8F9C7-E151-56B3-F93A-DBAF86A81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152125"/>
              </p:ext>
            </p:extLst>
          </p:nvPr>
        </p:nvGraphicFramePr>
        <p:xfrm>
          <a:off x="4518372" y="4808501"/>
          <a:ext cx="2682662" cy="1025510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2682662">
                  <a:extLst>
                    <a:ext uri="{9D8B030D-6E8A-4147-A177-3AD203B41FA5}">
                      <a16:colId xmlns:a16="http://schemas.microsoft.com/office/drawing/2014/main" val="1500791825"/>
                    </a:ext>
                  </a:extLst>
                </a:gridCol>
              </a:tblGrid>
              <a:tr h="10255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13776"/>
                  </a:ext>
                </a:extLst>
              </a:tr>
            </a:tbl>
          </a:graphicData>
        </a:graphic>
      </p:graphicFrame>
      <p:graphicFrame>
        <p:nvGraphicFramePr>
          <p:cNvPr id="21" name="Tabela 10">
            <a:extLst>
              <a:ext uri="{FF2B5EF4-FFF2-40B4-BE49-F238E27FC236}">
                <a16:creationId xmlns:a16="http://schemas.microsoft.com/office/drawing/2014/main" id="{720A386C-1A63-3A4D-B472-E325986B0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708366"/>
              </p:ext>
            </p:extLst>
          </p:nvPr>
        </p:nvGraphicFramePr>
        <p:xfrm>
          <a:off x="7369379" y="2441231"/>
          <a:ext cx="2682662" cy="1066800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2682662">
                  <a:extLst>
                    <a:ext uri="{9D8B030D-6E8A-4147-A177-3AD203B41FA5}">
                      <a16:colId xmlns:a16="http://schemas.microsoft.com/office/drawing/2014/main" val="1500791825"/>
                    </a:ext>
                  </a:extLst>
                </a:gridCol>
              </a:tblGrid>
              <a:tr h="10255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Verificação de respostas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Sistema de loja e </a:t>
                      </a:r>
                      <a:r>
                        <a:rPr lang="pt-B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power-ups</a:t>
                      </a:r>
                      <a:endParaRPr lang="pt-BR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Sistema de vida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13776"/>
                  </a:ext>
                </a:extLst>
              </a:tr>
            </a:tbl>
          </a:graphicData>
        </a:graphic>
      </p:graphicFrame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2A6E8D1D-0863-DFA1-AF7B-AF92E9BD5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897360"/>
              </p:ext>
            </p:extLst>
          </p:nvPr>
        </p:nvGraphicFramePr>
        <p:xfrm>
          <a:off x="7369379" y="3667863"/>
          <a:ext cx="2682662" cy="1025510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2682662">
                  <a:extLst>
                    <a:ext uri="{9D8B030D-6E8A-4147-A177-3AD203B41FA5}">
                      <a16:colId xmlns:a16="http://schemas.microsoft.com/office/drawing/2014/main" val="1500791825"/>
                    </a:ext>
                  </a:extLst>
                </a:gridCol>
              </a:tblGrid>
              <a:tr h="10255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Temporizador por pergunta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13776"/>
                  </a:ext>
                </a:extLst>
              </a:tr>
            </a:tbl>
          </a:graphicData>
        </a:graphic>
      </p:graphicFrame>
      <p:graphicFrame>
        <p:nvGraphicFramePr>
          <p:cNvPr id="23" name="Tabela 10">
            <a:extLst>
              <a:ext uri="{FF2B5EF4-FFF2-40B4-BE49-F238E27FC236}">
                <a16:creationId xmlns:a16="http://schemas.microsoft.com/office/drawing/2014/main" id="{0DFD4695-1111-6508-06AC-0123CC68A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106072"/>
              </p:ext>
            </p:extLst>
          </p:nvPr>
        </p:nvGraphicFramePr>
        <p:xfrm>
          <a:off x="7369379" y="4808501"/>
          <a:ext cx="2682662" cy="1025510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2682662">
                  <a:extLst>
                    <a:ext uri="{9D8B030D-6E8A-4147-A177-3AD203B41FA5}">
                      <a16:colId xmlns:a16="http://schemas.microsoft.com/office/drawing/2014/main" val="1500791825"/>
                    </a:ext>
                  </a:extLst>
                </a:gridCol>
              </a:tblGrid>
              <a:tr h="10255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Listagem de perguntas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13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99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D7490EE-B280-0B4A-4CB8-A40635FA46D5}"/>
              </a:ext>
            </a:extLst>
          </p:cNvPr>
          <p:cNvSpPr txBox="1"/>
          <p:nvPr/>
        </p:nvSpPr>
        <p:spPr>
          <a:xfrm>
            <a:off x="279253" y="649069"/>
            <a:ext cx="7319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Nível de Esforço x Valor de Negócio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D7F0D42-10ED-CDEF-B46D-43A1D79B64FC}"/>
              </a:ext>
            </a:extLst>
          </p:cNvPr>
          <p:cNvSpPr txBox="1"/>
          <p:nvPr/>
        </p:nvSpPr>
        <p:spPr>
          <a:xfrm>
            <a:off x="279253" y="2723154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EEE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42F3EA0-CC70-559D-933F-1155DA57579D}"/>
              </a:ext>
            </a:extLst>
          </p:cNvPr>
          <p:cNvSpPr txBox="1"/>
          <p:nvPr/>
        </p:nvSpPr>
        <p:spPr>
          <a:xfrm>
            <a:off x="279253" y="3865332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E24375F-651D-49E5-FAC7-93947EB656AD}"/>
              </a:ext>
            </a:extLst>
          </p:cNvPr>
          <p:cNvSpPr txBox="1"/>
          <p:nvPr/>
        </p:nvSpPr>
        <p:spPr>
          <a:xfrm>
            <a:off x="279253" y="5003633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B517A7B-0B85-AB4A-9569-29068FE34CFF}"/>
              </a:ext>
            </a:extLst>
          </p:cNvPr>
          <p:cNvSpPr txBox="1"/>
          <p:nvPr/>
        </p:nvSpPr>
        <p:spPr>
          <a:xfrm>
            <a:off x="182431" y="1778444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Esforço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B6ACBA-40F6-0215-ED46-D2CFAD335320}"/>
              </a:ext>
            </a:extLst>
          </p:cNvPr>
          <p:cNvSpPr txBox="1"/>
          <p:nvPr/>
        </p:nvSpPr>
        <p:spPr>
          <a:xfrm>
            <a:off x="10220387" y="5723908"/>
            <a:ext cx="908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4F3CEA-A424-5543-EFA7-F96E7CB2DA9F}"/>
              </a:ext>
            </a:extLst>
          </p:cNvPr>
          <p:cNvSpPr txBox="1"/>
          <p:nvPr/>
        </p:nvSpPr>
        <p:spPr>
          <a:xfrm>
            <a:off x="2775769" y="625031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FF01197-ED55-820A-E106-5B2B93C9D821}"/>
              </a:ext>
            </a:extLst>
          </p:cNvPr>
          <p:cNvSpPr txBox="1"/>
          <p:nvPr/>
        </p:nvSpPr>
        <p:spPr>
          <a:xfrm>
            <a:off x="5628007" y="625031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$$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88C4DFE-D5B9-E097-A573-57AA30AAA0DD}"/>
              </a:ext>
            </a:extLst>
          </p:cNvPr>
          <p:cNvSpPr txBox="1"/>
          <p:nvPr/>
        </p:nvSpPr>
        <p:spPr>
          <a:xfrm>
            <a:off x="8322606" y="6185573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$$$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C0DAA8F1-220C-6C11-AE28-6BC0D0E10130}"/>
              </a:ext>
            </a:extLst>
          </p:cNvPr>
          <p:cNvCxnSpPr/>
          <p:nvPr/>
        </p:nvCxnSpPr>
        <p:spPr>
          <a:xfrm>
            <a:off x="1638795" y="3429000"/>
            <a:ext cx="820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696F9A3-947D-C4CB-193E-4CB5EC62120C}"/>
              </a:ext>
            </a:extLst>
          </p:cNvPr>
          <p:cNvCxnSpPr/>
          <p:nvPr/>
        </p:nvCxnSpPr>
        <p:spPr>
          <a:xfrm>
            <a:off x="1638795" y="4757058"/>
            <a:ext cx="820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29C000E9-9653-0AB4-FAC0-3C047A9EC9C4}"/>
              </a:ext>
            </a:extLst>
          </p:cNvPr>
          <p:cNvCxnSpPr/>
          <p:nvPr/>
        </p:nvCxnSpPr>
        <p:spPr>
          <a:xfrm>
            <a:off x="1638795" y="2243814"/>
            <a:ext cx="0" cy="39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7D27141B-6366-53C3-0192-A791BD77F4E6}"/>
              </a:ext>
            </a:extLst>
          </p:cNvPr>
          <p:cNvCxnSpPr/>
          <p:nvPr/>
        </p:nvCxnSpPr>
        <p:spPr>
          <a:xfrm>
            <a:off x="4534395" y="2240109"/>
            <a:ext cx="0" cy="39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CB8F049-78FD-62CF-D3D1-E9E793DAAB4D}"/>
              </a:ext>
            </a:extLst>
          </p:cNvPr>
          <p:cNvCxnSpPr/>
          <p:nvPr/>
        </p:nvCxnSpPr>
        <p:spPr>
          <a:xfrm>
            <a:off x="7336971" y="2240109"/>
            <a:ext cx="0" cy="39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6F868D87-CE6B-0BD3-233B-4E0B830AAE6B}"/>
              </a:ext>
            </a:extLst>
          </p:cNvPr>
          <p:cNvCxnSpPr/>
          <p:nvPr/>
        </p:nvCxnSpPr>
        <p:spPr>
          <a:xfrm>
            <a:off x="9846795" y="2240109"/>
            <a:ext cx="0" cy="39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B3BA7F02-14C9-509C-48F2-8F933AAA5FC6}"/>
              </a:ext>
            </a:extLst>
          </p:cNvPr>
          <p:cNvCxnSpPr/>
          <p:nvPr/>
        </p:nvCxnSpPr>
        <p:spPr>
          <a:xfrm>
            <a:off x="1638795" y="6214975"/>
            <a:ext cx="820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1936A573-D601-05F4-CABE-889B9445BF0F}"/>
              </a:ext>
            </a:extLst>
          </p:cNvPr>
          <p:cNvCxnSpPr/>
          <p:nvPr/>
        </p:nvCxnSpPr>
        <p:spPr>
          <a:xfrm>
            <a:off x="1638795" y="2240109"/>
            <a:ext cx="820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Tabela 30">
            <a:extLst>
              <a:ext uri="{FF2B5EF4-FFF2-40B4-BE49-F238E27FC236}">
                <a16:creationId xmlns:a16="http://schemas.microsoft.com/office/drawing/2014/main" id="{9F0CFD84-0023-A81D-94AF-E417FB202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390397"/>
              </p:ext>
            </p:extLst>
          </p:nvPr>
        </p:nvGraphicFramePr>
        <p:xfrm>
          <a:off x="1782585" y="2354536"/>
          <a:ext cx="1162461" cy="599450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1162461">
                  <a:extLst>
                    <a:ext uri="{9D8B030D-6E8A-4147-A177-3AD203B41FA5}">
                      <a16:colId xmlns:a16="http://schemas.microsoft.com/office/drawing/2014/main" val="3894138909"/>
                    </a:ext>
                  </a:extLst>
                </a:gridCol>
              </a:tblGrid>
              <a:tr h="59945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Listagem de perguntas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796574"/>
                  </a:ext>
                </a:extLst>
              </a:tr>
            </a:tbl>
          </a:graphicData>
        </a:graphic>
      </p:graphicFrame>
      <p:graphicFrame>
        <p:nvGraphicFramePr>
          <p:cNvPr id="33" name="Tabela 30">
            <a:extLst>
              <a:ext uri="{FF2B5EF4-FFF2-40B4-BE49-F238E27FC236}">
                <a16:creationId xmlns:a16="http://schemas.microsoft.com/office/drawing/2014/main" id="{D1DBE264-CC3D-DF42-87FF-D8F5CC3D5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413682"/>
              </p:ext>
            </p:extLst>
          </p:nvPr>
        </p:nvGraphicFramePr>
        <p:xfrm>
          <a:off x="1669787" y="4821852"/>
          <a:ext cx="1162461" cy="731520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1162461">
                  <a:extLst>
                    <a:ext uri="{9D8B030D-6E8A-4147-A177-3AD203B41FA5}">
                      <a16:colId xmlns:a16="http://schemas.microsoft.com/office/drawing/2014/main" val="3894138909"/>
                    </a:ext>
                  </a:extLst>
                </a:gridCol>
              </a:tblGrid>
              <a:tr h="59945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Sistema de perguntas aleatórias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796574"/>
                  </a:ext>
                </a:extLst>
              </a:tr>
            </a:tbl>
          </a:graphicData>
        </a:graphic>
      </p:graphicFrame>
      <p:graphicFrame>
        <p:nvGraphicFramePr>
          <p:cNvPr id="34" name="Tabela 30">
            <a:extLst>
              <a:ext uri="{FF2B5EF4-FFF2-40B4-BE49-F238E27FC236}">
                <a16:creationId xmlns:a16="http://schemas.microsoft.com/office/drawing/2014/main" id="{F87D2B8E-206B-4610-449A-491C75C7B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004649"/>
              </p:ext>
            </p:extLst>
          </p:nvPr>
        </p:nvGraphicFramePr>
        <p:xfrm>
          <a:off x="2945046" y="4819630"/>
          <a:ext cx="1162461" cy="599450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1162461">
                  <a:extLst>
                    <a:ext uri="{9D8B030D-6E8A-4147-A177-3AD203B41FA5}">
                      <a16:colId xmlns:a16="http://schemas.microsoft.com/office/drawing/2014/main" val="3894138909"/>
                    </a:ext>
                  </a:extLst>
                </a:gridCol>
              </a:tblGrid>
              <a:tr h="599450">
                <a:tc>
                  <a:txBody>
                    <a:bodyPr/>
                    <a:lstStyle/>
                    <a:p>
                      <a:r>
                        <a:rPr lang="pt-BR" sz="1400" dirty="0"/>
                        <a:t>Verificação de respostas</a:t>
                      </a:r>
                      <a:endParaRPr lang="pt-B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796574"/>
                  </a:ext>
                </a:extLst>
              </a:tr>
            </a:tbl>
          </a:graphicData>
        </a:graphic>
      </p:graphicFrame>
      <p:graphicFrame>
        <p:nvGraphicFramePr>
          <p:cNvPr id="35" name="Tabela 30">
            <a:extLst>
              <a:ext uri="{FF2B5EF4-FFF2-40B4-BE49-F238E27FC236}">
                <a16:creationId xmlns:a16="http://schemas.microsoft.com/office/drawing/2014/main" id="{565070D7-AF9E-B1B4-DF7A-C490788C3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461961"/>
              </p:ext>
            </p:extLst>
          </p:nvPr>
        </p:nvGraphicFramePr>
        <p:xfrm>
          <a:off x="2945045" y="5522714"/>
          <a:ext cx="1162461" cy="599450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1162461">
                  <a:extLst>
                    <a:ext uri="{9D8B030D-6E8A-4147-A177-3AD203B41FA5}">
                      <a16:colId xmlns:a16="http://schemas.microsoft.com/office/drawing/2014/main" val="3894138909"/>
                    </a:ext>
                  </a:extLst>
                </a:gridCol>
              </a:tblGrid>
              <a:tr h="59945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Sistema de vida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796574"/>
                  </a:ext>
                </a:extLst>
              </a:tr>
            </a:tbl>
          </a:graphicData>
        </a:graphic>
      </p:graphicFrame>
      <p:graphicFrame>
        <p:nvGraphicFramePr>
          <p:cNvPr id="36" name="Tabela 30">
            <a:extLst>
              <a:ext uri="{FF2B5EF4-FFF2-40B4-BE49-F238E27FC236}">
                <a16:creationId xmlns:a16="http://schemas.microsoft.com/office/drawing/2014/main" id="{12486267-E00F-2FA3-2407-DD15100C8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683703"/>
              </p:ext>
            </p:extLst>
          </p:nvPr>
        </p:nvGraphicFramePr>
        <p:xfrm>
          <a:off x="4580334" y="4819212"/>
          <a:ext cx="1162461" cy="731520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1162461">
                  <a:extLst>
                    <a:ext uri="{9D8B030D-6E8A-4147-A177-3AD203B41FA5}">
                      <a16:colId xmlns:a16="http://schemas.microsoft.com/office/drawing/2014/main" val="3894138909"/>
                    </a:ext>
                  </a:extLst>
                </a:gridCol>
              </a:tblGrid>
              <a:tr h="599450">
                <a:tc>
                  <a:txBody>
                    <a:bodyPr/>
                    <a:lstStyle/>
                    <a:p>
                      <a:r>
                        <a:rPr lang="pt-BR" sz="1400" dirty="0"/>
                        <a:t>Arquivo executável do jogo</a:t>
                      </a:r>
                      <a:endParaRPr lang="pt-B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796574"/>
                  </a:ext>
                </a:extLst>
              </a:tr>
            </a:tbl>
          </a:graphicData>
        </a:graphic>
      </p:graphicFrame>
      <p:graphicFrame>
        <p:nvGraphicFramePr>
          <p:cNvPr id="37" name="Tabela 30">
            <a:extLst>
              <a:ext uri="{FF2B5EF4-FFF2-40B4-BE49-F238E27FC236}">
                <a16:creationId xmlns:a16="http://schemas.microsoft.com/office/drawing/2014/main" id="{E80EF640-5D89-7C68-591E-C66016CE1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632909"/>
              </p:ext>
            </p:extLst>
          </p:nvPr>
        </p:nvGraphicFramePr>
        <p:xfrm>
          <a:off x="5855074" y="4817042"/>
          <a:ext cx="1162461" cy="599450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1162461">
                  <a:extLst>
                    <a:ext uri="{9D8B030D-6E8A-4147-A177-3AD203B41FA5}">
                      <a16:colId xmlns:a16="http://schemas.microsoft.com/office/drawing/2014/main" val="3894138909"/>
                    </a:ext>
                  </a:extLst>
                </a:gridCol>
              </a:tblGrid>
              <a:tr h="59945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 do jogo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796574"/>
                  </a:ext>
                </a:extLst>
              </a:tr>
            </a:tbl>
          </a:graphicData>
        </a:graphic>
      </p:graphicFrame>
      <p:graphicFrame>
        <p:nvGraphicFramePr>
          <p:cNvPr id="38" name="Tabela 30">
            <a:extLst>
              <a:ext uri="{FF2B5EF4-FFF2-40B4-BE49-F238E27FC236}">
                <a16:creationId xmlns:a16="http://schemas.microsoft.com/office/drawing/2014/main" id="{4F8EB5AF-64AA-BE7A-5231-376DE90C7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495745"/>
              </p:ext>
            </p:extLst>
          </p:nvPr>
        </p:nvGraphicFramePr>
        <p:xfrm>
          <a:off x="5855074" y="5510477"/>
          <a:ext cx="1162461" cy="599450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1162461">
                  <a:extLst>
                    <a:ext uri="{9D8B030D-6E8A-4147-A177-3AD203B41FA5}">
                      <a16:colId xmlns:a16="http://schemas.microsoft.com/office/drawing/2014/main" val="3894138909"/>
                    </a:ext>
                  </a:extLst>
                </a:gridCol>
              </a:tblGrid>
              <a:tr h="59945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Mapa do jogo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796574"/>
                  </a:ext>
                </a:extLst>
              </a:tr>
            </a:tbl>
          </a:graphicData>
        </a:graphic>
      </p:graphicFrame>
      <p:graphicFrame>
        <p:nvGraphicFramePr>
          <p:cNvPr id="39" name="Tabela 30">
            <a:extLst>
              <a:ext uri="{FF2B5EF4-FFF2-40B4-BE49-F238E27FC236}">
                <a16:creationId xmlns:a16="http://schemas.microsoft.com/office/drawing/2014/main" id="{9DDB2DCA-739E-DC5F-BAE9-DA47EA62E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275420"/>
              </p:ext>
            </p:extLst>
          </p:nvPr>
        </p:nvGraphicFramePr>
        <p:xfrm>
          <a:off x="4626846" y="3520796"/>
          <a:ext cx="1162461" cy="599450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1162461">
                  <a:extLst>
                    <a:ext uri="{9D8B030D-6E8A-4147-A177-3AD203B41FA5}">
                      <a16:colId xmlns:a16="http://schemas.microsoft.com/office/drawing/2014/main" val="3894138909"/>
                    </a:ext>
                  </a:extLst>
                </a:gridCol>
              </a:tblGrid>
              <a:tr h="59945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História do jogo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796574"/>
                  </a:ext>
                </a:extLst>
              </a:tr>
            </a:tbl>
          </a:graphicData>
        </a:graphic>
      </p:graphicFrame>
      <p:graphicFrame>
        <p:nvGraphicFramePr>
          <p:cNvPr id="40" name="Tabela 30">
            <a:extLst>
              <a:ext uri="{FF2B5EF4-FFF2-40B4-BE49-F238E27FC236}">
                <a16:creationId xmlns:a16="http://schemas.microsoft.com/office/drawing/2014/main" id="{CDA3F92D-E78C-E10F-66A1-F69F03F87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820048"/>
              </p:ext>
            </p:extLst>
          </p:nvPr>
        </p:nvGraphicFramePr>
        <p:xfrm>
          <a:off x="7483310" y="2354536"/>
          <a:ext cx="1162461" cy="599450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1162461">
                  <a:extLst>
                    <a:ext uri="{9D8B030D-6E8A-4147-A177-3AD203B41FA5}">
                      <a16:colId xmlns:a16="http://schemas.microsoft.com/office/drawing/2014/main" val="3894138909"/>
                    </a:ext>
                  </a:extLst>
                </a:gridCol>
              </a:tblGrid>
              <a:tr h="59945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Recursos sonoros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796574"/>
                  </a:ext>
                </a:extLst>
              </a:tr>
            </a:tbl>
          </a:graphicData>
        </a:graphic>
      </p:graphicFrame>
      <p:graphicFrame>
        <p:nvGraphicFramePr>
          <p:cNvPr id="41" name="Tabela 30">
            <a:extLst>
              <a:ext uri="{FF2B5EF4-FFF2-40B4-BE49-F238E27FC236}">
                <a16:creationId xmlns:a16="http://schemas.microsoft.com/office/drawing/2014/main" id="{38B22451-277A-450A-478D-E25DCC9FD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885298"/>
              </p:ext>
            </p:extLst>
          </p:nvPr>
        </p:nvGraphicFramePr>
        <p:xfrm>
          <a:off x="7429421" y="3520796"/>
          <a:ext cx="1216350" cy="599450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1216350">
                  <a:extLst>
                    <a:ext uri="{9D8B030D-6E8A-4147-A177-3AD203B41FA5}">
                      <a16:colId xmlns:a16="http://schemas.microsoft.com/office/drawing/2014/main" val="3894138909"/>
                    </a:ext>
                  </a:extLst>
                </a:gridCol>
              </a:tblGrid>
              <a:tr h="59945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Temporizador por pergunta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796574"/>
                  </a:ext>
                </a:extLst>
              </a:tr>
            </a:tbl>
          </a:graphicData>
        </a:graphic>
      </p:graphicFrame>
      <p:graphicFrame>
        <p:nvGraphicFramePr>
          <p:cNvPr id="42" name="Tabela 30">
            <a:extLst>
              <a:ext uri="{FF2B5EF4-FFF2-40B4-BE49-F238E27FC236}">
                <a16:creationId xmlns:a16="http://schemas.microsoft.com/office/drawing/2014/main" id="{F37D40E1-3DA3-83D1-E85C-2957ED75A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162503"/>
              </p:ext>
            </p:extLst>
          </p:nvPr>
        </p:nvGraphicFramePr>
        <p:xfrm>
          <a:off x="8665052" y="3990198"/>
          <a:ext cx="1162461" cy="731520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1162461">
                  <a:extLst>
                    <a:ext uri="{9D8B030D-6E8A-4147-A177-3AD203B41FA5}">
                      <a16:colId xmlns:a16="http://schemas.microsoft.com/office/drawing/2014/main" val="3894138909"/>
                    </a:ext>
                  </a:extLst>
                </a:gridCol>
              </a:tblGrid>
              <a:tr h="59945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Sistema de loja e </a:t>
                      </a:r>
                      <a:r>
                        <a:rPr lang="pt-B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power-ups</a:t>
                      </a:r>
                      <a:endParaRPr lang="pt-B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796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92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704</Words>
  <Application>Microsoft Office PowerPoint</Application>
  <PresentationFormat>Widescreen</PresentationFormat>
  <Paragraphs>182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Arthur Hoshino</dc:creator>
  <cp:lastModifiedBy>Arthur Hoshino</cp:lastModifiedBy>
  <cp:revision>4</cp:revision>
  <dcterms:created xsi:type="dcterms:W3CDTF">2023-03-18T12:53:51Z</dcterms:created>
  <dcterms:modified xsi:type="dcterms:W3CDTF">2023-05-22T17:18:25Z</dcterms:modified>
</cp:coreProperties>
</file>