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8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3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279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560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738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8671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692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6524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982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21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187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799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908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067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776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988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23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99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404040"/>
                </a:solidFill>
                <a:latin typeface="Times New Roman"/>
              </a:rPr>
              <a:t>&lt;footer&gt;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9693DE-87EC-461F-B8DC-9B4D4BCFEEAD}" type="slidenum">
              <a:rPr lang="pt-BR" sz="1200" b="0" i="1" strike="noStrike" spc="-1" smtClean="0">
                <a:solidFill>
                  <a:srgbClr val="FFFFFF"/>
                </a:solidFill>
                <a:latin typeface="Times New Roman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312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1"/>
          <p:cNvSpPr/>
          <p:nvPr/>
        </p:nvSpPr>
        <p:spPr>
          <a:xfrm>
            <a:off x="2228563" y="1499867"/>
            <a:ext cx="919440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pt-BR" sz="3200" b="1" strike="noStrike" cap="all" spc="-151" dirty="0">
                <a:solidFill>
                  <a:srgbClr val="000000"/>
                </a:solidFill>
                <a:latin typeface="Arial"/>
                <a:ea typeface="DejaVu Sans"/>
              </a:rPr>
              <a:t>Visão do produto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aixaDeTexto 10"/>
          <p:cNvSpPr/>
          <p:nvPr/>
        </p:nvSpPr>
        <p:spPr>
          <a:xfrm>
            <a:off x="1110590" y="2306965"/>
            <a:ext cx="6021720" cy="38149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Para clientes da </a:t>
            </a:r>
            <a:r>
              <a:rPr lang="pt-BR" sz="2200" b="1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Evolutti</a:t>
            </a:r>
            <a:r>
              <a:rPr lang="pt-BR" sz="2200" b="1" spc="-1" dirty="0">
                <a:solidFill>
                  <a:srgbClr val="000000"/>
                </a:solidFill>
                <a:latin typeface="Times New Roman"/>
                <a:ea typeface="DejaVu Sans"/>
              </a:rPr>
              <a:t> Laser,</a:t>
            </a:r>
            <a:r>
              <a:rPr lang="pt-BR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 cujo buscam atendimento e informações relevantes sobre a clínica, o </a:t>
            </a:r>
            <a:r>
              <a:rPr lang="pt-BR" sz="2200" b="1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EvoluttiBot</a:t>
            </a:r>
            <a:r>
              <a:rPr lang="pt-BR" sz="2200" b="1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pt-BR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é um robô de respostas automáticas que proporciona uma experiência eficiente, personalizada e conveniente atuando como um Chatbot e assistente virtual que estará disponível 24/7 em funcionamento conjunto com aplicativos de mensagem para atender às necessidades de clientes, responder perguntas comuns, exibir catálogos atualizados e oferecer orientações sobre cuidados estéticos.</a:t>
            </a:r>
            <a:endParaRPr lang="pt-BR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68540D-7984-6D15-E156-97C9962EA2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424" y="1015594"/>
            <a:ext cx="4342539" cy="4342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200" b="0" i="1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F9C20095-8152-4837-87C3-CF9F56C07436}" type="slidenum">
              <a:rPr lang="pt-BR" sz="1200" b="0" i="1" strike="noStrike" spc="-1">
                <a:solidFill>
                  <a:srgbClr val="FFFFFF"/>
                </a:solidFill>
                <a:latin typeface="Times New Roman"/>
              </a:rPr>
              <a:t>10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title" idx="4294967295"/>
          </p:nvPr>
        </p:nvSpPr>
        <p:spPr>
          <a:xfrm>
            <a:off x="815788" y="860760"/>
            <a:ext cx="9193213" cy="4286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1" strike="noStrike" cap="all" spc="-151" dirty="0">
                <a:solidFill>
                  <a:srgbClr val="000000"/>
                </a:solidFill>
                <a:latin typeface="Arial"/>
              </a:rPr>
              <a:t>Jornadas 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Conector reto 22"/>
          <p:cNvCxnSpPr/>
          <p:nvPr/>
        </p:nvCxnSpPr>
        <p:spPr>
          <a:xfrm>
            <a:off x="4305600" y="934920"/>
            <a:ext cx="3600" cy="5607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172" name="CaixaDeTexto 24"/>
          <p:cNvSpPr/>
          <p:nvPr/>
        </p:nvSpPr>
        <p:spPr>
          <a:xfrm>
            <a:off x="4530600" y="934920"/>
            <a:ext cx="457056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6:30 = Acorda e toma Leite com Nescau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7:00 = Toma banho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7:30 = Vai para a escola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10:00 = Intervalo das aulas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13:00 = Vai para casa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13:30 Almoça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16:00 = Vai para a academia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18:00 = Volta para casa e toma banho</a:t>
            </a: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Times New Roman"/>
              </a:rPr>
              <a:t>18:30 = </a:t>
            </a:r>
            <a:r>
              <a:rPr lang="pt-BR" sz="1800" b="0" strike="noStrike" spc="-1" dirty="0">
                <a:solidFill>
                  <a:srgbClr val="C9211E"/>
                </a:solidFill>
                <a:latin typeface="Times New Roman"/>
                <a:ea typeface="DejaVu Sans"/>
              </a:rPr>
              <a:t>Utiliza o </a:t>
            </a:r>
            <a:r>
              <a:rPr lang="pt-BR" sz="1800" b="1" strike="noStrike" spc="-1" dirty="0">
                <a:solidFill>
                  <a:srgbClr val="C9211E"/>
                </a:solidFill>
                <a:latin typeface="Times New Roman"/>
                <a:ea typeface="DejaVu Sans"/>
              </a:rPr>
              <a:t>EvoluttiBot</a:t>
            </a:r>
            <a:r>
              <a:rPr lang="pt-BR" sz="1800" b="0" strike="noStrike" spc="-1" dirty="0">
                <a:solidFill>
                  <a:srgbClr val="C9211E"/>
                </a:solidFill>
                <a:latin typeface="Times New Roman"/>
                <a:ea typeface="DejaVu Sans"/>
              </a:rPr>
              <a:t> para saber mais sobre cuidados com a sua pele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20:00 = Janta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21:00 = Assiste séries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23:00 = Dorme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aixaDeTexto 2"/>
          <p:cNvSpPr/>
          <p:nvPr/>
        </p:nvSpPr>
        <p:spPr>
          <a:xfrm>
            <a:off x="746640" y="4722120"/>
            <a:ext cx="26182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Gabriel Costa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Picture 2" descr="Resultado de imagem para boy icon"/>
          <p:cNvPicPr/>
          <p:nvPr/>
        </p:nvPicPr>
        <p:blipFill>
          <a:blip r:embed="rId2"/>
          <a:stretch/>
        </p:blipFill>
        <p:spPr>
          <a:xfrm>
            <a:off x="746640" y="1453680"/>
            <a:ext cx="2675520" cy="267552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123081B-74AA-AF14-F40A-2171CFA049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65" y="-609120"/>
            <a:ext cx="2261880" cy="226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200" b="0" i="1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4FE218AB-6EED-4203-85AE-F39ABB8EB8C5}" type="slidenum">
              <a:rPr lang="pt-BR" sz="1200" b="0" i="1" strike="noStrike" spc="-1">
                <a:solidFill>
                  <a:srgbClr val="FFFFFF"/>
                </a:solidFill>
                <a:latin typeface="Times New Roman"/>
              </a:rPr>
              <a:t>11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title" idx="4294967295"/>
          </p:nvPr>
        </p:nvSpPr>
        <p:spPr>
          <a:xfrm>
            <a:off x="872640" y="431775"/>
            <a:ext cx="9193213" cy="4286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1" strike="noStrike" cap="all" spc="-151" dirty="0">
                <a:solidFill>
                  <a:srgbClr val="000000"/>
                </a:solidFill>
                <a:latin typeface="Arial"/>
              </a:rPr>
              <a:t>Jornadas 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7" name="Conector reto 22"/>
          <p:cNvCxnSpPr/>
          <p:nvPr/>
        </p:nvCxnSpPr>
        <p:spPr>
          <a:xfrm>
            <a:off x="4305600" y="934920"/>
            <a:ext cx="3600" cy="5607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178" name="CaixaDeTexto 24"/>
          <p:cNvSpPr/>
          <p:nvPr/>
        </p:nvSpPr>
        <p:spPr>
          <a:xfrm>
            <a:off x="4494960" y="928800"/>
            <a:ext cx="457056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6:30 = Acorda e toma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Cappucino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7:00 = Toma banho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7:30 = Vai para a faculdade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10:00 = Intervalo das aulas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13:00 = Vai para casa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13:30 = Almoça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14:00 = Estuda a matéria do dia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17:30 = </a:t>
            </a:r>
            <a:r>
              <a:rPr lang="pt-BR" sz="1800" b="0" strike="noStrike" spc="-1" dirty="0">
                <a:solidFill>
                  <a:srgbClr val="C9211E"/>
                </a:solidFill>
                <a:latin typeface="Times New Roman"/>
                <a:ea typeface="DejaVu Sans"/>
              </a:rPr>
              <a:t>Utiliza o </a:t>
            </a:r>
            <a:r>
              <a:rPr lang="pt-BR" sz="1800" b="1" strike="noStrike" spc="-1" dirty="0">
                <a:solidFill>
                  <a:srgbClr val="C9211E"/>
                </a:solidFill>
                <a:latin typeface="Times New Roman"/>
                <a:ea typeface="DejaVu Sans"/>
              </a:rPr>
              <a:t>EvoluttiBot</a:t>
            </a:r>
            <a:r>
              <a:rPr lang="pt-BR" sz="1800" b="0" strike="noStrike" spc="-1" dirty="0">
                <a:solidFill>
                  <a:srgbClr val="C9211E"/>
                </a:solidFill>
                <a:latin typeface="Times New Roman"/>
                <a:ea typeface="DejaVu Sans"/>
              </a:rPr>
              <a:t> para verificar valores de</a:t>
            </a:r>
            <a:r>
              <a:rPr lang="pt-BR" spc="-1" dirty="0">
                <a:solidFill>
                  <a:srgbClr val="C9211E"/>
                </a:solidFill>
                <a:latin typeface="Times New Roman"/>
                <a:ea typeface="DejaVu Sans"/>
              </a:rPr>
              <a:t> procedimentos estéticos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20:00 = Janta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21:00 = Lê um livro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23:00 = Dorme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aixaDeTexto 2"/>
          <p:cNvSpPr/>
          <p:nvPr/>
        </p:nvSpPr>
        <p:spPr>
          <a:xfrm>
            <a:off x="872640" y="4686480"/>
            <a:ext cx="26182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Chiara Carlos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Picture 2" descr="Resultado de imagem para desenho empresaria"/>
          <p:cNvPicPr/>
          <p:nvPr/>
        </p:nvPicPr>
        <p:blipFill>
          <a:blip r:embed="rId2"/>
          <a:srcRect l="3048" r="48530"/>
          <a:stretch/>
        </p:blipFill>
        <p:spPr>
          <a:xfrm>
            <a:off x="1397880" y="1188360"/>
            <a:ext cx="1567080" cy="31701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FCC58F-9A7A-0FD0-3789-ABDEF94E79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65" y="-609120"/>
            <a:ext cx="2261880" cy="226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200" b="0" i="1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4A3620D2-C5F7-4506-BC6C-750CB0EF583D}" type="slidenum">
              <a:rPr lang="pt-BR" sz="1200" b="0" i="1" strike="noStrike" spc="-1">
                <a:solidFill>
                  <a:srgbClr val="FFFFFF"/>
                </a:solidFill>
                <a:latin typeface="Times New Roman"/>
              </a:rPr>
              <a:t>12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title" idx="4294967295"/>
          </p:nvPr>
        </p:nvSpPr>
        <p:spPr>
          <a:xfrm>
            <a:off x="785520" y="709875"/>
            <a:ext cx="9193213" cy="4286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1" strike="noStrike" cap="all" spc="-151" dirty="0">
                <a:solidFill>
                  <a:srgbClr val="000000"/>
                </a:solidFill>
                <a:latin typeface="Arial"/>
              </a:rPr>
              <a:t>Jornadas 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3" name="Conector reto 22"/>
          <p:cNvCxnSpPr/>
          <p:nvPr/>
        </p:nvCxnSpPr>
        <p:spPr>
          <a:xfrm>
            <a:off x="4305600" y="934920"/>
            <a:ext cx="3600" cy="5607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184" name="CaixaDeTexto 24"/>
          <p:cNvSpPr/>
          <p:nvPr/>
        </p:nvSpPr>
        <p:spPr>
          <a:xfrm>
            <a:off x="4550760" y="934920"/>
            <a:ext cx="6094800" cy="40919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6:00 = Acorda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7:10 = Vai para a escola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10:00 = intervalo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13:00 = chega da escola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13:30 = almoço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15:00 = </a:t>
            </a:r>
            <a:r>
              <a:rPr lang="pt-BR" sz="2000" b="0" strike="noStrike" spc="-1" dirty="0">
                <a:solidFill>
                  <a:schemeClr val="bg1"/>
                </a:solidFill>
                <a:latin typeface="Times New Roman"/>
                <a:ea typeface="DejaVu Sans"/>
              </a:rPr>
              <a:t>joga videogame</a:t>
            </a:r>
            <a:endParaRPr lang="pt-BR" sz="20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16:00 = curso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19:00 = toma banho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19:30 = </a:t>
            </a:r>
            <a:r>
              <a:rPr lang="pt-BR" sz="2000" b="0" strike="noStrike" spc="-1" dirty="0">
                <a:solidFill>
                  <a:srgbClr val="C9211E"/>
                </a:solidFill>
                <a:latin typeface="Times New Roman"/>
                <a:ea typeface="DejaVu Sans"/>
              </a:rPr>
              <a:t>Confere as promoções da semana com o </a:t>
            </a:r>
            <a:r>
              <a:rPr lang="pt-BR" sz="2000" b="1" strike="noStrike" spc="-1" dirty="0">
                <a:solidFill>
                  <a:srgbClr val="C9211E"/>
                </a:solidFill>
                <a:latin typeface="Times New Roman"/>
                <a:ea typeface="DejaVu Sans"/>
              </a:rPr>
              <a:t>EvoluttiBot</a:t>
            </a:r>
            <a:endParaRPr lang="pt-BR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20:30 = janta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21:00 = Assiste vídeos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22:30 =  Dorme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aixaDeTexto 2"/>
          <p:cNvSpPr/>
          <p:nvPr/>
        </p:nvSpPr>
        <p:spPr>
          <a:xfrm>
            <a:off x="813960" y="4648320"/>
            <a:ext cx="26182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Caio Leite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Picture 2" descr="Resultado de imagem para boy icon"/>
          <p:cNvPicPr/>
          <p:nvPr/>
        </p:nvPicPr>
        <p:blipFill>
          <a:blip r:embed="rId2"/>
          <a:stretch/>
        </p:blipFill>
        <p:spPr>
          <a:xfrm>
            <a:off x="785520" y="1416600"/>
            <a:ext cx="2675520" cy="267552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C36AE34-7315-2E4E-4817-4631E26738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65" y="-609120"/>
            <a:ext cx="2261880" cy="226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200" b="0" i="1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AC90447-2781-48CB-9FE4-2C9008274C90}" type="slidenum">
              <a:rPr lang="pt-BR" sz="1200" b="0" i="1" strike="noStrike" spc="-1">
                <a:solidFill>
                  <a:srgbClr val="FFFFFF"/>
                </a:solidFill>
                <a:latin typeface="Times New Roman"/>
              </a:rPr>
              <a:t>13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title" idx="4294967295"/>
          </p:nvPr>
        </p:nvSpPr>
        <p:spPr>
          <a:xfrm>
            <a:off x="2106290" y="1265248"/>
            <a:ext cx="9193212" cy="4286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1" strike="noStrike" cap="all" spc="-151" dirty="0">
                <a:solidFill>
                  <a:srgbClr val="000000"/>
                </a:solidFill>
                <a:latin typeface="Arial"/>
              </a:rPr>
              <a:t>ondas 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aixaDeTexto 3"/>
          <p:cNvSpPr/>
          <p:nvPr/>
        </p:nvSpPr>
        <p:spPr>
          <a:xfrm>
            <a:off x="2106290" y="2026296"/>
            <a:ext cx="1329840" cy="35379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1ª Onda</a:t>
            </a:r>
          </a:p>
          <a:p>
            <a:pPr>
              <a:lnSpc>
                <a:spcPct val="100000"/>
              </a:lnSpc>
            </a:pP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2ª Onda</a:t>
            </a:r>
          </a:p>
          <a:p>
            <a:pPr>
              <a:lnSpc>
                <a:spcPct val="100000"/>
              </a:lnSpc>
            </a:pP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3ª Onda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Retângulo 20"/>
          <p:cNvSpPr/>
          <p:nvPr/>
        </p:nvSpPr>
        <p:spPr>
          <a:xfrm>
            <a:off x="5932357" y="1927326"/>
            <a:ext cx="1678179" cy="919451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71450" indent="-1714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Criar </a:t>
            </a:r>
            <a:r>
              <a:rPr lang="pt-BR" sz="1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e guias práticos sobre procedimentos estéticos</a:t>
            </a:r>
            <a:endParaRPr lang="pt-B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tângulo 21"/>
          <p:cNvSpPr/>
          <p:nvPr/>
        </p:nvSpPr>
        <p:spPr>
          <a:xfrm>
            <a:off x="4041765" y="3176448"/>
            <a:ext cx="1674880" cy="91945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Exibir mensagens sobre anúncios de promoções e novos serviços</a:t>
            </a:r>
          </a:p>
        </p:txBody>
      </p:sp>
      <p:sp>
        <p:nvSpPr>
          <p:cNvPr id="194" name="Retângulo 23"/>
          <p:cNvSpPr/>
          <p:nvPr/>
        </p:nvSpPr>
        <p:spPr>
          <a:xfrm>
            <a:off x="7826246" y="1935037"/>
            <a:ext cx="1681475" cy="91945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buClr>
                <a:srgbClr val="000000"/>
              </a:buClr>
              <a:buFont typeface="Arial"/>
              <a:buChar char="•"/>
            </a:pPr>
            <a:r>
              <a:rPr lang="pt-BR" sz="1200" spc="-1" dirty="0">
                <a:solidFill>
                  <a:srgbClr val="000000"/>
                </a:solidFill>
                <a:latin typeface="Times New Roman"/>
              </a:rPr>
              <a:t>Desenvolvimento de personalização no atendimento</a:t>
            </a:r>
          </a:p>
        </p:txBody>
      </p:sp>
      <p:sp>
        <p:nvSpPr>
          <p:cNvPr id="196" name="Retângulo 4"/>
          <p:cNvSpPr/>
          <p:nvPr/>
        </p:nvSpPr>
        <p:spPr>
          <a:xfrm>
            <a:off x="4041766" y="1927328"/>
            <a:ext cx="1674880" cy="919451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Criar um FAQ com respostas para duvidas frequentes</a:t>
            </a: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83DE6A18-7AF6-33E3-8087-70C975C98F8E}"/>
              </a:ext>
            </a:extLst>
          </p:cNvPr>
          <p:cNvSpPr/>
          <p:nvPr/>
        </p:nvSpPr>
        <p:spPr>
          <a:xfrm>
            <a:off x="5932357" y="3168485"/>
            <a:ext cx="1678178" cy="919451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Retorno de respostas instantâneas durante o atendimento</a:t>
            </a:r>
          </a:p>
        </p:txBody>
      </p:sp>
      <p:sp>
        <p:nvSpPr>
          <p:cNvPr id="3" name="Retângulo 4">
            <a:extLst>
              <a:ext uri="{FF2B5EF4-FFF2-40B4-BE49-F238E27FC236}">
                <a16:creationId xmlns:a16="http://schemas.microsoft.com/office/drawing/2014/main" id="{BB2D42A7-8834-12F2-AA01-B01EB44B43F9}"/>
              </a:ext>
            </a:extLst>
          </p:cNvPr>
          <p:cNvSpPr/>
          <p:nvPr/>
        </p:nvSpPr>
        <p:spPr>
          <a:xfrm>
            <a:off x="7829543" y="3176195"/>
            <a:ext cx="1674880" cy="91945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200" spc="-1" dirty="0">
                <a:solidFill>
                  <a:srgbClr val="000000"/>
                </a:solidFill>
                <a:latin typeface="Times New Roman"/>
              </a:rPr>
              <a:t>Ligação com banco de dados</a:t>
            </a:r>
            <a:endParaRPr lang="pt-B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tângulo 4">
            <a:extLst>
              <a:ext uri="{FF2B5EF4-FFF2-40B4-BE49-F238E27FC236}">
                <a16:creationId xmlns:a16="http://schemas.microsoft.com/office/drawing/2014/main" id="{E94C0AFA-F03A-D778-5C19-697223E36CBD}"/>
              </a:ext>
            </a:extLst>
          </p:cNvPr>
          <p:cNvSpPr/>
          <p:nvPr/>
        </p:nvSpPr>
        <p:spPr>
          <a:xfrm>
            <a:off x="4041765" y="4390831"/>
            <a:ext cx="1674880" cy="919451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200" spc="-1" dirty="0">
                <a:solidFill>
                  <a:srgbClr val="000000"/>
                </a:solidFill>
                <a:latin typeface="Times New Roman"/>
              </a:rPr>
              <a:t>Ligação com banco de dados</a:t>
            </a:r>
            <a:endParaRPr lang="pt-B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4F3D32-8FA4-DF37-0770-1D208CF931C4}"/>
              </a:ext>
            </a:extLst>
          </p:cNvPr>
          <p:cNvSpPr/>
          <p:nvPr/>
        </p:nvSpPr>
        <p:spPr>
          <a:xfrm>
            <a:off x="7829544" y="4381834"/>
            <a:ext cx="1678177" cy="91945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spc="-1" dirty="0">
                <a:solidFill>
                  <a:srgbClr val="000000"/>
                </a:solidFill>
                <a:latin typeface="Times New Roman"/>
                <a:ea typeface="DejaVu Sans"/>
              </a:rPr>
              <a:t>Interligar o sistema com um canal de comunicação direto com a empresa</a:t>
            </a:r>
            <a:endParaRPr lang="pt-BR" sz="12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64B2DF7C-2DA9-BF28-AB90-7E57E91A879C}"/>
              </a:ext>
            </a:extLst>
          </p:cNvPr>
          <p:cNvSpPr/>
          <p:nvPr/>
        </p:nvSpPr>
        <p:spPr>
          <a:xfrm>
            <a:off x="5932357" y="4374124"/>
            <a:ext cx="1678177" cy="919451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Envio de notificações sobre produtos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AD1A45-7049-85A4-F03F-0243FD4375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65" y="-609120"/>
            <a:ext cx="2261880" cy="226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200" b="0" i="1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389292C7-E48E-40E2-A835-5FE47FF31913}" type="slidenum">
              <a:rPr lang="pt-BR" sz="1200" b="0" i="1" strike="noStrike" spc="-1">
                <a:solidFill>
                  <a:srgbClr val="FFFFFF"/>
                </a:solidFill>
                <a:latin typeface="Times New Roman"/>
              </a:rPr>
              <a:t>2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title" idx="4294967295"/>
          </p:nvPr>
        </p:nvSpPr>
        <p:spPr>
          <a:xfrm>
            <a:off x="2998788" y="463550"/>
            <a:ext cx="9193212" cy="43021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1" strike="noStrike" cap="all" spc="-151" dirty="0">
                <a:solidFill>
                  <a:srgbClr val="000000"/>
                </a:solidFill>
                <a:latin typeface="Arial"/>
              </a:rPr>
              <a:t>É / Não é – Faz / Não faz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" name="Agrupar 21"/>
          <p:cNvGrpSpPr/>
          <p:nvPr/>
        </p:nvGrpSpPr>
        <p:grpSpPr>
          <a:xfrm>
            <a:off x="1086423" y="1555750"/>
            <a:ext cx="9324000" cy="5041800"/>
            <a:chOff x="432000" y="1421280"/>
            <a:chExt cx="9324000" cy="5041800"/>
          </a:xfrm>
        </p:grpSpPr>
        <p:cxnSp>
          <p:nvCxnSpPr>
            <p:cNvPr id="52" name="Conector reto 8"/>
            <p:cNvCxnSpPr/>
            <p:nvPr/>
          </p:nvCxnSpPr>
          <p:spPr>
            <a:xfrm>
              <a:off x="5184720" y="1475640"/>
              <a:ext cx="3600" cy="4987440"/>
            </a:xfrm>
            <a:prstGeom prst="straightConnector1">
              <a:avLst/>
            </a:prstGeom>
            <a:ln w="0">
              <a:solidFill>
                <a:srgbClr val="FFFFFF"/>
              </a:solidFill>
            </a:ln>
          </p:spPr>
        </p:cxnSp>
        <p:cxnSp>
          <p:nvCxnSpPr>
            <p:cNvPr id="53" name="Conector reto 9"/>
            <p:cNvCxnSpPr/>
            <p:nvPr/>
          </p:nvCxnSpPr>
          <p:spPr>
            <a:xfrm>
              <a:off x="432000" y="3631320"/>
              <a:ext cx="9159120" cy="3600"/>
            </a:xfrm>
            <a:prstGeom prst="straightConnector1">
              <a:avLst/>
            </a:prstGeom>
            <a:ln w="0">
              <a:solidFill>
                <a:srgbClr val="FFFFFF"/>
              </a:solidFill>
            </a:ln>
          </p:spPr>
        </p:cxnSp>
        <p:sp>
          <p:nvSpPr>
            <p:cNvPr id="54" name="CaixaDeTexto 10"/>
            <p:cNvSpPr/>
            <p:nvPr/>
          </p:nvSpPr>
          <p:spPr>
            <a:xfrm>
              <a:off x="632880" y="1421280"/>
              <a:ext cx="444960" cy="106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800" b="0" strike="noStrike" spc="-1">
                  <a:solidFill>
                    <a:srgbClr val="2F0E45"/>
                  </a:solidFill>
                  <a:latin typeface="Times New Roman"/>
                  <a:ea typeface="DejaVu Sans"/>
                </a:rPr>
                <a:t>É</a:t>
              </a:r>
              <a:endParaRPr lang="pt-BR" sz="28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3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Retângulo 11"/>
            <p:cNvSpPr/>
            <p:nvPr/>
          </p:nvSpPr>
          <p:spPr>
            <a:xfrm>
              <a:off x="5537160" y="1428120"/>
              <a:ext cx="13201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800" b="0" strike="noStrike" spc="-1">
                  <a:solidFill>
                    <a:srgbClr val="2F0E45"/>
                  </a:solidFill>
                  <a:latin typeface="Times New Roman"/>
                  <a:ea typeface="DejaVu Sans"/>
                </a:rPr>
                <a:t>NÃO É</a:t>
              </a:r>
              <a:endParaRPr lang="pt-BR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Retângulo 12"/>
            <p:cNvSpPr/>
            <p:nvPr/>
          </p:nvSpPr>
          <p:spPr>
            <a:xfrm>
              <a:off x="5566680" y="3638160"/>
              <a:ext cx="16794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800" b="0" strike="noStrike" spc="-1" dirty="0">
                  <a:solidFill>
                    <a:srgbClr val="2F0E45"/>
                  </a:solidFill>
                  <a:latin typeface="Times New Roman"/>
                  <a:ea typeface="DejaVu Sans"/>
                </a:rPr>
                <a:t>NÃO FAZ</a:t>
              </a:r>
              <a:endParaRPr lang="pt-BR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Retângulo 13"/>
            <p:cNvSpPr/>
            <p:nvPr/>
          </p:nvSpPr>
          <p:spPr>
            <a:xfrm>
              <a:off x="632880" y="3631320"/>
              <a:ext cx="936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800" b="0" strike="noStrike" spc="-1">
                  <a:solidFill>
                    <a:srgbClr val="2F0E45"/>
                  </a:solidFill>
                  <a:latin typeface="Times New Roman"/>
                  <a:ea typeface="DejaVu Sans"/>
                </a:rPr>
                <a:t>FAZ</a:t>
              </a:r>
              <a:endParaRPr lang="pt-BR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CaixaDeTexto 14"/>
            <p:cNvSpPr/>
            <p:nvPr/>
          </p:nvSpPr>
          <p:spPr>
            <a:xfrm>
              <a:off x="632880" y="1910520"/>
              <a:ext cx="4144320" cy="64487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pt-BR" spc="-1" dirty="0">
                  <a:solidFill>
                    <a:srgbClr val="000000"/>
                  </a:solidFill>
                  <a:latin typeface="Times New Roman"/>
                </a:rPr>
                <a:t>Robô para atendimento.</a:t>
              </a:r>
              <a:endParaRPr lang="pt-BR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pt-BR" spc="-1" dirty="0">
                  <a:solidFill>
                    <a:srgbClr val="000000"/>
                  </a:solidFill>
                  <a:latin typeface="Times New Roman"/>
                </a:rPr>
                <a:t>Aplicativo WEB</a:t>
              </a:r>
              <a:endParaRPr lang="pt-BR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Retângulo 15"/>
            <p:cNvSpPr/>
            <p:nvPr/>
          </p:nvSpPr>
          <p:spPr>
            <a:xfrm>
              <a:off x="5537160" y="1973160"/>
              <a:ext cx="366444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pt-BR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Aplicativo de celular</a:t>
              </a: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pt-BR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Produto físico</a:t>
              </a:r>
              <a:endParaRPr lang="pt-BR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endParaRPr lang="pt-BR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Retângulo 16"/>
            <p:cNvSpPr/>
            <p:nvPr/>
          </p:nvSpPr>
          <p:spPr>
            <a:xfrm>
              <a:off x="632880" y="4138560"/>
              <a:ext cx="4360320" cy="175287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pt-BR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Interage com clientes</a:t>
              </a: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pt-BR" spc="-1" dirty="0">
                  <a:solidFill>
                    <a:srgbClr val="000000"/>
                  </a:solidFill>
                  <a:latin typeface="Times New Roman"/>
                </a:rPr>
                <a:t>Disponibiliza preços e promoções atualizadas</a:t>
              </a:r>
              <a:endParaRPr lang="pt-BR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pt-BR" spc="-1" dirty="0">
                  <a:solidFill>
                    <a:srgbClr val="000000"/>
                  </a:solidFill>
                  <a:latin typeface="Times New Roman"/>
                </a:rPr>
                <a:t>Facilita o atendimento</a:t>
              </a: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pt-BR" b="0" strike="noStrike" spc="-1" dirty="0">
                  <a:solidFill>
                    <a:srgbClr val="000000"/>
                  </a:solidFill>
                  <a:latin typeface="Times New Roman"/>
                </a:rPr>
                <a:t>Tira duvidas e perguntas frequentes</a:t>
              </a: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pt-BR" spc="-1" dirty="0">
                  <a:solidFill>
                    <a:srgbClr val="000000"/>
                  </a:solidFill>
                  <a:latin typeface="Times New Roman"/>
                </a:rPr>
                <a:t>Recomenda tratamentos</a:t>
              </a:r>
              <a:endParaRPr lang="pt-BR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Retângulo 17"/>
            <p:cNvSpPr/>
            <p:nvPr/>
          </p:nvSpPr>
          <p:spPr>
            <a:xfrm>
              <a:off x="5537160" y="4148280"/>
              <a:ext cx="4218840" cy="64487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pt-BR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Pagamentos</a:t>
              </a: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endParaRPr lang="pt-BR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C2137991-588C-E26C-942B-18064D5DD2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65" y="-609120"/>
            <a:ext cx="2261880" cy="226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200" b="0" i="1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52F3B642-3A14-45C0-B803-71AD2CFF02AE}" type="slidenum">
              <a:rPr lang="pt-BR" sz="1200" b="0" i="1" strike="noStrike" spc="-1">
                <a:solidFill>
                  <a:srgbClr val="FFFFFF"/>
                </a:solidFill>
                <a:latin typeface="Times New Roman"/>
              </a:rPr>
              <a:t>3</a:t>
            </a:fld>
            <a:endParaRPr lang="pt-BR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title" idx="4294967295"/>
          </p:nvPr>
        </p:nvSpPr>
        <p:spPr>
          <a:xfrm>
            <a:off x="3183857" y="1630440"/>
            <a:ext cx="9128125" cy="4286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1" strike="noStrike" cap="all" spc="-151" dirty="0">
                <a:solidFill>
                  <a:srgbClr val="000000"/>
                </a:solidFill>
                <a:latin typeface="Arial"/>
              </a:rPr>
              <a:t>Objetivos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Picture 6" descr="Resultado de imagem para goals icon"/>
          <p:cNvPicPr/>
          <p:nvPr/>
        </p:nvPicPr>
        <p:blipFill>
          <a:blip r:embed="rId2"/>
          <a:stretch/>
        </p:blipFill>
        <p:spPr>
          <a:xfrm>
            <a:off x="7581959" y="1998836"/>
            <a:ext cx="2235009" cy="2355474"/>
          </a:xfrm>
          <a:prstGeom prst="rect">
            <a:avLst/>
          </a:prstGeom>
          <a:ln w="0">
            <a:noFill/>
          </a:ln>
        </p:spPr>
      </p:pic>
      <p:sp>
        <p:nvSpPr>
          <p:cNvPr id="65" name="CaixaDeTexto 8"/>
          <p:cNvSpPr/>
          <p:nvPr/>
        </p:nvSpPr>
        <p:spPr>
          <a:xfrm>
            <a:off x="1306203" y="2712261"/>
            <a:ext cx="6275756" cy="30455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pt-BR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Ajudar na resposta de duvidas frequentes</a:t>
            </a: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</a:p>
          <a:p>
            <a:pPr algn="ctr"/>
            <a:endParaRPr lang="pt-BR" sz="2400" spc="-1" dirty="0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lang="pt-BR" sz="2400" spc="-1" dirty="0">
                <a:solidFill>
                  <a:srgbClr val="000000"/>
                </a:solidFill>
                <a:latin typeface="Times New Roman"/>
              </a:rPr>
              <a:t>Exibir promoções e o preço atualizado dos produtos</a:t>
            </a:r>
            <a:r>
              <a:rPr lang="pt-BR" sz="2400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algn="ctr"/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pt-BR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Automatizar e tornar a comunicação mais dinâmica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algn="ctr"/>
            <a:endParaRPr lang="pt-BR" sz="2400" u="sng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E93321-D5FA-1AF3-4C14-DAB24DFD9E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65" y="-609120"/>
            <a:ext cx="2261880" cy="226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200" b="0" i="1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38CB4364-97B1-4780-997A-E3F2175E3BC1}" type="slidenum">
              <a:rPr lang="pt-BR" sz="1200" b="0" i="1" strike="noStrike" spc="-1">
                <a:solidFill>
                  <a:srgbClr val="FFFFFF"/>
                </a:solidFill>
                <a:latin typeface="Times New Roman"/>
              </a:rPr>
              <a:t>4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title" idx="4294967295"/>
          </p:nvPr>
        </p:nvSpPr>
        <p:spPr>
          <a:xfrm>
            <a:off x="432000" y="503775"/>
            <a:ext cx="9194800" cy="4286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1" strike="noStrike" cap="all" spc="-151" dirty="0">
                <a:solidFill>
                  <a:srgbClr val="000000"/>
                </a:solidFill>
                <a:latin typeface="Arial"/>
              </a:rPr>
              <a:t>Personas 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Conector reto 19"/>
          <p:cNvCxnSpPr/>
          <p:nvPr/>
        </p:nvCxnSpPr>
        <p:spPr>
          <a:xfrm>
            <a:off x="169920" y="3813840"/>
            <a:ext cx="9670680" cy="36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69" name="Conector reto 22"/>
          <p:cNvCxnSpPr/>
          <p:nvPr/>
        </p:nvCxnSpPr>
        <p:spPr>
          <a:xfrm>
            <a:off x="4813560" y="1072080"/>
            <a:ext cx="3600" cy="5607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70" name="CaixaDeTexto 24"/>
          <p:cNvSpPr/>
          <p:nvPr/>
        </p:nvSpPr>
        <p:spPr>
          <a:xfrm>
            <a:off x="4934160" y="1104120"/>
            <a:ext cx="4570560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2F0E45"/>
                </a:solidFill>
                <a:latin typeface="Times New Roman"/>
                <a:ea typeface="DejaVu Sans"/>
              </a:rPr>
              <a:t>PERFIL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18 anos;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Mora em Marilia;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Estudante;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Namora;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CaixaDeTexto 25"/>
          <p:cNvSpPr/>
          <p:nvPr/>
        </p:nvSpPr>
        <p:spPr>
          <a:xfrm>
            <a:off x="385200" y="3679920"/>
            <a:ext cx="4413960" cy="18452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2F0E45"/>
                </a:solidFill>
                <a:latin typeface="Times New Roman"/>
                <a:ea typeface="DejaVu Sans"/>
              </a:rPr>
              <a:t>COMPORTAMENTO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Gosta de curtir a vida aos fins de semana;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Gosta de jogos eletrônicos;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Faz academia;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aixaDeTexto 26"/>
          <p:cNvSpPr/>
          <p:nvPr/>
        </p:nvSpPr>
        <p:spPr>
          <a:xfrm>
            <a:off x="5003640" y="3957120"/>
            <a:ext cx="4899240" cy="12912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2F0E45"/>
                </a:solidFill>
                <a:latin typeface="Times New Roman"/>
                <a:ea typeface="DejaVu Sans"/>
              </a:rPr>
              <a:t>NECESSIDADES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Precisa começar criar uma rotina de cuidados com a pele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aixaDeTexto 27"/>
          <p:cNvSpPr/>
          <p:nvPr/>
        </p:nvSpPr>
        <p:spPr>
          <a:xfrm>
            <a:off x="432000" y="1104120"/>
            <a:ext cx="4570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2F0E45"/>
                </a:solidFill>
                <a:latin typeface="Times New Roman"/>
                <a:ea typeface="DejaVu Sans"/>
              </a:rPr>
              <a:t>NOME</a:t>
            </a:r>
            <a:r>
              <a:rPr lang="pt-BR" sz="24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      </a:t>
            </a: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Gabriel Costa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Picture 2" descr="Resultado de imagem para boy icon"/>
          <p:cNvPicPr/>
          <p:nvPr/>
        </p:nvPicPr>
        <p:blipFill>
          <a:blip r:embed="rId2"/>
          <a:stretch/>
        </p:blipFill>
        <p:spPr>
          <a:xfrm>
            <a:off x="1092240" y="1294200"/>
            <a:ext cx="2675520" cy="267552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B2BE5D4-39B3-40FC-4A42-B5736315C3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65" y="-609120"/>
            <a:ext cx="2261880" cy="226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200" b="0" i="1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C8A096BA-5E23-425C-8D2B-FB7644C0C4C9}" type="slidenum">
              <a:rPr lang="pt-BR" sz="1200" b="0" i="1" strike="noStrike" spc="-1">
                <a:solidFill>
                  <a:srgbClr val="FFFFFF"/>
                </a:solidFill>
                <a:latin typeface="Times New Roman"/>
              </a:rPr>
              <a:t>5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 idx="4294967295"/>
          </p:nvPr>
        </p:nvSpPr>
        <p:spPr>
          <a:xfrm>
            <a:off x="432000" y="534227"/>
            <a:ext cx="9194800" cy="43021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1" strike="noStrike" cap="all" spc="-151" dirty="0">
                <a:solidFill>
                  <a:srgbClr val="000000"/>
                </a:solidFill>
                <a:latin typeface="Arial"/>
              </a:rPr>
              <a:t>Personas 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7" name="Conector reto 19"/>
          <p:cNvCxnSpPr/>
          <p:nvPr/>
        </p:nvCxnSpPr>
        <p:spPr>
          <a:xfrm>
            <a:off x="169920" y="3813840"/>
            <a:ext cx="9670680" cy="36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78" name="Conector reto 22"/>
          <p:cNvCxnSpPr/>
          <p:nvPr/>
        </p:nvCxnSpPr>
        <p:spPr>
          <a:xfrm>
            <a:off x="4813560" y="1072080"/>
            <a:ext cx="3600" cy="5607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79" name="CaixaDeTexto 24"/>
          <p:cNvSpPr/>
          <p:nvPr/>
        </p:nvSpPr>
        <p:spPr>
          <a:xfrm>
            <a:off x="4934160" y="1104120"/>
            <a:ext cx="4570560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2F0E45"/>
                </a:solidFill>
                <a:latin typeface="Times New Roman"/>
                <a:ea typeface="DejaVu Sans"/>
              </a:rPr>
              <a:t>PERFIL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pc="-1" dirty="0">
                <a:solidFill>
                  <a:srgbClr val="000000"/>
                </a:solidFill>
                <a:latin typeface="Times New Roman"/>
                <a:ea typeface="DejaVu Sans"/>
              </a:rPr>
              <a:t>20</a:t>
            </a:r>
            <a:r>
              <a:rPr lang="pt-BR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anos;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Namora;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Estudante;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Mora em Marilia;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aixaDeTexto 25"/>
          <p:cNvSpPr/>
          <p:nvPr/>
        </p:nvSpPr>
        <p:spPr>
          <a:xfrm>
            <a:off x="385200" y="3679920"/>
            <a:ext cx="4413960" cy="2122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2F0E45"/>
                </a:solidFill>
                <a:latin typeface="Times New Roman"/>
                <a:ea typeface="DejaVu Sans"/>
              </a:rPr>
              <a:t>COMPORTAMENTO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Tem uma rotina de cuidados de beleza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Não se diverte muito;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Não sai com os amigos;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aixaDeTexto 26"/>
          <p:cNvSpPr/>
          <p:nvPr/>
        </p:nvSpPr>
        <p:spPr>
          <a:xfrm>
            <a:off x="5003640" y="3957120"/>
            <a:ext cx="489924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2F0E45"/>
                </a:solidFill>
                <a:latin typeface="Times New Roman"/>
                <a:ea typeface="DejaVu Sans"/>
              </a:rPr>
              <a:t>NECESSIDADES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pc="-1" dirty="0">
                <a:solidFill>
                  <a:srgbClr val="000000"/>
                </a:solidFill>
                <a:latin typeface="Times New Roman"/>
              </a:rPr>
              <a:t>Precisa de mais tempo para marcar consultas e cuidar da beleza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aixaDeTexto 27"/>
          <p:cNvSpPr/>
          <p:nvPr/>
        </p:nvSpPr>
        <p:spPr>
          <a:xfrm>
            <a:off x="432000" y="1104120"/>
            <a:ext cx="4570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2F0E45"/>
                </a:solidFill>
                <a:latin typeface="Times New Roman"/>
                <a:ea typeface="DejaVu Sans"/>
              </a:rPr>
              <a:t>NOME</a:t>
            </a:r>
            <a:r>
              <a:rPr lang="pt-BR" sz="24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      </a:t>
            </a: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Chiara Carlos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2" descr="Resultado de imagem para desenho empresaria"/>
          <p:cNvPicPr/>
          <p:nvPr/>
        </p:nvPicPr>
        <p:blipFill>
          <a:blip r:embed="rId2"/>
          <a:srcRect l="3048" r="48530"/>
          <a:stretch/>
        </p:blipFill>
        <p:spPr>
          <a:xfrm>
            <a:off x="1677240" y="1637280"/>
            <a:ext cx="1038240" cy="210168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94B0733-FB72-E3A9-E4BA-3451B1BE51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65" y="-609120"/>
            <a:ext cx="2261880" cy="226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200" b="0" i="1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880F7646-1D3F-4078-96BD-5A07B01D8EDD}" type="slidenum">
              <a:rPr lang="pt-BR" sz="1200" b="0" i="1" strike="noStrike" spc="-1">
                <a:solidFill>
                  <a:srgbClr val="FFFFFF"/>
                </a:solidFill>
                <a:latin typeface="Times New Roman"/>
              </a:rPr>
              <a:t>6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 idx="4294967295"/>
          </p:nvPr>
        </p:nvSpPr>
        <p:spPr>
          <a:xfrm>
            <a:off x="432000" y="445163"/>
            <a:ext cx="9194800" cy="4286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1" strike="noStrike" cap="all" spc="-151" dirty="0">
                <a:solidFill>
                  <a:srgbClr val="000000"/>
                </a:solidFill>
                <a:latin typeface="Arial"/>
              </a:rPr>
              <a:t>Personas 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" name="Conector reto 19"/>
          <p:cNvCxnSpPr/>
          <p:nvPr/>
        </p:nvCxnSpPr>
        <p:spPr>
          <a:xfrm>
            <a:off x="169920" y="3813840"/>
            <a:ext cx="9670680" cy="36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87" name="Conector reto 22"/>
          <p:cNvCxnSpPr/>
          <p:nvPr/>
        </p:nvCxnSpPr>
        <p:spPr>
          <a:xfrm>
            <a:off x="4813560" y="1072080"/>
            <a:ext cx="3600" cy="5607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88" name="CaixaDeTexto 24"/>
          <p:cNvSpPr/>
          <p:nvPr/>
        </p:nvSpPr>
        <p:spPr>
          <a:xfrm>
            <a:off x="4934160" y="1104120"/>
            <a:ext cx="4570560" cy="12912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2F0E45"/>
                </a:solidFill>
                <a:latin typeface="Times New Roman"/>
                <a:ea typeface="DejaVu Sans"/>
              </a:rPr>
              <a:t>PERFIL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pc="-1" dirty="0">
                <a:solidFill>
                  <a:srgbClr val="000000"/>
                </a:solidFill>
                <a:latin typeface="Times New Roman"/>
                <a:ea typeface="DejaVu Sans"/>
              </a:rPr>
              <a:t>17</a:t>
            </a: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anos;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Estudante;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Mora em Marília;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aixaDeTexto 25"/>
          <p:cNvSpPr/>
          <p:nvPr/>
        </p:nvSpPr>
        <p:spPr>
          <a:xfrm>
            <a:off x="432000" y="3679920"/>
            <a:ext cx="4413960" cy="12912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2F0E45"/>
                </a:solidFill>
                <a:latin typeface="Times New Roman"/>
                <a:ea typeface="DejaVu Sans"/>
              </a:rPr>
              <a:t>COMPORTAMENTO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Ama jogos;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Não cuida da sua aparência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aixaDeTexto 26"/>
          <p:cNvSpPr/>
          <p:nvPr/>
        </p:nvSpPr>
        <p:spPr>
          <a:xfrm>
            <a:off x="5003640" y="3957120"/>
            <a:ext cx="489924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2F0E45"/>
                </a:solidFill>
                <a:latin typeface="Times New Roman"/>
                <a:ea typeface="DejaVu Sans"/>
              </a:rPr>
              <a:t>NECESSIDADES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Entender quais procedimentos estéticos realizar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Passar o tempo;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Picture 2" descr="Resultado de imagem para boy icon"/>
          <p:cNvPicPr/>
          <p:nvPr/>
        </p:nvPicPr>
        <p:blipFill>
          <a:blip r:embed="rId2"/>
          <a:stretch/>
        </p:blipFill>
        <p:spPr>
          <a:xfrm>
            <a:off x="1092240" y="1294200"/>
            <a:ext cx="2675520" cy="2675520"/>
          </a:xfrm>
          <a:prstGeom prst="rect">
            <a:avLst/>
          </a:prstGeom>
          <a:ln w="0">
            <a:noFill/>
          </a:ln>
        </p:spPr>
      </p:pic>
      <p:sp>
        <p:nvSpPr>
          <p:cNvPr id="12" name="CaixaDeTexto 27"/>
          <p:cNvSpPr/>
          <p:nvPr/>
        </p:nvSpPr>
        <p:spPr>
          <a:xfrm>
            <a:off x="432000" y="1104120"/>
            <a:ext cx="457056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2F0E45"/>
                </a:solidFill>
                <a:latin typeface="Times New Roman"/>
                <a:ea typeface="DejaVu Sans"/>
              </a:rPr>
              <a:t>NOME</a:t>
            </a:r>
            <a:r>
              <a:rPr lang="pt-BR" sz="24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  </a:t>
            </a: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Caio dos Santos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97C171-5877-8788-DA13-80E62FF66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65" y="-609120"/>
            <a:ext cx="2261880" cy="226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200" b="0" i="1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3E396AF3-16D4-4B4A-BC30-395FB9B39DD2}" type="slidenum">
              <a:rPr lang="pt-BR" sz="1200" b="0" i="1" strike="noStrike" spc="-1">
                <a:solidFill>
                  <a:srgbClr val="FFFFFF"/>
                </a:solidFill>
                <a:latin typeface="Times New Roman"/>
              </a:rPr>
              <a:t>7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94" name="Conector reto 3"/>
          <p:cNvCxnSpPr/>
          <p:nvPr/>
        </p:nvCxnSpPr>
        <p:spPr>
          <a:xfrm>
            <a:off x="2018520" y="6678360"/>
            <a:ext cx="7981920" cy="36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95" name="Conector reto 4"/>
          <p:cNvCxnSpPr/>
          <p:nvPr/>
        </p:nvCxnSpPr>
        <p:spPr>
          <a:xfrm>
            <a:off x="2018520" y="1652760"/>
            <a:ext cx="3600" cy="5029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96" name="Conector reto 5"/>
          <p:cNvCxnSpPr/>
          <p:nvPr/>
        </p:nvCxnSpPr>
        <p:spPr>
          <a:xfrm>
            <a:off x="2018520" y="1652760"/>
            <a:ext cx="7949160" cy="36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97" name="CaixaDeTexto 6"/>
          <p:cNvSpPr/>
          <p:nvPr/>
        </p:nvSpPr>
        <p:spPr>
          <a:xfrm>
            <a:off x="151920" y="6294960"/>
            <a:ext cx="18158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2F0E45"/>
                </a:solidFill>
                <a:latin typeface="Times New Roman"/>
                <a:ea typeface="DejaVu Sans"/>
              </a:rPr>
              <a:t>PERSONAS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aixaDeTexto 7"/>
          <p:cNvSpPr/>
          <p:nvPr/>
        </p:nvSpPr>
        <p:spPr>
          <a:xfrm>
            <a:off x="10176120" y="1090080"/>
            <a:ext cx="18424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2F0E45"/>
                </a:solidFill>
                <a:latin typeface="Times New Roman"/>
                <a:ea typeface="DejaVu Sans"/>
              </a:rPr>
              <a:t>OBJETIVOS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8"/>
          <p:cNvSpPr/>
          <p:nvPr/>
        </p:nvSpPr>
        <p:spPr>
          <a:xfrm>
            <a:off x="351720" y="2198880"/>
            <a:ext cx="18158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Gabriel costa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ixaDeTexto 9"/>
          <p:cNvSpPr/>
          <p:nvPr/>
        </p:nvSpPr>
        <p:spPr>
          <a:xfrm>
            <a:off x="337320" y="3827160"/>
            <a:ext cx="150408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Chiara Carlos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aixaDeTexto 10"/>
          <p:cNvSpPr/>
          <p:nvPr/>
        </p:nvSpPr>
        <p:spPr>
          <a:xfrm>
            <a:off x="7595280" y="717120"/>
            <a:ext cx="2424600" cy="11065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Automatizar e tornar a comunicação mais dinâmica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aixaDeTexto 11"/>
          <p:cNvSpPr/>
          <p:nvPr/>
        </p:nvSpPr>
        <p:spPr>
          <a:xfrm>
            <a:off x="4811040" y="832320"/>
            <a:ext cx="276228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spc="-1" dirty="0">
                <a:solidFill>
                  <a:srgbClr val="000000"/>
                </a:solidFill>
                <a:latin typeface="Times New Roman"/>
              </a:rPr>
              <a:t>Exibir promoções e o preço atualizado dos produtos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aixaDeTexto 12"/>
          <p:cNvSpPr/>
          <p:nvPr/>
        </p:nvSpPr>
        <p:spPr>
          <a:xfrm>
            <a:off x="2018880" y="896400"/>
            <a:ext cx="27446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Ajudar na resposta de duvidas frequentes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aixaDeTexto 13"/>
          <p:cNvSpPr/>
          <p:nvPr/>
        </p:nvSpPr>
        <p:spPr>
          <a:xfrm>
            <a:off x="7578720" y="3323160"/>
            <a:ext cx="2380680" cy="737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Retorno de respostas instantâneas durante o atendimento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aixaDeTexto 14"/>
          <p:cNvSpPr/>
          <p:nvPr/>
        </p:nvSpPr>
        <p:spPr>
          <a:xfrm>
            <a:off x="2050560" y="1756440"/>
            <a:ext cx="2662560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Criar um FAQ com respostas para duvidas frequentes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>
                <a:solidFill>
                  <a:srgbClr val="000000"/>
                </a:solidFill>
                <a:latin typeface="Times New Roman"/>
                <a:ea typeface="DejaVu Sans"/>
              </a:rPr>
              <a:t>Interligar o sistema com um canal de comunicação direto com a empresa</a:t>
            </a:r>
            <a:endParaRPr lang="pt-BR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06" name="CaixaDeTexto 15"/>
          <p:cNvSpPr/>
          <p:nvPr/>
        </p:nvSpPr>
        <p:spPr>
          <a:xfrm>
            <a:off x="7624980" y="1785079"/>
            <a:ext cx="22734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Envio de notificações sobre produtos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>
                <a:solidFill>
                  <a:srgbClr val="000000"/>
                </a:solidFill>
                <a:latin typeface="Times New Roman"/>
              </a:rPr>
              <a:t>Integração do Bot com o WhatsApp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7" name="Conector reto 16"/>
          <p:cNvCxnSpPr/>
          <p:nvPr/>
        </p:nvCxnSpPr>
        <p:spPr>
          <a:xfrm>
            <a:off x="4737240" y="1652760"/>
            <a:ext cx="3600" cy="5029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108" name="Conector reto 17"/>
          <p:cNvCxnSpPr/>
          <p:nvPr/>
        </p:nvCxnSpPr>
        <p:spPr>
          <a:xfrm flipH="1">
            <a:off x="7503120" y="1652760"/>
            <a:ext cx="59040" cy="5029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109" name="Conector reto 18"/>
          <p:cNvCxnSpPr/>
          <p:nvPr/>
        </p:nvCxnSpPr>
        <p:spPr>
          <a:xfrm>
            <a:off x="9988920" y="1652760"/>
            <a:ext cx="11520" cy="5029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110" name="Conector reto 19"/>
          <p:cNvCxnSpPr/>
          <p:nvPr/>
        </p:nvCxnSpPr>
        <p:spPr>
          <a:xfrm>
            <a:off x="2035080" y="3282480"/>
            <a:ext cx="7949160" cy="36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111" name="Conector reto 20"/>
          <p:cNvCxnSpPr/>
          <p:nvPr/>
        </p:nvCxnSpPr>
        <p:spPr>
          <a:xfrm>
            <a:off x="2018520" y="4771800"/>
            <a:ext cx="7949160" cy="36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112" name="CaixaDeTexto 21"/>
          <p:cNvSpPr/>
          <p:nvPr/>
        </p:nvSpPr>
        <p:spPr>
          <a:xfrm>
            <a:off x="394200" y="5394240"/>
            <a:ext cx="150408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Caio dos Santos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aixaDeTexto 22"/>
          <p:cNvSpPr/>
          <p:nvPr/>
        </p:nvSpPr>
        <p:spPr>
          <a:xfrm>
            <a:off x="2131920" y="4911840"/>
            <a:ext cx="26222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ítulo 1"/>
          <p:cNvSpPr/>
          <p:nvPr/>
        </p:nvSpPr>
        <p:spPr>
          <a:xfrm>
            <a:off x="394200" y="277560"/>
            <a:ext cx="919440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pt-BR" sz="3200" b="1" strike="noStrike" cap="all" spc="-151">
                <a:solidFill>
                  <a:srgbClr val="000000"/>
                </a:solidFill>
                <a:latin typeface="Arial"/>
                <a:ea typeface="DejaVu Sans"/>
              </a:rPr>
              <a:t>Personas x Objetivos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aixaDeTexto 33"/>
          <p:cNvSpPr/>
          <p:nvPr/>
        </p:nvSpPr>
        <p:spPr>
          <a:xfrm>
            <a:off x="4778640" y="3364560"/>
            <a:ext cx="2700360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Exibir mensagens sobre anúncios de promoções e novos serviços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>
                <a:solidFill>
                  <a:srgbClr val="000000"/>
                </a:solidFill>
                <a:latin typeface="Times New Roman"/>
              </a:rPr>
              <a:t>Desenvolvimento de personalização no atendimento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aixaDeTexto 34"/>
          <p:cNvSpPr/>
          <p:nvPr/>
        </p:nvSpPr>
        <p:spPr>
          <a:xfrm>
            <a:off x="4762080" y="4911840"/>
            <a:ext cx="2622240" cy="51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Retângulo 270"/>
          <p:cNvSpPr/>
          <p:nvPr/>
        </p:nvSpPr>
        <p:spPr>
          <a:xfrm>
            <a:off x="2315160" y="4911840"/>
            <a:ext cx="2361600" cy="156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tângulo 271"/>
          <p:cNvSpPr/>
          <p:nvPr/>
        </p:nvSpPr>
        <p:spPr>
          <a:xfrm>
            <a:off x="5760000" y="3364560"/>
            <a:ext cx="53748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" name="CaixaDeTexto 2"/>
          <p:cNvSpPr/>
          <p:nvPr/>
        </p:nvSpPr>
        <p:spPr>
          <a:xfrm>
            <a:off x="2058840" y="4881960"/>
            <a:ext cx="2607840" cy="737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Exibir </a:t>
            </a:r>
            <a:r>
              <a:rPr lang="pt-BR" sz="1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e guias práticos sobre procedimentos estéticos</a:t>
            </a:r>
          </a:p>
        </p:txBody>
      </p:sp>
      <p:sp>
        <p:nvSpPr>
          <p:cNvPr id="122" name="Retângulo 121"/>
          <p:cNvSpPr/>
          <p:nvPr/>
        </p:nvSpPr>
        <p:spPr>
          <a:xfrm>
            <a:off x="7740000" y="5220000"/>
            <a:ext cx="206784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1823E4-DAC2-48B7-53B8-3D4542EE8F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65" y="-609120"/>
            <a:ext cx="2261880" cy="226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200" b="0" i="1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B2A0DEDA-B8F3-47D6-A9A1-71C86F651732}" type="slidenum">
              <a:rPr lang="pt-BR" sz="1200" b="0" i="1" strike="noStrike" spc="-1">
                <a:solidFill>
                  <a:srgbClr val="FFFFFF"/>
                </a:solidFill>
                <a:latin typeface="Times New Roman"/>
              </a:rPr>
              <a:t>8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Título 1"/>
          <p:cNvSpPr/>
          <p:nvPr/>
        </p:nvSpPr>
        <p:spPr>
          <a:xfrm>
            <a:off x="394200" y="277560"/>
            <a:ext cx="1019016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pt-BR" sz="3200" b="1" strike="noStrike" cap="all" spc="-151">
                <a:solidFill>
                  <a:srgbClr val="000000"/>
                </a:solidFill>
                <a:latin typeface="Arial"/>
                <a:ea typeface="DejaVu Sans"/>
              </a:rPr>
              <a:t>entendimento de negócio x Certeza técnica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5" name="Conector reto 27"/>
          <p:cNvCxnSpPr/>
          <p:nvPr/>
        </p:nvCxnSpPr>
        <p:spPr>
          <a:xfrm flipH="1">
            <a:off x="1641960" y="6095160"/>
            <a:ext cx="9086760" cy="18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126" name="CaixaDeTexto 28"/>
          <p:cNvSpPr/>
          <p:nvPr/>
        </p:nvSpPr>
        <p:spPr>
          <a:xfrm>
            <a:off x="451080" y="834480"/>
            <a:ext cx="1244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Negócio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aixaDeTexto 29"/>
          <p:cNvSpPr/>
          <p:nvPr/>
        </p:nvSpPr>
        <p:spPr>
          <a:xfrm>
            <a:off x="10968840" y="5895000"/>
            <a:ext cx="12196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Técnico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Retângulo 30"/>
          <p:cNvSpPr/>
          <p:nvPr/>
        </p:nvSpPr>
        <p:spPr>
          <a:xfrm>
            <a:off x="1816560" y="1194480"/>
            <a:ext cx="2771280" cy="135864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>
                <a:solidFill>
                  <a:srgbClr val="000000"/>
                </a:solidFill>
                <a:latin typeface="Times New Roman"/>
                <a:ea typeface="DejaVu Sans"/>
              </a:rPr>
              <a:t>Interligar o sistema com um canal de comunicação direto com a empresa</a:t>
            </a:r>
            <a:endParaRPr lang="pt-BR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29" name="Retângulo 31"/>
          <p:cNvSpPr/>
          <p:nvPr/>
        </p:nvSpPr>
        <p:spPr>
          <a:xfrm>
            <a:off x="1848240" y="2821320"/>
            <a:ext cx="2746800" cy="141912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Exibir mensagens sobre anúncios de promoções e novos serviços</a:t>
            </a:r>
          </a:p>
        </p:txBody>
      </p:sp>
      <p:sp>
        <p:nvSpPr>
          <p:cNvPr id="130" name="Retângulo 36"/>
          <p:cNvSpPr/>
          <p:nvPr/>
        </p:nvSpPr>
        <p:spPr>
          <a:xfrm>
            <a:off x="7619760" y="1194480"/>
            <a:ext cx="2771280" cy="13788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endParaRPr lang="pt-BR" sz="1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tângulo 37"/>
          <p:cNvSpPr/>
          <p:nvPr/>
        </p:nvSpPr>
        <p:spPr>
          <a:xfrm>
            <a:off x="4718160" y="1194480"/>
            <a:ext cx="2771280" cy="13788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Exibir </a:t>
            </a:r>
            <a:r>
              <a:rPr lang="pt-BR" sz="1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e guias práticos sobre procedimentos estéticos</a:t>
            </a:r>
          </a:p>
          <a:p>
            <a:pPr marL="285840" indent="-285840">
              <a:buClr>
                <a:srgbClr val="000000"/>
              </a:buClr>
              <a:buFont typeface="Arial"/>
              <a:buChar char="•"/>
            </a:pPr>
            <a:r>
              <a:rPr lang="pt-BR" sz="1400" spc="-1" dirty="0">
                <a:solidFill>
                  <a:srgbClr val="000000"/>
                </a:solidFill>
                <a:latin typeface="Times New Roman"/>
              </a:rPr>
              <a:t>Desenvolvimento de personalização no atendimento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4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Retângulo 38"/>
          <p:cNvSpPr/>
          <p:nvPr/>
        </p:nvSpPr>
        <p:spPr>
          <a:xfrm>
            <a:off x="7619760" y="2808360"/>
            <a:ext cx="2771280" cy="141912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350" b="0" strike="noStrike" spc="-1">
              <a:solidFill>
                <a:srgbClr val="000000"/>
              </a:solidFill>
              <a:latin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000000"/>
              </a:buClr>
            </a:pPr>
            <a:endParaRPr lang="pt-BR" sz="1200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3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Retângulo 39"/>
          <p:cNvSpPr/>
          <p:nvPr/>
        </p:nvSpPr>
        <p:spPr>
          <a:xfrm>
            <a:off x="7619760" y="4451400"/>
            <a:ext cx="2771280" cy="137880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Retorno de respostas instantâneas durante o atendimento</a:t>
            </a: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spc="-1">
                <a:solidFill>
                  <a:srgbClr val="000000"/>
                </a:solidFill>
                <a:latin typeface="Times New Roman"/>
              </a:rPr>
              <a:t>Ligação com banco de dados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aixaDeTexto 42"/>
          <p:cNvSpPr/>
          <p:nvPr/>
        </p:nvSpPr>
        <p:spPr>
          <a:xfrm>
            <a:off x="532440" y="1514160"/>
            <a:ext cx="9561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Entendo muito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aixaDeTexto 43"/>
          <p:cNvSpPr/>
          <p:nvPr/>
        </p:nvSpPr>
        <p:spPr>
          <a:xfrm>
            <a:off x="8546400" y="6276960"/>
            <a:ext cx="918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ALTO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aixaDeTexto 44"/>
          <p:cNvSpPr/>
          <p:nvPr/>
        </p:nvSpPr>
        <p:spPr>
          <a:xfrm>
            <a:off x="566280" y="4819680"/>
            <a:ext cx="9561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Entendo pouco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aixaDeTexto 45"/>
          <p:cNvSpPr/>
          <p:nvPr/>
        </p:nvSpPr>
        <p:spPr>
          <a:xfrm>
            <a:off x="539640" y="3244320"/>
            <a:ext cx="1069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Entendo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aixaDeTexto 46"/>
          <p:cNvSpPr/>
          <p:nvPr/>
        </p:nvSpPr>
        <p:spPr>
          <a:xfrm>
            <a:off x="2724120" y="6245280"/>
            <a:ext cx="995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BAIXO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aixaDeTexto 47"/>
          <p:cNvSpPr/>
          <p:nvPr/>
        </p:nvSpPr>
        <p:spPr>
          <a:xfrm>
            <a:off x="5541120" y="6276240"/>
            <a:ext cx="1106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MÉDIO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Retângulo 48"/>
          <p:cNvSpPr/>
          <p:nvPr/>
        </p:nvSpPr>
        <p:spPr>
          <a:xfrm>
            <a:off x="4747320" y="2803860"/>
            <a:ext cx="2763720" cy="142344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Criar um FAQ com respostas para duvidas frequentes</a:t>
            </a:r>
          </a:p>
          <a:p>
            <a:pPr marL="285840" indent="-285840"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Envio de notificações sobre produtos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41" name="Retângulo 49"/>
          <p:cNvSpPr/>
          <p:nvPr/>
        </p:nvSpPr>
        <p:spPr>
          <a:xfrm>
            <a:off x="4725720" y="4457880"/>
            <a:ext cx="2763720" cy="13788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buClr>
                <a:srgbClr val="000000"/>
              </a:buClr>
              <a:buFont typeface="Arial"/>
              <a:buChar char="•"/>
            </a:pPr>
            <a:endParaRPr lang="pt-BR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42" name="Retângulo 25"/>
          <p:cNvSpPr/>
          <p:nvPr/>
        </p:nvSpPr>
        <p:spPr>
          <a:xfrm>
            <a:off x="1848240" y="4457880"/>
            <a:ext cx="2746800" cy="139824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cxnSp>
        <p:nvCxnSpPr>
          <p:cNvPr id="143" name="Conector reto 23"/>
          <p:cNvCxnSpPr>
            <a:stCxn id="126" idx="3"/>
          </p:cNvCxnSpPr>
          <p:nvPr/>
        </p:nvCxnSpPr>
        <p:spPr>
          <a:xfrm flipH="1">
            <a:off x="1640880" y="1031760"/>
            <a:ext cx="55080" cy="509724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AC76B73E-9C8A-EB34-7A43-EC2FEC478A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65" y="-609120"/>
            <a:ext cx="2261880" cy="226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200" b="0" i="1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86A2E5FF-C997-48A6-B0E2-BCAB748EA906}" type="slidenum">
              <a:rPr lang="pt-BR" sz="1200" b="0" i="1" strike="noStrike" spc="-1">
                <a:solidFill>
                  <a:srgbClr val="FFFFFF"/>
                </a:solidFill>
                <a:latin typeface="Times New Roman"/>
              </a:rPr>
              <a:t>9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Título 1"/>
          <p:cNvSpPr/>
          <p:nvPr/>
        </p:nvSpPr>
        <p:spPr>
          <a:xfrm>
            <a:off x="394200" y="277560"/>
            <a:ext cx="1019016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pt-BR" sz="3200" b="1" strike="noStrike" cap="all" spc="-151">
                <a:solidFill>
                  <a:srgbClr val="000000"/>
                </a:solidFill>
                <a:latin typeface="Arial"/>
                <a:ea typeface="DejaVu Sans"/>
              </a:rPr>
              <a:t>Nível de esforço x valor de negócio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6" name="Conector reto 21"/>
          <p:cNvCxnSpPr/>
          <p:nvPr/>
        </p:nvCxnSpPr>
        <p:spPr>
          <a:xfrm>
            <a:off x="1053720" y="1093320"/>
            <a:ext cx="3600" cy="5086800"/>
          </a:xfrm>
          <a:prstGeom prst="straightConnector1">
            <a:avLst/>
          </a:prstGeom>
          <a:ln w="0">
            <a:solidFill>
              <a:srgbClr val="5CB8B3"/>
            </a:solidFill>
          </a:ln>
        </p:spPr>
      </p:cxnSp>
      <p:cxnSp>
        <p:nvCxnSpPr>
          <p:cNvPr id="147" name="Conector reto 22"/>
          <p:cNvCxnSpPr/>
          <p:nvPr/>
        </p:nvCxnSpPr>
        <p:spPr>
          <a:xfrm flipH="1" flipV="1">
            <a:off x="1053720" y="6176520"/>
            <a:ext cx="9437040" cy="57960"/>
          </a:xfrm>
          <a:prstGeom prst="straightConnector1">
            <a:avLst/>
          </a:prstGeom>
          <a:ln w="0">
            <a:solidFill>
              <a:srgbClr val="5CB8B3"/>
            </a:solidFill>
          </a:ln>
        </p:spPr>
      </p:cxnSp>
      <p:sp>
        <p:nvSpPr>
          <p:cNvPr id="148" name="CaixaDeTexto 23"/>
          <p:cNvSpPr/>
          <p:nvPr/>
        </p:nvSpPr>
        <p:spPr>
          <a:xfrm>
            <a:off x="160560" y="709560"/>
            <a:ext cx="1244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Esforço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aixaDeTexto 26"/>
          <p:cNvSpPr/>
          <p:nvPr/>
        </p:nvSpPr>
        <p:spPr>
          <a:xfrm>
            <a:off x="10863000" y="5511240"/>
            <a:ext cx="13251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Valor de negócio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aixaDeTexto 32"/>
          <p:cNvSpPr/>
          <p:nvPr/>
        </p:nvSpPr>
        <p:spPr>
          <a:xfrm>
            <a:off x="221760" y="16304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EEE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aixaDeTexto 33"/>
          <p:cNvSpPr/>
          <p:nvPr/>
        </p:nvSpPr>
        <p:spPr>
          <a:xfrm>
            <a:off x="5995440" y="6292800"/>
            <a:ext cx="739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$$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aixaDeTexto 34"/>
          <p:cNvSpPr/>
          <p:nvPr/>
        </p:nvSpPr>
        <p:spPr>
          <a:xfrm>
            <a:off x="9285840" y="6320160"/>
            <a:ext cx="739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$$$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aixaDeTexto 35"/>
          <p:cNvSpPr/>
          <p:nvPr/>
        </p:nvSpPr>
        <p:spPr>
          <a:xfrm>
            <a:off x="2601720" y="6292800"/>
            <a:ext cx="739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$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aixaDeTexto 40"/>
          <p:cNvSpPr/>
          <p:nvPr/>
        </p:nvSpPr>
        <p:spPr>
          <a:xfrm>
            <a:off x="421200" y="3195720"/>
            <a:ext cx="599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aixaDeTexto 41"/>
          <p:cNvSpPr/>
          <p:nvPr/>
        </p:nvSpPr>
        <p:spPr>
          <a:xfrm>
            <a:off x="410760" y="5042880"/>
            <a:ext cx="599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6" name="Conector reto 36"/>
          <p:cNvCxnSpPr/>
          <p:nvPr/>
        </p:nvCxnSpPr>
        <p:spPr>
          <a:xfrm flipH="1" flipV="1">
            <a:off x="1053720" y="4444920"/>
            <a:ext cx="9437040" cy="42480"/>
          </a:xfrm>
          <a:prstGeom prst="straightConnector1">
            <a:avLst/>
          </a:prstGeom>
          <a:ln w="9525">
            <a:solidFill>
              <a:srgbClr val="FFFFFF"/>
            </a:solidFill>
            <a:prstDash val="dash"/>
            <a:round/>
          </a:ln>
        </p:spPr>
      </p:cxnSp>
      <p:cxnSp>
        <p:nvCxnSpPr>
          <p:cNvPr id="157" name="Conector reto 37"/>
          <p:cNvCxnSpPr/>
          <p:nvPr/>
        </p:nvCxnSpPr>
        <p:spPr>
          <a:xfrm flipH="1" flipV="1">
            <a:off x="1013760" y="2547360"/>
            <a:ext cx="9437040" cy="42480"/>
          </a:xfrm>
          <a:prstGeom prst="straightConnector1">
            <a:avLst/>
          </a:prstGeom>
          <a:ln w="9525">
            <a:solidFill>
              <a:srgbClr val="FFFFFF"/>
            </a:solidFill>
            <a:prstDash val="dash"/>
            <a:round/>
          </a:ln>
        </p:spPr>
      </p:cxnSp>
      <p:cxnSp>
        <p:nvCxnSpPr>
          <p:cNvPr id="158" name="Conector reto 38"/>
          <p:cNvCxnSpPr/>
          <p:nvPr/>
        </p:nvCxnSpPr>
        <p:spPr>
          <a:xfrm>
            <a:off x="4305240" y="1092960"/>
            <a:ext cx="3600" cy="5086440"/>
          </a:xfrm>
          <a:prstGeom prst="straightConnector1">
            <a:avLst/>
          </a:prstGeom>
          <a:ln w="9525">
            <a:solidFill>
              <a:srgbClr val="FFFFFF"/>
            </a:solidFill>
            <a:prstDash val="dash"/>
            <a:round/>
          </a:ln>
        </p:spPr>
      </p:cxnSp>
      <p:cxnSp>
        <p:nvCxnSpPr>
          <p:cNvPr id="159" name="Conector reto 39"/>
          <p:cNvCxnSpPr/>
          <p:nvPr/>
        </p:nvCxnSpPr>
        <p:spPr>
          <a:xfrm>
            <a:off x="8019000" y="1120320"/>
            <a:ext cx="3600" cy="5086800"/>
          </a:xfrm>
          <a:prstGeom prst="straightConnector1">
            <a:avLst/>
          </a:prstGeom>
          <a:ln w="9525">
            <a:solidFill>
              <a:srgbClr val="FFFFFF"/>
            </a:solidFill>
            <a:prstDash val="dash"/>
            <a:round/>
          </a:ln>
        </p:spPr>
      </p:cxnSp>
      <p:sp>
        <p:nvSpPr>
          <p:cNvPr id="160" name="Retângulo 46"/>
          <p:cNvSpPr/>
          <p:nvPr/>
        </p:nvSpPr>
        <p:spPr>
          <a:xfrm>
            <a:off x="10096863" y="3343957"/>
            <a:ext cx="1614297" cy="924204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Exibir mensagens sobre anúncios de promoções e novos serviços</a:t>
            </a:r>
          </a:p>
        </p:txBody>
      </p:sp>
      <p:sp>
        <p:nvSpPr>
          <p:cNvPr id="162" name="Retângulo 62"/>
          <p:cNvSpPr/>
          <p:nvPr/>
        </p:nvSpPr>
        <p:spPr>
          <a:xfrm>
            <a:off x="2451758" y="3540628"/>
            <a:ext cx="1646398" cy="748808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buClr>
                <a:srgbClr val="000000"/>
              </a:buClr>
              <a:buFont typeface="Arial"/>
              <a:buChar char="•"/>
            </a:pPr>
            <a:r>
              <a:rPr lang="pt-BR" sz="1200" spc="-1" dirty="0">
                <a:solidFill>
                  <a:srgbClr val="000000"/>
                </a:solidFill>
                <a:latin typeface="Times New Roman"/>
              </a:rPr>
              <a:t>Desenvolvimento de personalização no atendimento</a:t>
            </a:r>
          </a:p>
        </p:txBody>
      </p:sp>
      <p:sp>
        <p:nvSpPr>
          <p:cNvPr id="163" name="Retângulo 66"/>
          <p:cNvSpPr/>
          <p:nvPr/>
        </p:nvSpPr>
        <p:spPr>
          <a:xfrm>
            <a:off x="4477786" y="2730240"/>
            <a:ext cx="1770598" cy="787140"/>
          </a:xfrm>
          <a:prstGeom prst="rect">
            <a:avLst/>
          </a:prstGeom>
          <a:solidFill>
            <a:srgbClr val="77B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Exibir </a:t>
            </a:r>
            <a:r>
              <a:rPr lang="pt-BR" sz="1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e guias práticos sobre procedimentos estéticos</a:t>
            </a:r>
          </a:p>
        </p:txBody>
      </p:sp>
      <p:sp>
        <p:nvSpPr>
          <p:cNvPr id="167" name="Retângulo 78"/>
          <p:cNvSpPr/>
          <p:nvPr/>
        </p:nvSpPr>
        <p:spPr>
          <a:xfrm>
            <a:off x="8212833" y="2992394"/>
            <a:ext cx="1706605" cy="890428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spc="-1" dirty="0">
                <a:solidFill>
                  <a:srgbClr val="000000"/>
                </a:solidFill>
                <a:latin typeface="Times New Roman"/>
                <a:ea typeface="DejaVu Sans"/>
              </a:rPr>
              <a:t>Interligar o sistema com um canal de comunicação direto com a empresa</a:t>
            </a:r>
            <a:endParaRPr lang="pt-BR" sz="12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2" name="Retângulo 78">
            <a:extLst>
              <a:ext uri="{FF2B5EF4-FFF2-40B4-BE49-F238E27FC236}">
                <a16:creationId xmlns:a16="http://schemas.microsoft.com/office/drawing/2014/main" id="{5157590A-D2B8-8B82-26D9-3B1164DBAC49}"/>
              </a:ext>
            </a:extLst>
          </p:cNvPr>
          <p:cNvSpPr/>
          <p:nvPr/>
        </p:nvSpPr>
        <p:spPr>
          <a:xfrm>
            <a:off x="6168420" y="3576814"/>
            <a:ext cx="1698120" cy="785125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Criar um FAQ com respostas para duvidas frequentes</a:t>
            </a:r>
          </a:p>
        </p:txBody>
      </p:sp>
      <p:sp>
        <p:nvSpPr>
          <p:cNvPr id="3" name="Retângulo 78">
            <a:extLst>
              <a:ext uri="{FF2B5EF4-FFF2-40B4-BE49-F238E27FC236}">
                <a16:creationId xmlns:a16="http://schemas.microsoft.com/office/drawing/2014/main" id="{D268D6F2-953F-5898-90F7-6AA75E07EF82}"/>
              </a:ext>
            </a:extLst>
          </p:cNvPr>
          <p:cNvSpPr/>
          <p:nvPr/>
        </p:nvSpPr>
        <p:spPr>
          <a:xfrm>
            <a:off x="8224919" y="1684675"/>
            <a:ext cx="1694519" cy="806494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Retorno de respostas instantâneas durante o atendimento</a:t>
            </a:r>
          </a:p>
        </p:txBody>
      </p:sp>
      <p:sp>
        <p:nvSpPr>
          <p:cNvPr id="4" name="Retângulo 78">
            <a:extLst>
              <a:ext uri="{FF2B5EF4-FFF2-40B4-BE49-F238E27FC236}">
                <a16:creationId xmlns:a16="http://schemas.microsoft.com/office/drawing/2014/main" id="{AE2EBAB3-FD57-FD7D-21B7-CEC73690FA80}"/>
              </a:ext>
            </a:extLst>
          </p:cNvPr>
          <p:cNvSpPr/>
          <p:nvPr/>
        </p:nvSpPr>
        <p:spPr>
          <a:xfrm>
            <a:off x="10082191" y="1544730"/>
            <a:ext cx="1393679" cy="785125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Envio de notificações sobre produtos</a:t>
            </a:r>
          </a:p>
        </p:txBody>
      </p:sp>
      <p:sp>
        <p:nvSpPr>
          <p:cNvPr id="5" name="Retângulo 78">
            <a:extLst>
              <a:ext uri="{FF2B5EF4-FFF2-40B4-BE49-F238E27FC236}">
                <a16:creationId xmlns:a16="http://schemas.microsoft.com/office/drawing/2014/main" id="{0634381F-93EB-5CF3-2FA3-B806484D8B7B}"/>
              </a:ext>
            </a:extLst>
          </p:cNvPr>
          <p:cNvSpPr/>
          <p:nvPr/>
        </p:nvSpPr>
        <p:spPr>
          <a:xfrm>
            <a:off x="8249021" y="852129"/>
            <a:ext cx="1263486" cy="727369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200" spc="-1" dirty="0">
                <a:solidFill>
                  <a:srgbClr val="000000"/>
                </a:solidFill>
                <a:latin typeface="Times New Roman"/>
              </a:rPr>
              <a:t>Ligação com banco de dados</a:t>
            </a:r>
            <a:endParaRPr lang="pt-B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8190AAE-B2DD-751E-CCF0-0B2CDE3CC2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65" y="-609120"/>
            <a:ext cx="2261880" cy="226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tia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613</TotalTime>
  <Words>787</Words>
  <Application>Microsoft Office PowerPoint</Application>
  <PresentationFormat>Widescreen</PresentationFormat>
  <Paragraphs>191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Fatia</vt:lpstr>
      <vt:lpstr>Apresentação do PowerPoint</vt:lpstr>
      <vt:lpstr>É / Não é – Faz / Não faz</vt:lpstr>
      <vt:lpstr>Objetivos</vt:lpstr>
      <vt:lpstr>Personas </vt:lpstr>
      <vt:lpstr>Personas </vt:lpstr>
      <vt:lpstr>Personas </vt:lpstr>
      <vt:lpstr>Apresentação do PowerPoint</vt:lpstr>
      <vt:lpstr>Apresentação do PowerPoint</vt:lpstr>
      <vt:lpstr>Apresentação do PowerPoint</vt:lpstr>
      <vt:lpstr>Jornadas </vt:lpstr>
      <vt:lpstr>Jornadas </vt:lpstr>
      <vt:lpstr>Jornadas </vt:lpstr>
      <vt:lpstr>ondas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Otávio Sbms</dc:creator>
  <dc:description/>
  <cp:lastModifiedBy>Otávio Sbms</cp:lastModifiedBy>
  <cp:revision>44</cp:revision>
  <dcterms:created xsi:type="dcterms:W3CDTF">2019-03-10T16:03:32Z</dcterms:created>
  <dcterms:modified xsi:type="dcterms:W3CDTF">2023-10-26T05:13:53Z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