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70" r:id="rId11"/>
    <p:sldId id="262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8550"/>
    <a:srgbClr val="57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6C837-D779-4B18-94C0-B7B1D9D66114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CA14A-3F0C-42B9-BB56-01AF9CD910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61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CA14A-3F0C-42B9-BB56-01AF9CD910E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25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0DCC0-0C6E-32EE-E4A1-002D61E80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B3C8D8-4810-7FE4-971F-17A276BDB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57560D-7306-D7C5-E196-02E97B7C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3D0-FEBB-40B2-8CFE-A321D8A69D94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AF3E8-D604-1DED-225C-C0B0514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BE1CA-04CD-9FAC-F105-2D5E74C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82F-B828-4EEB-B3A3-468A983B58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77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DBA50-B8DE-5319-7C3E-C57BDCA9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F2A8D3-3BC1-CD7A-5E93-0A498A501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8A7002-9EC9-D606-2386-6696D465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3D0-FEBB-40B2-8CFE-A321D8A69D94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AE8C50-12F5-66DC-9E63-A03D0F44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DC2351-6A18-B500-F1A0-E552C31D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82F-B828-4EEB-B3A3-468A983B58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16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BEAAC1-4547-5154-F51F-0583DAD7D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4A020C-A8D3-E819-D54F-BEE6D11E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8E94B8-6E57-6193-15F8-29CAB873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3D0-FEBB-40B2-8CFE-A321D8A69D94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B443E6-84C2-7707-EF9F-CE47D724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BC4B81-B44C-2631-DBAF-81310FA0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82F-B828-4EEB-B3A3-468A983B58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92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B0BA7-4E3A-1AF0-1B63-128B242D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31BBB7-2C54-D2F8-3BC7-E5C7721A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76B1F7-4951-E65E-84FD-E49E4B85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3D0-FEBB-40B2-8CFE-A321D8A69D94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40C91E-D4BB-3862-DBB6-8C73E3E7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643F68-84E8-7AB7-FF09-B63CCFF1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82F-B828-4EEB-B3A3-468A983B58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5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F4649-E635-A62B-2519-7F076507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FD845F-BD0F-B573-1326-F6A043288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C6E5C1-FF48-8F80-3243-D8B9152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3D0-FEBB-40B2-8CFE-A321D8A69D94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02C14-3487-30DD-261F-84DE3CBE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FE68C4-D700-7096-59D8-57D1A448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82F-B828-4EEB-B3A3-468A983B58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40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0D381-CA1B-3255-36FA-C2AB70DB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160F4-C407-02BD-32A4-F628AD4E5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F7F4A5-2250-58D2-83E2-7EC1E5E9F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077277-A522-4E62-3B48-31036B8B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3D0-FEBB-40B2-8CFE-A321D8A69D94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44D538-3674-2E41-E7EC-0BC4BD17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3F4903-CAE9-AD5C-0534-60FCB8A5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82F-B828-4EEB-B3A3-468A983B58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59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CF684-B2E6-8301-B973-EA954DEB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40F236-7DB0-6115-F4D3-C931B640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25B337-7D67-1CB8-E088-735891EB6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C58EC9-E21A-6B2A-CF5B-3083118A5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F2F36E-D714-E298-EE1D-1608A823B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B1EDD2-4261-6210-0C36-112D14F0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3D0-FEBB-40B2-8CFE-A321D8A69D94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A03103-31AE-DD90-7B66-66149584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D6D762-58E9-C352-ABB4-58341271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82F-B828-4EEB-B3A3-468A983B58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22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49E32-CC7A-54A2-D7FE-F2549565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60C40D-46D5-2532-9227-763EB8AC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3D0-FEBB-40B2-8CFE-A321D8A69D94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A04751-C40F-4C09-2D7B-86286E7E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DCE02F-0C3C-507A-96DB-9CE5710A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82F-B828-4EEB-B3A3-468A983B58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95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9DE108-7445-2531-C3CE-78DE4C69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3D0-FEBB-40B2-8CFE-A321D8A69D94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C89097-0BB8-FE25-F640-CA9F40DA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AC8F57-308A-AD57-492F-0FA7D3F7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82F-B828-4EEB-B3A3-468A983B58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02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3956B-64E4-5640-697E-B86A46D4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5A08F4-8AFE-79B3-35C4-34C77EA19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8F063D-1005-F40A-FB82-9342CC79C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F5BF2E-DFB2-D741-E41B-AB2ECEF6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3D0-FEBB-40B2-8CFE-A321D8A69D94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17A087-A6C2-D771-DA56-07BC9108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E8C9F2-AF3F-8811-67F1-C80427AA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82F-B828-4EEB-B3A3-468A983B58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18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5F9C7-D83D-1FF7-5213-5F311537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0779B8-ED4D-F87D-979B-D5142C00C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CB0561-09B2-B8EF-BF02-014727247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AF6CBC-CCE4-A8A3-BF98-63E2BB0A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83D0-FEBB-40B2-8CFE-A321D8A69D94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C6458A-FD31-FDAA-F23D-2DF5AD8E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31C1D8-8391-96E4-A57B-F754F3D9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82F-B828-4EEB-B3A3-468A983B58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10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4DBA6E-3D86-DBA2-5132-706C40B9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8DEC33-D3BB-3E28-4908-8044F8756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B0705-F4E5-80AE-0EA3-AAFF20DDC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283D0-FEBB-40B2-8CFE-A321D8A69D94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8DD79E-324E-80E6-3D26-F37FAC5BC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BD808-C4E3-AFAE-18B4-2E141986B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2CF82F-B828-4EEB-B3A3-468A983B58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82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luiz.eduu@hotmail.com" TargetMode="External"/><Relationship Id="rId2" Type="http://schemas.openxmlformats.org/officeDocument/2006/relationships/hyperlink" Target="mailto:gby075129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Desenho animado para crianças&#10;&#10;O conteúdo gerado por IA pode estar incorreto.">
            <a:extLst>
              <a:ext uri="{FF2B5EF4-FFF2-40B4-BE49-F238E27FC236}">
                <a16:creationId xmlns:a16="http://schemas.microsoft.com/office/drawing/2014/main" id="{A95460AE-CC00-1081-2504-66ADFB71A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2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EF3EC30-FC4C-57CB-2668-4C231E02B07D}"/>
              </a:ext>
            </a:extLst>
          </p:cNvPr>
          <p:cNvSpPr/>
          <p:nvPr/>
        </p:nvSpPr>
        <p:spPr>
          <a:xfrm>
            <a:off x="338022" y="86057"/>
            <a:ext cx="8691327" cy="795914"/>
          </a:xfrm>
          <a:prstGeom prst="roundRect">
            <a:avLst/>
          </a:prstGeom>
          <a:solidFill>
            <a:srgbClr val="57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42F109-0978-8349-8FCC-0D84649D54E1}"/>
              </a:ext>
            </a:extLst>
          </p:cNvPr>
          <p:cNvSpPr txBox="1"/>
          <p:nvPr/>
        </p:nvSpPr>
        <p:spPr>
          <a:xfrm>
            <a:off x="597053" y="86057"/>
            <a:ext cx="9925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Entendimento de Negócio X Certeza Técnica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FD3CE13-74BD-3153-979D-0FE7E66F5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85543"/>
              </p:ext>
            </p:extLst>
          </p:nvPr>
        </p:nvGraphicFramePr>
        <p:xfrm>
          <a:off x="2265379" y="1098948"/>
          <a:ext cx="8506236" cy="5069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412">
                  <a:extLst>
                    <a:ext uri="{9D8B030D-6E8A-4147-A177-3AD203B41FA5}">
                      <a16:colId xmlns:a16="http://schemas.microsoft.com/office/drawing/2014/main" val="4094280880"/>
                    </a:ext>
                  </a:extLst>
                </a:gridCol>
                <a:gridCol w="2835412">
                  <a:extLst>
                    <a:ext uri="{9D8B030D-6E8A-4147-A177-3AD203B41FA5}">
                      <a16:colId xmlns:a16="http://schemas.microsoft.com/office/drawing/2014/main" val="1811071117"/>
                    </a:ext>
                  </a:extLst>
                </a:gridCol>
                <a:gridCol w="2835412">
                  <a:extLst>
                    <a:ext uri="{9D8B030D-6E8A-4147-A177-3AD203B41FA5}">
                      <a16:colId xmlns:a16="http://schemas.microsoft.com/office/drawing/2014/main" val="734155937"/>
                    </a:ext>
                  </a:extLst>
                </a:gridCol>
              </a:tblGrid>
              <a:tr h="1665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baseline="0" dirty="0" smtClean="0">
                          <a:solidFill>
                            <a:srgbClr val="FFC000"/>
                          </a:solidFill>
                        </a:rPr>
                        <a:t>Desenvolvimento de personagem</a:t>
                      </a:r>
                      <a:endParaRPr lang="pt-BR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rgbClr val="FFC000"/>
                          </a:solidFill>
                        </a:rPr>
                        <a:t>Facilitar a interação com o usuário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rgbClr val="C00000"/>
                          </a:solidFill>
                        </a:rPr>
                        <a:t>Seleção de temas da historia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Criação</a:t>
                      </a:r>
                      <a:r>
                        <a:rPr lang="pt-BR" b="1" baseline="0" dirty="0" smtClean="0">
                          <a:solidFill>
                            <a:srgbClr val="FF0000"/>
                          </a:solidFill>
                        </a:rPr>
                        <a:t> de interface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Criação</a:t>
                      </a:r>
                      <a:r>
                        <a:rPr lang="pt-BR" b="1" baseline="0" dirty="0" smtClean="0">
                          <a:solidFill>
                            <a:srgbClr val="FF0000"/>
                          </a:solidFill>
                        </a:rPr>
                        <a:t> do sistema de pontos clicáveis </a:t>
                      </a:r>
                      <a:endParaRPr lang="pt-BR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89839"/>
                  </a:ext>
                </a:extLst>
              </a:tr>
              <a:tr h="1665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accent6"/>
                          </a:solidFill>
                        </a:rPr>
                        <a:t>Criação do enredo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rgbClr val="FFC000"/>
                          </a:solidFill>
                        </a:rPr>
                        <a:t>Criar ferramenta que anota as duvidas</a:t>
                      </a:r>
                    </a:p>
                    <a:p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accent6"/>
                          </a:solidFill>
                        </a:rPr>
                        <a:t>Criação de enigmas como forma de estimulo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36117"/>
                  </a:ext>
                </a:extLst>
              </a:tr>
              <a:tr h="1665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accent6"/>
                          </a:solidFill>
                        </a:rPr>
                        <a:t>Elaborar</a:t>
                      </a:r>
                      <a:r>
                        <a:rPr lang="pt-BR" b="1" baseline="0" dirty="0" smtClean="0">
                          <a:solidFill>
                            <a:schemeClr val="accent6"/>
                          </a:solidFill>
                        </a:rPr>
                        <a:t> formas leves de ensino</a:t>
                      </a:r>
                      <a:endParaRPr lang="pt-BR" b="1" dirty="0" smtClean="0">
                        <a:solidFill>
                          <a:schemeClr val="accent6"/>
                        </a:solidFill>
                      </a:endParaRP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0267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5510DC7E-A2BC-B5D5-2500-B17424BAEFFD}"/>
              </a:ext>
            </a:extLst>
          </p:cNvPr>
          <p:cNvCxnSpPr/>
          <p:nvPr/>
        </p:nvCxnSpPr>
        <p:spPr>
          <a:xfrm flipV="1">
            <a:off x="2037030" y="1312752"/>
            <a:ext cx="0" cy="4671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45EB60-66BD-E991-02C3-43A2FF15430E}"/>
              </a:ext>
            </a:extLst>
          </p:cNvPr>
          <p:cNvSpPr txBox="1"/>
          <p:nvPr/>
        </p:nvSpPr>
        <p:spPr>
          <a:xfrm>
            <a:off x="544045" y="94680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ESFORÇO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B90F27A-C632-B93D-279F-81E4B3AF861B}"/>
              </a:ext>
            </a:extLst>
          </p:cNvPr>
          <p:cNvSpPr txBox="1"/>
          <p:nvPr/>
        </p:nvSpPr>
        <p:spPr>
          <a:xfrm>
            <a:off x="338022" y="1691811"/>
            <a:ext cx="1844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EEE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16AA7B2-5AD5-E5D9-22CC-2439022E9671}"/>
              </a:ext>
            </a:extLst>
          </p:cNvPr>
          <p:cNvSpPr txBox="1"/>
          <p:nvPr/>
        </p:nvSpPr>
        <p:spPr>
          <a:xfrm>
            <a:off x="-237759" y="3291731"/>
            <a:ext cx="1844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EE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063728B-72FC-77A5-2ABC-AB0AF1C0CC54}"/>
              </a:ext>
            </a:extLst>
          </p:cNvPr>
          <p:cNvSpPr txBox="1"/>
          <p:nvPr/>
        </p:nvSpPr>
        <p:spPr>
          <a:xfrm>
            <a:off x="-181681" y="4959574"/>
            <a:ext cx="1844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E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3718C9F-560B-E14B-4FA4-9D5B37EAFAF7}"/>
              </a:ext>
            </a:extLst>
          </p:cNvPr>
          <p:cNvSpPr txBox="1"/>
          <p:nvPr/>
        </p:nvSpPr>
        <p:spPr>
          <a:xfrm>
            <a:off x="2724982" y="6334397"/>
            <a:ext cx="1844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$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ACC061-59BF-2804-10A0-E77E47EB9C41}"/>
              </a:ext>
            </a:extLst>
          </p:cNvPr>
          <p:cNvSpPr txBox="1"/>
          <p:nvPr/>
        </p:nvSpPr>
        <p:spPr>
          <a:xfrm>
            <a:off x="5596175" y="6334397"/>
            <a:ext cx="1844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$$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BD4EC5-CA70-3F8C-8DA6-F0FC5C190262}"/>
              </a:ext>
            </a:extLst>
          </p:cNvPr>
          <p:cNvSpPr txBox="1"/>
          <p:nvPr/>
        </p:nvSpPr>
        <p:spPr>
          <a:xfrm>
            <a:off x="8521047" y="6334397"/>
            <a:ext cx="1844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$$$</a:t>
            </a:r>
            <a:endParaRPr lang="pt-BR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F75D0EA-E312-8174-F97B-B2A8911141F7}"/>
              </a:ext>
            </a:extLst>
          </p:cNvPr>
          <p:cNvCxnSpPr/>
          <p:nvPr/>
        </p:nvCxnSpPr>
        <p:spPr>
          <a:xfrm>
            <a:off x="2037030" y="6334397"/>
            <a:ext cx="89719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833FB25-E0C8-5C7C-A8EA-3C3B5CA2FC24}"/>
              </a:ext>
            </a:extLst>
          </p:cNvPr>
          <p:cNvSpPr txBox="1"/>
          <p:nvPr/>
        </p:nvSpPr>
        <p:spPr>
          <a:xfrm>
            <a:off x="11047255" y="633439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851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2993E9E-9043-A35E-57F3-4AC0AC1DCC99}"/>
              </a:ext>
            </a:extLst>
          </p:cNvPr>
          <p:cNvSpPr/>
          <p:nvPr/>
        </p:nvSpPr>
        <p:spPr>
          <a:xfrm>
            <a:off x="-190123" y="154271"/>
            <a:ext cx="4879817" cy="795914"/>
          </a:xfrm>
          <a:prstGeom prst="roundRect">
            <a:avLst/>
          </a:prstGeom>
          <a:solidFill>
            <a:srgbClr val="57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73F788-E28D-C25C-EC43-4B0CB73A9DFA}"/>
              </a:ext>
            </a:extLst>
          </p:cNvPr>
          <p:cNvSpPr txBox="1"/>
          <p:nvPr/>
        </p:nvSpPr>
        <p:spPr>
          <a:xfrm>
            <a:off x="1264803" y="165281"/>
            <a:ext cx="2204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Jornadas</a:t>
            </a:r>
          </a:p>
        </p:txBody>
      </p:sp>
      <p:pic>
        <p:nvPicPr>
          <p:cNvPr id="6" name="Imagem 5" descr="Ícone&#10;&#10;O conteúdo gerado por IA pode estar incorreto.">
            <a:extLst>
              <a:ext uri="{FF2B5EF4-FFF2-40B4-BE49-F238E27FC236}">
                <a16:creationId xmlns:a16="http://schemas.microsoft.com/office/drawing/2014/main" id="{7EBA463B-FDE3-75E6-50E2-4AD4A6FEEC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4" y="1337263"/>
            <a:ext cx="3657600" cy="36908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9F3D841-DC56-899D-4E2F-1D9B8D5B0C52}"/>
              </a:ext>
            </a:extLst>
          </p:cNvPr>
          <p:cNvSpPr txBox="1"/>
          <p:nvPr/>
        </p:nvSpPr>
        <p:spPr>
          <a:xfrm>
            <a:off x="944232" y="5415207"/>
            <a:ext cx="2845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Marcela Souza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9E70EBC-653F-12EC-ACA6-518BFC953443}"/>
              </a:ext>
            </a:extLst>
          </p:cNvPr>
          <p:cNvCxnSpPr/>
          <p:nvPr/>
        </p:nvCxnSpPr>
        <p:spPr>
          <a:xfrm>
            <a:off x="5153025" y="550001"/>
            <a:ext cx="0" cy="5449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F81F4A0-F682-E7B3-B124-C8ABFA055915}"/>
              </a:ext>
            </a:extLst>
          </p:cNvPr>
          <p:cNvSpPr txBox="1"/>
          <p:nvPr/>
        </p:nvSpPr>
        <p:spPr>
          <a:xfrm>
            <a:off x="5244883" y="889843"/>
            <a:ext cx="66865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06:30</a:t>
            </a:r>
            <a:r>
              <a:rPr lang="pt-BR" dirty="0"/>
              <a:t> = Acorda e toma café da manhã com a família.</a:t>
            </a:r>
            <a:br>
              <a:rPr lang="pt-BR" dirty="0"/>
            </a:br>
            <a:r>
              <a:rPr lang="pt-BR" b="1" dirty="0"/>
              <a:t>07:00</a:t>
            </a:r>
            <a:r>
              <a:rPr lang="pt-BR" dirty="0"/>
              <a:t> = Revisa o plano de aula do dia.</a:t>
            </a:r>
            <a:br>
              <a:rPr lang="pt-BR" dirty="0"/>
            </a:br>
            <a:r>
              <a:rPr lang="pt-BR" b="1" dirty="0"/>
              <a:t>08:00</a:t>
            </a:r>
            <a:r>
              <a:rPr lang="pt-BR" dirty="0"/>
              <a:t> = Começa a dar aula e percebe a falta de interesse dos alunos.</a:t>
            </a:r>
            <a:br>
              <a:rPr lang="pt-BR" dirty="0"/>
            </a:br>
            <a:r>
              <a:rPr lang="pt-BR" b="1" dirty="0"/>
              <a:t>10:00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= Apresenta o </a:t>
            </a:r>
            <a:r>
              <a:rPr lang="pt-BR" i="1" dirty="0" err="1">
                <a:solidFill>
                  <a:srgbClr val="FF0000"/>
                </a:solidFill>
              </a:rPr>
              <a:t>House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of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History</a:t>
            </a:r>
            <a:r>
              <a:rPr lang="pt-BR" dirty="0">
                <a:solidFill>
                  <a:srgbClr val="FF0000"/>
                </a:solidFill>
              </a:rPr>
              <a:t> como uma ferramenta de aprendizado.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b="1" dirty="0"/>
              <a:t>12:00</a:t>
            </a:r>
            <a:r>
              <a:rPr lang="pt-BR" dirty="0"/>
              <a:t> = Almoça enquanto lê artigos sobre novas metodologias de ensino.</a:t>
            </a:r>
            <a:br>
              <a:rPr lang="pt-BR" dirty="0"/>
            </a:br>
            <a:r>
              <a:rPr lang="pt-BR" b="1" dirty="0"/>
              <a:t>14:00</a:t>
            </a:r>
            <a:r>
              <a:rPr lang="pt-BR" dirty="0"/>
              <a:t> = Corrige atividades e planeja novas formas de engajar os alunos.</a:t>
            </a:r>
            <a:br>
              <a:rPr lang="pt-BR" dirty="0"/>
            </a:br>
            <a:r>
              <a:rPr lang="pt-BR" b="1" dirty="0"/>
              <a:t>16:00</a:t>
            </a:r>
            <a:r>
              <a:rPr lang="pt-BR" dirty="0"/>
              <a:t> = </a:t>
            </a:r>
            <a:r>
              <a:rPr lang="pt-BR" dirty="0">
                <a:solidFill>
                  <a:srgbClr val="FF0000"/>
                </a:solidFill>
              </a:rPr>
              <a:t>Testa novos desafios do </a:t>
            </a:r>
            <a:r>
              <a:rPr lang="pt-BR" i="1" dirty="0" err="1">
                <a:solidFill>
                  <a:srgbClr val="FF0000"/>
                </a:solidFill>
              </a:rPr>
              <a:t>House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of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History</a:t>
            </a:r>
            <a:r>
              <a:rPr lang="pt-BR" dirty="0">
                <a:solidFill>
                  <a:srgbClr val="FF0000"/>
                </a:solidFill>
              </a:rPr>
              <a:t> para aplicar na próxima aula.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18:00</a:t>
            </a:r>
            <a:r>
              <a:rPr lang="pt-BR" dirty="0"/>
              <a:t> = Passa um tempo com a família.</a:t>
            </a:r>
            <a:br>
              <a:rPr lang="pt-BR" dirty="0"/>
            </a:br>
            <a:r>
              <a:rPr lang="pt-BR" b="1" dirty="0"/>
              <a:t>19:30</a:t>
            </a:r>
            <a:r>
              <a:rPr lang="pt-BR" dirty="0"/>
              <a:t> = Pesquisa cursos e ferramentas para aprimorar o ensino.</a:t>
            </a:r>
            <a:br>
              <a:rPr lang="pt-BR" dirty="0"/>
            </a:br>
            <a:r>
              <a:rPr lang="pt-BR" b="1" dirty="0"/>
              <a:t>21:00</a:t>
            </a:r>
            <a:r>
              <a:rPr lang="pt-BR" dirty="0"/>
              <a:t> = Participa de um grupo de discussão sobre inovação educacional.</a:t>
            </a:r>
            <a:br>
              <a:rPr lang="pt-BR" dirty="0"/>
            </a:br>
            <a:r>
              <a:rPr lang="pt-BR" b="1" dirty="0"/>
              <a:t>22:30</a:t>
            </a:r>
            <a:r>
              <a:rPr lang="pt-BR" dirty="0"/>
              <a:t> = Lê um livro sobre história.</a:t>
            </a:r>
            <a:br>
              <a:rPr lang="pt-BR" dirty="0"/>
            </a:br>
            <a:r>
              <a:rPr lang="pt-BR" b="1" dirty="0"/>
              <a:t>23:30</a:t>
            </a:r>
            <a:r>
              <a:rPr lang="pt-BR" dirty="0"/>
              <a:t> = Dorme.</a:t>
            </a:r>
          </a:p>
        </p:txBody>
      </p:sp>
    </p:spTree>
    <p:extLst>
      <p:ext uri="{BB962C8B-B14F-4D97-AF65-F5344CB8AC3E}">
        <p14:creationId xmlns:p14="http://schemas.microsoft.com/office/powerpoint/2010/main" val="106254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magem digital fictícia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997DAEB5-FE24-9354-FF56-76CCB3E8B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31" y="1444889"/>
            <a:ext cx="2932441" cy="3620613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2993E9E-9043-A35E-57F3-4AC0AC1DCC99}"/>
              </a:ext>
            </a:extLst>
          </p:cNvPr>
          <p:cNvSpPr/>
          <p:nvPr/>
        </p:nvSpPr>
        <p:spPr>
          <a:xfrm>
            <a:off x="-190123" y="154271"/>
            <a:ext cx="4879817" cy="795914"/>
          </a:xfrm>
          <a:prstGeom prst="roundRect">
            <a:avLst/>
          </a:prstGeom>
          <a:solidFill>
            <a:srgbClr val="57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73F788-E28D-C25C-EC43-4B0CB73A9DFA}"/>
              </a:ext>
            </a:extLst>
          </p:cNvPr>
          <p:cNvSpPr txBox="1"/>
          <p:nvPr/>
        </p:nvSpPr>
        <p:spPr>
          <a:xfrm>
            <a:off x="1264803" y="165281"/>
            <a:ext cx="2204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Jornadas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F3D841-DC56-899D-4E2F-1D9B8D5B0C52}"/>
              </a:ext>
            </a:extLst>
          </p:cNvPr>
          <p:cNvSpPr txBox="1"/>
          <p:nvPr/>
        </p:nvSpPr>
        <p:spPr>
          <a:xfrm>
            <a:off x="944232" y="5415207"/>
            <a:ext cx="3208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Mariana Oliveira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9E70EBC-653F-12EC-ACA6-518BFC953443}"/>
              </a:ext>
            </a:extLst>
          </p:cNvPr>
          <p:cNvCxnSpPr/>
          <p:nvPr/>
        </p:nvCxnSpPr>
        <p:spPr>
          <a:xfrm>
            <a:off x="5153025" y="550001"/>
            <a:ext cx="0" cy="5449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F81F4A0-F682-E7B3-B124-C8ABFA055915}"/>
              </a:ext>
            </a:extLst>
          </p:cNvPr>
          <p:cNvSpPr txBox="1"/>
          <p:nvPr/>
        </p:nvSpPr>
        <p:spPr>
          <a:xfrm>
            <a:off x="5254408" y="1444889"/>
            <a:ext cx="6686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06:30</a:t>
            </a:r>
            <a:r>
              <a:rPr lang="pt-BR" dirty="0"/>
              <a:t> = Acorda e toma café da manhã enquanto lê um livro.</a:t>
            </a:r>
            <a:br>
              <a:rPr lang="pt-BR" dirty="0"/>
            </a:br>
            <a:r>
              <a:rPr lang="pt-BR" b="1" dirty="0"/>
              <a:t>07:00</a:t>
            </a:r>
            <a:r>
              <a:rPr lang="pt-BR" dirty="0"/>
              <a:t> = Revisa rapidamente suas anotações da aula anterior.</a:t>
            </a:r>
            <a:br>
              <a:rPr lang="pt-BR" dirty="0"/>
            </a:br>
            <a:r>
              <a:rPr lang="pt-BR" b="1" dirty="0"/>
              <a:t>08:00</a:t>
            </a:r>
            <a:r>
              <a:rPr lang="pt-BR" dirty="0"/>
              <a:t> = Assiste à aula de História e participa ativamente.</a:t>
            </a:r>
            <a:br>
              <a:rPr lang="pt-BR" dirty="0"/>
            </a:br>
            <a:r>
              <a:rPr lang="pt-BR" b="1" dirty="0"/>
              <a:t>12:00</a:t>
            </a:r>
            <a:r>
              <a:rPr lang="pt-BR" dirty="0"/>
              <a:t> = Almoça assistindo a um documentário sobre um tema histórico.</a:t>
            </a:r>
            <a:br>
              <a:rPr lang="pt-BR" dirty="0"/>
            </a:br>
            <a:r>
              <a:rPr lang="pt-BR" b="1" dirty="0"/>
              <a:t>14:00</a:t>
            </a:r>
            <a:r>
              <a:rPr lang="pt-BR" dirty="0"/>
              <a:t> = Faz as lições de casa e estuda para a próxima prova.</a:t>
            </a:r>
            <a:br>
              <a:rPr lang="pt-BR" dirty="0"/>
            </a:br>
            <a:r>
              <a:rPr lang="pt-BR" b="1" dirty="0"/>
              <a:t>16:00</a:t>
            </a:r>
            <a:r>
              <a:rPr lang="pt-BR" dirty="0"/>
              <a:t> = </a:t>
            </a:r>
            <a:r>
              <a:rPr lang="pt-BR" dirty="0">
                <a:solidFill>
                  <a:srgbClr val="FF0000"/>
                </a:solidFill>
              </a:rPr>
              <a:t>Joga </a:t>
            </a:r>
            <a:r>
              <a:rPr lang="pt-BR" i="1" dirty="0" err="1">
                <a:solidFill>
                  <a:srgbClr val="FF0000"/>
                </a:solidFill>
              </a:rPr>
              <a:t>House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of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History</a:t>
            </a:r>
            <a:r>
              <a:rPr lang="pt-BR" dirty="0">
                <a:solidFill>
                  <a:srgbClr val="FF0000"/>
                </a:solidFill>
              </a:rPr>
              <a:t> para testar seu conhecimento sobre o conteúdo do dia.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18:00</a:t>
            </a:r>
            <a:r>
              <a:rPr lang="pt-BR" dirty="0"/>
              <a:t> = Compartilha o jogo com amigos e propõe desafios.</a:t>
            </a:r>
            <a:br>
              <a:rPr lang="pt-BR" dirty="0"/>
            </a:br>
            <a:r>
              <a:rPr lang="pt-BR" b="1" dirty="0"/>
              <a:t>19:30</a:t>
            </a:r>
            <a:r>
              <a:rPr lang="pt-BR" dirty="0"/>
              <a:t> = Assiste a uma palestra online sobre história.</a:t>
            </a:r>
            <a:br>
              <a:rPr lang="pt-BR" dirty="0"/>
            </a:br>
            <a:r>
              <a:rPr lang="pt-BR" b="1" dirty="0"/>
              <a:t>21:00</a:t>
            </a:r>
            <a:r>
              <a:rPr lang="pt-BR" dirty="0"/>
              <a:t> = </a:t>
            </a:r>
            <a:r>
              <a:rPr lang="pt-BR" dirty="0">
                <a:solidFill>
                  <a:srgbClr val="FF0000"/>
                </a:solidFill>
              </a:rPr>
              <a:t>Joga mais um pouco para reforçar o aprendizado antes de dormir.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22:30</a:t>
            </a:r>
            <a:r>
              <a:rPr lang="pt-BR" dirty="0"/>
              <a:t> = Lê um livro.</a:t>
            </a:r>
            <a:br>
              <a:rPr lang="pt-BR" dirty="0"/>
            </a:br>
            <a:r>
              <a:rPr lang="pt-BR" b="1" dirty="0"/>
              <a:t>23:30</a:t>
            </a:r>
            <a:r>
              <a:rPr lang="pt-BR" dirty="0"/>
              <a:t> = Dorme.</a:t>
            </a:r>
          </a:p>
        </p:txBody>
      </p:sp>
    </p:spTree>
    <p:extLst>
      <p:ext uri="{BB962C8B-B14F-4D97-AF65-F5344CB8AC3E}">
        <p14:creationId xmlns:p14="http://schemas.microsoft.com/office/powerpoint/2010/main" val="270107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O conteúdo gerado por IA pode estar incorreto.">
            <a:extLst>
              <a:ext uri="{FF2B5EF4-FFF2-40B4-BE49-F238E27FC236}">
                <a16:creationId xmlns:a16="http://schemas.microsoft.com/office/drawing/2014/main" id="{D4BE875C-3E99-6C87-AC01-96B3037BB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43" y="1444889"/>
            <a:ext cx="3091017" cy="3620613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2993E9E-9043-A35E-57F3-4AC0AC1DCC99}"/>
              </a:ext>
            </a:extLst>
          </p:cNvPr>
          <p:cNvSpPr/>
          <p:nvPr/>
        </p:nvSpPr>
        <p:spPr>
          <a:xfrm>
            <a:off x="-190123" y="154271"/>
            <a:ext cx="4879817" cy="795914"/>
          </a:xfrm>
          <a:prstGeom prst="roundRect">
            <a:avLst/>
          </a:prstGeom>
          <a:solidFill>
            <a:srgbClr val="57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73F788-E28D-C25C-EC43-4B0CB73A9DFA}"/>
              </a:ext>
            </a:extLst>
          </p:cNvPr>
          <p:cNvSpPr txBox="1"/>
          <p:nvPr/>
        </p:nvSpPr>
        <p:spPr>
          <a:xfrm>
            <a:off x="1264803" y="165281"/>
            <a:ext cx="2204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Jornadas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F3D841-DC56-899D-4E2F-1D9B8D5B0C52}"/>
              </a:ext>
            </a:extLst>
          </p:cNvPr>
          <p:cNvSpPr txBox="1"/>
          <p:nvPr/>
        </p:nvSpPr>
        <p:spPr>
          <a:xfrm>
            <a:off x="810881" y="5387447"/>
            <a:ext cx="3580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Gustavo Henrique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9E70EBC-653F-12EC-ACA6-518BFC953443}"/>
              </a:ext>
            </a:extLst>
          </p:cNvPr>
          <p:cNvCxnSpPr/>
          <p:nvPr/>
        </p:nvCxnSpPr>
        <p:spPr>
          <a:xfrm>
            <a:off x="5153025" y="550001"/>
            <a:ext cx="0" cy="5449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F81F4A0-F682-E7B3-B124-C8ABFA055915}"/>
              </a:ext>
            </a:extLst>
          </p:cNvPr>
          <p:cNvSpPr txBox="1"/>
          <p:nvPr/>
        </p:nvSpPr>
        <p:spPr>
          <a:xfrm>
            <a:off x="5254408" y="1444889"/>
            <a:ext cx="6686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06:30</a:t>
            </a:r>
            <a:r>
              <a:rPr lang="pt-BR" dirty="0"/>
              <a:t> = Acorda e se arruma para a escola.</a:t>
            </a:r>
            <a:br>
              <a:rPr lang="pt-BR" dirty="0"/>
            </a:br>
            <a:r>
              <a:rPr lang="pt-BR" b="1" dirty="0"/>
              <a:t>07:00</a:t>
            </a:r>
            <a:r>
              <a:rPr lang="pt-BR" dirty="0"/>
              <a:t> = Checa redes sociais e assiste vídeos no YouTube.</a:t>
            </a:r>
            <a:br>
              <a:rPr lang="pt-BR" dirty="0"/>
            </a:br>
            <a:r>
              <a:rPr lang="pt-BR" b="1" dirty="0"/>
              <a:t>08:00</a:t>
            </a:r>
            <a:r>
              <a:rPr lang="pt-BR" dirty="0"/>
              <a:t> = Assiste à aula de História, mas se distrai facilmente.</a:t>
            </a:r>
            <a:br>
              <a:rPr lang="pt-BR" dirty="0"/>
            </a:br>
            <a:r>
              <a:rPr lang="pt-BR" b="1" dirty="0"/>
              <a:t>12:00</a:t>
            </a:r>
            <a:r>
              <a:rPr lang="pt-BR" dirty="0"/>
              <a:t> = Almoça enquanto joga no celular.</a:t>
            </a:r>
            <a:br>
              <a:rPr lang="pt-BR" dirty="0"/>
            </a:br>
            <a:r>
              <a:rPr lang="pt-BR" b="1" dirty="0"/>
              <a:t>14:00</a:t>
            </a:r>
            <a:r>
              <a:rPr lang="pt-BR" dirty="0"/>
              <a:t> = Faz as lições de casa rapidamente.</a:t>
            </a:r>
            <a:br>
              <a:rPr lang="pt-BR" dirty="0"/>
            </a:br>
            <a:r>
              <a:rPr lang="pt-BR" b="1" dirty="0"/>
              <a:t>15:30</a:t>
            </a:r>
            <a:r>
              <a:rPr lang="pt-BR" dirty="0"/>
              <a:t> = </a:t>
            </a:r>
            <a:r>
              <a:rPr lang="pt-BR" dirty="0">
                <a:solidFill>
                  <a:srgbClr val="FF0000"/>
                </a:solidFill>
              </a:rPr>
              <a:t>Recebe uma notificação do </a:t>
            </a:r>
            <a:r>
              <a:rPr lang="pt-BR" i="1" dirty="0" err="1">
                <a:solidFill>
                  <a:srgbClr val="FF0000"/>
                </a:solidFill>
              </a:rPr>
              <a:t>House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of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History</a:t>
            </a:r>
            <a:r>
              <a:rPr lang="pt-BR" dirty="0">
                <a:solidFill>
                  <a:srgbClr val="FF0000"/>
                </a:solidFill>
              </a:rPr>
              <a:t> e decide testar.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16:00</a:t>
            </a:r>
            <a:r>
              <a:rPr lang="pt-BR" dirty="0"/>
              <a:t> = </a:t>
            </a:r>
            <a:r>
              <a:rPr lang="pt-BR" dirty="0">
                <a:solidFill>
                  <a:srgbClr val="FF0000"/>
                </a:solidFill>
              </a:rPr>
              <a:t>Começa a resolver enigmas e avança no jogo sem perceber o tempo passar.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18:30</a:t>
            </a:r>
            <a:r>
              <a:rPr lang="pt-BR" dirty="0"/>
              <a:t> = Sai para jogar futebol com os amigos.</a:t>
            </a:r>
            <a:br>
              <a:rPr lang="pt-BR" dirty="0"/>
            </a:br>
            <a:r>
              <a:rPr lang="pt-BR" b="1" dirty="0"/>
              <a:t>20:00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= Joga mais algumas fases para revisar o conteúdo da aula.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b="1" dirty="0"/>
              <a:t>21:30</a:t>
            </a:r>
            <a:r>
              <a:rPr lang="pt-BR" dirty="0"/>
              <a:t> = Assiste a vídeos no celular antes de dormir.</a:t>
            </a:r>
            <a:br>
              <a:rPr lang="pt-BR" dirty="0"/>
            </a:br>
            <a:r>
              <a:rPr lang="pt-BR" b="1" dirty="0"/>
              <a:t>23:00</a:t>
            </a:r>
            <a:r>
              <a:rPr lang="pt-BR" dirty="0"/>
              <a:t> = Dorme.</a:t>
            </a:r>
          </a:p>
        </p:txBody>
      </p:sp>
    </p:spTree>
    <p:extLst>
      <p:ext uri="{BB962C8B-B14F-4D97-AF65-F5344CB8AC3E}">
        <p14:creationId xmlns:p14="http://schemas.microsoft.com/office/powerpoint/2010/main" val="270217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5F95674-F0B3-1872-B940-85B3B3BE6585}"/>
              </a:ext>
            </a:extLst>
          </p:cNvPr>
          <p:cNvSpPr/>
          <p:nvPr/>
        </p:nvSpPr>
        <p:spPr>
          <a:xfrm>
            <a:off x="-190123" y="154271"/>
            <a:ext cx="4879817" cy="795914"/>
          </a:xfrm>
          <a:prstGeom prst="roundRect">
            <a:avLst/>
          </a:prstGeom>
          <a:solidFill>
            <a:srgbClr val="57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9438C4-B849-9206-40D6-6CDBEE265D00}"/>
              </a:ext>
            </a:extLst>
          </p:cNvPr>
          <p:cNvSpPr txBox="1"/>
          <p:nvPr/>
        </p:nvSpPr>
        <p:spPr>
          <a:xfrm>
            <a:off x="493278" y="180744"/>
            <a:ext cx="2204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i="0" dirty="0">
                <a:solidFill>
                  <a:srgbClr val="070707"/>
                </a:solidFill>
                <a:effectLst/>
              </a:rPr>
              <a:t>SPRINT</a:t>
            </a:r>
            <a:r>
              <a:rPr lang="pt-BR" sz="4400" b="0" i="0" dirty="0">
                <a:solidFill>
                  <a:srgbClr val="070707"/>
                </a:solidFill>
                <a:effectLst/>
              </a:rPr>
              <a:t> </a:t>
            </a:r>
            <a:endParaRPr lang="pt-BR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E56B41-7F06-7D3B-E442-08956A928FB8}"/>
              </a:ext>
            </a:extLst>
          </p:cNvPr>
          <p:cNvSpPr txBox="1"/>
          <p:nvPr/>
        </p:nvSpPr>
        <p:spPr>
          <a:xfrm>
            <a:off x="379287" y="1524000"/>
            <a:ext cx="231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1° Sprint: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27EB7C-C56F-38A4-492A-88F77C4209E3}"/>
              </a:ext>
            </a:extLst>
          </p:cNvPr>
          <p:cNvSpPr txBox="1"/>
          <p:nvPr/>
        </p:nvSpPr>
        <p:spPr>
          <a:xfrm>
            <a:off x="379286" y="3346162"/>
            <a:ext cx="231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2° Sprint: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04396D-4FAD-6F2C-B550-2B14491FC6E2}"/>
              </a:ext>
            </a:extLst>
          </p:cNvPr>
          <p:cNvSpPr txBox="1"/>
          <p:nvPr/>
        </p:nvSpPr>
        <p:spPr>
          <a:xfrm>
            <a:off x="436282" y="5334000"/>
            <a:ext cx="231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3° Sprint:</a:t>
            </a:r>
          </a:p>
        </p:txBody>
      </p:sp>
      <p:sp>
        <p:nvSpPr>
          <p:cNvPr id="2" name="Retângulo 1"/>
          <p:cNvSpPr/>
          <p:nvPr/>
        </p:nvSpPr>
        <p:spPr>
          <a:xfrm>
            <a:off x="2697861" y="2108775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accent6"/>
                </a:solidFill>
              </a:rPr>
              <a:t>Criação do enredo</a:t>
            </a:r>
          </a:p>
        </p:txBody>
      </p:sp>
      <p:sp>
        <p:nvSpPr>
          <p:cNvPr id="3" name="Retângulo 2"/>
          <p:cNvSpPr/>
          <p:nvPr/>
        </p:nvSpPr>
        <p:spPr>
          <a:xfrm>
            <a:off x="5297495" y="1831776"/>
            <a:ext cx="3539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FFC000"/>
                </a:solidFill>
              </a:rPr>
              <a:t>Desenvolvimento de personagem</a:t>
            </a:r>
          </a:p>
        </p:txBody>
      </p:sp>
      <p:sp>
        <p:nvSpPr>
          <p:cNvPr id="7" name="Retângulo 6"/>
          <p:cNvSpPr/>
          <p:nvPr/>
        </p:nvSpPr>
        <p:spPr>
          <a:xfrm>
            <a:off x="8179094" y="1277778"/>
            <a:ext cx="2226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FF0000"/>
                </a:solidFill>
              </a:rPr>
              <a:t>Criação do sistema de pontos clicáveis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697861" y="3930937"/>
            <a:ext cx="2549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accent6"/>
                </a:solidFill>
              </a:rPr>
              <a:t>Elaborar formas leves de ensino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297495" y="3792437"/>
            <a:ext cx="2943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FFC000"/>
                </a:solidFill>
              </a:rPr>
              <a:t>Facilitar a interação com o usuário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092383" y="3792437"/>
            <a:ext cx="2399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FF0000"/>
                </a:solidFill>
              </a:rPr>
              <a:t>Criação do sistema de pontos clicáveis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697861" y="5706932"/>
            <a:ext cx="2820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accent6"/>
                </a:solidFill>
              </a:rPr>
              <a:t>Criação de enigmas como forma de estimulo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97495" y="5568432"/>
            <a:ext cx="2340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FFC000"/>
                </a:solidFill>
              </a:rPr>
              <a:t>Criar ferramenta que anota as duvidas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8192482" y="5706931"/>
            <a:ext cx="2199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FF0000"/>
                </a:solidFill>
              </a:rPr>
              <a:t>Criação de interface </a:t>
            </a:r>
          </a:p>
        </p:txBody>
      </p:sp>
    </p:spTree>
    <p:extLst>
      <p:ext uri="{BB962C8B-B14F-4D97-AF65-F5344CB8AC3E}">
        <p14:creationId xmlns:p14="http://schemas.microsoft.com/office/powerpoint/2010/main" val="3413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>
            <a:extLst>
              <a:ext uri="{FF2B5EF4-FFF2-40B4-BE49-F238E27FC236}">
                <a16:creationId xmlns:a16="http://schemas.microsoft.com/office/drawing/2014/main" id="{EE9272D3-7E63-36A5-A5E2-2953AB848509}"/>
              </a:ext>
            </a:extLst>
          </p:cNvPr>
          <p:cNvSpPr/>
          <p:nvPr/>
        </p:nvSpPr>
        <p:spPr>
          <a:xfrm>
            <a:off x="0" y="1147286"/>
            <a:ext cx="1216235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Obrigado</a:t>
            </a:r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Pela Atenção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9AA6350-D567-B454-67BE-A238805F350B}"/>
              </a:ext>
            </a:extLst>
          </p:cNvPr>
          <p:cNvCxnSpPr>
            <a:cxnSpLocks/>
          </p:cNvCxnSpPr>
          <p:nvPr/>
        </p:nvCxnSpPr>
        <p:spPr>
          <a:xfrm>
            <a:off x="1014412" y="2255282"/>
            <a:ext cx="10163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90F48FE-6AB9-0E9F-D6A1-7D0285531B1C}"/>
              </a:ext>
            </a:extLst>
          </p:cNvPr>
          <p:cNvSpPr txBox="1"/>
          <p:nvPr/>
        </p:nvSpPr>
        <p:spPr>
          <a:xfrm>
            <a:off x="1014412" y="2934654"/>
            <a:ext cx="366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Felipe Gomes </a:t>
            </a:r>
          </a:p>
          <a:p>
            <a:pPr algn="ctr"/>
            <a:r>
              <a:rPr lang="pt-BR" dirty="0"/>
              <a:t>Email: felipesgomes7@gmail.com </a:t>
            </a:r>
          </a:p>
          <a:p>
            <a:pPr algn="ctr"/>
            <a:r>
              <a:rPr lang="pt-BR" dirty="0"/>
              <a:t>Celular: 14 99801 - 6545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2CFD886-9309-A3D3-F0E0-923CA776962C}"/>
              </a:ext>
            </a:extLst>
          </p:cNvPr>
          <p:cNvSpPr txBox="1"/>
          <p:nvPr/>
        </p:nvSpPr>
        <p:spPr>
          <a:xfrm>
            <a:off x="2233613" y="2467694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Envolvidos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566DD23-AE74-12C6-9CDD-F775B5882AB9}"/>
              </a:ext>
            </a:extLst>
          </p:cNvPr>
          <p:cNvSpPr txBox="1"/>
          <p:nvPr/>
        </p:nvSpPr>
        <p:spPr>
          <a:xfrm>
            <a:off x="1060473" y="3930134"/>
            <a:ext cx="34258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Lucas Sena</a:t>
            </a:r>
          </a:p>
          <a:p>
            <a:pPr algn="ctr"/>
            <a:r>
              <a:rPr lang="pt-BR" dirty="0"/>
              <a:t>Email: </a:t>
            </a:r>
            <a:r>
              <a:rPr lang="pt-BR" dirty="0">
                <a:hlinkClick r:id="rId2"/>
              </a:rPr>
              <a:t>gby075129@gmail.com</a:t>
            </a:r>
            <a:endParaRPr lang="pt-BR" dirty="0"/>
          </a:p>
          <a:p>
            <a:pPr algn="ctr"/>
            <a:r>
              <a:rPr lang="pt-BR" dirty="0"/>
              <a:t>Celular: 14 99648 - 6221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3E4B068-0C56-DF6F-6BB3-860A287D0CBE}"/>
              </a:ext>
            </a:extLst>
          </p:cNvPr>
          <p:cNvSpPr txBox="1"/>
          <p:nvPr/>
        </p:nvSpPr>
        <p:spPr>
          <a:xfrm>
            <a:off x="1060473" y="4925614"/>
            <a:ext cx="34258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Luiz Eduardo</a:t>
            </a:r>
          </a:p>
          <a:p>
            <a:pPr algn="ctr"/>
            <a:r>
              <a:rPr lang="pt-BR" dirty="0"/>
              <a:t>Email: </a:t>
            </a:r>
            <a:r>
              <a:rPr lang="pt-BR" dirty="0">
                <a:hlinkClick r:id="rId3"/>
              </a:rPr>
              <a:t>luiz.eduu@hotmail.com</a:t>
            </a:r>
            <a:endParaRPr lang="pt-BR" dirty="0"/>
          </a:p>
          <a:p>
            <a:pPr algn="ctr"/>
            <a:r>
              <a:rPr lang="pt-BR" dirty="0"/>
              <a:t>Celular:  14 99771 – 5485 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6D3F51EA-A500-16DE-1720-F40D38D23BE0}"/>
              </a:ext>
            </a:extLst>
          </p:cNvPr>
          <p:cNvCxnSpPr/>
          <p:nvPr/>
        </p:nvCxnSpPr>
        <p:spPr>
          <a:xfrm>
            <a:off x="5534025" y="2657475"/>
            <a:ext cx="0" cy="3191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E0DDB24-2F94-4719-F8D4-60F2DC06CB73}"/>
              </a:ext>
            </a:extLst>
          </p:cNvPr>
          <p:cNvSpPr txBox="1"/>
          <p:nvPr/>
        </p:nvSpPr>
        <p:spPr>
          <a:xfrm>
            <a:off x="7634290" y="3591644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Apoio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DEE459A-288C-28A1-3BF2-815E7B613DDF}"/>
              </a:ext>
            </a:extLst>
          </p:cNvPr>
          <p:cNvSpPr txBox="1"/>
          <p:nvPr/>
        </p:nvSpPr>
        <p:spPr>
          <a:xfrm>
            <a:off x="6096000" y="4058604"/>
            <a:ext cx="4190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effectLst/>
                <a:latin typeface="Google Sans"/>
              </a:rPr>
              <a:t>Universidade </a:t>
            </a:r>
            <a:r>
              <a:rPr lang="pt-BR" b="0" i="0" dirty="0" err="1">
                <a:effectLst/>
                <a:latin typeface="Google Sans"/>
              </a:rPr>
              <a:t>Euripides</a:t>
            </a:r>
            <a:r>
              <a:rPr lang="pt-BR" b="0" i="0" dirty="0">
                <a:effectLst/>
                <a:latin typeface="Google Sans"/>
              </a:rPr>
              <a:t> Marília | </a:t>
            </a:r>
            <a:r>
              <a:rPr lang="pt-BR" b="0" i="0" dirty="0" err="1">
                <a:effectLst/>
                <a:latin typeface="Google Sans"/>
              </a:rPr>
              <a:t>Univem</a:t>
            </a:r>
            <a:endParaRPr lang="pt-BR" b="0" i="0" dirty="0">
              <a:effectLst/>
              <a:latin typeface="Google Sans"/>
            </a:endParaRPr>
          </a:p>
          <a:p>
            <a:pPr algn="l"/>
            <a:endParaRPr lang="pt-BR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41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A66A8AA-1E9D-937B-49A7-98C386FEAF30}"/>
              </a:ext>
            </a:extLst>
          </p:cNvPr>
          <p:cNvSpPr/>
          <p:nvPr/>
        </p:nvSpPr>
        <p:spPr>
          <a:xfrm>
            <a:off x="333650" y="459200"/>
            <a:ext cx="4879817" cy="795914"/>
          </a:xfrm>
          <a:prstGeom prst="roundRect">
            <a:avLst/>
          </a:prstGeom>
          <a:solidFill>
            <a:srgbClr val="57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0E50927-C3DF-09EE-F258-E990141C7506}"/>
              </a:ext>
            </a:extLst>
          </p:cNvPr>
          <p:cNvSpPr txBox="1"/>
          <p:nvPr/>
        </p:nvSpPr>
        <p:spPr>
          <a:xfrm>
            <a:off x="1198193" y="485836"/>
            <a:ext cx="3321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Visão do Produto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5205C0-F6B8-DCCA-61B8-14BFA7AB66FA}"/>
              </a:ext>
            </a:extLst>
          </p:cNvPr>
          <p:cNvSpPr txBox="1"/>
          <p:nvPr/>
        </p:nvSpPr>
        <p:spPr>
          <a:xfrm>
            <a:off x="390368" y="2358795"/>
            <a:ext cx="6413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o Colégio Bezerra, cujo problema está na dificuldade dos alunos em compreender história de forma tradicional, o </a:t>
            </a:r>
            <a:r>
              <a:rPr lang="pt-BR" b="1" dirty="0" err="1"/>
              <a:t>House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History</a:t>
            </a:r>
            <a:r>
              <a:rPr lang="pt-BR" dirty="0"/>
              <a:t> é um jogo de enigmas que transforma o aprendizado em uma experiência interativa. Diferente dos métodos convencionais de ensino, nosso produto estimula o conhecimento histórico em três níveis: </a:t>
            </a:r>
            <a:r>
              <a:rPr lang="pt-BR" b="1" dirty="0"/>
              <a:t>Explorar, Raciocinar e Descobrir</a:t>
            </a:r>
            <a:r>
              <a:rPr lang="pt-BR" dirty="0"/>
              <a:t>.</a:t>
            </a:r>
          </a:p>
        </p:txBody>
      </p:sp>
      <p:pic>
        <p:nvPicPr>
          <p:cNvPr id="15" name="Imagem 14" descr="Caixa de papelão com 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B45C2320-41F0-96E3-3EED-5CF25D807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05" y="973033"/>
            <a:ext cx="4965364" cy="480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3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B4C02FD-5975-BF55-F386-9CF10BF978AA}"/>
              </a:ext>
            </a:extLst>
          </p:cNvPr>
          <p:cNvSpPr/>
          <p:nvPr/>
        </p:nvSpPr>
        <p:spPr>
          <a:xfrm>
            <a:off x="349416" y="126772"/>
            <a:ext cx="7028846" cy="795914"/>
          </a:xfrm>
          <a:prstGeom prst="roundRect">
            <a:avLst/>
          </a:prstGeom>
          <a:solidFill>
            <a:srgbClr val="57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03D1A8-7DB8-EC34-41F8-ADB511BC75C8}"/>
              </a:ext>
            </a:extLst>
          </p:cNvPr>
          <p:cNvSpPr txBox="1"/>
          <p:nvPr/>
        </p:nvSpPr>
        <p:spPr>
          <a:xfrm>
            <a:off x="349416" y="219749"/>
            <a:ext cx="709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É / Não é – Faz / Não faz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26FB7FA-E083-6864-2C61-E6C2ECCCDBE5}"/>
              </a:ext>
            </a:extLst>
          </p:cNvPr>
          <p:cNvCxnSpPr/>
          <p:nvPr/>
        </p:nvCxnSpPr>
        <p:spPr>
          <a:xfrm>
            <a:off x="5712737" y="1520981"/>
            <a:ext cx="0" cy="38839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268EBB2-D009-BDF6-9642-4BC6EEDCB251}"/>
              </a:ext>
            </a:extLst>
          </p:cNvPr>
          <p:cNvCxnSpPr/>
          <p:nvPr/>
        </p:nvCxnSpPr>
        <p:spPr>
          <a:xfrm>
            <a:off x="1430448" y="3429000"/>
            <a:ext cx="90444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10E679-D40C-29F3-60A9-0A80E3142E4B}"/>
              </a:ext>
            </a:extLst>
          </p:cNvPr>
          <p:cNvSpPr txBox="1"/>
          <p:nvPr/>
        </p:nvSpPr>
        <p:spPr>
          <a:xfrm>
            <a:off x="1575304" y="1382859"/>
            <a:ext cx="1176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É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CA9615-0B4D-D176-2537-1597998089B3}"/>
              </a:ext>
            </a:extLst>
          </p:cNvPr>
          <p:cNvSpPr txBox="1"/>
          <p:nvPr/>
        </p:nvSpPr>
        <p:spPr>
          <a:xfrm>
            <a:off x="1575304" y="2024209"/>
            <a:ext cx="379142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70707"/>
                </a:solidFill>
                <a:effectLst/>
              </a:rPr>
              <a:t>Software 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70707"/>
                </a:solidFill>
                <a:effectLst/>
              </a:rPr>
              <a:t>Jogo 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70707"/>
                </a:solidFill>
                <a:effectLst/>
              </a:rPr>
              <a:t>Focado no estímulo do aprendizado</a:t>
            </a:r>
            <a:endParaRPr lang="pt-BR" sz="1400" dirty="0"/>
          </a:p>
          <a:p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6B17D94-2488-9339-975B-2FDA6D7D7013}"/>
              </a:ext>
            </a:extLst>
          </p:cNvPr>
          <p:cNvSpPr txBox="1"/>
          <p:nvPr/>
        </p:nvSpPr>
        <p:spPr>
          <a:xfrm>
            <a:off x="5952654" y="1439434"/>
            <a:ext cx="215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NÃO É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F6B732F-FF99-5968-864C-581F8F118472}"/>
              </a:ext>
            </a:extLst>
          </p:cNvPr>
          <p:cNvSpPr txBox="1"/>
          <p:nvPr/>
        </p:nvSpPr>
        <p:spPr>
          <a:xfrm>
            <a:off x="5952654" y="2044471"/>
            <a:ext cx="3608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70707"/>
                </a:solidFill>
                <a:effectLst/>
              </a:rPr>
              <a:t>Online 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70707"/>
                </a:solidFill>
                <a:effectLst/>
              </a:rPr>
              <a:t>Um Site 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70707"/>
                </a:solidFill>
                <a:effectLst/>
              </a:rPr>
              <a:t>Mobile 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70707"/>
                </a:solidFill>
                <a:effectLst/>
              </a:rPr>
              <a:t>Produto físico</a:t>
            </a:r>
            <a:endParaRPr lang="pt-BR" dirty="0"/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94B4D4F-8EB3-9B31-974F-6A5B6C7465A9}"/>
              </a:ext>
            </a:extLst>
          </p:cNvPr>
          <p:cNvSpPr txBox="1"/>
          <p:nvPr/>
        </p:nvSpPr>
        <p:spPr>
          <a:xfrm>
            <a:off x="1575303" y="3646233"/>
            <a:ext cx="1176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FAZ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AF4E1D6-1F21-AD1B-0D62-AD869AFC05DA}"/>
              </a:ext>
            </a:extLst>
          </p:cNvPr>
          <p:cNvSpPr txBox="1"/>
          <p:nvPr/>
        </p:nvSpPr>
        <p:spPr>
          <a:xfrm>
            <a:off x="1575303" y="4226408"/>
            <a:ext cx="27176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70707"/>
                </a:solidFill>
                <a:effectLst/>
              </a:rPr>
              <a:t>Uma História 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70707"/>
                </a:solidFill>
                <a:effectLst/>
              </a:rPr>
              <a:t>Estimula o aprendizado 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70707"/>
                </a:solidFill>
                <a:effectLst/>
              </a:rPr>
              <a:t>Interação com o jogador 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70707"/>
                </a:solidFill>
                <a:effectLst/>
              </a:rPr>
              <a:t>Divertido</a:t>
            </a:r>
            <a:endParaRPr lang="pt-BR" dirty="0"/>
          </a:p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2391F09-6E0B-8FB5-8BC6-2D22AF156312}"/>
              </a:ext>
            </a:extLst>
          </p:cNvPr>
          <p:cNvSpPr txBox="1"/>
          <p:nvPr/>
        </p:nvSpPr>
        <p:spPr>
          <a:xfrm>
            <a:off x="5952654" y="3646232"/>
            <a:ext cx="2955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NÃO FAZ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E9B453-FCF7-AFFB-454A-1B7707F5ED2E}"/>
              </a:ext>
            </a:extLst>
          </p:cNvPr>
          <p:cNvSpPr txBox="1"/>
          <p:nvPr/>
        </p:nvSpPr>
        <p:spPr>
          <a:xfrm>
            <a:off x="5952654" y="4226409"/>
            <a:ext cx="2807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70707"/>
                </a:solidFill>
                <a:effectLst/>
              </a:rPr>
              <a:t>Não substitui o Professor 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70707"/>
                </a:solidFill>
                <a:effectLst/>
              </a:rPr>
              <a:t>Pontuação 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70707"/>
                </a:solidFill>
                <a:effectLst/>
              </a:rPr>
              <a:t>Competições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12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F7A6EA6-A98D-72F9-8E50-2C59176C382F}"/>
              </a:ext>
            </a:extLst>
          </p:cNvPr>
          <p:cNvSpPr/>
          <p:nvPr/>
        </p:nvSpPr>
        <p:spPr>
          <a:xfrm>
            <a:off x="317885" y="514379"/>
            <a:ext cx="4879817" cy="795914"/>
          </a:xfrm>
          <a:prstGeom prst="roundRect">
            <a:avLst/>
          </a:prstGeom>
          <a:solidFill>
            <a:srgbClr val="57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F6B3A0-8634-06BE-F75F-7441C7149EE4}"/>
              </a:ext>
            </a:extLst>
          </p:cNvPr>
          <p:cNvSpPr txBox="1"/>
          <p:nvPr/>
        </p:nvSpPr>
        <p:spPr>
          <a:xfrm>
            <a:off x="829342" y="504999"/>
            <a:ext cx="4142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Objetivos do Produto</a:t>
            </a:r>
          </a:p>
        </p:txBody>
      </p:sp>
      <p:pic>
        <p:nvPicPr>
          <p:cNvPr id="9" name="Imagem 8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BB937631-D7B7-9FB3-B99B-A9AA81116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86" y="1097718"/>
            <a:ext cx="4045443" cy="391660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091283C-81F0-0166-AD50-21533109382E}"/>
              </a:ext>
            </a:extLst>
          </p:cNvPr>
          <p:cNvSpPr txBox="1"/>
          <p:nvPr/>
        </p:nvSpPr>
        <p:spPr>
          <a:xfrm>
            <a:off x="724278" y="2173458"/>
            <a:ext cx="61865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07070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Ajudar os Alunos a Melhorar na Matéria de Historia, Estimula o aprendizado 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Ajudar o professor a ensinar a matéria de uma forma mais descontraída para o aluno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Chamar a atenção para a </a:t>
            </a:r>
            <a:r>
              <a:rPr lang="pt-BR" sz="2000" b="1" dirty="0" smtClean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matéria</a:t>
            </a:r>
            <a:endParaRPr lang="pt-BR" sz="2000" b="1" dirty="0">
              <a:solidFill>
                <a:srgbClr val="07070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1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6246EB8-5DA8-483D-51ED-23431ECE39D1}"/>
              </a:ext>
            </a:extLst>
          </p:cNvPr>
          <p:cNvSpPr/>
          <p:nvPr/>
        </p:nvSpPr>
        <p:spPr>
          <a:xfrm>
            <a:off x="262550" y="97207"/>
            <a:ext cx="4879817" cy="795914"/>
          </a:xfrm>
          <a:prstGeom prst="roundRect">
            <a:avLst/>
          </a:prstGeom>
          <a:solidFill>
            <a:srgbClr val="57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7AC072-3CF6-E1C8-3518-1F66FFD0E48E}"/>
              </a:ext>
            </a:extLst>
          </p:cNvPr>
          <p:cNvSpPr txBox="1"/>
          <p:nvPr/>
        </p:nvSpPr>
        <p:spPr>
          <a:xfrm>
            <a:off x="1717476" y="108217"/>
            <a:ext cx="2204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Personas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07C2205-7D7B-00F7-34E5-C52463011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2" name="Imagem 11" descr="Ícone&#10;&#10;O conteúdo gerado por IA pode estar incorreto.">
            <a:extLst>
              <a:ext uri="{FF2B5EF4-FFF2-40B4-BE49-F238E27FC236}">
                <a16:creationId xmlns:a16="http://schemas.microsoft.com/office/drawing/2014/main" id="{4F555A53-EC52-8F34-44C2-6E794B6B2E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21" y="1466691"/>
            <a:ext cx="2294528" cy="231539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A54731-76F3-2361-4F3D-17878685A3F9}"/>
              </a:ext>
            </a:extLst>
          </p:cNvPr>
          <p:cNvSpPr txBox="1"/>
          <p:nvPr/>
        </p:nvSpPr>
        <p:spPr>
          <a:xfrm>
            <a:off x="1102521" y="1115465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Nome: Marcela Souza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C524F4-48F4-FBDB-054F-A46026598626}"/>
              </a:ext>
            </a:extLst>
          </p:cNvPr>
          <p:cNvCxnSpPr>
            <a:cxnSpLocks/>
          </p:cNvCxnSpPr>
          <p:nvPr/>
        </p:nvCxnSpPr>
        <p:spPr>
          <a:xfrm>
            <a:off x="5604665" y="778598"/>
            <a:ext cx="0" cy="2136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5D6ACE2-CD7E-1619-C978-4689CEAC27D2}"/>
              </a:ext>
            </a:extLst>
          </p:cNvPr>
          <p:cNvSpPr txBox="1"/>
          <p:nvPr/>
        </p:nvSpPr>
        <p:spPr>
          <a:xfrm>
            <a:off x="5604665" y="778598"/>
            <a:ext cx="69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B6112BB-2E76-CC08-98A5-29F200600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864" y="1108243"/>
            <a:ext cx="236795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35 anos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Casada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 filhos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São Paulo, SP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Ler sobre educação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BB72156-E0E5-748A-09FD-495AF4FFDCEA}"/>
              </a:ext>
            </a:extLst>
          </p:cNvPr>
          <p:cNvCxnSpPr/>
          <p:nvPr/>
        </p:nvCxnSpPr>
        <p:spPr>
          <a:xfrm>
            <a:off x="5604664" y="2915216"/>
            <a:ext cx="5476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2183234-CAF7-0DFC-F20A-9FC3158DF37F}"/>
              </a:ext>
            </a:extLst>
          </p:cNvPr>
          <p:cNvCxnSpPr/>
          <p:nvPr/>
        </p:nvCxnSpPr>
        <p:spPr>
          <a:xfrm>
            <a:off x="5604664" y="2915216"/>
            <a:ext cx="0" cy="3232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D016E38-BCE7-E099-6804-D8F400FA435A}"/>
              </a:ext>
            </a:extLst>
          </p:cNvPr>
          <p:cNvSpPr txBox="1"/>
          <p:nvPr/>
        </p:nvSpPr>
        <p:spPr>
          <a:xfrm>
            <a:off x="5705715" y="297492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Necessidades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C1F3245-E746-C489-0D64-BADF70AF8B26}"/>
              </a:ext>
            </a:extLst>
          </p:cNvPr>
          <p:cNvSpPr txBox="1"/>
          <p:nvPr/>
        </p:nvSpPr>
        <p:spPr>
          <a:xfrm>
            <a:off x="5867064" y="3344257"/>
            <a:ext cx="4452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Um recurso que ajude a tornar as aulas mais dinâmicas e atrativas.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Uma ferramenta interativa que motive os alunos a aprender história.</a:t>
            </a:r>
          </a:p>
          <a:p>
            <a:endParaRPr lang="pt-BR" dirty="0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FBDFBC0-0E8A-3D14-1D21-F46F4AC62E92}"/>
              </a:ext>
            </a:extLst>
          </p:cNvPr>
          <p:cNvCxnSpPr/>
          <p:nvPr/>
        </p:nvCxnSpPr>
        <p:spPr>
          <a:xfrm flipH="1">
            <a:off x="262550" y="4445251"/>
            <a:ext cx="53421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CD0066A-EB2B-DBB1-7DB7-801C159877B4}"/>
              </a:ext>
            </a:extLst>
          </p:cNvPr>
          <p:cNvSpPr txBox="1"/>
          <p:nvPr/>
        </p:nvSpPr>
        <p:spPr>
          <a:xfrm>
            <a:off x="262550" y="4531259"/>
            <a:ext cx="184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Comportamento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0C0AF1-1DE7-BE9D-A1AF-0C02BA1FC221}"/>
              </a:ext>
            </a:extLst>
          </p:cNvPr>
          <p:cNvSpPr txBox="1"/>
          <p:nvPr/>
        </p:nvSpPr>
        <p:spPr>
          <a:xfrm>
            <a:off x="262550" y="4986598"/>
            <a:ext cx="4993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Gosta de integrar tecnologia em sala de aula.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Estuda novas metodologias de ensino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Assisti documentários históricos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19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6246EB8-5DA8-483D-51ED-23431ECE39D1}"/>
              </a:ext>
            </a:extLst>
          </p:cNvPr>
          <p:cNvSpPr/>
          <p:nvPr/>
        </p:nvSpPr>
        <p:spPr>
          <a:xfrm>
            <a:off x="262550" y="89146"/>
            <a:ext cx="4879817" cy="795914"/>
          </a:xfrm>
          <a:prstGeom prst="roundRect">
            <a:avLst/>
          </a:prstGeom>
          <a:solidFill>
            <a:srgbClr val="57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7AC072-3CF6-E1C8-3518-1F66FFD0E48E}"/>
              </a:ext>
            </a:extLst>
          </p:cNvPr>
          <p:cNvSpPr txBox="1"/>
          <p:nvPr/>
        </p:nvSpPr>
        <p:spPr>
          <a:xfrm>
            <a:off x="1717476" y="100156"/>
            <a:ext cx="2204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Personas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07C2205-7D7B-00F7-34E5-C52463011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A54731-76F3-2361-4F3D-17878685A3F9}"/>
              </a:ext>
            </a:extLst>
          </p:cNvPr>
          <p:cNvSpPr txBox="1"/>
          <p:nvPr/>
        </p:nvSpPr>
        <p:spPr>
          <a:xfrm>
            <a:off x="1102521" y="1115465"/>
            <a:ext cx="270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Nome: Gustavo Henrique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C524F4-48F4-FBDB-054F-A46026598626}"/>
              </a:ext>
            </a:extLst>
          </p:cNvPr>
          <p:cNvCxnSpPr>
            <a:cxnSpLocks/>
          </p:cNvCxnSpPr>
          <p:nvPr/>
        </p:nvCxnSpPr>
        <p:spPr>
          <a:xfrm>
            <a:off x="5604665" y="778598"/>
            <a:ext cx="0" cy="2136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5D6ACE2-CD7E-1619-C978-4689CEAC27D2}"/>
              </a:ext>
            </a:extLst>
          </p:cNvPr>
          <p:cNvSpPr txBox="1"/>
          <p:nvPr/>
        </p:nvSpPr>
        <p:spPr>
          <a:xfrm>
            <a:off x="5604665" y="778598"/>
            <a:ext cx="69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B6112BB-2E76-CC08-98A5-29F200600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864" y="1108243"/>
            <a:ext cx="224837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14 anos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altLang="pt-BR" dirty="0">
                <a:latin typeface="Arial" panose="020B0604020202020204" pitchFamily="34" charset="0"/>
              </a:rPr>
              <a:t>Solteiro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altLang="pt-BR" dirty="0">
                <a:latin typeface="Arial" panose="020B0604020202020204" pitchFamily="34" charset="0"/>
              </a:rPr>
              <a:t>Não tem Filhos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altLang="pt-BR" dirty="0">
                <a:latin typeface="Arial" panose="020B0604020202020204" pitchFamily="34" charset="0"/>
              </a:rPr>
              <a:t>Fortaleza / CE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Jogar Videogames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BB72156-E0E5-748A-09FD-495AF4FFDCEA}"/>
              </a:ext>
            </a:extLst>
          </p:cNvPr>
          <p:cNvCxnSpPr/>
          <p:nvPr/>
        </p:nvCxnSpPr>
        <p:spPr>
          <a:xfrm>
            <a:off x="5604664" y="2915216"/>
            <a:ext cx="5476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2183234-CAF7-0DFC-F20A-9FC3158DF37F}"/>
              </a:ext>
            </a:extLst>
          </p:cNvPr>
          <p:cNvCxnSpPr/>
          <p:nvPr/>
        </p:nvCxnSpPr>
        <p:spPr>
          <a:xfrm>
            <a:off x="5604664" y="2915216"/>
            <a:ext cx="0" cy="3232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D016E38-BCE7-E099-6804-D8F400FA435A}"/>
              </a:ext>
            </a:extLst>
          </p:cNvPr>
          <p:cNvSpPr txBox="1"/>
          <p:nvPr/>
        </p:nvSpPr>
        <p:spPr>
          <a:xfrm>
            <a:off x="5705715" y="297492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Necessidades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C1F3245-E746-C489-0D64-BADF70AF8B26}"/>
              </a:ext>
            </a:extLst>
          </p:cNvPr>
          <p:cNvSpPr txBox="1"/>
          <p:nvPr/>
        </p:nvSpPr>
        <p:spPr>
          <a:xfrm>
            <a:off x="5867064" y="3344257"/>
            <a:ext cx="4452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Uma forma mais interativa e divertida de aprender história.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Algo que o ajude a melhorar seu desempenho escolar sem ser cansativo ou monótono.</a:t>
            </a:r>
          </a:p>
          <a:p>
            <a:endParaRPr lang="pt-BR" dirty="0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FBDFBC0-0E8A-3D14-1D21-F46F4AC62E92}"/>
              </a:ext>
            </a:extLst>
          </p:cNvPr>
          <p:cNvCxnSpPr/>
          <p:nvPr/>
        </p:nvCxnSpPr>
        <p:spPr>
          <a:xfrm flipH="1">
            <a:off x="262550" y="4445251"/>
            <a:ext cx="53421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CD0066A-EB2B-DBB1-7DB7-801C159877B4}"/>
              </a:ext>
            </a:extLst>
          </p:cNvPr>
          <p:cNvSpPr txBox="1"/>
          <p:nvPr/>
        </p:nvSpPr>
        <p:spPr>
          <a:xfrm>
            <a:off x="262550" y="4531259"/>
            <a:ext cx="184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Comportamento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0C0AF1-1DE7-BE9D-A1AF-0C02BA1FC221}"/>
              </a:ext>
            </a:extLst>
          </p:cNvPr>
          <p:cNvSpPr txBox="1"/>
          <p:nvPr/>
        </p:nvSpPr>
        <p:spPr>
          <a:xfrm>
            <a:off x="262550" y="4986598"/>
            <a:ext cx="4993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 interesse em coisas mais dinâmicas, como vídeos e interações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sair com os amigos e usar redes sociais.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assistir vídeos no YouTube</a:t>
            </a:r>
          </a:p>
        </p:txBody>
      </p:sp>
      <p:pic>
        <p:nvPicPr>
          <p:cNvPr id="3" name="Imagem 2" descr="Ícone&#10;&#10;O conteúdo gerado por IA pode estar incorreto.">
            <a:extLst>
              <a:ext uri="{FF2B5EF4-FFF2-40B4-BE49-F238E27FC236}">
                <a16:creationId xmlns:a16="http://schemas.microsoft.com/office/drawing/2014/main" id="{255B6A5C-5552-2D3A-133A-177F2FE67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43" y="1650077"/>
            <a:ext cx="2072911" cy="242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6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6246EB8-5DA8-483D-51ED-23431ECE39D1}"/>
              </a:ext>
            </a:extLst>
          </p:cNvPr>
          <p:cNvSpPr/>
          <p:nvPr/>
        </p:nvSpPr>
        <p:spPr>
          <a:xfrm>
            <a:off x="340809" y="143390"/>
            <a:ext cx="4879817" cy="795914"/>
          </a:xfrm>
          <a:prstGeom prst="roundRect">
            <a:avLst/>
          </a:prstGeom>
          <a:solidFill>
            <a:srgbClr val="57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7AC072-3CF6-E1C8-3518-1F66FFD0E48E}"/>
              </a:ext>
            </a:extLst>
          </p:cNvPr>
          <p:cNvSpPr txBox="1"/>
          <p:nvPr/>
        </p:nvSpPr>
        <p:spPr>
          <a:xfrm>
            <a:off x="1795735" y="154400"/>
            <a:ext cx="2204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Personas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07C2205-7D7B-00F7-34E5-C52463011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A54731-76F3-2361-4F3D-17878685A3F9}"/>
              </a:ext>
            </a:extLst>
          </p:cNvPr>
          <p:cNvSpPr txBox="1"/>
          <p:nvPr/>
        </p:nvSpPr>
        <p:spPr>
          <a:xfrm>
            <a:off x="1102521" y="1115465"/>
            <a:ext cx="25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Nome: Mariana Oliveira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C524F4-48F4-FBDB-054F-A46026598626}"/>
              </a:ext>
            </a:extLst>
          </p:cNvPr>
          <p:cNvCxnSpPr>
            <a:cxnSpLocks/>
          </p:cNvCxnSpPr>
          <p:nvPr/>
        </p:nvCxnSpPr>
        <p:spPr>
          <a:xfrm>
            <a:off x="5604665" y="778598"/>
            <a:ext cx="0" cy="2136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5D6ACE2-CD7E-1619-C978-4689CEAC27D2}"/>
              </a:ext>
            </a:extLst>
          </p:cNvPr>
          <p:cNvSpPr txBox="1"/>
          <p:nvPr/>
        </p:nvSpPr>
        <p:spPr>
          <a:xfrm>
            <a:off x="5604665" y="778598"/>
            <a:ext cx="69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B6112BB-2E76-CC08-98A5-29F200600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580" y="1147930"/>
            <a:ext cx="22397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15 anos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Solteira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Não tem filhos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Goiânia / G.O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Lê </a:t>
            </a:r>
            <a:r>
              <a:rPr lang="pt-BR" altLang="pt-BR" dirty="0">
                <a:latin typeface="Arial" panose="020B0604020202020204" pitchFamily="34" charset="0"/>
              </a:rPr>
              <a:t>livro de História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BB72156-E0E5-748A-09FD-495AF4FFDCEA}"/>
              </a:ext>
            </a:extLst>
          </p:cNvPr>
          <p:cNvCxnSpPr/>
          <p:nvPr/>
        </p:nvCxnSpPr>
        <p:spPr>
          <a:xfrm>
            <a:off x="5604664" y="2915216"/>
            <a:ext cx="5476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2183234-CAF7-0DFC-F20A-9FC3158DF37F}"/>
              </a:ext>
            </a:extLst>
          </p:cNvPr>
          <p:cNvCxnSpPr/>
          <p:nvPr/>
        </p:nvCxnSpPr>
        <p:spPr>
          <a:xfrm>
            <a:off x="5604664" y="2915216"/>
            <a:ext cx="0" cy="3232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D016E38-BCE7-E099-6804-D8F400FA435A}"/>
              </a:ext>
            </a:extLst>
          </p:cNvPr>
          <p:cNvSpPr txBox="1"/>
          <p:nvPr/>
        </p:nvSpPr>
        <p:spPr>
          <a:xfrm>
            <a:off x="5705715" y="297492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Necessidades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C1F3245-E746-C489-0D64-BADF70AF8B26}"/>
              </a:ext>
            </a:extLst>
          </p:cNvPr>
          <p:cNvSpPr txBox="1"/>
          <p:nvPr/>
        </p:nvSpPr>
        <p:spPr>
          <a:xfrm>
            <a:off x="5867064" y="3344257"/>
            <a:ext cx="4452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Um recurso educativo que vá além do básico e traga desafios instigantes.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Uma ferramenta que permita testar seus conhecimentos de forma divertida.</a:t>
            </a:r>
          </a:p>
          <a:p>
            <a:endParaRPr lang="pt-BR" dirty="0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FBDFBC0-0E8A-3D14-1D21-F46F4AC62E92}"/>
              </a:ext>
            </a:extLst>
          </p:cNvPr>
          <p:cNvCxnSpPr/>
          <p:nvPr/>
        </p:nvCxnSpPr>
        <p:spPr>
          <a:xfrm flipH="1">
            <a:off x="262550" y="4445251"/>
            <a:ext cx="53421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CD0066A-EB2B-DBB1-7DB7-801C159877B4}"/>
              </a:ext>
            </a:extLst>
          </p:cNvPr>
          <p:cNvSpPr txBox="1"/>
          <p:nvPr/>
        </p:nvSpPr>
        <p:spPr>
          <a:xfrm>
            <a:off x="262550" y="4531259"/>
            <a:ext cx="184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Comportamento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0C0AF1-1DE7-BE9D-A1AF-0C02BA1FC221}"/>
              </a:ext>
            </a:extLst>
          </p:cNvPr>
          <p:cNvSpPr txBox="1"/>
          <p:nvPr/>
        </p:nvSpPr>
        <p:spPr>
          <a:xfrm>
            <a:off x="262550" y="4986598"/>
            <a:ext cx="4993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participar de olimpíadas escolares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jogar jogos de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Assistir documentários.</a:t>
            </a:r>
          </a:p>
        </p:txBody>
      </p:sp>
      <p:pic>
        <p:nvPicPr>
          <p:cNvPr id="3" name="Imagem 2" descr="Imagem digital fictícia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1A15882B-4226-0C44-3F80-01C3FDFA3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37" y="1557398"/>
            <a:ext cx="1905959" cy="23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EF3EC30-FC4C-57CB-2668-4C231E02B07D}"/>
              </a:ext>
            </a:extLst>
          </p:cNvPr>
          <p:cNvSpPr/>
          <p:nvPr/>
        </p:nvSpPr>
        <p:spPr>
          <a:xfrm>
            <a:off x="84247" y="148398"/>
            <a:ext cx="4879817" cy="795914"/>
          </a:xfrm>
          <a:prstGeom prst="roundRect">
            <a:avLst/>
          </a:prstGeom>
          <a:solidFill>
            <a:srgbClr val="57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42F109-0978-8349-8FCC-0D84649D54E1}"/>
              </a:ext>
            </a:extLst>
          </p:cNvPr>
          <p:cNvSpPr txBox="1"/>
          <p:nvPr/>
        </p:nvSpPr>
        <p:spPr>
          <a:xfrm>
            <a:off x="178386" y="154271"/>
            <a:ext cx="4574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Personas  X  Objetivos 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FD3CE13-74BD-3153-979D-0FE7E66F5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16134"/>
              </p:ext>
            </p:extLst>
          </p:nvPr>
        </p:nvGraphicFramePr>
        <p:xfrm>
          <a:off x="2156737" y="1660263"/>
          <a:ext cx="8506236" cy="499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412">
                  <a:extLst>
                    <a:ext uri="{9D8B030D-6E8A-4147-A177-3AD203B41FA5}">
                      <a16:colId xmlns:a16="http://schemas.microsoft.com/office/drawing/2014/main" val="4094280880"/>
                    </a:ext>
                  </a:extLst>
                </a:gridCol>
                <a:gridCol w="2835412">
                  <a:extLst>
                    <a:ext uri="{9D8B030D-6E8A-4147-A177-3AD203B41FA5}">
                      <a16:colId xmlns:a16="http://schemas.microsoft.com/office/drawing/2014/main" val="1811071117"/>
                    </a:ext>
                  </a:extLst>
                </a:gridCol>
                <a:gridCol w="2835412">
                  <a:extLst>
                    <a:ext uri="{9D8B030D-6E8A-4147-A177-3AD203B41FA5}">
                      <a16:colId xmlns:a16="http://schemas.microsoft.com/office/drawing/2014/main" val="734155937"/>
                    </a:ext>
                  </a:extLst>
                </a:gridCol>
              </a:tblGrid>
              <a:tr h="1665838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89839"/>
                  </a:ext>
                </a:extLst>
              </a:tr>
              <a:tr h="1665838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Facilitar a interação com o usuário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Criação do enredo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Criação de um sistema de fases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36117"/>
                  </a:ext>
                </a:extLst>
              </a:tr>
              <a:tr h="1665838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/>
                    </a:p>
                    <a:p>
                      <a:r>
                        <a:rPr lang="pt-BR" dirty="0" smtClean="0"/>
                        <a:t>Criação</a:t>
                      </a:r>
                      <a:r>
                        <a:rPr lang="pt-BR" baseline="0" dirty="0" smtClean="0"/>
                        <a:t> de interface </a:t>
                      </a:r>
                      <a:endParaRPr lang="pt-B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Criação</a:t>
                      </a:r>
                      <a:r>
                        <a:rPr lang="pt-BR" baseline="0" dirty="0" smtClean="0"/>
                        <a:t> do sistema de pontos clicáveis 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baseline="0" dirty="0" smtClean="0"/>
                        <a:t>Desenvolvimento de personagem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026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7E867E5C-9FCD-637D-6C82-DC25308E9AB0}"/>
              </a:ext>
            </a:extLst>
          </p:cNvPr>
          <p:cNvSpPr txBox="1"/>
          <p:nvPr/>
        </p:nvSpPr>
        <p:spPr>
          <a:xfrm>
            <a:off x="2249785" y="964911"/>
            <a:ext cx="246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0" dirty="0">
                <a:solidFill>
                  <a:srgbClr val="07070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Ajudar os Alunos a Melhorar na Matéria de Historia, Estimula o aprendizado</a:t>
            </a:r>
            <a:endParaRPr lang="pt-BR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C6BDD2-5F72-8FDD-B42D-726A6A5E9C3F}"/>
              </a:ext>
            </a:extLst>
          </p:cNvPr>
          <p:cNvSpPr txBox="1"/>
          <p:nvPr/>
        </p:nvSpPr>
        <p:spPr>
          <a:xfrm>
            <a:off x="5222090" y="919044"/>
            <a:ext cx="246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7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 o professor a ensinar a matéria de uma forma mais descontraída para o aluno</a:t>
            </a:r>
            <a:endParaRPr lang="pt-BR" sz="12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A3C2A5-34AA-5A26-BA11-F1020D57F7A2}"/>
              </a:ext>
            </a:extLst>
          </p:cNvPr>
          <p:cNvSpPr txBox="1"/>
          <p:nvPr/>
        </p:nvSpPr>
        <p:spPr>
          <a:xfrm>
            <a:off x="8194395" y="987459"/>
            <a:ext cx="2468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Chamar a atenção para a </a:t>
            </a:r>
            <a:r>
              <a:rPr lang="pt-BR" sz="1600" b="1" dirty="0" smtClean="0"/>
              <a:t>matéria</a:t>
            </a:r>
            <a:endParaRPr lang="pt-BR" sz="16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681F086-9891-8835-D632-2A4C107F2B9B}"/>
              </a:ext>
            </a:extLst>
          </p:cNvPr>
          <p:cNvSpPr txBox="1"/>
          <p:nvPr/>
        </p:nvSpPr>
        <p:spPr>
          <a:xfrm>
            <a:off x="178386" y="2180958"/>
            <a:ext cx="1794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Mariana Oliveira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8BB0E68-AA03-A335-185F-6899ECBE47FA}"/>
              </a:ext>
            </a:extLst>
          </p:cNvPr>
          <p:cNvSpPr txBox="1"/>
          <p:nvPr/>
        </p:nvSpPr>
        <p:spPr>
          <a:xfrm>
            <a:off x="84247" y="3890728"/>
            <a:ext cx="1980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Marcela Souza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7D4440-12F7-BA52-88EA-75FF59BA521C}"/>
              </a:ext>
            </a:extLst>
          </p:cNvPr>
          <p:cNvSpPr txBox="1"/>
          <p:nvPr/>
        </p:nvSpPr>
        <p:spPr>
          <a:xfrm>
            <a:off x="68908" y="5600498"/>
            <a:ext cx="2087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Gustavo Henrique</a:t>
            </a:r>
          </a:p>
        </p:txBody>
      </p:sp>
      <p:sp>
        <p:nvSpPr>
          <p:cNvPr id="2" name="Retângulo 1"/>
          <p:cNvSpPr/>
          <p:nvPr/>
        </p:nvSpPr>
        <p:spPr>
          <a:xfrm>
            <a:off x="2342513" y="2022228"/>
            <a:ext cx="2375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Criação de </a:t>
            </a:r>
            <a:r>
              <a:rPr lang="pt-BR" dirty="0" smtClean="0"/>
              <a:t>enigmas como forma de estimulo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169996" y="2136653"/>
            <a:ext cx="26803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Criar ferramenta que anota as duvidas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8091919" y="1998154"/>
            <a:ext cx="207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Seleção de temas da historia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32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EF3EC30-FC4C-57CB-2668-4C231E02B07D}"/>
              </a:ext>
            </a:extLst>
          </p:cNvPr>
          <p:cNvSpPr/>
          <p:nvPr/>
        </p:nvSpPr>
        <p:spPr>
          <a:xfrm>
            <a:off x="338022" y="86057"/>
            <a:ext cx="8691327" cy="795914"/>
          </a:xfrm>
          <a:prstGeom prst="roundRect">
            <a:avLst/>
          </a:prstGeom>
          <a:solidFill>
            <a:srgbClr val="57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42F109-0978-8349-8FCC-0D84649D54E1}"/>
              </a:ext>
            </a:extLst>
          </p:cNvPr>
          <p:cNvSpPr txBox="1"/>
          <p:nvPr/>
        </p:nvSpPr>
        <p:spPr>
          <a:xfrm>
            <a:off x="597053" y="86057"/>
            <a:ext cx="9925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</a:rPr>
              <a:t>Entendimento de Negócio X Certeza Técnica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FD3CE13-74BD-3153-979D-0FE7E66F5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96256"/>
              </p:ext>
            </p:extLst>
          </p:nvPr>
        </p:nvGraphicFramePr>
        <p:xfrm>
          <a:off x="2265379" y="1098948"/>
          <a:ext cx="8506236" cy="499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412">
                  <a:extLst>
                    <a:ext uri="{9D8B030D-6E8A-4147-A177-3AD203B41FA5}">
                      <a16:colId xmlns:a16="http://schemas.microsoft.com/office/drawing/2014/main" val="4094280880"/>
                    </a:ext>
                  </a:extLst>
                </a:gridCol>
                <a:gridCol w="2835412">
                  <a:extLst>
                    <a:ext uri="{9D8B030D-6E8A-4147-A177-3AD203B41FA5}">
                      <a16:colId xmlns:a16="http://schemas.microsoft.com/office/drawing/2014/main" val="1811071117"/>
                    </a:ext>
                  </a:extLst>
                </a:gridCol>
                <a:gridCol w="2835412">
                  <a:extLst>
                    <a:ext uri="{9D8B030D-6E8A-4147-A177-3AD203B41FA5}">
                      <a16:colId xmlns:a16="http://schemas.microsoft.com/office/drawing/2014/main" val="734155937"/>
                    </a:ext>
                  </a:extLst>
                </a:gridCol>
              </a:tblGrid>
              <a:tr h="1665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Facilitar a interação com o usuário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Criação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do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enredo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Elaborar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formas leves de ensino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89839"/>
                  </a:ext>
                </a:extLst>
              </a:tr>
              <a:tr h="1665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Criação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do sistema de pontos clicáveis </a:t>
                      </a:r>
                      <a:endParaRPr lang="pt-BR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5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Criar ferramenta que anota as duvidas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Criação de enigmas como forma de estimulo</a:t>
                      </a:r>
                    </a:p>
                    <a:p>
                      <a:endParaRPr lang="pt-B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36117"/>
                  </a:ext>
                </a:extLst>
              </a:tr>
              <a:tr h="1665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Criação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de interface </a:t>
                      </a:r>
                      <a:endParaRPr lang="pt-BR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5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Seleção de temas da historia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5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Desenvolvimento de personagem</a:t>
                      </a:r>
                      <a:endParaRPr lang="pt-BR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0267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5510DC7E-A2BC-B5D5-2500-B17424BAEFFD}"/>
              </a:ext>
            </a:extLst>
          </p:cNvPr>
          <p:cNvCxnSpPr/>
          <p:nvPr/>
        </p:nvCxnSpPr>
        <p:spPr>
          <a:xfrm flipV="1">
            <a:off x="2037030" y="1312752"/>
            <a:ext cx="0" cy="4671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45EB60-66BD-E991-02C3-43A2FF15430E}"/>
              </a:ext>
            </a:extLst>
          </p:cNvPr>
          <p:cNvSpPr txBox="1"/>
          <p:nvPr/>
        </p:nvSpPr>
        <p:spPr>
          <a:xfrm>
            <a:off x="544045" y="946803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NEGÓCIO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B90F27A-C632-B93D-279F-81E4B3AF861B}"/>
              </a:ext>
            </a:extLst>
          </p:cNvPr>
          <p:cNvSpPr txBox="1"/>
          <p:nvPr/>
        </p:nvSpPr>
        <p:spPr>
          <a:xfrm>
            <a:off x="192387" y="1681838"/>
            <a:ext cx="1844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Entendo Muito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16AA7B2-5AD5-E5D9-22CC-2439022E9671}"/>
              </a:ext>
            </a:extLst>
          </p:cNvPr>
          <p:cNvSpPr txBox="1"/>
          <p:nvPr/>
        </p:nvSpPr>
        <p:spPr>
          <a:xfrm>
            <a:off x="-174387" y="3320706"/>
            <a:ext cx="1844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Entendo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063728B-72FC-77A5-2ABC-AB0AF1C0CC54}"/>
              </a:ext>
            </a:extLst>
          </p:cNvPr>
          <p:cNvSpPr txBox="1"/>
          <p:nvPr/>
        </p:nvSpPr>
        <p:spPr>
          <a:xfrm>
            <a:off x="-181681" y="4959574"/>
            <a:ext cx="1844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Entendo Pouco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3718C9F-560B-E14B-4FA4-9D5B37EAFAF7}"/>
              </a:ext>
            </a:extLst>
          </p:cNvPr>
          <p:cNvSpPr txBox="1"/>
          <p:nvPr/>
        </p:nvSpPr>
        <p:spPr>
          <a:xfrm>
            <a:off x="2724982" y="6334397"/>
            <a:ext cx="1844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Baixo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ACC061-59BF-2804-10A0-E77E47EB9C41}"/>
              </a:ext>
            </a:extLst>
          </p:cNvPr>
          <p:cNvSpPr txBox="1"/>
          <p:nvPr/>
        </p:nvSpPr>
        <p:spPr>
          <a:xfrm>
            <a:off x="5596175" y="6334397"/>
            <a:ext cx="1844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Médio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BD4EC5-CA70-3F8C-8DA6-F0FC5C190262}"/>
              </a:ext>
            </a:extLst>
          </p:cNvPr>
          <p:cNvSpPr txBox="1"/>
          <p:nvPr/>
        </p:nvSpPr>
        <p:spPr>
          <a:xfrm>
            <a:off x="8544696" y="6334965"/>
            <a:ext cx="1844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Alto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F75D0EA-E312-8174-F97B-B2A8911141F7}"/>
              </a:ext>
            </a:extLst>
          </p:cNvPr>
          <p:cNvCxnSpPr/>
          <p:nvPr/>
        </p:nvCxnSpPr>
        <p:spPr>
          <a:xfrm>
            <a:off x="2037030" y="6334397"/>
            <a:ext cx="89719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833FB25-E0C8-5C7C-A8EA-3C3B5CA2FC24}"/>
              </a:ext>
            </a:extLst>
          </p:cNvPr>
          <p:cNvSpPr txBox="1"/>
          <p:nvPr/>
        </p:nvSpPr>
        <p:spPr>
          <a:xfrm>
            <a:off x="11047255" y="6334397"/>
            <a:ext cx="95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Técnico</a:t>
            </a:r>
          </a:p>
        </p:txBody>
      </p:sp>
    </p:spTree>
    <p:extLst>
      <p:ext uri="{BB962C8B-B14F-4D97-AF65-F5344CB8AC3E}">
        <p14:creationId xmlns:p14="http://schemas.microsoft.com/office/powerpoint/2010/main" val="4028065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233</TotalTime>
  <Words>687</Words>
  <Application>Microsoft Office PowerPoint</Application>
  <PresentationFormat>Widescreen</PresentationFormat>
  <Paragraphs>169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Bahnschrift SemiBold Condensed</vt:lpstr>
      <vt:lpstr>Google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de Jesus Moraes Sena</dc:creator>
  <cp:lastModifiedBy>Felipe</cp:lastModifiedBy>
  <cp:revision>11</cp:revision>
  <dcterms:created xsi:type="dcterms:W3CDTF">2025-03-25T15:02:02Z</dcterms:created>
  <dcterms:modified xsi:type="dcterms:W3CDTF">2025-04-01T21:10:59Z</dcterms:modified>
</cp:coreProperties>
</file>