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EC5307-8297-4185-8B64-1072B5AD71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E1C3B8-9CDA-4334-B31D-D00E9C4ED3E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C3408B-499E-42EC-8DE3-3CD090FB8B0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7624A9-0207-4B6C-846E-58C6DB80D53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82EEE9-6AD8-442A-BA66-CF148FA241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D98300-623F-488E-989B-BFCE0A6337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66AA37-5D03-45E3-8F42-971BC77506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8E5E3C-740E-469C-B986-CA1CF5A156E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E67288-7D74-41F1-B930-A9CAC2CC27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E43BA8-A737-42E5-A4EF-4C1C9988A0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8129BC-CFEB-43D4-B8D6-D1FB3ED342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CFDBC0-C739-4A33-94AF-99AA11973C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9206640" y="2963160"/>
            <a:ext cx="2984040" cy="3211200"/>
            <a:chOff x="9206640" y="2963160"/>
            <a:chExt cx="2984040" cy="3211200"/>
          </a:xfrm>
        </p:grpSpPr>
        <p:cxnSp>
          <p:nvCxnSpPr>
            <p:cNvPr id="1" name="Straight Connector 7"/>
            <p:cNvCxnSpPr/>
            <p:nvPr/>
          </p:nvCxnSpPr>
          <p:spPr>
            <a:xfrm flipH="1">
              <a:off x="11275920" y="2963160"/>
              <a:ext cx="915120" cy="91548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2" name="Straight Connector 8"/>
            <p:cNvCxnSpPr/>
            <p:nvPr/>
          </p:nvCxnSpPr>
          <p:spPr>
            <a:xfrm flipH="1">
              <a:off x="9206640" y="3190320"/>
              <a:ext cx="2984400" cy="298440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3" name="Straight Connector 9"/>
            <p:cNvCxnSpPr/>
            <p:nvPr/>
          </p:nvCxnSpPr>
          <p:spPr>
            <a:xfrm flipH="1">
              <a:off x="10292040" y="3285000"/>
              <a:ext cx="1899000" cy="189900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4" name="Straight Connector 10"/>
            <p:cNvCxnSpPr/>
            <p:nvPr/>
          </p:nvCxnSpPr>
          <p:spPr>
            <a:xfrm flipH="1">
              <a:off x="10442880" y="3130920"/>
              <a:ext cx="1748160" cy="174816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5" name="Straight Connector 11"/>
            <p:cNvCxnSpPr/>
            <p:nvPr/>
          </p:nvCxnSpPr>
          <p:spPr>
            <a:xfrm flipH="1">
              <a:off x="10918800" y="3682800"/>
              <a:ext cx="1272240" cy="12726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6" name="PlaceHolder 1"/>
          <p:cNvSpPr>
            <a:spLocks noGrp="1"/>
          </p:cNvSpPr>
          <p:nvPr>
            <p:ph type="ftr" idx="1"/>
          </p:nvPr>
        </p:nvSpPr>
        <p:spPr>
          <a:xfrm>
            <a:off x="684360" y="6172200"/>
            <a:ext cx="75412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i="1" lang="pt-BR" sz="1200" spc="-1" strike="noStrike">
                <a:solidFill>
                  <a:srgbClr val="40404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pt-BR" sz="1200" spc="-1" strike="noStrike">
                <a:solidFill>
                  <a:srgbClr val="404040"/>
                </a:solidFill>
                <a:latin typeface="Times New Roman"/>
              </a:rPr>
              <a:t>&lt;footer&gt;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2"/>
          </p:nvPr>
        </p:nvSpPr>
        <p:spPr>
          <a:xfrm>
            <a:off x="10363320" y="5578560"/>
            <a:ext cx="1139760" cy="667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i="1" lang="pt-BR" sz="12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059693DE-87EC-461F-B8DC-9B4D4BCFEEAD}" type="slidenum">
              <a:rPr b="0" i="1" lang="pt-BR" sz="12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3"/>
          </p:nvPr>
        </p:nvSpPr>
        <p:spPr>
          <a:xfrm>
            <a:off x="9904320" y="6172200"/>
            <a:ext cx="1597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ítulo 1"/>
          <p:cNvSpPr/>
          <p:nvPr/>
        </p:nvSpPr>
        <p:spPr>
          <a:xfrm>
            <a:off x="2440080" y="790560"/>
            <a:ext cx="9194400" cy="4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pt-BR" sz="3200" spc="-151" strike="noStrike" cap="all">
                <a:solidFill>
                  <a:srgbClr val="000000"/>
                </a:solidFill>
                <a:latin typeface="Arial"/>
                <a:ea typeface="DejaVu Sans"/>
              </a:rPr>
              <a:t>Visão do produto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aixaDeTexto 10"/>
          <p:cNvSpPr/>
          <p:nvPr/>
        </p:nvSpPr>
        <p:spPr>
          <a:xfrm>
            <a:off x="1375200" y="2145600"/>
            <a:ext cx="6021720" cy="21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Para Estudantes cujo problema são exercícios relacionados a matéria, o Reino dos Enigmas é um jogo que ajuda com um aprendizado descontraído. Diferentemente de atividades escolares monótonas, o nosso produto busca além da diversão um auxilio no aprendizado. 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Num" idx="12"/>
          </p:nvPr>
        </p:nvSpPr>
        <p:spPr>
          <a:xfrm>
            <a:off x="10363320" y="5578560"/>
            <a:ext cx="1139760" cy="6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i="1" lang="pt-BR" sz="12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F9C20095-8152-4837-87C3-CF9F56C07436}" type="slidenum">
              <a:rPr b="0" i="1" lang="pt-BR" sz="12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title"/>
          </p:nvPr>
        </p:nvSpPr>
        <p:spPr>
          <a:xfrm>
            <a:off x="746640" y="438120"/>
            <a:ext cx="9194040" cy="42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200" spc="-151" strike="noStrike" cap="all">
                <a:solidFill>
                  <a:srgbClr val="000000"/>
                </a:solidFill>
                <a:latin typeface="Arial"/>
              </a:rPr>
              <a:t>Jornadas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1" name="Conector reto 22"/>
          <p:cNvCxnSpPr/>
          <p:nvPr/>
        </p:nvCxnSpPr>
        <p:spPr>
          <a:xfrm>
            <a:off x="4305600" y="934920"/>
            <a:ext cx="3600" cy="56073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172" name="CaixaDeTexto 24"/>
          <p:cNvSpPr/>
          <p:nvPr/>
        </p:nvSpPr>
        <p:spPr>
          <a:xfrm>
            <a:off x="4530600" y="934920"/>
            <a:ext cx="457056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6:30 = Acorda e toma Leite com Nescau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7:00 = Toma banho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7:30 = Vai para a escola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10:00 = Intervalo das aulas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13:00 = Vai para casa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13:30 Almoça ligando o computador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14:30 = </a:t>
            </a:r>
            <a:r>
              <a:rPr b="0" lang="pt-BR" sz="18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Joga Reino dos Enigmas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16:00 = Vai para a academia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18:00 = Volta para casa e toma banho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18:30 = </a:t>
            </a:r>
            <a:r>
              <a:rPr b="0" lang="pt-BR" sz="18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Joga novamente Reino dos Enigmas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20:00 = Janta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21:00 = Assiste séries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23:00 = Dorme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CaixaDeTexto 2"/>
          <p:cNvSpPr/>
          <p:nvPr/>
        </p:nvSpPr>
        <p:spPr>
          <a:xfrm>
            <a:off x="746640" y="4722120"/>
            <a:ext cx="26182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Gabriel Costa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Picture 2" descr="Resultado de imagem para boy icon"/>
          <p:cNvPicPr/>
          <p:nvPr/>
        </p:nvPicPr>
        <p:blipFill>
          <a:blip r:embed="rId1"/>
          <a:stretch/>
        </p:blipFill>
        <p:spPr>
          <a:xfrm>
            <a:off x="746640" y="1453680"/>
            <a:ext cx="2675520" cy="267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Num" idx="13"/>
          </p:nvPr>
        </p:nvSpPr>
        <p:spPr>
          <a:xfrm>
            <a:off x="10363320" y="5578560"/>
            <a:ext cx="1139760" cy="6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i="1" lang="pt-BR" sz="12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4FE218AB-6EED-4203-85AE-F39ABB8EB8C5}" type="slidenum">
              <a:rPr b="0" i="1" lang="pt-BR" sz="12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title"/>
          </p:nvPr>
        </p:nvSpPr>
        <p:spPr>
          <a:xfrm>
            <a:off x="872640" y="431280"/>
            <a:ext cx="9194040" cy="42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200" spc="-151" strike="noStrike" cap="all">
                <a:solidFill>
                  <a:srgbClr val="000000"/>
                </a:solidFill>
                <a:latin typeface="Arial"/>
              </a:rPr>
              <a:t>Jornadas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7" name="Conector reto 22"/>
          <p:cNvCxnSpPr/>
          <p:nvPr/>
        </p:nvCxnSpPr>
        <p:spPr>
          <a:xfrm>
            <a:off x="4305600" y="934920"/>
            <a:ext cx="3600" cy="56073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178" name="CaixaDeTexto 24"/>
          <p:cNvSpPr/>
          <p:nvPr/>
        </p:nvSpPr>
        <p:spPr>
          <a:xfrm>
            <a:off x="4494960" y="928800"/>
            <a:ext cx="457056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6:30 = Acorda e toma Cappucino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7:00 = Toma banho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7:30 = Vai para a escola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10:00 = Intervalo das aulas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13:00 = Vai para casa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13:30 Almoça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14:30 = </a:t>
            </a:r>
            <a:r>
              <a:rPr b="0" lang="pt-BR" sz="18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Joga Reino dos Enigmas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16:00 = Curso de Redação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18:00 = Faz resumos das Matérias do dia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18:30 = </a:t>
            </a:r>
            <a:r>
              <a:rPr b="0" lang="pt-BR" sz="18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Joga novamente Reino dos Enigmas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20:00 = Janta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21:00 = Lê livro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23:00 = Dorme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CaixaDeTexto 2"/>
          <p:cNvSpPr/>
          <p:nvPr/>
        </p:nvSpPr>
        <p:spPr>
          <a:xfrm>
            <a:off x="872640" y="4686480"/>
            <a:ext cx="26182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Chiara Carlos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Picture 2" descr="Resultado de imagem para desenho empresaria"/>
          <p:cNvPicPr/>
          <p:nvPr/>
        </p:nvPicPr>
        <p:blipFill>
          <a:blip r:embed="rId1"/>
          <a:srcRect l="3048" t="0" r="48530" b="0"/>
          <a:stretch/>
        </p:blipFill>
        <p:spPr>
          <a:xfrm>
            <a:off x="1397880" y="1188360"/>
            <a:ext cx="1567080" cy="317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Num" idx="14"/>
          </p:nvPr>
        </p:nvSpPr>
        <p:spPr>
          <a:xfrm>
            <a:off x="10363320" y="5578560"/>
            <a:ext cx="1139760" cy="6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i="1" lang="pt-BR" sz="12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4A3620D2-C5F7-4506-BC6C-750CB0EF583D}" type="slidenum">
              <a:rPr b="0" i="1" lang="pt-BR" sz="12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title"/>
          </p:nvPr>
        </p:nvSpPr>
        <p:spPr>
          <a:xfrm>
            <a:off x="1166760" y="718920"/>
            <a:ext cx="9194040" cy="42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200" spc="-151" strike="noStrike" cap="all">
                <a:solidFill>
                  <a:srgbClr val="000000"/>
                </a:solidFill>
                <a:latin typeface="Arial"/>
              </a:rPr>
              <a:t>Jornadas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3" name="Conector reto 22"/>
          <p:cNvCxnSpPr/>
          <p:nvPr/>
        </p:nvCxnSpPr>
        <p:spPr>
          <a:xfrm>
            <a:off x="4305600" y="934920"/>
            <a:ext cx="3600" cy="56073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184" name="CaixaDeTexto 24"/>
          <p:cNvSpPr/>
          <p:nvPr/>
        </p:nvSpPr>
        <p:spPr>
          <a:xfrm>
            <a:off x="4550760" y="934920"/>
            <a:ext cx="6094800" cy="37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6:00 = Acorda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7:10 = Vai para a escola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10:00 = intervalo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13:00 = chega da escola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13:30 = almoço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15:00 = </a:t>
            </a:r>
            <a:r>
              <a:rPr b="0" lang="pt-BR" sz="20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joga Reino dos Enigmas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16:00 = curso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19:00 = toma banho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19:30 = </a:t>
            </a:r>
            <a:r>
              <a:rPr b="0" lang="pt-BR" sz="20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reforça o aprendizado com Reino dos Enigmas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20:30 = janta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21:00 = Assiste vídeos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22:30 =  Dorme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CaixaDeTexto 2"/>
          <p:cNvSpPr/>
          <p:nvPr/>
        </p:nvSpPr>
        <p:spPr>
          <a:xfrm>
            <a:off x="813960" y="4648320"/>
            <a:ext cx="26182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Caio Leite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Picture 2" descr="Resultado de imagem para boy icon"/>
          <p:cNvPicPr/>
          <p:nvPr/>
        </p:nvPicPr>
        <p:blipFill>
          <a:blip r:embed="rId1"/>
          <a:stretch/>
        </p:blipFill>
        <p:spPr>
          <a:xfrm>
            <a:off x="785520" y="1416600"/>
            <a:ext cx="2675520" cy="267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Num" idx="15"/>
          </p:nvPr>
        </p:nvSpPr>
        <p:spPr>
          <a:xfrm>
            <a:off x="10363320" y="5578560"/>
            <a:ext cx="1139760" cy="6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i="1" lang="pt-BR" sz="12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0AC90447-2781-48CB-9FE4-2C9008274C90}" type="slidenum">
              <a:rPr b="0" i="1" lang="pt-BR" sz="12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title"/>
          </p:nvPr>
        </p:nvSpPr>
        <p:spPr>
          <a:xfrm>
            <a:off x="1631160" y="731520"/>
            <a:ext cx="9194040" cy="42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200" spc="-151" strike="noStrike" cap="all">
                <a:solidFill>
                  <a:srgbClr val="000000"/>
                </a:solidFill>
                <a:latin typeface="Arial"/>
              </a:rPr>
              <a:t>ondas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CaixaDeTexto 3"/>
          <p:cNvSpPr/>
          <p:nvPr/>
        </p:nvSpPr>
        <p:spPr>
          <a:xfrm>
            <a:off x="1631160" y="1709280"/>
            <a:ext cx="1329840" cy="26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1ª Onda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2ª Onda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3ª Onda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Retângulo 14"/>
          <p:cNvSpPr/>
          <p:nvPr/>
        </p:nvSpPr>
        <p:spPr>
          <a:xfrm>
            <a:off x="6106680" y="1711440"/>
            <a:ext cx="1184400" cy="608400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Tela de saudação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Retângulo 19"/>
          <p:cNvSpPr/>
          <p:nvPr/>
        </p:nvSpPr>
        <p:spPr>
          <a:xfrm>
            <a:off x="3314880" y="3420000"/>
            <a:ext cx="1184400" cy="721440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Tela de resultados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Retângulo 20"/>
          <p:cNvSpPr/>
          <p:nvPr/>
        </p:nvSpPr>
        <p:spPr>
          <a:xfrm>
            <a:off x="3338280" y="2546640"/>
            <a:ext cx="1184400" cy="608400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Tela com exercicios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Retângulo 21"/>
          <p:cNvSpPr/>
          <p:nvPr/>
        </p:nvSpPr>
        <p:spPr>
          <a:xfrm>
            <a:off x="3338280" y="1709280"/>
            <a:ext cx="1184400" cy="608400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Roteiro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Retângulo 23"/>
          <p:cNvSpPr/>
          <p:nvPr/>
        </p:nvSpPr>
        <p:spPr>
          <a:xfrm>
            <a:off x="4722480" y="2546640"/>
            <a:ext cx="1184400" cy="608400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Menu de interação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Retângulo 29"/>
          <p:cNvSpPr/>
          <p:nvPr/>
        </p:nvSpPr>
        <p:spPr>
          <a:xfrm>
            <a:off x="4680000" y="3417840"/>
            <a:ext cx="1184400" cy="721440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Junção de todas as telas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Retângulo 4"/>
          <p:cNvSpPr/>
          <p:nvPr/>
        </p:nvSpPr>
        <p:spPr>
          <a:xfrm>
            <a:off x="4680000" y="1760400"/>
            <a:ext cx="1184400" cy="541440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Criação de personagens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Retângulo 2"/>
          <p:cNvSpPr/>
          <p:nvPr/>
        </p:nvSpPr>
        <p:spPr>
          <a:xfrm>
            <a:off x="6106680" y="2520000"/>
            <a:ext cx="1184400" cy="608400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Junção do roteiro com exercicios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ldNum" idx="4"/>
          </p:nvPr>
        </p:nvSpPr>
        <p:spPr>
          <a:xfrm>
            <a:off x="10363320" y="5578560"/>
            <a:ext cx="1139760" cy="6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i="1" lang="pt-BR" sz="12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389292C7-E48E-40E2-A835-5FE47FF31913}" type="slidenum">
              <a:rPr b="0" i="1" lang="pt-BR" sz="12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title"/>
          </p:nvPr>
        </p:nvSpPr>
        <p:spPr>
          <a:xfrm>
            <a:off x="632880" y="513360"/>
            <a:ext cx="9194040" cy="42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200" spc="-151" strike="noStrike" cap="all">
                <a:solidFill>
                  <a:srgbClr val="000000"/>
                </a:solidFill>
                <a:latin typeface="Arial"/>
              </a:rPr>
              <a:t>É </a:t>
            </a:r>
            <a:r>
              <a:rPr b="1" lang="pt-BR" sz="3200" spc="-151" strike="noStrike" cap="all">
                <a:solidFill>
                  <a:srgbClr val="000000"/>
                </a:solidFill>
                <a:latin typeface="Arial"/>
              </a:rPr>
              <a:t>/ </a:t>
            </a:r>
            <a:r>
              <a:rPr b="1" lang="pt-BR" sz="3200" spc="-151" strike="noStrike" cap="all">
                <a:solidFill>
                  <a:srgbClr val="000000"/>
                </a:solidFill>
                <a:latin typeface="Arial"/>
              </a:rPr>
              <a:t>N</a:t>
            </a:r>
            <a:r>
              <a:rPr b="1" lang="pt-BR" sz="3200" spc="-151" strike="noStrike" cap="all">
                <a:solidFill>
                  <a:srgbClr val="000000"/>
                </a:solidFill>
                <a:latin typeface="Arial"/>
              </a:rPr>
              <a:t>ã</a:t>
            </a:r>
            <a:r>
              <a:rPr b="1" lang="pt-BR" sz="3200" spc="-151" strike="noStrike" cap="all">
                <a:solidFill>
                  <a:srgbClr val="000000"/>
                </a:solidFill>
                <a:latin typeface="Arial"/>
              </a:rPr>
              <a:t>o</a:t>
            </a:r>
            <a:r>
              <a:rPr b="1" lang="pt-BR" sz="3200" spc="-151" strike="noStrike" cap="all">
                <a:solidFill>
                  <a:srgbClr val="000000"/>
                </a:solidFill>
                <a:latin typeface="Arial"/>
              </a:rPr>
              <a:t> </a:t>
            </a:r>
            <a:r>
              <a:rPr b="1" lang="pt-BR" sz="3200" spc="-151" strike="noStrike" cap="all">
                <a:solidFill>
                  <a:srgbClr val="000000"/>
                </a:solidFill>
                <a:latin typeface="Arial"/>
              </a:rPr>
              <a:t>é </a:t>
            </a:r>
            <a:r>
              <a:rPr b="1" lang="pt-BR" sz="3200" spc="-151" strike="noStrike" cap="all">
                <a:solidFill>
                  <a:srgbClr val="000000"/>
                </a:solidFill>
                <a:latin typeface="Arial"/>
              </a:rPr>
              <a:t>– </a:t>
            </a:r>
            <a:r>
              <a:rPr b="1" lang="pt-BR" sz="3200" spc="-151" strike="noStrike" cap="all">
                <a:solidFill>
                  <a:srgbClr val="000000"/>
                </a:solidFill>
                <a:latin typeface="Arial"/>
              </a:rPr>
              <a:t>F</a:t>
            </a:r>
            <a:r>
              <a:rPr b="1" lang="pt-BR" sz="3200" spc="-151" strike="noStrike" cap="all">
                <a:solidFill>
                  <a:srgbClr val="000000"/>
                </a:solidFill>
                <a:latin typeface="Arial"/>
              </a:rPr>
              <a:t>a</a:t>
            </a:r>
            <a:r>
              <a:rPr b="1" lang="pt-BR" sz="3200" spc="-151" strike="noStrike" cap="all">
                <a:solidFill>
                  <a:srgbClr val="000000"/>
                </a:solidFill>
                <a:latin typeface="Arial"/>
              </a:rPr>
              <a:t>z </a:t>
            </a:r>
            <a:r>
              <a:rPr b="1" lang="pt-BR" sz="3200" spc="-151" strike="noStrike" cap="all">
                <a:solidFill>
                  <a:srgbClr val="000000"/>
                </a:solidFill>
                <a:latin typeface="Arial"/>
              </a:rPr>
              <a:t>/ </a:t>
            </a:r>
            <a:r>
              <a:rPr b="1" lang="pt-BR" sz="3200" spc="-151" strike="noStrike" cap="all">
                <a:solidFill>
                  <a:srgbClr val="000000"/>
                </a:solidFill>
                <a:latin typeface="Arial"/>
              </a:rPr>
              <a:t>N</a:t>
            </a:r>
            <a:r>
              <a:rPr b="1" lang="pt-BR" sz="3200" spc="-151" strike="noStrike" cap="all">
                <a:solidFill>
                  <a:srgbClr val="000000"/>
                </a:solidFill>
                <a:latin typeface="Arial"/>
              </a:rPr>
              <a:t>ã</a:t>
            </a:r>
            <a:r>
              <a:rPr b="1" lang="pt-BR" sz="3200" spc="-151" strike="noStrike" cap="all">
                <a:solidFill>
                  <a:srgbClr val="000000"/>
                </a:solidFill>
                <a:latin typeface="Arial"/>
              </a:rPr>
              <a:t>o</a:t>
            </a:r>
            <a:r>
              <a:rPr b="1" lang="pt-BR" sz="3200" spc="-151" strike="noStrike" cap="all">
                <a:solidFill>
                  <a:srgbClr val="000000"/>
                </a:solidFill>
                <a:latin typeface="Arial"/>
              </a:rPr>
              <a:t> </a:t>
            </a:r>
            <a:r>
              <a:rPr b="1" lang="pt-BR" sz="3200" spc="-151" strike="noStrike" cap="all">
                <a:solidFill>
                  <a:srgbClr val="000000"/>
                </a:solidFill>
                <a:latin typeface="Arial"/>
              </a:rPr>
              <a:t>f</a:t>
            </a:r>
            <a:r>
              <a:rPr b="1" lang="pt-BR" sz="3200" spc="-151" strike="noStrike" cap="all">
                <a:solidFill>
                  <a:srgbClr val="000000"/>
                </a:solidFill>
                <a:latin typeface="Arial"/>
              </a:rPr>
              <a:t>a</a:t>
            </a:r>
            <a:r>
              <a:rPr b="1" lang="pt-BR" sz="3200" spc="-151" strike="noStrike" cap="all">
                <a:solidFill>
                  <a:srgbClr val="000000"/>
                </a:solidFill>
                <a:latin typeface="Arial"/>
              </a:rPr>
              <a:t>z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1" name="Agrupar 21"/>
          <p:cNvGrpSpPr/>
          <p:nvPr/>
        </p:nvGrpSpPr>
        <p:grpSpPr>
          <a:xfrm>
            <a:off x="432000" y="1421280"/>
            <a:ext cx="9324000" cy="5041440"/>
            <a:chOff x="432000" y="1421280"/>
            <a:chExt cx="9324000" cy="5041440"/>
          </a:xfrm>
        </p:grpSpPr>
        <p:cxnSp>
          <p:nvCxnSpPr>
            <p:cNvPr id="52" name="Conector reto 8"/>
            <p:cNvCxnSpPr/>
            <p:nvPr/>
          </p:nvCxnSpPr>
          <p:spPr>
            <a:xfrm>
              <a:off x="5184720" y="1475640"/>
              <a:ext cx="3600" cy="4987440"/>
            </a:xfrm>
            <a:prstGeom prst="straightConnector1">
              <a:avLst/>
            </a:prstGeom>
            <a:ln w="0">
              <a:solidFill>
                <a:srgbClr val="ffffff"/>
              </a:solidFill>
            </a:ln>
          </p:spPr>
        </p:cxnSp>
        <p:cxnSp>
          <p:nvCxnSpPr>
            <p:cNvPr id="53" name="Conector reto 9"/>
            <p:cNvCxnSpPr/>
            <p:nvPr/>
          </p:nvCxnSpPr>
          <p:spPr>
            <a:xfrm>
              <a:off x="432000" y="3631320"/>
              <a:ext cx="9159120" cy="3600"/>
            </a:xfrm>
            <a:prstGeom prst="straightConnector1">
              <a:avLst/>
            </a:prstGeom>
            <a:ln w="0">
              <a:solidFill>
                <a:srgbClr val="ffffff"/>
              </a:solidFill>
            </a:ln>
          </p:spPr>
        </p:cxnSp>
        <p:sp>
          <p:nvSpPr>
            <p:cNvPr id="54" name="CaixaDeTexto 10"/>
            <p:cNvSpPr/>
            <p:nvPr/>
          </p:nvSpPr>
          <p:spPr>
            <a:xfrm>
              <a:off x="632880" y="1421280"/>
              <a:ext cx="444960" cy="1064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2800" spc="-1" strike="noStrike">
                  <a:solidFill>
                    <a:srgbClr val="2f0e45"/>
                  </a:solidFill>
                  <a:latin typeface="Times New Roman"/>
                  <a:ea typeface="DejaVu Sans"/>
                </a:rPr>
                <a:t>É</a:t>
              </a:r>
              <a:endParaRPr b="0" lang="pt-BR" sz="2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pt-BR" sz="3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" name="Retângulo 11"/>
            <p:cNvSpPr/>
            <p:nvPr/>
          </p:nvSpPr>
          <p:spPr>
            <a:xfrm>
              <a:off x="5537160" y="1428120"/>
              <a:ext cx="132012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2800" spc="-1" strike="noStrike">
                  <a:solidFill>
                    <a:srgbClr val="2f0e45"/>
                  </a:solidFill>
                  <a:latin typeface="Times New Roman"/>
                  <a:ea typeface="DejaVu Sans"/>
                </a:rPr>
                <a:t>NÃO É</a:t>
              </a:r>
              <a:endParaRPr b="0" lang="pt-BR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" name="Retângulo 12"/>
            <p:cNvSpPr/>
            <p:nvPr/>
          </p:nvSpPr>
          <p:spPr>
            <a:xfrm>
              <a:off x="5566680" y="3638160"/>
              <a:ext cx="16794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2800" spc="-1" strike="noStrike">
                  <a:solidFill>
                    <a:srgbClr val="2f0e45"/>
                  </a:solidFill>
                  <a:latin typeface="Times New Roman"/>
                  <a:ea typeface="DejaVu Sans"/>
                </a:rPr>
                <a:t>NÃO FAZ</a:t>
              </a:r>
              <a:endParaRPr b="0" lang="pt-BR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Retângulo 13"/>
            <p:cNvSpPr/>
            <p:nvPr/>
          </p:nvSpPr>
          <p:spPr>
            <a:xfrm>
              <a:off x="632880" y="3631320"/>
              <a:ext cx="9360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2800" spc="-1" strike="noStrike">
                  <a:solidFill>
                    <a:srgbClr val="2f0e45"/>
                  </a:solidFill>
                  <a:latin typeface="Times New Roman"/>
                  <a:ea typeface="DejaVu Sans"/>
                </a:rPr>
                <a:t>FAZ</a:t>
              </a:r>
              <a:endParaRPr b="0" lang="pt-BR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" name="CaixaDeTexto 14"/>
            <p:cNvSpPr/>
            <p:nvPr/>
          </p:nvSpPr>
          <p:spPr>
            <a:xfrm>
              <a:off x="632880" y="1910520"/>
              <a:ext cx="4144320" cy="118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285840" indent="-2858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pt-BR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Um jogo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85840" indent="-2858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pt-BR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Focado na aprendizagem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85840" indent="-2858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pt-BR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Interativo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85840" indent="-2858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pt-BR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Programa para computadores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Retângulo 15"/>
            <p:cNvSpPr/>
            <p:nvPr/>
          </p:nvSpPr>
          <p:spPr>
            <a:xfrm>
              <a:off x="5537160" y="1973160"/>
              <a:ext cx="3664440" cy="118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285840" indent="-2858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pt-BR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Um site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85840" indent="-2858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pt-BR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Online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85840" indent="-2858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pt-BR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Multiplayer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85840" indent="-2858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pt-BR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Um Produto físico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" name="Retângulo 16"/>
            <p:cNvSpPr/>
            <p:nvPr/>
          </p:nvSpPr>
          <p:spPr>
            <a:xfrm>
              <a:off x="632880" y="4138560"/>
              <a:ext cx="4360320" cy="118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285840" indent="-2858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pt-BR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Avaliação de desemprenho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85840" indent="-2858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pt-BR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Aumenta o conhecimento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85840" indent="-2858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pt-BR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Interage com o usuário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85840" indent="-2858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pt-BR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Exercita conhecimentos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" name="Retângulo 17"/>
            <p:cNvSpPr/>
            <p:nvPr/>
          </p:nvSpPr>
          <p:spPr>
            <a:xfrm>
              <a:off x="5537160" y="4148280"/>
              <a:ext cx="421884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285840" indent="-2858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pt-BR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Interação entre pessoas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85840" indent="-2858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pt-BR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comunicação 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ldNum" idx="5"/>
          </p:nvPr>
        </p:nvSpPr>
        <p:spPr>
          <a:xfrm>
            <a:off x="10363320" y="5578560"/>
            <a:ext cx="1139760" cy="6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i="1" lang="pt-BR" sz="12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52F3B642-3A14-45C0-B803-71AD2CFF02AE}" type="slidenum">
              <a:rPr b="0" i="1" lang="pt-BR" sz="12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title"/>
          </p:nvPr>
        </p:nvSpPr>
        <p:spPr>
          <a:xfrm>
            <a:off x="3062160" y="679320"/>
            <a:ext cx="9127080" cy="42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200" spc="-151" strike="noStrike" cap="all">
                <a:solidFill>
                  <a:srgbClr val="000000"/>
                </a:solidFill>
                <a:latin typeface="Arial"/>
              </a:rPr>
              <a:t>Objetivos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" name="Picture 6" descr="Resultado de imagem para goals icon"/>
          <p:cNvPicPr/>
          <p:nvPr/>
        </p:nvPicPr>
        <p:blipFill>
          <a:blip r:embed="rId1"/>
          <a:stretch/>
        </p:blipFill>
        <p:spPr>
          <a:xfrm>
            <a:off x="7747920" y="1630440"/>
            <a:ext cx="3358800" cy="3358800"/>
          </a:xfrm>
          <a:prstGeom prst="rect">
            <a:avLst/>
          </a:prstGeom>
          <a:ln w="0">
            <a:noFill/>
          </a:ln>
        </p:spPr>
      </p:pic>
      <p:sp>
        <p:nvSpPr>
          <p:cNvPr id="65" name="CaixaDeTexto 8"/>
          <p:cNvSpPr/>
          <p:nvPr/>
        </p:nvSpPr>
        <p:spPr>
          <a:xfrm>
            <a:off x="841320" y="1986120"/>
            <a:ext cx="678348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Ajudar no desenvolvimento do usuário com a matéria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Auxiliar ele a entender as suas dificuldades 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Oferecer uma junção do descontraído com o aprendizado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ldNum" idx="6"/>
          </p:nvPr>
        </p:nvSpPr>
        <p:spPr>
          <a:xfrm>
            <a:off x="10363320" y="5578560"/>
            <a:ext cx="1139760" cy="6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i="1" lang="pt-BR" sz="12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38CB4364-97B1-4780-997A-E3F2175E3BC1}" type="slidenum">
              <a:rPr b="0" i="1" lang="pt-BR" sz="12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title"/>
          </p:nvPr>
        </p:nvSpPr>
        <p:spPr>
          <a:xfrm>
            <a:off x="432000" y="385200"/>
            <a:ext cx="9194040" cy="42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200" spc="-151" strike="noStrike" cap="all">
                <a:solidFill>
                  <a:srgbClr val="000000"/>
                </a:solidFill>
                <a:latin typeface="Arial"/>
              </a:rPr>
              <a:t>Personas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8" name="Conector reto 19"/>
          <p:cNvCxnSpPr/>
          <p:nvPr/>
        </p:nvCxnSpPr>
        <p:spPr>
          <a:xfrm>
            <a:off x="169920" y="3813840"/>
            <a:ext cx="9670680" cy="360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cxnSp>
        <p:nvCxnSpPr>
          <p:cNvPr id="69" name="Conector reto 22"/>
          <p:cNvCxnSpPr/>
          <p:nvPr/>
        </p:nvCxnSpPr>
        <p:spPr>
          <a:xfrm>
            <a:off x="4813560" y="1072080"/>
            <a:ext cx="3600" cy="56073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70" name="CaixaDeTexto 24"/>
          <p:cNvSpPr/>
          <p:nvPr/>
        </p:nvSpPr>
        <p:spPr>
          <a:xfrm>
            <a:off x="4934160" y="1104120"/>
            <a:ext cx="457056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2f0e45"/>
                </a:solidFill>
                <a:latin typeface="Times New Roman"/>
                <a:ea typeface="DejaVu Sans"/>
              </a:rPr>
              <a:t>PERFIL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15 anos;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Mora em Marilia;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Estudante;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Namora;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CaixaDeTexto 25"/>
          <p:cNvSpPr/>
          <p:nvPr/>
        </p:nvSpPr>
        <p:spPr>
          <a:xfrm>
            <a:off x="385200" y="3679920"/>
            <a:ext cx="4413960" cy="210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2f0e45"/>
                </a:solidFill>
                <a:latin typeface="Times New Roman"/>
                <a:ea typeface="DejaVu Sans"/>
              </a:rPr>
              <a:t>COMPORTAMENTO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Não gosta de estudar;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Gosta de curtir a vida aos fins de semana;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Gosta de jogos eletrônicos;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Faz academia;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CaixaDeTexto 26"/>
          <p:cNvSpPr/>
          <p:nvPr/>
        </p:nvSpPr>
        <p:spPr>
          <a:xfrm>
            <a:off x="5003640" y="3957120"/>
            <a:ext cx="4899240" cy="182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2f0e45"/>
                </a:solidFill>
                <a:latin typeface="Times New Roman"/>
                <a:ea typeface="DejaVu Sans"/>
              </a:rPr>
              <a:t>NECESSIDADES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Precisa aprender as matérias com mais dificuldade;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Criar uma rotina de estudos;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Passar mais tempo com a namorada;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CaixaDeTexto 27"/>
          <p:cNvSpPr/>
          <p:nvPr/>
        </p:nvSpPr>
        <p:spPr>
          <a:xfrm>
            <a:off x="432000" y="1104120"/>
            <a:ext cx="45705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2f0e45"/>
                </a:solidFill>
                <a:latin typeface="Times New Roman"/>
                <a:ea typeface="DejaVu Sans"/>
              </a:rPr>
              <a:t>NOME</a:t>
            </a:r>
            <a:r>
              <a:rPr b="0" lang="pt-BR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      </a:t>
            </a: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Gabriel Costa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name="Picture 2" descr="Resultado de imagem para boy icon"/>
          <p:cNvPicPr/>
          <p:nvPr/>
        </p:nvPicPr>
        <p:blipFill>
          <a:blip r:embed="rId1"/>
          <a:stretch/>
        </p:blipFill>
        <p:spPr>
          <a:xfrm>
            <a:off x="1092240" y="1294200"/>
            <a:ext cx="2675520" cy="267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ldNum" idx="7"/>
          </p:nvPr>
        </p:nvSpPr>
        <p:spPr>
          <a:xfrm>
            <a:off x="10363320" y="5578560"/>
            <a:ext cx="1139760" cy="6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i="1" lang="pt-BR" sz="12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C8A096BA-5E23-425C-8D2B-FB7644C0C4C9}" type="slidenum">
              <a:rPr b="0" i="1" lang="pt-BR" sz="12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title"/>
          </p:nvPr>
        </p:nvSpPr>
        <p:spPr>
          <a:xfrm>
            <a:off x="432000" y="361080"/>
            <a:ext cx="9194040" cy="42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200" spc="-151" strike="noStrike" cap="all">
                <a:solidFill>
                  <a:srgbClr val="000000"/>
                </a:solidFill>
                <a:latin typeface="Arial"/>
              </a:rPr>
              <a:t>Person</a:t>
            </a:r>
            <a:r>
              <a:rPr b="1" lang="pt-BR" sz="3200" spc="-151" strike="noStrike" cap="all">
                <a:solidFill>
                  <a:srgbClr val="000000"/>
                </a:solidFill>
                <a:latin typeface="Arial"/>
              </a:rPr>
              <a:t>as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7" name="Conector reto 19"/>
          <p:cNvCxnSpPr/>
          <p:nvPr/>
        </p:nvCxnSpPr>
        <p:spPr>
          <a:xfrm>
            <a:off x="169920" y="3813840"/>
            <a:ext cx="9670680" cy="360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cxnSp>
        <p:nvCxnSpPr>
          <p:cNvPr id="78" name="Conector reto 22"/>
          <p:cNvCxnSpPr/>
          <p:nvPr/>
        </p:nvCxnSpPr>
        <p:spPr>
          <a:xfrm>
            <a:off x="4813560" y="1072080"/>
            <a:ext cx="3600" cy="56073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79" name="CaixaDeTexto 24"/>
          <p:cNvSpPr/>
          <p:nvPr/>
        </p:nvSpPr>
        <p:spPr>
          <a:xfrm>
            <a:off x="4934160" y="1104120"/>
            <a:ext cx="4570560" cy="182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2f0e45"/>
                </a:solidFill>
                <a:latin typeface="Times New Roman"/>
                <a:ea typeface="DejaVu Sans"/>
              </a:rPr>
              <a:t>PERFIL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14 anos;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Namora;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Empenhada;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Estudante;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Mora em Marilia;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CaixaDeTexto 25"/>
          <p:cNvSpPr/>
          <p:nvPr/>
        </p:nvSpPr>
        <p:spPr>
          <a:xfrm>
            <a:off x="385200" y="3679920"/>
            <a:ext cx="4413960" cy="210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2f0e45"/>
                </a:solidFill>
                <a:latin typeface="Times New Roman"/>
                <a:ea typeface="DejaVu Sans"/>
              </a:rPr>
              <a:t>COMPORTAMENTO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Tem uma rotina de estudos;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Não se diverte muito;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Não sai com os amigos;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CaixaDeTexto 26"/>
          <p:cNvSpPr/>
          <p:nvPr/>
        </p:nvSpPr>
        <p:spPr>
          <a:xfrm>
            <a:off x="5003640" y="3957120"/>
            <a:ext cx="4899240" cy="12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2f0e45"/>
                </a:solidFill>
                <a:latin typeface="Times New Roman"/>
                <a:ea typeface="DejaVu Sans"/>
              </a:rPr>
              <a:t>NECESSIDADES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Precisa se divertir mais;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Conciliar lazer com os estudos;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CaixaDeTexto 27"/>
          <p:cNvSpPr/>
          <p:nvPr/>
        </p:nvSpPr>
        <p:spPr>
          <a:xfrm>
            <a:off x="432000" y="1104120"/>
            <a:ext cx="45705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2f0e45"/>
                </a:solidFill>
                <a:latin typeface="Times New Roman"/>
                <a:ea typeface="DejaVu Sans"/>
              </a:rPr>
              <a:t>NOME</a:t>
            </a:r>
            <a:r>
              <a:rPr b="0" lang="pt-BR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      </a:t>
            </a: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Chiara Carlos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Picture 2" descr="Resultado de imagem para desenho empresaria"/>
          <p:cNvPicPr/>
          <p:nvPr/>
        </p:nvPicPr>
        <p:blipFill>
          <a:blip r:embed="rId1"/>
          <a:srcRect l="3048" t="0" r="48530" b="0"/>
          <a:stretch/>
        </p:blipFill>
        <p:spPr>
          <a:xfrm>
            <a:off x="1677240" y="1637280"/>
            <a:ext cx="1038240" cy="210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Num" idx="8"/>
          </p:nvPr>
        </p:nvSpPr>
        <p:spPr>
          <a:xfrm>
            <a:off x="10363320" y="5578560"/>
            <a:ext cx="1139760" cy="6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i="1" lang="pt-BR" sz="12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880F7646-1D3F-4078-96BD-5A07B01D8EDD}" type="slidenum">
              <a:rPr b="0" i="1" lang="pt-BR" sz="12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432000" y="385200"/>
            <a:ext cx="9194040" cy="42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200" spc="-151" strike="noStrike" cap="all">
                <a:solidFill>
                  <a:srgbClr val="000000"/>
                </a:solidFill>
                <a:latin typeface="Arial"/>
              </a:rPr>
              <a:t>Personas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6" name="Conector reto 19"/>
          <p:cNvCxnSpPr/>
          <p:nvPr/>
        </p:nvCxnSpPr>
        <p:spPr>
          <a:xfrm>
            <a:off x="169920" y="3813840"/>
            <a:ext cx="9670680" cy="360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cxnSp>
        <p:nvCxnSpPr>
          <p:cNvPr id="87" name="Conector reto 22"/>
          <p:cNvCxnSpPr/>
          <p:nvPr/>
        </p:nvCxnSpPr>
        <p:spPr>
          <a:xfrm>
            <a:off x="4813560" y="1072080"/>
            <a:ext cx="3600" cy="56073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88" name="CaixaDeTexto 24"/>
          <p:cNvSpPr/>
          <p:nvPr/>
        </p:nvSpPr>
        <p:spPr>
          <a:xfrm>
            <a:off x="4934160" y="1104120"/>
            <a:ext cx="457056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2f0e45"/>
                </a:solidFill>
                <a:latin typeface="Times New Roman"/>
                <a:ea typeface="DejaVu Sans"/>
              </a:rPr>
              <a:t>PERFIL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14 anos;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Gosta de jogos;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Estudante;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Mora em Marília;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CaixaDeTexto 25"/>
          <p:cNvSpPr/>
          <p:nvPr/>
        </p:nvSpPr>
        <p:spPr>
          <a:xfrm>
            <a:off x="432000" y="3679920"/>
            <a:ext cx="441396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2f0e45"/>
                </a:solidFill>
                <a:latin typeface="Times New Roman"/>
                <a:ea typeface="DejaVu Sans"/>
              </a:rPr>
              <a:t>COMPORTAMENTO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Ama jogos;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Gosta de estudar;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Gosta de aprender;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CaixaDeTexto 26"/>
          <p:cNvSpPr/>
          <p:nvPr/>
        </p:nvSpPr>
        <p:spPr>
          <a:xfrm>
            <a:off x="5003640" y="3957120"/>
            <a:ext cx="4899240" cy="12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2f0e45"/>
                </a:solidFill>
                <a:latin typeface="Times New Roman"/>
                <a:ea typeface="DejaVu Sans"/>
              </a:rPr>
              <a:t>NECESSIDADES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Entender as suas dificuldades;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 divertir;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Passar o tempo;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CaixaDeTexto 27"/>
          <p:cNvSpPr/>
          <p:nvPr/>
        </p:nvSpPr>
        <p:spPr>
          <a:xfrm>
            <a:off x="432000" y="1104120"/>
            <a:ext cx="45705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2f0e45"/>
                </a:solidFill>
                <a:latin typeface="Times New Roman"/>
                <a:ea typeface="DejaVu Sans"/>
              </a:rPr>
              <a:t>NOME: Caio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Picture 2" descr="Resultado de imagem para boy icon"/>
          <p:cNvPicPr/>
          <p:nvPr/>
        </p:nvPicPr>
        <p:blipFill>
          <a:blip r:embed="rId1"/>
          <a:stretch/>
        </p:blipFill>
        <p:spPr>
          <a:xfrm>
            <a:off x="1092240" y="1294200"/>
            <a:ext cx="2675520" cy="267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Num" idx="9"/>
          </p:nvPr>
        </p:nvSpPr>
        <p:spPr>
          <a:xfrm>
            <a:off x="10363320" y="5578560"/>
            <a:ext cx="1139760" cy="6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i="1" lang="pt-BR" sz="12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3E396AF3-16D4-4B4A-BC30-395FB9B39DD2}" type="slidenum">
              <a:rPr b="0" i="1" lang="pt-BR" sz="12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94" name="Conector reto 3"/>
          <p:cNvCxnSpPr/>
          <p:nvPr/>
        </p:nvCxnSpPr>
        <p:spPr>
          <a:xfrm>
            <a:off x="2018520" y="6678360"/>
            <a:ext cx="7981920" cy="360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cxnSp>
        <p:nvCxnSpPr>
          <p:cNvPr id="95" name="Conector reto 4"/>
          <p:cNvCxnSpPr/>
          <p:nvPr/>
        </p:nvCxnSpPr>
        <p:spPr>
          <a:xfrm>
            <a:off x="2018520" y="1652760"/>
            <a:ext cx="3600" cy="502920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cxnSp>
        <p:nvCxnSpPr>
          <p:cNvPr id="96" name="Conector reto 5"/>
          <p:cNvCxnSpPr/>
          <p:nvPr/>
        </p:nvCxnSpPr>
        <p:spPr>
          <a:xfrm>
            <a:off x="2018520" y="1652760"/>
            <a:ext cx="7949160" cy="360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97" name="CaixaDeTexto 6"/>
          <p:cNvSpPr/>
          <p:nvPr/>
        </p:nvSpPr>
        <p:spPr>
          <a:xfrm>
            <a:off x="151920" y="6294960"/>
            <a:ext cx="1815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2f0e45"/>
                </a:solidFill>
                <a:latin typeface="Times New Roman"/>
                <a:ea typeface="DejaVu Sans"/>
              </a:rPr>
              <a:t>PERSONAS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CaixaDeTexto 7"/>
          <p:cNvSpPr/>
          <p:nvPr/>
        </p:nvSpPr>
        <p:spPr>
          <a:xfrm>
            <a:off x="10176120" y="1090080"/>
            <a:ext cx="18424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2f0e45"/>
                </a:solidFill>
                <a:latin typeface="Times New Roman"/>
                <a:ea typeface="DejaVu Sans"/>
              </a:rPr>
              <a:t>OBJETIVOS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aixaDeTexto 8"/>
          <p:cNvSpPr/>
          <p:nvPr/>
        </p:nvSpPr>
        <p:spPr>
          <a:xfrm>
            <a:off x="351720" y="2198880"/>
            <a:ext cx="1815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Gabriel costa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aixaDeTexto 9"/>
          <p:cNvSpPr/>
          <p:nvPr/>
        </p:nvSpPr>
        <p:spPr>
          <a:xfrm>
            <a:off x="337320" y="3827160"/>
            <a:ext cx="150408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Chiara Carlos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aixaDeTexto 10"/>
          <p:cNvSpPr/>
          <p:nvPr/>
        </p:nvSpPr>
        <p:spPr>
          <a:xfrm>
            <a:off x="7595280" y="717120"/>
            <a:ext cx="2424600" cy="109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Fazer a união do descontraído com o aprendizado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CaixaDeTexto 11"/>
          <p:cNvSpPr/>
          <p:nvPr/>
        </p:nvSpPr>
        <p:spPr>
          <a:xfrm>
            <a:off x="4811040" y="832320"/>
            <a:ext cx="276228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Auxiliar a entender as suas dificuldades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CaixaDeTexto 12"/>
          <p:cNvSpPr/>
          <p:nvPr/>
        </p:nvSpPr>
        <p:spPr>
          <a:xfrm>
            <a:off x="2018880" y="896400"/>
            <a:ext cx="274464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Ajudar no desenvolvimento do usuário com a matéria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CaixaDeTexto 13"/>
          <p:cNvSpPr/>
          <p:nvPr/>
        </p:nvSpPr>
        <p:spPr>
          <a:xfrm>
            <a:off x="7578720" y="3323160"/>
            <a:ext cx="23806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Criação dos personagens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CaixaDeTexto 14"/>
          <p:cNvSpPr/>
          <p:nvPr/>
        </p:nvSpPr>
        <p:spPr>
          <a:xfrm>
            <a:off x="2050560" y="1756440"/>
            <a:ext cx="266256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Roteiro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União de todas as telas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CaixaDeTexto 15"/>
          <p:cNvSpPr/>
          <p:nvPr/>
        </p:nvSpPr>
        <p:spPr>
          <a:xfrm>
            <a:off x="7670520" y="1735560"/>
            <a:ext cx="22734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Tela de saudação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7" name="Conector reto 16"/>
          <p:cNvCxnSpPr/>
          <p:nvPr/>
        </p:nvCxnSpPr>
        <p:spPr>
          <a:xfrm>
            <a:off x="4737240" y="1652760"/>
            <a:ext cx="3600" cy="502920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cxnSp>
        <p:nvCxnSpPr>
          <p:cNvPr id="108" name="Conector reto 17"/>
          <p:cNvCxnSpPr/>
          <p:nvPr/>
        </p:nvCxnSpPr>
        <p:spPr>
          <a:xfrm flipH="1">
            <a:off x="7503120" y="1652760"/>
            <a:ext cx="59040" cy="502920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cxnSp>
        <p:nvCxnSpPr>
          <p:cNvPr id="109" name="Conector reto 18"/>
          <p:cNvCxnSpPr/>
          <p:nvPr/>
        </p:nvCxnSpPr>
        <p:spPr>
          <a:xfrm>
            <a:off x="9988920" y="1652760"/>
            <a:ext cx="11520" cy="502920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cxnSp>
        <p:nvCxnSpPr>
          <p:cNvPr id="110" name="Conector reto 19"/>
          <p:cNvCxnSpPr/>
          <p:nvPr/>
        </p:nvCxnSpPr>
        <p:spPr>
          <a:xfrm>
            <a:off x="2035080" y="3282480"/>
            <a:ext cx="7949160" cy="360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cxnSp>
        <p:nvCxnSpPr>
          <p:cNvPr id="111" name="Conector reto 20"/>
          <p:cNvCxnSpPr/>
          <p:nvPr/>
        </p:nvCxnSpPr>
        <p:spPr>
          <a:xfrm>
            <a:off x="2018520" y="4771800"/>
            <a:ext cx="7949160" cy="360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112" name="CaixaDeTexto 21"/>
          <p:cNvSpPr/>
          <p:nvPr/>
        </p:nvSpPr>
        <p:spPr>
          <a:xfrm>
            <a:off x="394200" y="5394240"/>
            <a:ext cx="1504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Caio Leite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CaixaDeTexto 22"/>
          <p:cNvSpPr/>
          <p:nvPr/>
        </p:nvSpPr>
        <p:spPr>
          <a:xfrm>
            <a:off x="2131920" y="4911840"/>
            <a:ext cx="26222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CaixaDeTexto 23"/>
          <p:cNvSpPr/>
          <p:nvPr/>
        </p:nvSpPr>
        <p:spPr>
          <a:xfrm>
            <a:off x="2074320" y="3328560"/>
            <a:ext cx="262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Criação dos exercicios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ítulo 1"/>
          <p:cNvSpPr/>
          <p:nvPr/>
        </p:nvSpPr>
        <p:spPr>
          <a:xfrm>
            <a:off x="394200" y="277560"/>
            <a:ext cx="9194400" cy="4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pt-BR" sz="3200" spc="-151" strike="noStrike" cap="all">
                <a:solidFill>
                  <a:srgbClr val="000000"/>
                </a:solidFill>
                <a:latin typeface="Arial"/>
                <a:ea typeface="DejaVu Sans"/>
              </a:rPr>
              <a:t>Personas x Objetivos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CaixaDeTexto 33"/>
          <p:cNvSpPr/>
          <p:nvPr/>
        </p:nvSpPr>
        <p:spPr>
          <a:xfrm>
            <a:off x="4778640" y="3364560"/>
            <a:ext cx="270036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Tela com recomendações de atividades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CaixaDeTexto 34"/>
          <p:cNvSpPr/>
          <p:nvPr/>
        </p:nvSpPr>
        <p:spPr>
          <a:xfrm>
            <a:off x="4762080" y="4911840"/>
            <a:ext cx="262224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aixaDeTexto 25"/>
          <p:cNvSpPr/>
          <p:nvPr/>
        </p:nvSpPr>
        <p:spPr>
          <a:xfrm>
            <a:off x="4843440" y="1763640"/>
            <a:ext cx="26150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Tela de resultados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Retângulo 270"/>
          <p:cNvSpPr/>
          <p:nvPr/>
        </p:nvSpPr>
        <p:spPr>
          <a:xfrm>
            <a:off x="2315160" y="4911840"/>
            <a:ext cx="2361600" cy="15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Retângulo 271"/>
          <p:cNvSpPr/>
          <p:nvPr/>
        </p:nvSpPr>
        <p:spPr>
          <a:xfrm>
            <a:off x="5760000" y="3364560"/>
            <a:ext cx="53748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1" name="CaixaDeTexto 2"/>
          <p:cNvSpPr/>
          <p:nvPr/>
        </p:nvSpPr>
        <p:spPr>
          <a:xfrm>
            <a:off x="2058840" y="4881960"/>
            <a:ext cx="26078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Junção do roteiro com os exercicios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7740000" y="5220000"/>
            <a:ext cx="20678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Menu de interação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Num" idx="10"/>
          </p:nvPr>
        </p:nvSpPr>
        <p:spPr>
          <a:xfrm>
            <a:off x="10363320" y="5578560"/>
            <a:ext cx="1139760" cy="6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i="1" lang="pt-BR" sz="12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B2A0DEDA-B8F3-47D6-A9A1-71C86F651732}" type="slidenum">
              <a:rPr b="0" i="1" lang="pt-BR" sz="12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Título 1"/>
          <p:cNvSpPr/>
          <p:nvPr/>
        </p:nvSpPr>
        <p:spPr>
          <a:xfrm>
            <a:off x="394200" y="277560"/>
            <a:ext cx="10190160" cy="4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pt-BR" sz="3200" spc="-151" strike="noStrike" cap="all">
                <a:solidFill>
                  <a:srgbClr val="000000"/>
                </a:solidFill>
                <a:latin typeface="Arial"/>
                <a:ea typeface="DejaVu Sans"/>
              </a:rPr>
              <a:t>entendimento de negócio x Certeza técnica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5" name="Conector reto 27"/>
          <p:cNvCxnSpPr/>
          <p:nvPr/>
        </p:nvCxnSpPr>
        <p:spPr>
          <a:xfrm flipH="1">
            <a:off x="1641960" y="6095160"/>
            <a:ext cx="9086760" cy="183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126" name="CaixaDeTexto 28"/>
          <p:cNvSpPr/>
          <p:nvPr/>
        </p:nvSpPr>
        <p:spPr>
          <a:xfrm>
            <a:off x="451080" y="834480"/>
            <a:ext cx="12445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Negócio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aixaDeTexto 29"/>
          <p:cNvSpPr/>
          <p:nvPr/>
        </p:nvSpPr>
        <p:spPr>
          <a:xfrm>
            <a:off x="10968840" y="5895000"/>
            <a:ext cx="12196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Técnico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Retângulo 30"/>
          <p:cNvSpPr/>
          <p:nvPr/>
        </p:nvSpPr>
        <p:spPr>
          <a:xfrm>
            <a:off x="1816560" y="1194480"/>
            <a:ext cx="2771280" cy="1358640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pt-BR" sz="13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Retângulo 31"/>
          <p:cNvSpPr/>
          <p:nvPr/>
        </p:nvSpPr>
        <p:spPr>
          <a:xfrm>
            <a:off x="1848240" y="2812320"/>
            <a:ext cx="2746800" cy="1419120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1350" spc="-1" strike="noStrike">
                <a:solidFill>
                  <a:srgbClr val="ffffff"/>
                </a:solidFill>
                <a:latin typeface="Times New Roman"/>
                <a:ea typeface="DejaVu Sans"/>
              </a:rPr>
              <a:t>Roteiro </a:t>
            </a:r>
            <a:endParaRPr b="0" lang="pt-BR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Retângulo 36"/>
          <p:cNvSpPr/>
          <p:nvPr/>
        </p:nvSpPr>
        <p:spPr>
          <a:xfrm>
            <a:off x="7619760" y="1194480"/>
            <a:ext cx="2771280" cy="1378800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Tela de saudação</a:t>
            </a:r>
            <a:endParaRPr b="0" lang="pt-BR" sz="135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Tela de resultados</a:t>
            </a:r>
            <a:endParaRPr b="0" lang="pt-BR" sz="135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União de todas as telas</a:t>
            </a:r>
            <a:endParaRPr b="0" lang="pt-BR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Retângulo 37"/>
          <p:cNvSpPr/>
          <p:nvPr/>
        </p:nvSpPr>
        <p:spPr>
          <a:xfrm>
            <a:off x="4718160" y="1194480"/>
            <a:ext cx="2771280" cy="1378800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Tela com recomendações de atividades</a:t>
            </a:r>
            <a:endParaRPr b="0" lang="pt-BR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Retângulo 38"/>
          <p:cNvSpPr/>
          <p:nvPr/>
        </p:nvSpPr>
        <p:spPr>
          <a:xfrm>
            <a:off x="7619760" y="2808360"/>
            <a:ext cx="2771280" cy="1419120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35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Criação dos exercicios</a:t>
            </a:r>
            <a:endParaRPr b="0" lang="pt-BR" sz="135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Junção do roteiro com os exercicios</a:t>
            </a:r>
            <a:endParaRPr b="0" lang="pt-BR" sz="135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Menu de interação</a:t>
            </a:r>
            <a:endParaRPr b="0" lang="pt-BR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Retângulo 39"/>
          <p:cNvSpPr/>
          <p:nvPr/>
        </p:nvSpPr>
        <p:spPr>
          <a:xfrm>
            <a:off x="7619760" y="4451400"/>
            <a:ext cx="2771280" cy="1378800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350" spc="-1" strike="noStrike">
              <a:solidFill>
                <a:srgbClr val="ffffff"/>
              </a:solidFill>
              <a:latin typeface="Times New Roman"/>
              <a:ea typeface="DejaVu Sans"/>
            </a:endParaRPr>
          </a:p>
        </p:txBody>
      </p:sp>
      <p:sp>
        <p:nvSpPr>
          <p:cNvPr id="134" name="CaixaDeTexto 42"/>
          <p:cNvSpPr/>
          <p:nvPr/>
        </p:nvSpPr>
        <p:spPr>
          <a:xfrm>
            <a:off x="532440" y="1514160"/>
            <a:ext cx="956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Entendo muito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aixaDeTexto 43"/>
          <p:cNvSpPr/>
          <p:nvPr/>
        </p:nvSpPr>
        <p:spPr>
          <a:xfrm>
            <a:off x="8546400" y="6276960"/>
            <a:ext cx="918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ALTO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CaixaDeTexto 44"/>
          <p:cNvSpPr/>
          <p:nvPr/>
        </p:nvSpPr>
        <p:spPr>
          <a:xfrm>
            <a:off x="566280" y="4819680"/>
            <a:ext cx="956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Entendo pouco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aixaDeTexto 45"/>
          <p:cNvSpPr/>
          <p:nvPr/>
        </p:nvSpPr>
        <p:spPr>
          <a:xfrm>
            <a:off x="539640" y="3244320"/>
            <a:ext cx="1069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Entendo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CaixaDeTexto 46"/>
          <p:cNvSpPr/>
          <p:nvPr/>
        </p:nvSpPr>
        <p:spPr>
          <a:xfrm>
            <a:off x="2724120" y="6245280"/>
            <a:ext cx="995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BAIXO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aixaDeTexto 47"/>
          <p:cNvSpPr/>
          <p:nvPr/>
        </p:nvSpPr>
        <p:spPr>
          <a:xfrm>
            <a:off x="5541120" y="6276240"/>
            <a:ext cx="1106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MÉDIO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Retângulo 48"/>
          <p:cNvSpPr/>
          <p:nvPr/>
        </p:nvSpPr>
        <p:spPr>
          <a:xfrm>
            <a:off x="4725720" y="2819160"/>
            <a:ext cx="2763720" cy="1423440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Criação dos personagens </a:t>
            </a:r>
            <a:endParaRPr b="0" lang="pt-BR" sz="13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Retângulo 49"/>
          <p:cNvSpPr/>
          <p:nvPr/>
        </p:nvSpPr>
        <p:spPr>
          <a:xfrm>
            <a:off x="4725720" y="4457880"/>
            <a:ext cx="2763720" cy="1378800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2" name="Retângulo 25"/>
          <p:cNvSpPr/>
          <p:nvPr/>
        </p:nvSpPr>
        <p:spPr>
          <a:xfrm>
            <a:off x="1848240" y="4457880"/>
            <a:ext cx="2746800" cy="1398240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cxnSp>
        <p:nvCxnSpPr>
          <p:cNvPr id="143" name="Conector reto 23"/>
          <p:cNvCxnSpPr>
            <a:stCxn id="126" idx="3"/>
          </p:cNvCxnSpPr>
          <p:nvPr/>
        </p:nvCxnSpPr>
        <p:spPr>
          <a:xfrm flipH="1">
            <a:off x="1640880" y="1031760"/>
            <a:ext cx="55080" cy="509724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Num" idx="11"/>
          </p:nvPr>
        </p:nvSpPr>
        <p:spPr>
          <a:xfrm>
            <a:off x="10363320" y="5578560"/>
            <a:ext cx="1139760" cy="6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i="1" lang="pt-BR" sz="12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86A2E5FF-C997-48A6-B0E2-BCAB748EA906}" type="slidenum">
              <a:rPr b="0" i="1" lang="pt-BR" sz="12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Título 1"/>
          <p:cNvSpPr/>
          <p:nvPr/>
        </p:nvSpPr>
        <p:spPr>
          <a:xfrm>
            <a:off x="394200" y="277560"/>
            <a:ext cx="10190160" cy="4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pt-BR" sz="3200" spc="-151" strike="noStrike" cap="all">
                <a:solidFill>
                  <a:srgbClr val="000000"/>
                </a:solidFill>
                <a:latin typeface="Arial"/>
                <a:ea typeface="DejaVu Sans"/>
              </a:rPr>
              <a:t>Nível de esforço x valor de negócio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6" name="Conector reto 21"/>
          <p:cNvCxnSpPr/>
          <p:nvPr/>
        </p:nvCxnSpPr>
        <p:spPr>
          <a:xfrm>
            <a:off x="1053720" y="1093320"/>
            <a:ext cx="3600" cy="5086800"/>
          </a:xfrm>
          <a:prstGeom prst="straightConnector1">
            <a:avLst/>
          </a:prstGeom>
          <a:ln w="0">
            <a:solidFill>
              <a:srgbClr val="5cb8b3"/>
            </a:solidFill>
          </a:ln>
        </p:spPr>
      </p:cxnSp>
      <p:cxnSp>
        <p:nvCxnSpPr>
          <p:cNvPr id="147" name="Conector reto 22"/>
          <p:cNvCxnSpPr/>
          <p:nvPr/>
        </p:nvCxnSpPr>
        <p:spPr>
          <a:xfrm flipH="1" flipV="1">
            <a:off x="1053720" y="6176520"/>
            <a:ext cx="9437040" cy="57960"/>
          </a:xfrm>
          <a:prstGeom prst="straightConnector1">
            <a:avLst/>
          </a:prstGeom>
          <a:ln w="0">
            <a:solidFill>
              <a:srgbClr val="5cb8b3"/>
            </a:solidFill>
          </a:ln>
        </p:spPr>
      </p:cxnSp>
      <p:sp>
        <p:nvSpPr>
          <p:cNvPr id="148" name="CaixaDeTexto 23"/>
          <p:cNvSpPr/>
          <p:nvPr/>
        </p:nvSpPr>
        <p:spPr>
          <a:xfrm>
            <a:off x="160560" y="709560"/>
            <a:ext cx="12445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Esforço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CaixaDeTexto 26"/>
          <p:cNvSpPr/>
          <p:nvPr/>
        </p:nvSpPr>
        <p:spPr>
          <a:xfrm>
            <a:off x="10863000" y="5511240"/>
            <a:ext cx="13251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Valor de negócio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CaixaDeTexto 32"/>
          <p:cNvSpPr/>
          <p:nvPr/>
        </p:nvSpPr>
        <p:spPr>
          <a:xfrm>
            <a:off x="221760" y="1630440"/>
            <a:ext cx="82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</a:t>
            </a: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EEE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CaixaDeTexto 33"/>
          <p:cNvSpPr/>
          <p:nvPr/>
        </p:nvSpPr>
        <p:spPr>
          <a:xfrm>
            <a:off x="5995440" y="6292800"/>
            <a:ext cx="739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$$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CaixaDeTexto 34"/>
          <p:cNvSpPr/>
          <p:nvPr/>
        </p:nvSpPr>
        <p:spPr>
          <a:xfrm>
            <a:off x="9285840" y="6320160"/>
            <a:ext cx="739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$$$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CaixaDeTexto 35"/>
          <p:cNvSpPr/>
          <p:nvPr/>
        </p:nvSpPr>
        <p:spPr>
          <a:xfrm>
            <a:off x="2601720" y="6292800"/>
            <a:ext cx="739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$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CaixaDeTexto 40"/>
          <p:cNvSpPr/>
          <p:nvPr/>
        </p:nvSpPr>
        <p:spPr>
          <a:xfrm>
            <a:off x="421200" y="3195720"/>
            <a:ext cx="599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aixaDeTexto 41"/>
          <p:cNvSpPr/>
          <p:nvPr/>
        </p:nvSpPr>
        <p:spPr>
          <a:xfrm>
            <a:off x="410760" y="5042880"/>
            <a:ext cx="599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6" name="Conector reto 36"/>
          <p:cNvCxnSpPr/>
          <p:nvPr/>
        </p:nvCxnSpPr>
        <p:spPr>
          <a:xfrm flipH="1" flipV="1">
            <a:off x="1053720" y="4444920"/>
            <a:ext cx="9437040" cy="42480"/>
          </a:xfrm>
          <a:prstGeom prst="straightConnector1">
            <a:avLst/>
          </a:prstGeom>
          <a:ln w="9525">
            <a:solidFill>
              <a:srgbClr val="ffffff"/>
            </a:solidFill>
            <a:prstDash val="dash"/>
            <a:round/>
          </a:ln>
        </p:spPr>
      </p:cxnSp>
      <p:cxnSp>
        <p:nvCxnSpPr>
          <p:cNvPr id="157" name="Conector reto 37"/>
          <p:cNvCxnSpPr/>
          <p:nvPr/>
        </p:nvCxnSpPr>
        <p:spPr>
          <a:xfrm flipH="1" flipV="1">
            <a:off x="1013760" y="2547360"/>
            <a:ext cx="9437040" cy="42480"/>
          </a:xfrm>
          <a:prstGeom prst="straightConnector1">
            <a:avLst/>
          </a:prstGeom>
          <a:ln w="9525">
            <a:solidFill>
              <a:srgbClr val="ffffff"/>
            </a:solidFill>
            <a:prstDash val="dash"/>
            <a:round/>
          </a:ln>
        </p:spPr>
      </p:cxnSp>
      <p:cxnSp>
        <p:nvCxnSpPr>
          <p:cNvPr id="158" name="Conector reto 38"/>
          <p:cNvCxnSpPr/>
          <p:nvPr/>
        </p:nvCxnSpPr>
        <p:spPr>
          <a:xfrm>
            <a:off x="4305240" y="1092960"/>
            <a:ext cx="3600" cy="5086440"/>
          </a:xfrm>
          <a:prstGeom prst="straightConnector1">
            <a:avLst/>
          </a:prstGeom>
          <a:ln w="9525">
            <a:solidFill>
              <a:srgbClr val="ffffff"/>
            </a:solidFill>
            <a:prstDash val="dash"/>
            <a:round/>
          </a:ln>
        </p:spPr>
      </p:cxnSp>
      <p:cxnSp>
        <p:nvCxnSpPr>
          <p:cNvPr id="159" name="Conector reto 39"/>
          <p:cNvCxnSpPr/>
          <p:nvPr/>
        </p:nvCxnSpPr>
        <p:spPr>
          <a:xfrm>
            <a:off x="8019000" y="1120320"/>
            <a:ext cx="3600" cy="5086800"/>
          </a:xfrm>
          <a:prstGeom prst="straightConnector1">
            <a:avLst/>
          </a:prstGeom>
          <a:ln w="9525">
            <a:solidFill>
              <a:srgbClr val="ffffff"/>
            </a:solidFill>
            <a:prstDash val="dash"/>
            <a:round/>
          </a:ln>
        </p:spPr>
      </p:cxnSp>
      <p:sp>
        <p:nvSpPr>
          <p:cNvPr id="160" name="Retângulo 46"/>
          <p:cNvSpPr/>
          <p:nvPr/>
        </p:nvSpPr>
        <p:spPr>
          <a:xfrm>
            <a:off x="4895640" y="1030320"/>
            <a:ext cx="1076400" cy="716400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Roteiro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Retângulo 48"/>
          <p:cNvSpPr/>
          <p:nvPr/>
        </p:nvSpPr>
        <p:spPr>
          <a:xfrm>
            <a:off x="6300000" y="4547160"/>
            <a:ext cx="1076400" cy="851760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Tela de saudação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Retângulo 62"/>
          <p:cNvSpPr/>
          <p:nvPr/>
        </p:nvSpPr>
        <p:spPr>
          <a:xfrm>
            <a:off x="8460000" y="722520"/>
            <a:ext cx="1076400" cy="716400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Tela com recomendações de atividades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Retângulo 66"/>
          <p:cNvSpPr/>
          <p:nvPr/>
        </p:nvSpPr>
        <p:spPr>
          <a:xfrm>
            <a:off x="6348960" y="2696760"/>
            <a:ext cx="1076400" cy="857880"/>
          </a:xfrm>
          <a:prstGeom prst="rect">
            <a:avLst/>
          </a:prstGeom>
          <a:solidFill>
            <a:srgbClr val="77b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Tela com exercicios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Retângulo 69"/>
          <p:cNvSpPr/>
          <p:nvPr/>
        </p:nvSpPr>
        <p:spPr>
          <a:xfrm>
            <a:off x="8282520" y="4680000"/>
            <a:ext cx="1076400" cy="706680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Tela de resultados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Retângulo 70"/>
          <p:cNvSpPr/>
          <p:nvPr/>
        </p:nvSpPr>
        <p:spPr>
          <a:xfrm>
            <a:off x="9180000" y="1620000"/>
            <a:ext cx="1076400" cy="716400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Junção de todas as telas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Retângulo 72"/>
          <p:cNvSpPr/>
          <p:nvPr/>
        </p:nvSpPr>
        <p:spPr>
          <a:xfrm>
            <a:off x="8282520" y="2880000"/>
            <a:ext cx="1076400" cy="716400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Menu de interação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Retângulo 78"/>
          <p:cNvSpPr/>
          <p:nvPr/>
        </p:nvSpPr>
        <p:spPr>
          <a:xfrm>
            <a:off x="5600160" y="1815480"/>
            <a:ext cx="1076400" cy="716400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Criação dos personagens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Retângulo 1"/>
          <p:cNvSpPr/>
          <p:nvPr/>
        </p:nvSpPr>
        <p:spPr>
          <a:xfrm>
            <a:off x="9720360" y="720000"/>
            <a:ext cx="1076400" cy="716400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Junção do roteiro com os exercicios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tia">
  <a:themeElements>
    <a:clrScheme name="Fatia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177</TotalTime>
  <Application>LibreOffice/7.4.2.3$Linux_X86_64 LibreOffice_project/40$Build-3</Application>
  <AppVersion>15.0000</AppVersion>
  <Words>731</Words>
  <Paragraphs>210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2019-03-10T16:03:32Z</dcterms:created>
  <dc:creator/>
  <dc:description/>
  <dc:language>pt-BR</dc:language>
  <cp:lastModifiedBy/>
  <dcterms:modified xsi:type="dcterms:W3CDTF">2023-03-21T19:56:43Z</dcterms:modified>
  <cp:revision>12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13</vt:i4>
  </property>
</Properties>
</file>