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" initials="L" lastIdx="1" clrIdx="0">
    <p:extLst>
      <p:ext uri="{19B8F6BF-5375-455C-9EA6-DF929625EA0E}">
        <p15:presenceInfo xmlns:p15="http://schemas.microsoft.com/office/powerpoint/2012/main" userId="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B2B"/>
    <a:srgbClr val="0E1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0450-4B14-49E4-847F-0DE75240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1329BD-3E75-4CF3-A20D-E7F01E45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0AC47-81EA-47FD-A316-31A0B73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7958E-3ECE-4B97-9581-AE3504C6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D7DC7-D10C-421D-9DBE-37317EC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FD11-5069-46DE-8E45-D77945CC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7A6121-83FB-43FF-8E78-8DF623C2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EA02F-435B-4EE3-B32A-D94ECEC6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D47E6-C487-437D-AC4A-1FA2CFB9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D096D-B06B-46B2-80A3-44709A35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8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A538C5-FF99-451C-832F-E96800E14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597055-BEE4-4DD6-AF9B-1B3C28E09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6DE6D-F336-4810-9C00-353B603B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17B56-FE34-4FCF-A401-5DB7F8E8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7D983-5098-4A26-8406-3E78A65F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D12FD-D876-497A-B3BA-C53C601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D85A9-4612-48B9-9EC9-B1583EBB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B88CC-D6CA-47D5-B566-437EFD8A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A871A-8F0D-4BAF-A249-633BEF5A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4036E-A3CD-4E77-B424-B9AA9CB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EEC9B-A8C7-48D1-874C-9913F7E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329512-8F14-4AC6-AE24-0D4BE01E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E9C30-AC28-4A33-8615-5F3AA5F0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BFC62-1D61-4ED0-ACED-FC51E000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4B737-5068-4DED-AD6E-64F8F5F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2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0B268-07E6-4D58-BBCE-D8BFDAB9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22195-41DC-4423-B106-51C34F970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05B66-F6B6-449B-97A6-3EC2AF95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AF51E-C6F9-4612-8CB6-0FE31332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218028-4980-45F8-9FBD-D2A40C60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1469D-555A-43FC-B5C0-6A2980A9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0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E0DA4-2CB5-4428-A09B-82AECD0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FD463-AE8B-42C2-91DF-41903768F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51C5B-7A37-45E3-82AD-3B7C81D8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594DE8-D479-4BD3-9F07-53E36D9D5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351924-219B-4347-ACCE-26F5D5AD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5FDC63-0F22-468C-9852-617E523B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733FB4-D38B-469A-A801-10BB30B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A7FDA8-499B-456B-8649-2EABEEF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49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F8C31-8856-47FC-830D-E522953D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F04FA6-337B-40E1-B389-218F40C6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0CD1AF-B414-4BBB-89EC-A0C2AC6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B57512-CF2C-4D58-816C-7695093B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70960D-143F-4792-BFF0-C851DE20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16ADB8-0A96-440C-98B9-2E5208F1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83CF75-7918-49FB-8DAC-EFE8CB01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0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3427-768E-4B31-9E25-E62B331D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3D78D-FFB1-49D7-B82E-AA91DD47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2AB49D-790C-4FDA-8933-66D6FC06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10D8E8-9D6A-4474-B763-EDC6002A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EAB717-3D63-41CD-B74E-5D3E243A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EE77A-5AA3-47F7-87DA-F6DBCDC2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3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90C12-1A5A-4F0E-B4F3-423CBA87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9C5CEF-0472-4D85-A78D-0B3E3444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B77E0-9717-419E-9C9D-CE65DB7AB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7C538E-9A19-4412-B8DA-A36EB519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BD3A8B-09AB-496D-B06B-E93150CD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524AA-9341-424F-974E-7B7B92D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BD1AD4-D330-4E94-A242-7730DC73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0EF874-7E98-47AA-BF0C-EC07186B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FE0B3-595C-492B-8FAC-79A9CCFAC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32B9-8C66-4D06-9493-E0559AD16F46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391941-7E01-40E2-8163-CC9FDA128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B6A93-11CD-4A12-87EE-EF6D8E12F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0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D28709-5CB7-44D6-B3BC-B1C015D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27428D-0234-4928-A7AE-ED3063A0A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pt-BR" sz="7200" dirty="0" err="1">
                <a:solidFill>
                  <a:schemeClr val="tx2"/>
                </a:solidFill>
              </a:rPr>
              <a:t>Speakfluent</a:t>
            </a:r>
            <a:r>
              <a:rPr lang="pt-BR" sz="7200" dirty="0">
                <a:solidFill>
                  <a:schemeClr val="tx2"/>
                </a:solidFill>
              </a:rPr>
              <a:t> </a:t>
            </a:r>
            <a:r>
              <a:rPr lang="pt-BR" sz="7200" dirty="0" err="1">
                <a:solidFill>
                  <a:schemeClr val="tx2"/>
                </a:solidFill>
              </a:rPr>
              <a:t>Kids</a:t>
            </a:r>
            <a:endParaRPr lang="pt-BR" sz="72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BCCEA-416E-4CBD-9367-40C916CEC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r>
              <a:rPr lang="pt-BR" sz="1800" dirty="0">
                <a:solidFill>
                  <a:schemeClr val="tx2"/>
                </a:solidFill>
              </a:rPr>
              <a:t>MVP – Produto mínimo viável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C09A4F-8DE1-4622-BAE9-9E65C0252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AD8094-670D-4F60-875A-A60C3CD0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7FD1C-2756-4C3B-9EA4-69F478100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3DAE67-4E3B-405B-BE8E-9D6444C61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B3572FF-9A6D-4F25-8AE0-EC00386D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áfico 4" descr="Controlador de jogo">
            <a:extLst>
              <a:ext uri="{FF2B5EF4-FFF2-40B4-BE49-F238E27FC236}">
                <a16:creationId xmlns:a16="http://schemas.microsoft.com/office/drawing/2014/main" id="{34889793-6903-4C5C-BB37-647BD521B5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459" y="1141894"/>
            <a:ext cx="5258906" cy="52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0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30C1-0404-4E76-9CEE-03973857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15" y="202953"/>
            <a:ext cx="10575792" cy="7501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Nível</a:t>
            </a:r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esforço</a:t>
            </a:r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x Valor de </a:t>
            </a:r>
            <a:r>
              <a:rPr lang="en-US" sz="4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negócio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1C2819-E89C-444D-AB15-EF9C4054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9332"/>
              </p:ext>
            </p:extLst>
          </p:nvPr>
        </p:nvGraphicFramePr>
        <p:xfrm>
          <a:off x="840441" y="996182"/>
          <a:ext cx="10717200" cy="5064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200">
                  <a:extLst>
                    <a:ext uri="{9D8B030D-6E8A-4147-A177-3AD203B41FA5}">
                      <a16:colId xmlns:a16="http://schemas.microsoft.com/office/drawing/2014/main" val="82074128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5341815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58465077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72214718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$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$$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$$$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1944"/>
                  </a:ext>
                </a:extLst>
              </a:tr>
              <a:tr h="138094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EEE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</a:rPr>
                        <a:t>Acompanhamento do progresso do aluno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Roteiro de história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Perguntas e respostas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Arte digital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92B2B"/>
                          </a:solidFill>
                        </a:rPr>
                        <a:t>Criação de jogos com </a:t>
                      </a:r>
                      <a:r>
                        <a:rPr lang="pt-BR" b="1" dirty="0" err="1">
                          <a:solidFill>
                            <a:srgbClr val="F92B2B"/>
                          </a:solidFill>
                        </a:rPr>
                        <a:t>PyGame</a:t>
                      </a:r>
                      <a:endParaRPr lang="pt-BR" b="1" dirty="0">
                        <a:solidFill>
                          <a:srgbClr val="F92B2B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72843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92B2B"/>
                          </a:solidFill>
                        </a:rPr>
                        <a:t>Cenário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</a:rPr>
                        <a:t>Criação de personagens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82537"/>
                  </a:ext>
                </a:extLst>
              </a:tr>
              <a:tr h="127203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t-BR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t-BR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</a:rPr>
                        <a:t>Dificuldades de alunos de inglês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86193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7D303A5-EFDE-4F1A-AF8D-A83BB90921F9}"/>
              </a:ext>
            </a:extLst>
          </p:cNvPr>
          <p:cNvCxnSpPr>
            <a:cxnSpLocks/>
          </p:cNvCxnSpPr>
          <p:nvPr/>
        </p:nvCxnSpPr>
        <p:spPr>
          <a:xfrm flipH="1" flipV="1">
            <a:off x="988064" y="995765"/>
            <a:ext cx="1906138" cy="964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EE3098-4822-4150-861F-CB28AA1CE385}"/>
              </a:ext>
            </a:extLst>
          </p:cNvPr>
          <p:cNvSpPr txBox="1"/>
          <p:nvPr/>
        </p:nvSpPr>
        <p:spPr>
          <a:xfrm>
            <a:off x="1307749" y="1629896"/>
            <a:ext cx="10555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Esforço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53C67D-A2DC-4207-A1EA-6134394A7659}"/>
              </a:ext>
            </a:extLst>
          </p:cNvPr>
          <p:cNvSpPr txBox="1"/>
          <p:nvPr/>
        </p:nvSpPr>
        <p:spPr>
          <a:xfrm>
            <a:off x="1835537" y="849914"/>
            <a:ext cx="11864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Valor de negócio</a:t>
            </a:r>
          </a:p>
        </p:txBody>
      </p:sp>
    </p:spTree>
    <p:extLst>
      <p:ext uri="{BB962C8B-B14F-4D97-AF65-F5344CB8AC3E}">
        <p14:creationId xmlns:p14="http://schemas.microsoft.com/office/powerpoint/2010/main" val="75077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205856"/>
            <a:ext cx="6092859" cy="826318"/>
          </a:xfrm>
        </p:spPr>
        <p:txBody>
          <a:bodyPr anchor="b">
            <a:normAutofit fontScale="90000"/>
          </a:bodyPr>
          <a:lstStyle/>
          <a:p>
            <a:r>
              <a:rPr lang="pt-BR" sz="5400" dirty="0">
                <a:solidFill>
                  <a:schemeClr val="tx2"/>
                </a:solidFill>
              </a:rPr>
              <a:t>Jornadas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E14DB-060D-406A-9284-798ABA4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78202"/>
            <a:ext cx="2389185" cy="4833483"/>
          </a:xfrm>
        </p:spPr>
        <p:txBody>
          <a:bodyPr anchor="t">
            <a:normAutofit/>
          </a:bodyPr>
          <a:lstStyle/>
          <a:p>
            <a:r>
              <a:rPr lang="pt-BR" sz="1800" b="1" dirty="0"/>
              <a:t>Roberta </a:t>
            </a:r>
            <a:r>
              <a:rPr lang="pt-BR" sz="1800" b="1" dirty="0" err="1"/>
              <a:t>Rebeschini</a:t>
            </a:r>
            <a:endParaRPr lang="pt-BR" sz="1800" b="1" dirty="0"/>
          </a:p>
          <a:p>
            <a:endParaRPr lang="pt-BR" sz="1800" b="1" dirty="0">
              <a:solidFill>
                <a:schemeClr val="tx2"/>
              </a:solidFill>
            </a:endParaRPr>
          </a:p>
          <a:p>
            <a:endParaRPr lang="pt-B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1800" b="1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A059B8-5AC4-4C55-B6B8-5A40E3DD697F}"/>
              </a:ext>
            </a:extLst>
          </p:cNvPr>
          <p:cNvSpPr txBox="1"/>
          <p:nvPr/>
        </p:nvSpPr>
        <p:spPr>
          <a:xfrm>
            <a:off x="3437891" y="1238030"/>
            <a:ext cx="8436923" cy="48372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6:00 Acorda e toma café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6:30 Deixa seu filho na escola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6:50 Chega na escola que dá aula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7:15 começa sua primeira aula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8:00 Passa atividade para seus alunos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8:40 </a:t>
            </a:r>
            <a:r>
              <a:rPr lang="pt-BR" spc="300" dirty="0">
                <a:solidFill>
                  <a:srgbClr val="F92B2B"/>
                </a:solidFill>
              </a:rPr>
              <a:t>Passa o jogo </a:t>
            </a:r>
            <a:r>
              <a:rPr lang="pt-BR" spc="300" dirty="0" err="1">
                <a:solidFill>
                  <a:srgbClr val="F92B2B"/>
                </a:solidFill>
              </a:rPr>
              <a:t>Speakfluent</a:t>
            </a:r>
            <a:r>
              <a:rPr lang="pt-BR" spc="300" dirty="0">
                <a:solidFill>
                  <a:srgbClr val="F92B2B"/>
                </a:solidFill>
              </a:rPr>
              <a:t> para seus alunos se distraírem no final da sua aula enquanto atende alunos com mais dificuldade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11:45 Sai para almoço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13:30 Volta para o expediente da tarde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18:00 Busca seu filho no clube de basquete e volta para casa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19:00 Janta com seu marido e filho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20:00 Prepara a aula do próximo dia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22:00 Vai dormir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305ED9-41CD-4402-98A7-1EB611F6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3" y="2265575"/>
            <a:ext cx="2657892" cy="265789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23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205856"/>
            <a:ext cx="6092859" cy="826318"/>
          </a:xfrm>
        </p:spPr>
        <p:txBody>
          <a:bodyPr anchor="b">
            <a:normAutofit fontScale="90000"/>
          </a:bodyPr>
          <a:lstStyle/>
          <a:p>
            <a:r>
              <a:rPr lang="pt-BR" sz="5400" dirty="0">
                <a:solidFill>
                  <a:schemeClr val="tx2"/>
                </a:solidFill>
              </a:rPr>
              <a:t>Jornadas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E14DB-060D-406A-9284-798ABA4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78202"/>
            <a:ext cx="2389185" cy="4833483"/>
          </a:xfrm>
        </p:spPr>
        <p:txBody>
          <a:bodyPr anchor="t">
            <a:normAutofit/>
          </a:bodyPr>
          <a:lstStyle/>
          <a:p>
            <a:r>
              <a:rPr lang="pt-BR" sz="1800" b="1" dirty="0"/>
              <a:t>Rodrigues júnior</a:t>
            </a:r>
            <a:endParaRPr lang="pt-BR" sz="18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A059B8-5AC4-4C55-B6B8-5A40E3DD697F}"/>
              </a:ext>
            </a:extLst>
          </p:cNvPr>
          <p:cNvSpPr txBox="1"/>
          <p:nvPr/>
        </p:nvSpPr>
        <p:spPr>
          <a:xfrm>
            <a:off x="3437891" y="1278202"/>
            <a:ext cx="8436923" cy="39292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6:30 Acorda e toma café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6:50 Chega na escola e conversa com seu grupo de amigos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7:15 Começa as aulas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12:45 Vai para casa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13:00 Liga seu vídeo game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14:30 Desliga o vídeo game e começa a estudar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16:30 </a:t>
            </a:r>
            <a:r>
              <a:rPr lang="pt-BR" spc="300" dirty="0">
                <a:solidFill>
                  <a:srgbClr val="F92B2B"/>
                </a:solidFill>
              </a:rPr>
              <a:t>Joga um pouco de </a:t>
            </a:r>
            <a:r>
              <a:rPr lang="pt-BR" spc="300" dirty="0" err="1">
                <a:solidFill>
                  <a:srgbClr val="F92B2B"/>
                </a:solidFill>
              </a:rPr>
              <a:t>SpeakFluent</a:t>
            </a:r>
            <a:r>
              <a:rPr lang="pt-BR" spc="300" dirty="0">
                <a:solidFill>
                  <a:srgbClr val="F92B2B"/>
                </a:solidFill>
              </a:rPr>
              <a:t> para treinar para seu curso de inglês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17:00 Chega ao seu curso e tira suas dúvidas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19:00 Volta para casa e janta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20:00 Faz suas tarefas da escola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21:00 Vai dormir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8D8A878-E37D-4C91-980A-1EDDD56C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619" b="53502" l="12052" r="47189">
                        <a14:foregroundMark x1="28000" y1="46222" x2="28000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60" t="15384" r="48419" b="42263"/>
          <a:stretch/>
        </p:blipFill>
        <p:spPr>
          <a:xfrm>
            <a:off x="731520" y="2631665"/>
            <a:ext cx="2205318" cy="2126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23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205856"/>
            <a:ext cx="6092859" cy="826318"/>
          </a:xfrm>
        </p:spPr>
        <p:txBody>
          <a:bodyPr anchor="b">
            <a:normAutofit fontScale="90000"/>
          </a:bodyPr>
          <a:lstStyle/>
          <a:p>
            <a:r>
              <a:rPr lang="pt-BR" sz="5400" dirty="0">
                <a:solidFill>
                  <a:schemeClr val="tx2"/>
                </a:solidFill>
              </a:rPr>
              <a:t>Jornadas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E14DB-060D-406A-9284-798ABA4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78202"/>
            <a:ext cx="2389185" cy="4833483"/>
          </a:xfrm>
        </p:spPr>
        <p:txBody>
          <a:bodyPr anchor="t">
            <a:normAutofit/>
          </a:bodyPr>
          <a:lstStyle/>
          <a:p>
            <a:r>
              <a:rPr lang="pt-BR" sz="1800" b="1" dirty="0"/>
              <a:t>Anna </a:t>
            </a:r>
            <a:r>
              <a:rPr lang="pt-BR" sz="1800" b="1" dirty="0" err="1"/>
              <a:t>faschini</a:t>
            </a:r>
            <a:endParaRPr lang="pt-BR" sz="18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A059B8-5AC4-4C55-B6B8-5A40E3DD697F}"/>
              </a:ext>
            </a:extLst>
          </p:cNvPr>
          <p:cNvSpPr txBox="1"/>
          <p:nvPr/>
        </p:nvSpPr>
        <p:spPr>
          <a:xfrm>
            <a:off x="3437891" y="1278202"/>
            <a:ext cx="8436923" cy="4914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5:20 Acorda, toma café e passa na academia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6:20 Volta para casa e acorda sua filha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7:05 Deixa sua filha na escola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7:30 Abre seu escritório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10:15 Se encontra com clientes no tribunal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12:30 Busca sua filha para almoçar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13:00 Deixa sua filha em casa e volta para o escritório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18:00 Sai do trabalho e se encontra com amigos 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19:00 Volta para casa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19:30 Passa tempo com sua filha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20:00 </a:t>
            </a:r>
            <a:r>
              <a:rPr lang="pt-BR" spc="300" dirty="0">
                <a:solidFill>
                  <a:srgbClr val="F92B2B"/>
                </a:solidFill>
              </a:rPr>
              <a:t>Joga </a:t>
            </a:r>
            <a:r>
              <a:rPr lang="pt-BR" spc="300" dirty="0" err="1">
                <a:solidFill>
                  <a:srgbClr val="F92B2B"/>
                </a:solidFill>
              </a:rPr>
              <a:t>Speakfluent</a:t>
            </a:r>
            <a:r>
              <a:rPr lang="pt-BR" spc="300" dirty="0">
                <a:solidFill>
                  <a:srgbClr val="F92B2B"/>
                </a:solidFill>
              </a:rPr>
              <a:t> com ela para que possam ajudar uma a outra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21:00 Vão jantar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pt-BR" spc="300" dirty="0"/>
              <a:t>23:30 Vão dormir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6BA3780-9FD3-42C2-B536-E129AD439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213" b="95096" l="55170" r="85037">
                        <a14:foregroundMark x1="65556" y1="93556" x2="65556" y2="93556"/>
                        <a14:foregroundMark x1="65556" y1="92889" x2="65556" y2="92889"/>
                        <a14:foregroundMark x1="66222" y1="91778" x2="66222" y2="91778"/>
                        <a14:foregroundMark x1="73333" y1="93111" x2="73333" y2="93111"/>
                        <a14:foregroundMark x1="73333" y1="92222" x2="73333" y2="9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37" t="56978" r="11230" b="669"/>
          <a:stretch/>
        </p:blipFill>
        <p:spPr>
          <a:xfrm>
            <a:off x="860315" y="2667429"/>
            <a:ext cx="1882591" cy="2135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09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205856"/>
            <a:ext cx="6092859" cy="826318"/>
          </a:xfrm>
        </p:spPr>
        <p:txBody>
          <a:bodyPr anchor="b">
            <a:normAutofit fontScale="90000"/>
          </a:bodyPr>
          <a:lstStyle/>
          <a:p>
            <a:r>
              <a:rPr lang="pt-BR" sz="5400" dirty="0">
                <a:solidFill>
                  <a:schemeClr val="tx2"/>
                </a:solidFill>
              </a:rPr>
              <a:t>Ondas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AACF838-7D23-44FE-806A-109BD3171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82607"/>
              </p:ext>
            </p:extLst>
          </p:nvPr>
        </p:nvGraphicFramePr>
        <p:xfrm>
          <a:off x="838200" y="1825624"/>
          <a:ext cx="1008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70794851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61015759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76167888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921789489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1ª Onda: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Roteiro de história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Criação de personagens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Criação de jogos com </a:t>
                      </a:r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PyGame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42064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2ª Onda: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Perguntas e respostas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Dificuldades de alunos de inglês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Arte digital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78515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3ª Onda: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Acompanhamento do progresso do aluno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Cenário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62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666D4-CBBB-443C-8DDB-4572A000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517" y="928537"/>
            <a:ext cx="6611012" cy="918847"/>
          </a:xfrm>
        </p:spPr>
        <p:txBody>
          <a:bodyPr anchor="b">
            <a:normAutofit/>
          </a:bodyPr>
          <a:lstStyle/>
          <a:p>
            <a:r>
              <a:rPr lang="pt-BR" sz="4800" dirty="0"/>
              <a:t>Visão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FD87B-7D1C-4461-9064-A9836BAA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17" y="1847384"/>
            <a:ext cx="6841461" cy="40597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Para alunos e escolas públicas e privadas, cujo objetivo é auxiliar no aprendizado de línguas internacionais, o </a:t>
            </a:r>
            <a:r>
              <a:rPr lang="pt-BR" sz="2000" b="1" dirty="0" err="1"/>
              <a:t>Speakfluent</a:t>
            </a:r>
            <a:r>
              <a:rPr lang="pt-BR" sz="2000" b="1" dirty="0"/>
              <a:t>  </a:t>
            </a:r>
            <a:r>
              <a:rPr lang="pt-BR" sz="2000" dirty="0"/>
              <a:t>e um jogo educativo que auxilia na educação de crianças e que visa aumentar o domínio da língua inglês. Diferentemente de muitos jogos, esse aplicativo possui animações e um jeito divertido para ensinar crianças. </a:t>
            </a:r>
            <a:r>
              <a:rPr lang="pt-BR" sz="2000" dirty="0">
                <a:highlight>
                  <a:srgbClr val="FFFF00"/>
                </a:highlight>
              </a:rPr>
              <a:t>Este produto se diferencia de plataformas como o ‘</a:t>
            </a:r>
            <a:r>
              <a:rPr lang="pt-BR" sz="2000" dirty="0" err="1">
                <a:highlight>
                  <a:srgbClr val="FFFF00"/>
                </a:highlight>
              </a:rPr>
              <a:t>Duolingo</a:t>
            </a:r>
            <a:r>
              <a:rPr lang="pt-BR" sz="2000" dirty="0">
                <a:highlight>
                  <a:srgbClr val="FFFF00"/>
                </a:highlight>
              </a:rPr>
              <a:t>’ por possuir uma maior interatividade, além de uma história linear com começo, meio e final enquanto mantem sua característica de rodar até mesmo em equipamento s mais fracos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73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12915-2CFE-42DE-A2B3-2704EBFF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2" y="112861"/>
            <a:ext cx="9247619" cy="8176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É /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Não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é –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Faz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Não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faz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C969727-E335-4874-9EFC-6572C757D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23626"/>
              </p:ext>
            </p:extLst>
          </p:nvPr>
        </p:nvGraphicFramePr>
        <p:xfrm>
          <a:off x="988062" y="1339563"/>
          <a:ext cx="10569566" cy="5060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4783">
                  <a:extLst>
                    <a:ext uri="{9D8B030D-6E8A-4147-A177-3AD203B41FA5}">
                      <a16:colId xmlns:a16="http://schemas.microsoft.com/office/drawing/2014/main" val="717886930"/>
                    </a:ext>
                  </a:extLst>
                </a:gridCol>
                <a:gridCol w="5284783">
                  <a:extLst>
                    <a:ext uri="{9D8B030D-6E8A-4147-A177-3AD203B41FA5}">
                      <a16:colId xmlns:a16="http://schemas.microsoft.com/office/drawing/2014/main" val="888031434"/>
                    </a:ext>
                  </a:extLst>
                </a:gridCol>
              </a:tblGrid>
              <a:tr h="253047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2800" b="1" dirty="0"/>
                        <a:t>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Um jogo educativo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Offline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Desktop /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Foco no desenvolvimento do aluno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Interativo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Não é</a:t>
                      </a:r>
                      <a:endParaRPr lang="pt-BR" dirty="0"/>
                    </a:p>
                    <a:p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Um APP mobile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Online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Produto físico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Propaganda interativa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937933"/>
                  </a:ext>
                </a:extLst>
              </a:tr>
              <a:tr h="2530473">
                <a:tc>
                  <a:txBody>
                    <a:bodyPr/>
                    <a:lstStyle/>
                    <a:p>
                      <a:r>
                        <a:rPr lang="pt-BR" sz="3200" b="1" dirty="0"/>
                        <a:t>Faz</a:t>
                      </a:r>
                    </a:p>
                    <a:p>
                      <a:endParaRPr lang="pt-BR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/>
                        <a:t>Trabalha os conhecimentos da língua estrangeira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/>
                        <a:t>Traz pequena customização de personagem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/>
                        <a:t>Dificuldade progressiva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/>
                        <a:t>Sistema de pontuação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/>
                        <a:t>Navegação de nível linear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Não faz</a:t>
                      </a:r>
                    </a:p>
                    <a:p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Multiplayer (Vários jogadores)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Exploração de mapa complexa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Ranking de pontuação entre jogadores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Finais alternativos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64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7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5EF72-2169-469B-ADEB-1769E87F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pt-BR" sz="4800" dirty="0"/>
              <a:t>Objetivos</a:t>
            </a:r>
            <a:endParaRPr lang="pt-BR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1E86B-F141-4C38-9430-286C8D44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Aprender outra língua através de uma série de escolhas interativas. </a:t>
            </a:r>
          </a:p>
          <a:p>
            <a:pPr marL="0" indent="0">
              <a:buNone/>
            </a:pPr>
            <a:r>
              <a:rPr lang="pt-BR" sz="1800" dirty="0"/>
              <a:t>Aumentar a capacidade de conversação na língua inglesa.</a:t>
            </a:r>
          </a:p>
          <a:p>
            <a:pPr marL="0" indent="0">
              <a:buNone/>
            </a:pPr>
            <a:r>
              <a:rPr lang="pt-BR" sz="1800" dirty="0"/>
              <a:t>Promover um ambiente seguro para o aprendizado da língua inglesa.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BD1CB0-7D95-46D1-AD9D-C598DDE9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24" y="895610"/>
            <a:ext cx="5058020" cy="50580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E1727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621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BFA81-4E03-4AA8-A83D-54B6378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96" y="83964"/>
            <a:ext cx="9611581" cy="870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Personas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BF22A4F-3B93-4D29-AA81-9657E0EC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52730"/>
              </p:ext>
            </p:extLst>
          </p:nvPr>
        </p:nvGraphicFramePr>
        <p:xfrm>
          <a:off x="840440" y="954649"/>
          <a:ext cx="10717188" cy="540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8594">
                  <a:extLst>
                    <a:ext uri="{9D8B030D-6E8A-4147-A177-3AD203B41FA5}">
                      <a16:colId xmlns:a16="http://schemas.microsoft.com/office/drawing/2014/main" val="3972544708"/>
                    </a:ext>
                  </a:extLst>
                </a:gridCol>
                <a:gridCol w="5358594">
                  <a:extLst>
                    <a:ext uri="{9D8B030D-6E8A-4147-A177-3AD203B41FA5}">
                      <a16:colId xmlns:a16="http://schemas.microsoft.com/office/drawing/2014/main" val="3544151652"/>
                    </a:ext>
                  </a:extLst>
                </a:gridCol>
              </a:tblGrid>
              <a:tr h="2703007">
                <a:tc>
                  <a:txBody>
                    <a:bodyPr/>
                    <a:lstStyle/>
                    <a:p>
                      <a:r>
                        <a:rPr lang="pt-BR" b="1" dirty="0"/>
                        <a:t>Nome: Roberta </a:t>
                      </a:r>
                      <a:r>
                        <a:rPr lang="pt-BR" b="1" dirty="0" err="1"/>
                        <a:t>Rebeschini</a:t>
                      </a:r>
                      <a:endParaRPr lang="pt-BR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Perfil: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Professora de língua estrangeira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39 Anos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Tem 1 Filho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Dificuldade com tecnologia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Mora em Rio Preto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68331"/>
                  </a:ext>
                </a:extLst>
              </a:tr>
              <a:tr h="2703007">
                <a:tc>
                  <a:txBody>
                    <a:bodyPr/>
                    <a:lstStyle/>
                    <a:p>
                      <a:r>
                        <a:rPr lang="pt-BR" b="1" dirty="0"/>
                        <a:t>Comportamento: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Em seu tempo livre, procura por novos meios de ensinar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Gosta de frequentar restaurantes japoneses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Gosta de jogos de tabuleiro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Odeia acampar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Não sai muito para lugares movimentados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Necessidades: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Quer aprender novos modos para prender a atenção de seus alunos </a:t>
                      </a:r>
                      <a:br>
                        <a:rPr lang="pt-BR" b="1" dirty="0"/>
                      </a:br>
                      <a:endParaRPr lang="pt-BR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Tem dificuldade em se comunicar com os alunos sobre suas dificuldades</a:t>
                      </a:r>
                      <a:br>
                        <a:rPr lang="pt-BR" b="1" dirty="0"/>
                      </a:br>
                      <a:endParaRPr lang="pt-BR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Como sua turma é grande, ela não sente que consegue tirar a duvida de todos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5982690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0CC2ED2E-CAAD-4BE8-A434-07AC0DF5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78" y="1064489"/>
            <a:ext cx="2657892" cy="265789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87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BFA81-4E03-4AA8-A83D-54B6378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96" y="83964"/>
            <a:ext cx="9611581" cy="870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Personas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BF22A4F-3B93-4D29-AA81-9657E0EC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1197"/>
              </p:ext>
            </p:extLst>
          </p:nvPr>
        </p:nvGraphicFramePr>
        <p:xfrm>
          <a:off x="840440" y="954649"/>
          <a:ext cx="10717188" cy="540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8594">
                  <a:extLst>
                    <a:ext uri="{9D8B030D-6E8A-4147-A177-3AD203B41FA5}">
                      <a16:colId xmlns:a16="http://schemas.microsoft.com/office/drawing/2014/main" val="3972544708"/>
                    </a:ext>
                  </a:extLst>
                </a:gridCol>
                <a:gridCol w="5358594">
                  <a:extLst>
                    <a:ext uri="{9D8B030D-6E8A-4147-A177-3AD203B41FA5}">
                      <a16:colId xmlns:a16="http://schemas.microsoft.com/office/drawing/2014/main" val="3544151652"/>
                    </a:ext>
                  </a:extLst>
                </a:gridCol>
              </a:tblGrid>
              <a:tr h="2703007">
                <a:tc>
                  <a:txBody>
                    <a:bodyPr/>
                    <a:lstStyle/>
                    <a:p>
                      <a:r>
                        <a:rPr lang="pt-BR" b="1" dirty="0"/>
                        <a:t>Nome: Rodrigues júnior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Perfil: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Aluno de língua estrangeira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08 Anos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Solteiro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Mora em Marília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68331"/>
                  </a:ext>
                </a:extLst>
              </a:tr>
              <a:tr h="2703007">
                <a:tc>
                  <a:txBody>
                    <a:bodyPr/>
                    <a:lstStyle/>
                    <a:p>
                      <a:r>
                        <a:rPr lang="pt-BR" b="1" dirty="0"/>
                        <a:t>Comportamento: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Gosta de passar seu tempo livre jogando videogame.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Tem poucos amigos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Muito dedicado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Não sabe andar de skate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Adora sorvete de menta e chocolate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Necessidades: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Quer aprender uma língua estrangeira por hobby</a:t>
                      </a:r>
                      <a:br>
                        <a:rPr lang="pt-BR" b="1" dirty="0"/>
                      </a:br>
                      <a:endParaRPr lang="pt-BR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Tem dificuldade em aprender esse tipo de conteúdo</a:t>
                      </a:r>
                      <a:br>
                        <a:rPr lang="pt-BR" b="1" dirty="0"/>
                      </a:br>
                      <a:endParaRPr lang="pt-BR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Tem vergonha de tirar suas duvidas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5982690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7B353E02-3781-4879-9908-1E3F19FEB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619" b="53502" l="12052" r="47189">
                        <a14:foregroundMark x1="28000" y1="46222" x2="28000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60" t="15384" r="48419" b="42263"/>
          <a:stretch/>
        </p:blipFill>
        <p:spPr>
          <a:xfrm>
            <a:off x="1734670" y="1364386"/>
            <a:ext cx="2205318" cy="2126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0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BFA81-4E03-4AA8-A83D-54B6378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96" y="83964"/>
            <a:ext cx="9611581" cy="870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Personas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BF22A4F-3B93-4D29-AA81-9657E0EC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88681"/>
              </p:ext>
            </p:extLst>
          </p:nvPr>
        </p:nvGraphicFramePr>
        <p:xfrm>
          <a:off x="840440" y="954649"/>
          <a:ext cx="10717188" cy="540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8594">
                  <a:extLst>
                    <a:ext uri="{9D8B030D-6E8A-4147-A177-3AD203B41FA5}">
                      <a16:colId xmlns:a16="http://schemas.microsoft.com/office/drawing/2014/main" val="3972544708"/>
                    </a:ext>
                  </a:extLst>
                </a:gridCol>
                <a:gridCol w="5358594">
                  <a:extLst>
                    <a:ext uri="{9D8B030D-6E8A-4147-A177-3AD203B41FA5}">
                      <a16:colId xmlns:a16="http://schemas.microsoft.com/office/drawing/2014/main" val="3544151652"/>
                    </a:ext>
                  </a:extLst>
                </a:gridCol>
              </a:tblGrid>
              <a:tr h="2703007">
                <a:tc>
                  <a:txBody>
                    <a:bodyPr/>
                    <a:lstStyle/>
                    <a:p>
                      <a:r>
                        <a:rPr lang="pt-BR" b="1" dirty="0"/>
                        <a:t>Nome: Anna </a:t>
                      </a:r>
                      <a:r>
                        <a:rPr lang="pt-BR" b="1" dirty="0" err="1"/>
                        <a:t>faschini</a:t>
                      </a:r>
                      <a:endParaRPr lang="pt-BR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Perfil: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Mãe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49 Anos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Solteira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Mora em Marília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68331"/>
                  </a:ext>
                </a:extLst>
              </a:tr>
              <a:tr h="2703007">
                <a:tc>
                  <a:txBody>
                    <a:bodyPr/>
                    <a:lstStyle/>
                    <a:p>
                      <a:r>
                        <a:rPr lang="pt-BR" b="1" dirty="0"/>
                        <a:t>Comportamento: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Trabalha a maior parte do dia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Frequenta aulas de yoga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Anda de moto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Muito próxima aos pais e irmãos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Suas bandas favoritas são Megadeth, Sepultura e Pantera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Necessidades: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Trabalha muito, então não consegue passar muito tempo com sua filha</a:t>
                      </a:r>
                      <a:br>
                        <a:rPr lang="pt-BR" b="1" dirty="0"/>
                      </a:br>
                      <a:endParaRPr lang="pt-BR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Quer incentivar sua filha a estudar</a:t>
                      </a:r>
                      <a:br>
                        <a:rPr lang="pt-BR" b="1" dirty="0"/>
                      </a:br>
                      <a:endParaRPr lang="pt-BR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Precisa de algo para deixar sua filha ocupada, porém, ao mesmo tempo, algo que a faça se desenvolver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5982690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665B37C-7219-4199-860A-A7D4726AD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213" b="95096" l="55170" r="85037">
                        <a14:foregroundMark x1="65556" y1="93556" x2="65556" y2="93556"/>
                        <a14:foregroundMark x1="65556" y1="92889" x2="65556" y2="92889"/>
                        <a14:foregroundMark x1="66222" y1="91778" x2="66222" y2="91778"/>
                        <a14:foregroundMark x1="73333" y1="93111" x2="73333" y2="93111"/>
                        <a14:foregroundMark x1="73333" y1="92222" x2="73333" y2="9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37" t="56978" r="11230" b="669"/>
          <a:stretch/>
        </p:blipFill>
        <p:spPr>
          <a:xfrm>
            <a:off x="1936375" y="1490458"/>
            <a:ext cx="1882591" cy="2135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44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69B6D7-AA4A-4B6B-8855-4EF5AF00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15" y="74633"/>
            <a:ext cx="9611581" cy="889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Personas X </a:t>
            </a:r>
            <a:r>
              <a:rPr lang="en-US" sz="5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Objetivos</a:t>
            </a:r>
            <a:endParaRPr lang="en-US" sz="54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46098FF-5FDE-4DFF-8A6D-F9DFA696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93829"/>
              </p:ext>
            </p:extLst>
          </p:nvPr>
        </p:nvGraphicFramePr>
        <p:xfrm>
          <a:off x="860316" y="1038196"/>
          <a:ext cx="10697312" cy="5362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328">
                  <a:extLst>
                    <a:ext uri="{9D8B030D-6E8A-4147-A177-3AD203B41FA5}">
                      <a16:colId xmlns:a16="http://schemas.microsoft.com/office/drawing/2014/main" val="3024176279"/>
                    </a:ext>
                  </a:extLst>
                </a:gridCol>
                <a:gridCol w="2674328">
                  <a:extLst>
                    <a:ext uri="{9D8B030D-6E8A-4147-A177-3AD203B41FA5}">
                      <a16:colId xmlns:a16="http://schemas.microsoft.com/office/drawing/2014/main" val="607169108"/>
                    </a:ext>
                  </a:extLst>
                </a:gridCol>
                <a:gridCol w="2674328">
                  <a:extLst>
                    <a:ext uri="{9D8B030D-6E8A-4147-A177-3AD203B41FA5}">
                      <a16:colId xmlns:a16="http://schemas.microsoft.com/office/drawing/2014/main" val="2862686089"/>
                    </a:ext>
                  </a:extLst>
                </a:gridCol>
                <a:gridCol w="2674328">
                  <a:extLst>
                    <a:ext uri="{9D8B030D-6E8A-4147-A177-3AD203B41FA5}">
                      <a16:colId xmlns:a16="http://schemas.microsoft.com/office/drawing/2014/main" val="4049322142"/>
                    </a:ext>
                  </a:extLst>
                </a:gridCol>
              </a:tblGrid>
              <a:tr h="13406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Desenvolvimento acadêmico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Dificuldades de comunicação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Conteúdo seguro e de qualidade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78404"/>
                  </a:ext>
                </a:extLst>
              </a:tr>
              <a:tr h="1340651">
                <a:tc>
                  <a:txBody>
                    <a:bodyPr/>
                    <a:lstStyle/>
                    <a:p>
                      <a:r>
                        <a:rPr lang="pt-BR" b="1" dirty="0"/>
                        <a:t>Roberta </a:t>
                      </a:r>
                      <a:r>
                        <a:rPr lang="pt-BR" b="1" dirty="0" err="1"/>
                        <a:t>Rebeschini</a:t>
                      </a:r>
                      <a:r>
                        <a:rPr lang="pt-BR" b="1" dirty="0"/>
                        <a:t> (Professora)</a:t>
                      </a:r>
                      <a:endParaRPr lang="pt-BR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Criação de diálogos em duas línguas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185874"/>
                  </a:ext>
                </a:extLst>
              </a:tr>
              <a:tr h="1340651">
                <a:tc>
                  <a:txBody>
                    <a:bodyPr/>
                    <a:lstStyle/>
                    <a:p>
                      <a:r>
                        <a:rPr lang="pt-BR" b="1" dirty="0"/>
                        <a:t>Rodrigues júnior</a:t>
                      </a:r>
                      <a:endParaRPr lang="pt-BR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Aprendizado e desenvolvimento de jogos com </a:t>
                      </a:r>
                      <a:r>
                        <a:rPr lang="pt-BR" b="1" dirty="0" err="1"/>
                        <a:t>PyGame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Desenvolvimento de personagens que estimulem interação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202841"/>
                  </a:ext>
                </a:extLst>
              </a:tr>
              <a:tr h="1340651">
                <a:tc>
                  <a:txBody>
                    <a:bodyPr/>
                    <a:lstStyle/>
                    <a:p>
                      <a:r>
                        <a:rPr lang="pt-BR" b="1" dirty="0"/>
                        <a:t>Anna </a:t>
                      </a:r>
                      <a:r>
                        <a:rPr lang="pt-BR" b="1" dirty="0" err="1"/>
                        <a:t>faschini</a:t>
                      </a:r>
                      <a:endParaRPr lang="pt-BR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Interface de acompanhamento do jogador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Criação de arte e cenários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055679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A9CD877-BD4C-4EDC-8204-D5ED0D7A00CD}"/>
              </a:ext>
            </a:extLst>
          </p:cNvPr>
          <p:cNvCxnSpPr>
            <a:cxnSpLocks/>
          </p:cNvCxnSpPr>
          <p:nvPr/>
        </p:nvCxnSpPr>
        <p:spPr>
          <a:xfrm>
            <a:off x="860315" y="1037779"/>
            <a:ext cx="2679839" cy="134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199F14-50BE-4167-9139-3661A3383298}"/>
              </a:ext>
            </a:extLst>
          </p:cNvPr>
          <p:cNvSpPr txBox="1"/>
          <p:nvPr/>
        </p:nvSpPr>
        <p:spPr>
          <a:xfrm>
            <a:off x="2180131" y="1278941"/>
            <a:ext cx="13002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OBJETIVOS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6162AE-F461-4F4C-A3EC-CCA27D2FFE40}"/>
              </a:ext>
            </a:extLst>
          </p:cNvPr>
          <p:cNvSpPr txBox="1"/>
          <p:nvPr/>
        </p:nvSpPr>
        <p:spPr>
          <a:xfrm>
            <a:off x="1102234" y="1770229"/>
            <a:ext cx="12853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20048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30C1-0404-4E76-9CEE-03973857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15" y="202953"/>
            <a:ext cx="10575792" cy="7501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solidFill>
                  <a:schemeClr val="tx2"/>
                </a:solidFill>
              </a:rPr>
              <a:t>Entendimento</a:t>
            </a:r>
            <a:r>
              <a:rPr lang="en-US" sz="4800" b="1" dirty="0">
                <a:solidFill>
                  <a:schemeClr val="tx2"/>
                </a:solidFill>
              </a:rPr>
              <a:t> de </a:t>
            </a:r>
            <a:r>
              <a:rPr lang="en-US" sz="4800" b="1" dirty="0" err="1">
                <a:solidFill>
                  <a:schemeClr val="tx2"/>
                </a:solidFill>
              </a:rPr>
              <a:t>negócio</a:t>
            </a:r>
            <a:r>
              <a:rPr lang="en-US" sz="4800" b="1" dirty="0">
                <a:solidFill>
                  <a:schemeClr val="tx2"/>
                </a:solidFill>
              </a:rPr>
              <a:t> x </a:t>
            </a:r>
            <a:r>
              <a:rPr lang="en-US" sz="4800" b="1" dirty="0" err="1">
                <a:solidFill>
                  <a:schemeClr val="tx2"/>
                </a:solidFill>
              </a:rPr>
              <a:t>Certeza</a:t>
            </a:r>
            <a:r>
              <a:rPr lang="en-US" sz="4800" b="1" dirty="0">
                <a:solidFill>
                  <a:schemeClr val="tx2"/>
                </a:solidFill>
              </a:rPr>
              <a:t> </a:t>
            </a:r>
            <a:r>
              <a:rPr lang="en-US" sz="4800" b="1" dirty="0" err="1">
                <a:solidFill>
                  <a:schemeClr val="tx2"/>
                </a:solidFill>
              </a:rPr>
              <a:t>técnica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1C2819-E89C-444D-AB15-EF9C4054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18372"/>
              </p:ext>
            </p:extLst>
          </p:nvPr>
        </p:nvGraphicFramePr>
        <p:xfrm>
          <a:off x="840441" y="996182"/>
          <a:ext cx="10717200" cy="54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200">
                  <a:extLst>
                    <a:ext uri="{9D8B030D-6E8A-4147-A177-3AD203B41FA5}">
                      <a16:colId xmlns:a16="http://schemas.microsoft.com/office/drawing/2014/main" val="82074128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5341815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58465077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72214718"/>
                    </a:ext>
                  </a:extLst>
                </a:gridCol>
              </a:tblGrid>
              <a:tr h="1359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Baixo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Médio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Alto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1944"/>
                  </a:ext>
                </a:extLst>
              </a:tr>
              <a:tr h="1359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Entendo</a:t>
                      </a:r>
                    </a:p>
                    <a:p>
                      <a:pPr algn="ctr"/>
                      <a:r>
                        <a:rPr lang="pt-BR" sz="2000" b="1" dirty="0"/>
                        <a:t>Muito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Acompanhamento do progresso do aluno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Roteiro de história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8432"/>
                  </a:ext>
                </a:extLst>
              </a:tr>
              <a:tr h="1359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Entendo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Criação de personagens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Perguntas e respostas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82537"/>
                  </a:ext>
                </a:extLst>
              </a:tr>
              <a:tr h="1359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Entendo</a:t>
                      </a:r>
                    </a:p>
                    <a:p>
                      <a:pPr algn="ctr"/>
                      <a:r>
                        <a:rPr lang="pt-BR" sz="2000" b="1" dirty="0"/>
                        <a:t>pouco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Criação de jogos com </a:t>
                      </a:r>
                      <a:r>
                        <a:rPr lang="pt-BR" b="1" dirty="0" err="1"/>
                        <a:t>PyGame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Arte digital para personagens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Arte digital para cenários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Dificuldades de alunos de inglês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86193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7D303A5-EFDE-4F1A-AF8D-A83BB90921F9}"/>
              </a:ext>
            </a:extLst>
          </p:cNvPr>
          <p:cNvCxnSpPr>
            <a:cxnSpLocks/>
          </p:cNvCxnSpPr>
          <p:nvPr/>
        </p:nvCxnSpPr>
        <p:spPr>
          <a:xfrm flipH="1" flipV="1">
            <a:off x="840442" y="996182"/>
            <a:ext cx="2070538" cy="1352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EE3098-4822-4150-861F-CB28AA1CE385}"/>
              </a:ext>
            </a:extLst>
          </p:cNvPr>
          <p:cNvSpPr txBox="1"/>
          <p:nvPr/>
        </p:nvSpPr>
        <p:spPr>
          <a:xfrm>
            <a:off x="1133952" y="1760220"/>
            <a:ext cx="10555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Negócio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53C67D-A2DC-4207-A1EA-6134394A7659}"/>
              </a:ext>
            </a:extLst>
          </p:cNvPr>
          <p:cNvSpPr txBox="1"/>
          <p:nvPr/>
        </p:nvSpPr>
        <p:spPr>
          <a:xfrm>
            <a:off x="1843556" y="1272439"/>
            <a:ext cx="9806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2506997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909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Speakfluent Kids</vt:lpstr>
      <vt:lpstr>Visão do produto</vt:lpstr>
      <vt:lpstr>É / Não é – Faz / Não faz</vt:lpstr>
      <vt:lpstr>Objetivos</vt:lpstr>
      <vt:lpstr>Personas</vt:lpstr>
      <vt:lpstr>Personas</vt:lpstr>
      <vt:lpstr>Personas</vt:lpstr>
      <vt:lpstr>Personas X Objetivos</vt:lpstr>
      <vt:lpstr>Entendimento de negócio x Certeza técnica</vt:lpstr>
      <vt:lpstr>Nível de esforço x Valor de negócio</vt:lpstr>
      <vt:lpstr>Jornadas</vt:lpstr>
      <vt:lpstr>Jornadas</vt:lpstr>
      <vt:lpstr>Jornadas</vt:lpstr>
      <vt:lpstr>Ondas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Speakfluent Kids</dc:title>
  <dc:creator>Gabriel Ferreira</dc:creator>
  <cp:lastModifiedBy>Lab</cp:lastModifiedBy>
  <cp:revision>42</cp:revision>
  <dcterms:created xsi:type="dcterms:W3CDTF">2024-03-08T04:50:23Z</dcterms:created>
  <dcterms:modified xsi:type="dcterms:W3CDTF">2024-03-26T01:26:30Z</dcterms:modified>
</cp:coreProperties>
</file>