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1" r:id="rId2"/>
    <p:sldId id="259" r:id="rId3"/>
    <p:sldId id="260" r:id="rId4"/>
    <p:sldId id="261" r:id="rId5"/>
    <p:sldId id="262" r:id="rId6"/>
    <p:sldId id="263" r:id="rId7"/>
    <p:sldId id="334" r:id="rId8"/>
    <p:sldId id="335" r:id="rId9"/>
    <p:sldId id="336" r:id="rId10"/>
    <p:sldId id="338" r:id="rId11"/>
    <p:sldId id="340"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306" r:id="rId43"/>
    <p:sldId id="308" r:id="rId44"/>
    <p:sldId id="326" r:id="rId45"/>
    <p:sldId id="327" r:id="rId46"/>
    <p:sldId id="32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4" autoAdjust="0"/>
    <p:restoredTop sz="94660"/>
  </p:normalViewPr>
  <p:slideViewPr>
    <p:cSldViewPr>
      <p:cViewPr varScale="1">
        <p:scale>
          <a:sx n="73" d="100"/>
          <a:sy n="73" d="100"/>
        </p:scale>
        <p:origin x="-11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33ABC-E93F-4888-9197-014A24B181DE}" type="doc">
      <dgm:prSet loTypeId="urn:microsoft.com/office/officeart/2005/8/layout/arrow3" loCatId="relationship" qsTypeId="urn:microsoft.com/office/officeart/2005/8/quickstyle/simple5" qsCatId="simple" csTypeId="urn:microsoft.com/office/officeart/2005/8/colors/accent1_2" csCatId="accent1" phldr="1"/>
      <dgm:spPr/>
      <dgm:t>
        <a:bodyPr/>
        <a:lstStyle/>
        <a:p>
          <a:endParaRPr lang="en-US"/>
        </a:p>
      </dgm:t>
    </dgm:pt>
    <dgm:pt modelId="{18B926EC-B558-479F-BEB5-963D7A64E062}">
      <dgm:prSet phldrT="[Text]" custT="1"/>
      <dgm:spPr>
        <a:xfrm>
          <a:off x="4361687" y="0"/>
          <a:ext cx="2633472" cy="2054923"/>
        </a:xfrm>
        <a:noFill/>
        <a:ln>
          <a:noFill/>
        </a:ln>
        <a:effectLst/>
      </dgm:spPr>
      <dgm:t>
        <a:bodyPr/>
        <a:lstStyle/>
        <a:p>
          <a:r>
            <a:rPr lang="en-US" sz="2000" b="1" dirty="0" smtClean="0">
              <a:solidFill>
                <a:schemeClr val="accent6">
                  <a:lumMod val="50000"/>
                </a:schemeClr>
              </a:solidFill>
              <a:latin typeface="Calibri"/>
              <a:ea typeface="+mn-ea"/>
              <a:cs typeface="+mn-cs"/>
            </a:rPr>
            <a:t>INITIATOR</a:t>
          </a:r>
          <a:endParaRPr lang="en-US" sz="2000" b="1" dirty="0">
            <a:solidFill>
              <a:schemeClr val="accent6">
                <a:lumMod val="50000"/>
              </a:schemeClr>
            </a:solidFill>
            <a:latin typeface="Calibri"/>
            <a:ea typeface="+mn-ea"/>
            <a:cs typeface="+mn-cs"/>
          </a:endParaRPr>
        </a:p>
      </dgm:t>
    </dgm:pt>
    <dgm:pt modelId="{AFA18196-49BD-4468-8764-BD9D8CBB60C8}" type="parTrans" cxnId="{7F937C38-28EF-487F-8857-A273B0879718}">
      <dgm:prSet/>
      <dgm:spPr/>
      <dgm:t>
        <a:bodyPr/>
        <a:lstStyle/>
        <a:p>
          <a:endParaRPr lang="en-US"/>
        </a:p>
      </dgm:t>
    </dgm:pt>
    <dgm:pt modelId="{99720A02-F6B5-4BBF-9D78-C080EB7192F2}" type="sibTrans" cxnId="{7F937C38-28EF-487F-8857-A273B0879718}">
      <dgm:prSet/>
      <dgm:spPr/>
      <dgm:t>
        <a:bodyPr/>
        <a:lstStyle/>
        <a:p>
          <a:endParaRPr lang="en-US"/>
        </a:p>
      </dgm:t>
    </dgm:pt>
    <dgm:pt modelId="{DABC9597-EC8B-4406-8FE4-1E7256CDF862}">
      <dgm:prSet phldrT="[Text]" custT="1"/>
      <dgm:spPr>
        <a:xfrm>
          <a:off x="1234440" y="2837751"/>
          <a:ext cx="2633472" cy="2054923"/>
        </a:xfrm>
        <a:noFill/>
        <a:ln>
          <a:noFill/>
        </a:ln>
        <a:effectLst/>
      </dgm:spPr>
      <dgm:t>
        <a:bodyPr/>
        <a:lstStyle/>
        <a:p>
          <a:r>
            <a:rPr lang="en-US" sz="2000" b="1" dirty="0" smtClean="0">
              <a:solidFill>
                <a:schemeClr val="accent6">
                  <a:lumMod val="50000"/>
                </a:schemeClr>
              </a:solidFill>
              <a:latin typeface="Calibri"/>
              <a:ea typeface="+mn-ea"/>
              <a:cs typeface="+mn-cs"/>
            </a:rPr>
            <a:t>AUTO TASKSCHEDULER</a:t>
          </a:r>
          <a:endParaRPr lang="en-US" sz="2000" b="1" dirty="0">
            <a:solidFill>
              <a:schemeClr val="accent6">
                <a:lumMod val="50000"/>
              </a:schemeClr>
            </a:solidFill>
            <a:latin typeface="Calibri"/>
            <a:ea typeface="+mn-ea"/>
            <a:cs typeface="+mn-cs"/>
          </a:endParaRPr>
        </a:p>
      </dgm:t>
    </dgm:pt>
    <dgm:pt modelId="{40EDE140-B3F0-498B-BA61-1F95D64DC5A3}" type="parTrans" cxnId="{2A1E05BD-696D-4920-A255-594BD1E888EA}">
      <dgm:prSet/>
      <dgm:spPr/>
      <dgm:t>
        <a:bodyPr/>
        <a:lstStyle/>
        <a:p>
          <a:endParaRPr lang="en-US"/>
        </a:p>
      </dgm:t>
    </dgm:pt>
    <dgm:pt modelId="{C88FB40D-0217-4106-A316-9FEA897B903A}" type="sibTrans" cxnId="{2A1E05BD-696D-4920-A255-594BD1E888EA}">
      <dgm:prSet/>
      <dgm:spPr/>
      <dgm:t>
        <a:bodyPr/>
        <a:lstStyle/>
        <a:p>
          <a:endParaRPr lang="en-US"/>
        </a:p>
      </dgm:t>
    </dgm:pt>
    <dgm:pt modelId="{B14C34BC-0A9F-49A2-8A12-16ADFF2EFF86}" type="pres">
      <dgm:prSet presAssocID="{C9033ABC-E93F-4888-9197-014A24B181DE}" presName="compositeShape" presStyleCnt="0">
        <dgm:presLayoutVars>
          <dgm:chMax val="2"/>
          <dgm:dir/>
          <dgm:resizeHandles val="exact"/>
        </dgm:presLayoutVars>
      </dgm:prSet>
      <dgm:spPr/>
      <dgm:t>
        <a:bodyPr/>
        <a:lstStyle/>
        <a:p>
          <a:endParaRPr lang="en-US"/>
        </a:p>
      </dgm:t>
    </dgm:pt>
    <dgm:pt modelId="{FF86C212-29E6-449E-8A61-BD066FF0932F}" type="pres">
      <dgm:prSet presAssocID="{C9033ABC-E93F-4888-9197-014A24B181DE}" presName="divider" presStyleLbl="fgShp" presStyleIdx="0" presStyleCnt="1">
        <dgm:style>
          <a:lnRef idx="3">
            <a:schemeClr val="lt1"/>
          </a:lnRef>
          <a:fillRef idx="1">
            <a:schemeClr val="accent1"/>
          </a:fillRef>
          <a:effectRef idx="1">
            <a:schemeClr val="accent1"/>
          </a:effectRef>
          <a:fontRef idx="minor">
            <a:schemeClr val="lt1"/>
          </a:fontRef>
        </dgm:style>
      </dgm:prSet>
      <dgm:spPr>
        <a:xfrm rot="21300000">
          <a:off x="25254" y="1978022"/>
          <a:ext cx="8179091" cy="936629"/>
        </a:xfrm>
        <a:prstGeom prst="mathMinus">
          <a:avLst/>
        </a:prstGeom>
        <a:ln/>
      </dgm:spPr>
      <dgm:t>
        <a:bodyPr/>
        <a:lstStyle/>
        <a:p>
          <a:endParaRPr lang="en-US"/>
        </a:p>
      </dgm:t>
    </dgm:pt>
    <dgm:pt modelId="{058BCA26-C226-44D4-9F10-7EFD6BD36879}" type="pres">
      <dgm:prSet presAssocID="{18B926EC-B558-479F-BEB5-963D7A64E062}" presName="downArrow" presStyleLbl="node1" presStyleIdx="0" presStyleCnt="2" custScaleX="34456" custLinFactNeighborY="3350">
        <dgm:style>
          <a:lnRef idx="3">
            <a:schemeClr val="lt1"/>
          </a:lnRef>
          <a:fillRef idx="1">
            <a:schemeClr val="accent4"/>
          </a:fillRef>
          <a:effectRef idx="1">
            <a:schemeClr val="accent4"/>
          </a:effectRef>
          <a:fontRef idx="minor">
            <a:schemeClr val="lt1"/>
          </a:fontRef>
        </dgm:style>
      </dgm:prSet>
      <dgm:spPr>
        <a:xfrm>
          <a:off x="987552" y="310195"/>
          <a:ext cx="2468880" cy="1957070"/>
        </a:xfrm>
        <a:prstGeom prst="downArrow">
          <a:avLst/>
        </a:prstGeom>
        <a:ln>
          <a:solidFill>
            <a:schemeClr val="accent2">
              <a:lumMod val="60000"/>
              <a:lumOff val="40000"/>
            </a:schemeClr>
          </a:solidFill>
        </a:ln>
      </dgm:spPr>
      <dgm:t>
        <a:bodyPr/>
        <a:lstStyle/>
        <a:p>
          <a:endParaRPr lang="en-US"/>
        </a:p>
      </dgm:t>
    </dgm:pt>
    <dgm:pt modelId="{08F71872-6330-4E91-ACAF-D65F216C3808}" type="pres">
      <dgm:prSet presAssocID="{18B926EC-B558-479F-BEB5-963D7A64E062}" presName="downArrowText" presStyleLbl="revTx" presStyleIdx="0" presStyleCnt="2" custScaleX="73056" custScaleY="24059" custLinFactNeighborX="14674" custLinFactNeighborY="32856">
        <dgm:presLayoutVars>
          <dgm:bulletEnabled val="1"/>
        </dgm:presLayoutVars>
      </dgm:prSet>
      <dgm:spPr>
        <a:prstGeom prst="rect">
          <a:avLst/>
        </a:prstGeom>
      </dgm:spPr>
      <dgm:t>
        <a:bodyPr/>
        <a:lstStyle/>
        <a:p>
          <a:endParaRPr lang="en-US"/>
        </a:p>
      </dgm:t>
    </dgm:pt>
    <dgm:pt modelId="{EC062377-48AF-415B-85F3-21681B926D17}" type="pres">
      <dgm:prSet presAssocID="{DABC9597-EC8B-4406-8FE4-1E7256CDF862}" presName="upArrow" presStyleLbl="node1" presStyleIdx="1" presStyleCnt="2" custScaleX="36564">
        <dgm:style>
          <a:lnRef idx="3">
            <a:schemeClr val="lt1"/>
          </a:lnRef>
          <a:fillRef idx="1">
            <a:schemeClr val="accent6"/>
          </a:fillRef>
          <a:effectRef idx="1">
            <a:schemeClr val="accent6"/>
          </a:effectRef>
          <a:fontRef idx="minor">
            <a:schemeClr val="lt1"/>
          </a:fontRef>
        </dgm:style>
      </dgm:prSet>
      <dgm:spPr>
        <a:xfrm>
          <a:off x="4773168" y="2690971"/>
          <a:ext cx="2468880" cy="1957070"/>
        </a:xfrm>
        <a:prstGeom prst="upArrow">
          <a:avLst/>
        </a:prstGeom>
        <a:ln>
          <a:solidFill>
            <a:schemeClr val="tx2">
              <a:lumMod val="60000"/>
              <a:lumOff val="40000"/>
            </a:schemeClr>
          </a:solidFill>
        </a:ln>
      </dgm:spPr>
      <dgm:t>
        <a:bodyPr/>
        <a:lstStyle/>
        <a:p>
          <a:endParaRPr lang="en-US"/>
        </a:p>
      </dgm:t>
    </dgm:pt>
    <dgm:pt modelId="{8F4BD3C1-84B4-4230-B40E-0F8EB9C07304}" type="pres">
      <dgm:prSet presAssocID="{DABC9597-EC8B-4406-8FE4-1E7256CDF862}" presName="upArrowText" presStyleLbl="revTx" presStyleIdx="1" presStyleCnt="2" custScaleX="122245" custScaleY="27444" custLinFactNeighborX="2853" custLinFactNeighborY="-28077">
        <dgm:presLayoutVars>
          <dgm:bulletEnabled val="1"/>
        </dgm:presLayoutVars>
      </dgm:prSet>
      <dgm:spPr>
        <a:prstGeom prst="rect">
          <a:avLst/>
        </a:prstGeom>
      </dgm:spPr>
      <dgm:t>
        <a:bodyPr/>
        <a:lstStyle/>
        <a:p>
          <a:endParaRPr lang="en-US"/>
        </a:p>
      </dgm:t>
    </dgm:pt>
  </dgm:ptLst>
  <dgm:cxnLst>
    <dgm:cxn modelId="{7F937C38-28EF-487F-8857-A273B0879718}" srcId="{C9033ABC-E93F-4888-9197-014A24B181DE}" destId="{18B926EC-B558-479F-BEB5-963D7A64E062}" srcOrd="0" destOrd="0" parTransId="{AFA18196-49BD-4468-8764-BD9D8CBB60C8}" sibTransId="{99720A02-F6B5-4BBF-9D78-C080EB7192F2}"/>
    <dgm:cxn modelId="{E6DF87AB-9EDC-4BD7-99E5-E8AE9B37CC4D}" type="presOf" srcId="{18B926EC-B558-479F-BEB5-963D7A64E062}" destId="{08F71872-6330-4E91-ACAF-D65F216C3808}" srcOrd="0" destOrd="0" presId="urn:microsoft.com/office/officeart/2005/8/layout/arrow3"/>
    <dgm:cxn modelId="{EC295D0C-E80F-493C-9695-E75B7FAD4D2E}" type="presOf" srcId="{DABC9597-EC8B-4406-8FE4-1E7256CDF862}" destId="{8F4BD3C1-84B4-4230-B40E-0F8EB9C07304}" srcOrd="0" destOrd="0" presId="urn:microsoft.com/office/officeart/2005/8/layout/arrow3"/>
    <dgm:cxn modelId="{2A1E05BD-696D-4920-A255-594BD1E888EA}" srcId="{C9033ABC-E93F-4888-9197-014A24B181DE}" destId="{DABC9597-EC8B-4406-8FE4-1E7256CDF862}" srcOrd="1" destOrd="0" parTransId="{40EDE140-B3F0-498B-BA61-1F95D64DC5A3}" sibTransId="{C88FB40D-0217-4106-A316-9FEA897B903A}"/>
    <dgm:cxn modelId="{65619FF4-2C43-4332-A8E2-8346C14A1164}" type="presOf" srcId="{C9033ABC-E93F-4888-9197-014A24B181DE}" destId="{B14C34BC-0A9F-49A2-8A12-16ADFF2EFF86}" srcOrd="0" destOrd="0" presId="urn:microsoft.com/office/officeart/2005/8/layout/arrow3"/>
    <dgm:cxn modelId="{3926BFF3-B578-4655-8E51-B62D0970EFB3}" type="presParOf" srcId="{B14C34BC-0A9F-49A2-8A12-16ADFF2EFF86}" destId="{FF86C212-29E6-449E-8A61-BD066FF0932F}" srcOrd="0" destOrd="0" presId="urn:microsoft.com/office/officeart/2005/8/layout/arrow3"/>
    <dgm:cxn modelId="{E5D258B5-64DF-448F-9A20-7E7D68324D62}" type="presParOf" srcId="{B14C34BC-0A9F-49A2-8A12-16ADFF2EFF86}" destId="{058BCA26-C226-44D4-9F10-7EFD6BD36879}" srcOrd="1" destOrd="0" presId="urn:microsoft.com/office/officeart/2005/8/layout/arrow3"/>
    <dgm:cxn modelId="{17BE1654-F7A9-4406-989B-2BC9B6564ACB}" type="presParOf" srcId="{B14C34BC-0A9F-49A2-8A12-16ADFF2EFF86}" destId="{08F71872-6330-4E91-ACAF-D65F216C3808}" srcOrd="2" destOrd="0" presId="urn:microsoft.com/office/officeart/2005/8/layout/arrow3"/>
    <dgm:cxn modelId="{AE9D145E-55D4-47B5-AAF0-9662038C4ADB}" type="presParOf" srcId="{B14C34BC-0A9F-49A2-8A12-16ADFF2EFF86}" destId="{EC062377-48AF-415B-85F3-21681B926D17}" srcOrd="3" destOrd="0" presId="urn:microsoft.com/office/officeart/2005/8/layout/arrow3"/>
    <dgm:cxn modelId="{2C02C3DC-7F41-4B63-B4FB-CCDE14381D72}" type="presParOf" srcId="{B14C34BC-0A9F-49A2-8A12-16ADFF2EFF86}" destId="{8F4BD3C1-84B4-4230-B40E-0F8EB9C07304}"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4E5ED1-F586-4BA4-B9D9-BE1EF7331F41}" type="doc">
      <dgm:prSet loTypeId="urn:microsoft.com/office/officeart/2005/8/layout/gear1" loCatId="process" qsTypeId="urn:microsoft.com/office/officeart/2005/8/quickstyle/simple5" qsCatId="simple" csTypeId="urn:microsoft.com/office/officeart/2005/8/colors/accent1_2" csCatId="accent1" phldr="1"/>
      <dgm:spPr/>
    </dgm:pt>
    <dgm:pt modelId="{6604CE77-51D9-4894-8855-5929ACBFE239}">
      <dgm:prSet phldrT="[Text]">
        <dgm:style>
          <a:lnRef idx="1">
            <a:schemeClr val="accent2"/>
          </a:lnRef>
          <a:fillRef idx="3">
            <a:schemeClr val="accent2"/>
          </a:fillRef>
          <a:effectRef idx="2">
            <a:schemeClr val="accent2"/>
          </a:effectRef>
          <a:fontRef idx="minor">
            <a:schemeClr val="lt1"/>
          </a:fontRef>
        </dgm:style>
      </dgm:prSet>
      <dgm:spPr>
        <a:xfrm>
          <a:off x="2869521" y="1459459"/>
          <a:ext cx="2235200" cy="2235200"/>
        </a:xfr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Calibri"/>
              <a:ea typeface="+mn-ea"/>
              <a:cs typeface="+mn-cs"/>
            </a:rPr>
            <a:t>EXTENDIBILITY</a:t>
          </a:r>
          <a:endParaRPr lang="en-US" b="1" dirty="0">
            <a:solidFill>
              <a:sysClr val="window" lastClr="FFFFFF"/>
            </a:solidFill>
            <a:latin typeface="Calibri"/>
            <a:ea typeface="+mn-ea"/>
            <a:cs typeface="+mn-cs"/>
          </a:endParaRPr>
        </a:p>
      </dgm:t>
    </dgm:pt>
    <dgm:pt modelId="{A3695B7D-B562-4913-B718-D4A68C3EA46B}" type="parTrans" cxnId="{C6DA48CB-3FF4-4A59-86D7-98E1AB7696BE}">
      <dgm:prSet/>
      <dgm:spPr/>
      <dgm:t>
        <a:bodyPr/>
        <a:lstStyle/>
        <a:p>
          <a:endParaRPr lang="en-US"/>
        </a:p>
      </dgm:t>
    </dgm:pt>
    <dgm:pt modelId="{2ACCFD7F-F017-46B2-BB42-5E4D14B7CB8C}" type="sibTrans" cxnId="{C6DA48CB-3FF4-4A59-86D7-98E1AB7696BE}">
      <dgm:prSet/>
      <dgm:spPr>
        <a:xfrm>
          <a:off x="2944297" y="1043710"/>
          <a:ext cx="2749296" cy="2749296"/>
        </a:xfrm>
        <a:gradFill rotWithShape="0">
          <a:gsLst>
            <a:gs pos="0">
              <a:srgbClr val="4F81BD">
                <a:tint val="60000"/>
                <a:hueOff val="0"/>
                <a:satOff val="0"/>
                <a:lumOff val="0"/>
                <a:alphaOff val="0"/>
                <a:shade val="51000"/>
                <a:satMod val="130000"/>
              </a:srgbClr>
            </a:gs>
            <a:gs pos="80000">
              <a:srgbClr val="4F81BD">
                <a:tint val="60000"/>
                <a:hueOff val="0"/>
                <a:satOff val="0"/>
                <a:lumOff val="0"/>
                <a:alphaOff val="0"/>
                <a:shade val="93000"/>
                <a:satMod val="130000"/>
              </a:srgbClr>
            </a:gs>
            <a:gs pos="100000">
              <a:srgbClr val="4F81BD">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en-US"/>
        </a:p>
      </dgm:t>
    </dgm:pt>
    <dgm:pt modelId="{667AEB81-4449-4A47-A2B4-54A6D0D74245}">
      <dgm:prSet phldrT="[Text]">
        <dgm:style>
          <a:lnRef idx="2">
            <a:schemeClr val="accent1">
              <a:shade val="50000"/>
            </a:schemeClr>
          </a:lnRef>
          <a:fillRef idx="1">
            <a:schemeClr val="accent1"/>
          </a:fillRef>
          <a:effectRef idx="0">
            <a:schemeClr val="accent1"/>
          </a:effectRef>
          <a:fontRef idx="minor">
            <a:schemeClr val="lt1"/>
          </a:fontRef>
        </dgm:style>
      </dgm:prSet>
      <dgm:spPr>
        <a:xfrm>
          <a:off x="1014894" y="471489"/>
          <a:ext cx="2292551" cy="2092960"/>
        </a:xfrm>
        <a:solidFill>
          <a:srgbClr val="4F81BD"/>
        </a:solidFill>
        <a:ln w="25400" cap="flat" cmpd="sng" algn="ctr">
          <a:solidFill>
            <a:srgbClr val="4F81BD">
              <a:shade val="50000"/>
            </a:srgbClr>
          </a:solidFill>
          <a:prstDash val="solid"/>
        </a:ln>
        <a:effectLst/>
      </dgm:spPr>
      <dgm:t>
        <a:bodyPr/>
        <a:lstStyle/>
        <a:p>
          <a:r>
            <a:rPr lang="en-US" dirty="0" smtClean="0">
              <a:solidFill>
                <a:sysClr val="window" lastClr="FFFFFF"/>
              </a:solidFill>
              <a:latin typeface="Calibri"/>
              <a:ea typeface="+mn-ea"/>
              <a:cs typeface="+mn-cs"/>
            </a:rPr>
            <a:t>ADAPTIBILITY</a:t>
          </a:r>
          <a:endParaRPr lang="en-US" b="1" dirty="0">
            <a:solidFill>
              <a:sysClr val="window" lastClr="FFFFFF"/>
            </a:solidFill>
            <a:latin typeface="Calibri"/>
            <a:ea typeface="+mn-ea"/>
            <a:cs typeface="+mn-cs"/>
          </a:endParaRPr>
        </a:p>
      </dgm:t>
    </dgm:pt>
    <dgm:pt modelId="{C0541385-BD47-48A4-A14D-C454A9EDEC83}" type="parTrans" cxnId="{BE68BF85-47A5-4867-90F4-39F12937539C}">
      <dgm:prSet/>
      <dgm:spPr/>
      <dgm:t>
        <a:bodyPr/>
        <a:lstStyle/>
        <a:p>
          <a:endParaRPr lang="en-US"/>
        </a:p>
      </dgm:t>
    </dgm:pt>
    <dgm:pt modelId="{906F1745-2376-439D-82B0-1575CDABA752}" type="sibTrans" cxnId="{BE68BF85-47A5-4867-90F4-39F12937539C}">
      <dgm:prSet/>
      <dgm:spPr>
        <a:xfrm>
          <a:off x="679476" y="153902"/>
          <a:ext cx="2078736" cy="2078736"/>
        </a:xfrm>
        <a:gradFill rotWithShape="0">
          <a:gsLst>
            <a:gs pos="0">
              <a:srgbClr val="4F81BD">
                <a:tint val="60000"/>
                <a:hueOff val="0"/>
                <a:satOff val="0"/>
                <a:lumOff val="0"/>
                <a:alphaOff val="0"/>
                <a:shade val="51000"/>
                <a:satMod val="130000"/>
              </a:srgbClr>
            </a:gs>
            <a:gs pos="80000">
              <a:srgbClr val="4F81BD">
                <a:tint val="60000"/>
                <a:hueOff val="0"/>
                <a:satOff val="0"/>
                <a:lumOff val="0"/>
                <a:alphaOff val="0"/>
                <a:shade val="93000"/>
                <a:satMod val="130000"/>
              </a:srgbClr>
            </a:gs>
            <a:gs pos="100000">
              <a:srgbClr val="4F81BD">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endParaRPr lang="en-US"/>
        </a:p>
      </dgm:t>
    </dgm:pt>
    <dgm:pt modelId="{A0F63F07-3651-4A85-8855-1615630C64AA}" type="pres">
      <dgm:prSet presAssocID="{6B4E5ED1-F586-4BA4-B9D9-BE1EF7331F41}" presName="composite" presStyleCnt="0">
        <dgm:presLayoutVars>
          <dgm:chMax val="3"/>
          <dgm:animLvl val="lvl"/>
          <dgm:resizeHandles val="exact"/>
        </dgm:presLayoutVars>
      </dgm:prSet>
      <dgm:spPr/>
    </dgm:pt>
    <dgm:pt modelId="{D7BC0166-BD3E-4BB9-8396-57C306C8E21C}" type="pres">
      <dgm:prSet presAssocID="{6604CE77-51D9-4894-8855-5929ACBFE239}" presName="gear1" presStyleLbl="node1" presStyleIdx="0" presStyleCnt="2" custLinFactNeighborX="1106" custLinFactNeighborY="1658">
        <dgm:presLayoutVars>
          <dgm:chMax val="1"/>
          <dgm:bulletEnabled val="1"/>
        </dgm:presLayoutVars>
      </dgm:prSet>
      <dgm:spPr>
        <a:prstGeom prst="gear9">
          <a:avLst/>
        </a:prstGeom>
      </dgm:spPr>
      <dgm:t>
        <a:bodyPr/>
        <a:lstStyle/>
        <a:p>
          <a:endParaRPr lang="en-US"/>
        </a:p>
      </dgm:t>
    </dgm:pt>
    <dgm:pt modelId="{97246B77-F325-4473-B5C6-973FEA7D09B3}" type="pres">
      <dgm:prSet presAssocID="{6604CE77-51D9-4894-8855-5929ACBFE239}" presName="gear1srcNode" presStyleLbl="node1" presStyleIdx="0" presStyleCnt="2"/>
      <dgm:spPr/>
      <dgm:t>
        <a:bodyPr/>
        <a:lstStyle/>
        <a:p>
          <a:endParaRPr lang="en-US"/>
        </a:p>
      </dgm:t>
    </dgm:pt>
    <dgm:pt modelId="{A025CCB9-2D26-4F99-9C0A-922E5F7534F5}" type="pres">
      <dgm:prSet presAssocID="{6604CE77-51D9-4894-8855-5929ACBFE239}" presName="gear1dstNode" presStyleLbl="node1" presStyleIdx="0" presStyleCnt="2"/>
      <dgm:spPr/>
      <dgm:t>
        <a:bodyPr/>
        <a:lstStyle/>
        <a:p>
          <a:endParaRPr lang="en-US"/>
        </a:p>
      </dgm:t>
    </dgm:pt>
    <dgm:pt modelId="{9024860F-D8EE-41CD-9C2F-DF49476E15D6}" type="pres">
      <dgm:prSet presAssocID="{667AEB81-4449-4A47-A2B4-54A6D0D74245}" presName="gear2" presStyleLbl="node1" presStyleIdx="1" presStyleCnt="2" custScaleX="141028" custScaleY="128750" custLinFactNeighborX="-12054" custLinFactNeighborY="-11621">
        <dgm:presLayoutVars>
          <dgm:chMax val="1"/>
          <dgm:bulletEnabled val="1"/>
        </dgm:presLayoutVars>
      </dgm:prSet>
      <dgm:spPr>
        <a:prstGeom prst="gear6">
          <a:avLst/>
        </a:prstGeom>
      </dgm:spPr>
      <dgm:t>
        <a:bodyPr/>
        <a:lstStyle/>
        <a:p>
          <a:endParaRPr lang="en-US"/>
        </a:p>
      </dgm:t>
    </dgm:pt>
    <dgm:pt modelId="{4350C03C-88EE-461B-BDAF-4C24C9B7961E}" type="pres">
      <dgm:prSet presAssocID="{667AEB81-4449-4A47-A2B4-54A6D0D74245}" presName="gear2srcNode" presStyleLbl="node1" presStyleIdx="1" presStyleCnt="2"/>
      <dgm:spPr/>
      <dgm:t>
        <a:bodyPr/>
        <a:lstStyle/>
        <a:p>
          <a:endParaRPr lang="en-US"/>
        </a:p>
      </dgm:t>
    </dgm:pt>
    <dgm:pt modelId="{BA0D43F5-95D6-49D2-8332-FAEB00645128}" type="pres">
      <dgm:prSet presAssocID="{667AEB81-4449-4A47-A2B4-54A6D0D74245}" presName="gear2dstNode" presStyleLbl="node1" presStyleIdx="1" presStyleCnt="2"/>
      <dgm:spPr/>
      <dgm:t>
        <a:bodyPr/>
        <a:lstStyle/>
        <a:p>
          <a:endParaRPr lang="en-US"/>
        </a:p>
      </dgm:t>
    </dgm:pt>
    <dgm:pt modelId="{6EAE7347-A3A5-417A-95F6-5AD5094EA0C2}" type="pres">
      <dgm:prSet presAssocID="{2ACCFD7F-F017-46B2-BB42-5E4D14B7CB8C}" presName="connector1" presStyleLbl="sibTrans2D1" presStyleIdx="0" presStyleCnt="2"/>
      <dgm:spPr>
        <a:prstGeom prst="circularArrow">
          <a:avLst>
            <a:gd name="adj1" fmla="val 4878"/>
            <a:gd name="adj2" fmla="val 312630"/>
            <a:gd name="adj3" fmla="val 3133259"/>
            <a:gd name="adj4" fmla="val 15234156"/>
            <a:gd name="adj5" fmla="val 5691"/>
          </a:avLst>
        </a:prstGeom>
      </dgm:spPr>
      <dgm:t>
        <a:bodyPr/>
        <a:lstStyle/>
        <a:p>
          <a:endParaRPr lang="en-US"/>
        </a:p>
      </dgm:t>
    </dgm:pt>
    <dgm:pt modelId="{15558C87-5521-46EC-8D57-14ABF908238B}" type="pres">
      <dgm:prSet presAssocID="{906F1745-2376-439D-82B0-1575CDABA752}" presName="connector2" presStyleLbl="sibTrans2D1" presStyleIdx="1" presStyleCnt="2" custLinFactNeighborX="-27755" custLinFactNeighborY="-18331"/>
      <dgm:spPr>
        <a:prstGeom prst="leftCircularArrow">
          <a:avLst>
            <a:gd name="adj1" fmla="val 6452"/>
            <a:gd name="adj2" fmla="val 429999"/>
            <a:gd name="adj3" fmla="val 10489124"/>
            <a:gd name="adj4" fmla="val 14837806"/>
            <a:gd name="adj5" fmla="val 7527"/>
          </a:avLst>
        </a:prstGeom>
      </dgm:spPr>
      <dgm:t>
        <a:bodyPr/>
        <a:lstStyle/>
        <a:p>
          <a:endParaRPr lang="en-US"/>
        </a:p>
      </dgm:t>
    </dgm:pt>
  </dgm:ptLst>
  <dgm:cxnLst>
    <dgm:cxn modelId="{0C4C28AE-6BD9-4BD6-B8E7-D5BB8720EEFF}" type="presOf" srcId="{6604CE77-51D9-4894-8855-5929ACBFE239}" destId="{97246B77-F325-4473-B5C6-973FEA7D09B3}" srcOrd="1" destOrd="0" presId="urn:microsoft.com/office/officeart/2005/8/layout/gear1"/>
    <dgm:cxn modelId="{F7849477-58F3-4C78-9AD5-6B9822853DBD}" type="presOf" srcId="{6604CE77-51D9-4894-8855-5929ACBFE239}" destId="{A025CCB9-2D26-4F99-9C0A-922E5F7534F5}" srcOrd="2" destOrd="0" presId="urn:microsoft.com/office/officeart/2005/8/layout/gear1"/>
    <dgm:cxn modelId="{383854BC-7DA4-49B8-BB80-569985FE4842}" type="presOf" srcId="{667AEB81-4449-4A47-A2B4-54A6D0D74245}" destId="{BA0D43F5-95D6-49D2-8332-FAEB00645128}" srcOrd="2" destOrd="0" presId="urn:microsoft.com/office/officeart/2005/8/layout/gear1"/>
    <dgm:cxn modelId="{F1A451F1-BD91-4EBC-B998-DE86E927E0DF}" type="presOf" srcId="{6B4E5ED1-F586-4BA4-B9D9-BE1EF7331F41}" destId="{A0F63F07-3651-4A85-8855-1615630C64AA}" srcOrd="0" destOrd="0" presId="urn:microsoft.com/office/officeart/2005/8/layout/gear1"/>
    <dgm:cxn modelId="{796A8D18-FD58-42FD-8E8E-AC9D2D01FC9A}" type="presOf" srcId="{2ACCFD7F-F017-46B2-BB42-5E4D14B7CB8C}" destId="{6EAE7347-A3A5-417A-95F6-5AD5094EA0C2}" srcOrd="0" destOrd="0" presId="urn:microsoft.com/office/officeart/2005/8/layout/gear1"/>
    <dgm:cxn modelId="{0766BDB2-B94C-4FC6-9A1F-CB973FB41754}" type="presOf" srcId="{667AEB81-4449-4A47-A2B4-54A6D0D74245}" destId="{9024860F-D8EE-41CD-9C2F-DF49476E15D6}" srcOrd="0" destOrd="0" presId="urn:microsoft.com/office/officeart/2005/8/layout/gear1"/>
    <dgm:cxn modelId="{BE68BF85-47A5-4867-90F4-39F12937539C}" srcId="{6B4E5ED1-F586-4BA4-B9D9-BE1EF7331F41}" destId="{667AEB81-4449-4A47-A2B4-54A6D0D74245}" srcOrd="1" destOrd="0" parTransId="{C0541385-BD47-48A4-A14D-C454A9EDEC83}" sibTransId="{906F1745-2376-439D-82B0-1575CDABA752}"/>
    <dgm:cxn modelId="{B1315480-DB87-401A-BEA8-F55A431565A1}" type="presOf" srcId="{667AEB81-4449-4A47-A2B4-54A6D0D74245}" destId="{4350C03C-88EE-461B-BDAF-4C24C9B7961E}" srcOrd="1" destOrd="0" presId="urn:microsoft.com/office/officeart/2005/8/layout/gear1"/>
    <dgm:cxn modelId="{21D68DC4-C10A-4431-B730-C6427C1BF67B}" type="presOf" srcId="{906F1745-2376-439D-82B0-1575CDABA752}" destId="{15558C87-5521-46EC-8D57-14ABF908238B}" srcOrd="0" destOrd="0" presId="urn:microsoft.com/office/officeart/2005/8/layout/gear1"/>
    <dgm:cxn modelId="{C6DA48CB-3FF4-4A59-86D7-98E1AB7696BE}" srcId="{6B4E5ED1-F586-4BA4-B9D9-BE1EF7331F41}" destId="{6604CE77-51D9-4894-8855-5929ACBFE239}" srcOrd="0" destOrd="0" parTransId="{A3695B7D-B562-4913-B718-D4A68C3EA46B}" sibTransId="{2ACCFD7F-F017-46B2-BB42-5E4D14B7CB8C}"/>
    <dgm:cxn modelId="{18964B4E-DB59-4674-ABC7-35697745CA4C}" type="presOf" srcId="{6604CE77-51D9-4894-8855-5929ACBFE239}" destId="{D7BC0166-BD3E-4BB9-8396-57C306C8E21C}" srcOrd="0" destOrd="0" presId="urn:microsoft.com/office/officeart/2005/8/layout/gear1"/>
    <dgm:cxn modelId="{3D93EB00-25B7-4404-965E-956FC6E6A39B}" type="presParOf" srcId="{A0F63F07-3651-4A85-8855-1615630C64AA}" destId="{D7BC0166-BD3E-4BB9-8396-57C306C8E21C}" srcOrd="0" destOrd="0" presId="urn:microsoft.com/office/officeart/2005/8/layout/gear1"/>
    <dgm:cxn modelId="{045B8993-0459-4076-8D8D-926F70F7A725}" type="presParOf" srcId="{A0F63F07-3651-4A85-8855-1615630C64AA}" destId="{97246B77-F325-4473-B5C6-973FEA7D09B3}" srcOrd="1" destOrd="0" presId="urn:microsoft.com/office/officeart/2005/8/layout/gear1"/>
    <dgm:cxn modelId="{B666A344-6CDD-488F-87A9-07AAD99D06D2}" type="presParOf" srcId="{A0F63F07-3651-4A85-8855-1615630C64AA}" destId="{A025CCB9-2D26-4F99-9C0A-922E5F7534F5}" srcOrd="2" destOrd="0" presId="urn:microsoft.com/office/officeart/2005/8/layout/gear1"/>
    <dgm:cxn modelId="{C6CE216F-957A-4283-A0EF-1F20D026B87F}" type="presParOf" srcId="{A0F63F07-3651-4A85-8855-1615630C64AA}" destId="{9024860F-D8EE-41CD-9C2F-DF49476E15D6}" srcOrd="3" destOrd="0" presId="urn:microsoft.com/office/officeart/2005/8/layout/gear1"/>
    <dgm:cxn modelId="{3467A16F-DCC6-461D-A119-1D8A22DE7C93}" type="presParOf" srcId="{A0F63F07-3651-4A85-8855-1615630C64AA}" destId="{4350C03C-88EE-461B-BDAF-4C24C9B7961E}" srcOrd="4" destOrd="0" presId="urn:microsoft.com/office/officeart/2005/8/layout/gear1"/>
    <dgm:cxn modelId="{D1FF5642-D4C0-44B5-8ABA-42BF8C6DA8B8}" type="presParOf" srcId="{A0F63F07-3651-4A85-8855-1615630C64AA}" destId="{BA0D43F5-95D6-49D2-8332-FAEB00645128}" srcOrd="5" destOrd="0" presId="urn:microsoft.com/office/officeart/2005/8/layout/gear1"/>
    <dgm:cxn modelId="{CDFCCF8D-4717-4CD6-9338-37380776E80B}" type="presParOf" srcId="{A0F63F07-3651-4A85-8855-1615630C64AA}" destId="{6EAE7347-A3A5-417A-95F6-5AD5094EA0C2}" srcOrd="6" destOrd="0" presId="urn:microsoft.com/office/officeart/2005/8/layout/gear1"/>
    <dgm:cxn modelId="{B743636B-CE7A-49C7-8594-CD1D0853B26E}" type="presParOf" srcId="{A0F63F07-3651-4A85-8855-1615630C64AA}" destId="{15558C87-5521-46EC-8D57-14ABF908238B}" srcOrd="7"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640F2B2-1204-4D25-98C8-9AD51869E739}" type="doc">
      <dgm:prSet loTypeId="urn:microsoft.com/office/officeart/2005/8/layout/arrow2" loCatId="process" qsTypeId="urn:microsoft.com/office/officeart/2005/8/quickstyle/simple1" qsCatId="simple" csTypeId="urn:microsoft.com/office/officeart/2005/8/colors/accent1_2" csCatId="accent1" phldr="1"/>
      <dgm:spPr/>
    </dgm:pt>
    <dgm:pt modelId="{26E8AFCA-C2B5-478F-921B-3D9DD8C7926C}">
      <dgm:prSet phldrT="[Text]" custT="1"/>
      <dgm:spPr/>
      <dgm:t>
        <a:bodyPr/>
        <a:lstStyle/>
        <a:p>
          <a:r>
            <a:rPr lang="en-US" sz="1800" b="1" dirty="0" smtClean="0">
              <a:solidFill>
                <a:schemeClr val="accent3">
                  <a:lumMod val="50000"/>
                </a:schemeClr>
              </a:solidFill>
            </a:rPr>
            <a:t>Phase 1</a:t>
          </a:r>
          <a:endParaRPr lang="en-US" sz="1800" dirty="0"/>
        </a:p>
      </dgm:t>
    </dgm:pt>
    <dgm:pt modelId="{20E305B8-AA21-4862-917B-39C1B707E1AD}" type="parTrans" cxnId="{160E4704-7F57-4C7A-9BA9-D77FA0B51584}">
      <dgm:prSet/>
      <dgm:spPr/>
      <dgm:t>
        <a:bodyPr/>
        <a:lstStyle/>
        <a:p>
          <a:endParaRPr lang="en-US"/>
        </a:p>
      </dgm:t>
    </dgm:pt>
    <dgm:pt modelId="{E938A32E-E4B3-4FD4-8D0A-EF27D744DA26}" type="sibTrans" cxnId="{160E4704-7F57-4C7A-9BA9-D77FA0B51584}">
      <dgm:prSet/>
      <dgm:spPr/>
      <dgm:t>
        <a:bodyPr/>
        <a:lstStyle/>
        <a:p>
          <a:endParaRPr lang="en-US"/>
        </a:p>
      </dgm:t>
    </dgm:pt>
    <dgm:pt modelId="{E5CDA34C-BD73-4360-B7F2-8DD5CAF9F768}">
      <dgm:prSet phldrT="[Text]" custT="1"/>
      <dgm:spPr/>
      <dgm:t>
        <a:bodyPr/>
        <a:lstStyle/>
        <a:p>
          <a:r>
            <a:rPr lang="en-US" sz="1800" b="1" dirty="0" smtClean="0">
              <a:solidFill>
                <a:schemeClr val="accent3">
                  <a:lumMod val="50000"/>
                </a:schemeClr>
              </a:solidFill>
            </a:rPr>
            <a:t>Phase 2</a:t>
          </a:r>
          <a:endParaRPr lang="en-US" sz="1800" b="1" dirty="0">
            <a:solidFill>
              <a:schemeClr val="accent3">
                <a:lumMod val="50000"/>
              </a:schemeClr>
            </a:solidFill>
          </a:endParaRPr>
        </a:p>
      </dgm:t>
    </dgm:pt>
    <dgm:pt modelId="{AD4DF5E0-63DB-46F3-B74D-9D5153EDB84C}" type="parTrans" cxnId="{4C20A0E0-49CD-492E-B529-2E96B85AEBB3}">
      <dgm:prSet/>
      <dgm:spPr/>
      <dgm:t>
        <a:bodyPr/>
        <a:lstStyle/>
        <a:p>
          <a:endParaRPr lang="en-US"/>
        </a:p>
      </dgm:t>
    </dgm:pt>
    <dgm:pt modelId="{CD60FBC8-A014-4870-AFF4-1A7BCEF6B89A}" type="sibTrans" cxnId="{4C20A0E0-49CD-492E-B529-2E96B85AEBB3}">
      <dgm:prSet/>
      <dgm:spPr/>
      <dgm:t>
        <a:bodyPr/>
        <a:lstStyle/>
        <a:p>
          <a:endParaRPr lang="en-US"/>
        </a:p>
      </dgm:t>
    </dgm:pt>
    <dgm:pt modelId="{3259DA42-642E-4DFB-B427-147C19B136AB}">
      <dgm:prSet phldrT="[Text]" custT="1"/>
      <dgm:spPr/>
      <dgm:t>
        <a:bodyPr/>
        <a:lstStyle/>
        <a:p>
          <a:r>
            <a:rPr lang="en-US" sz="1800" b="1" dirty="0" smtClean="0">
              <a:solidFill>
                <a:srgbClr val="000000"/>
              </a:solidFill>
            </a:rPr>
            <a:t>Phase 3</a:t>
          </a:r>
          <a:endParaRPr lang="en-US" sz="1800" b="1" dirty="0">
            <a:solidFill>
              <a:srgbClr val="000000"/>
            </a:solidFill>
          </a:endParaRPr>
        </a:p>
      </dgm:t>
    </dgm:pt>
    <dgm:pt modelId="{AFBDFBE9-5955-45BA-9FD4-70406A018A3A}" type="parTrans" cxnId="{C3824141-C49D-41B9-88BD-6E766E21B72F}">
      <dgm:prSet/>
      <dgm:spPr/>
      <dgm:t>
        <a:bodyPr/>
        <a:lstStyle/>
        <a:p>
          <a:endParaRPr lang="en-US"/>
        </a:p>
      </dgm:t>
    </dgm:pt>
    <dgm:pt modelId="{3956ADE2-5F77-42B6-906D-1FA4F1CD371B}" type="sibTrans" cxnId="{C3824141-C49D-41B9-88BD-6E766E21B72F}">
      <dgm:prSet/>
      <dgm:spPr/>
      <dgm:t>
        <a:bodyPr/>
        <a:lstStyle/>
        <a:p>
          <a:endParaRPr lang="en-US"/>
        </a:p>
      </dgm:t>
    </dgm:pt>
    <dgm:pt modelId="{6C769D9F-C99A-4ECD-A5DC-916592CF5DB1}" type="pres">
      <dgm:prSet presAssocID="{4640F2B2-1204-4D25-98C8-9AD51869E739}" presName="arrowDiagram" presStyleCnt="0">
        <dgm:presLayoutVars>
          <dgm:chMax val="5"/>
          <dgm:dir/>
          <dgm:resizeHandles val="exact"/>
        </dgm:presLayoutVars>
      </dgm:prSet>
      <dgm:spPr/>
    </dgm:pt>
    <dgm:pt modelId="{4EBBB839-9FEB-4358-BE63-776F7430D455}" type="pres">
      <dgm:prSet presAssocID="{4640F2B2-1204-4D25-98C8-9AD51869E739}" presName="arrow" presStyleLbl="bgShp" presStyleIdx="0" presStyleCnt="1" custLinFactNeighborX="-11438" custLinFactNeighborY="29612">
        <dgm:style>
          <a:lnRef idx="0">
            <a:schemeClr val="accent1"/>
          </a:lnRef>
          <a:fillRef idx="3">
            <a:schemeClr val="accent1"/>
          </a:fillRef>
          <a:effectRef idx="3">
            <a:schemeClr val="accent1"/>
          </a:effectRef>
          <a:fontRef idx="minor">
            <a:schemeClr val="lt1"/>
          </a:fontRef>
        </dgm:style>
      </dgm:prSet>
      <dgm:spPr>
        <a:solidFill>
          <a:schemeClr val="tx2">
            <a:lumMod val="60000"/>
            <a:lumOff val="40000"/>
          </a:schemeClr>
        </a:solidFill>
      </dgm:spPr>
    </dgm:pt>
    <dgm:pt modelId="{7B658848-729C-4060-A799-ACB09275CD55}" type="pres">
      <dgm:prSet presAssocID="{4640F2B2-1204-4D25-98C8-9AD51869E739}" presName="arrowDiagram3" presStyleCnt="0"/>
      <dgm:spPr/>
    </dgm:pt>
    <dgm:pt modelId="{31116086-2068-43CD-BAAE-700EF20CADA7}" type="pres">
      <dgm:prSet presAssocID="{26E8AFCA-C2B5-478F-921B-3D9DD8C7926C}" presName="bullet3a" presStyleLbl="node1" presStyleIdx="0" presStyleCnt="3" custLinFactY="-16688" custLinFactNeighborX="-87516" custLinFactNeighborY="-100000">
        <dgm:style>
          <a:lnRef idx="1">
            <a:schemeClr val="accent1"/>
          </a:lnRef>
          <a:fillRef idx="2">
            <a:schemeClr val="accent1"/>
          </a:fillRef>
          <a:effectRef idx="1">
            <a:schemeClr val="accent1"/>
          </a:effectRef>
          <a:fontRef idx="minor">
            <a:schemeClr val="dk1"/>
          </a:fontRef>
        </dgm:style>
      </dgm:prSet>
      <dgm:spPr/>
    </dgm:pt>
    <dgm:pt modelId="{4158D053-F2F1-42F5-BD36-37D78B0DFBA5}" type="pres">
      <dgm:prSet presAssocID="{26E8AFCA-C2B5-478F-921B-3D9DD8C7926C}" presName="textBox3a" presStyleLbl="revTx" presStyleIdx="0" presStyleCnt="3">
        <dgm:presLayoutVars>
          <dgm:bulletEnabled val="1"/>
        </dgm:presLayoutVars>
      </dgm:prSet>
      <dgm:spPr/>
      <dgm:t>
        <a:bodyPr/>
        <a:lstStyle/>
        <a:p>
          <a:endParaRPr lang="en-US"/>
        </a:p>
      </dgm:t>
    </dgm:pt>
    <dgm:pt modelId="{AC6028C0-B6D0-4AEF-8D76-27EE0E837F3A}" type="pres">
      <dgm:prSet presAssocID="{E5CDA34C-BD73-4360-B7F2-8DD5CAF9F768}" presName="bullet3b" presStyleLbl="node1" presStyleIdx="1" presStyleCnt="3" custLinFactNeighborX="8069" custLinFactNeighborY="-64552">
        <dgm:style>
          <a:lnRef idx="1">
            <a:schemeClr val="accent1"/>
          </a:lnRef>
          <a:fillRef idx="2">
            <a:schemeClr val="accent1"/>
          </a:fillRef>
          <a:effectRef idx="1">
            <a:schemeClr val="accent1"/>
          </a:effectRef>
          <a:fontRef idx="minor">
            <a:schemeClr val="dk1"/>
          </a:fontRef>
        </dgm:style>
      </dgm:prSet>
      <dgm:spPr/>
    </dgm:pt>
    <dgm:pt modelId="{3705F2FB-2CC6-4732-B9D4-9B3E7AC8ABD2}" type="pres">
      <dgm:prSet presAssocID="{E5CDA34C-BD73-4360-B7F2-8DD5CAF9F768}" presName="textBox3b" presStyleLbl="revTx" presStyleIdx="1" presStyleCnt="3">
        <dgm:presLayoutVars>
          <dgm:bulletEnabled val="1"/>
        </dgm:presLayoutVars>
      </dgm:prSet>
      <dgm:spPr/>
      <dgm:t>
        <a:bodyPr/>
        <a:lstStyle/>
        <a:p>
          <a:endParaRPr lang="en-US"/>
        </a:p>
      </dgm:t>
    </dgm:pt>
    <dgm:pt modelId="{AC7E69EA-FF29-419F-B464-7DBC69EFBBF1}" type="pres">
      <dgm:prSet presAssocID="{3259DA42-642E-4DFB-B427-147C19B136AB}" presName="bullet3c" presStyleLbl="node1" presStyleIdx="2" presStyleCnt="3" custLinFactX="45875" custLinFactNeighborX="100000" custLinFactNeighborY="-23340">
        <dgm:style>
          <a:lnRef idx="1">
            <a:schemeClr val="accent1"/>
          </a:lnRef>
          <a:fillRef idx="2">
            <a:schemeClr val="accent1"/>
          </a:fillRef>
          <a:effectRef idx="1">
            <a:schemeClr val="accent1"/>
          </a:effectRef>
          <a:fontRef idx="minor">
            <a:schemeClr val="dk1"/>
          </a:fontRef>
        </dgm:style>
      </dgm:prSet>
      <dgm:spPr/>
    </dgm:pt>
    <dgm:pt modelId="{8591A93F-32BD-4890-87FD-AE513BDF0196}" type="pres">
      <dgm:prSet presAssocID="{3259DA42-642E-4DFB-B427-147C19B136AB}" presName="textBox3c" presStyleLbl="revTx" presStyleIdx="2" presStyleCnt="3" custLinFactNeighborX="44240" custLinFactNeighborY="-7857">
        <dgm:presLayoutVars>
          <dgm:bulletEnabled val="1"/>
        </dgm:presLayoutVars>
      </dgm:prSet>
      <dgm:spPr/>
      <dgm:t>
        <a:bodyPr/>
        <a:lstStyle/>
        <a:p>
          <a:endParaRPr lang="en-US"/>
        </a:p>
      </dgm:t>
    </dgm:pt>
  </dgm:ptLst>
  <dgm:cxnLst>
    <dgm:cxn modelId="{160E4704-7F57-4C7A-9BA9-D77FA0B51584}" srcId="{4640F2B2-1204-4D25-98C8-9AD51869E739}" destId="{26E8AFCA-C2B5-478F-921B-3D9DD8C7926C}" srcOrd="0" destOrd="0" parTransId="{20E305B8-AA21-4862-917B-39C1B707E1AD}" sibTransId="{E938A32E-E4B3-4FD4-8D0A-EF27D744DA26}"/>
    <dgm:cxn modelId="{4C20A0E0-49CD-492E-B529-2E96B85AEBB3}" srcId="{4640F2B2-1204-4D25-98C8-9AD51869E739}" destId="{E5CDA34C-BD73-4360-B7F2-8DD5CAF9F768}" srcOrd="1" destOrd="0" parTransId="{AD4DF5E0-63DB-46F3-B74D-9D5153EDB84C}" sibTransId="{CD60FBC8-A014-4870-AFF4-1A7BCEF6B89A}"/>
    <dgm:cxn modelId="{7A4F4A6F-ABE1-42C7-B3B1-FB95F19429C6}" type="presOf" srcId="{26E8AFCA-C2B5-478F-921B-3D9DD8C7926C}" destId="{4158D053-F2F1-42F5-BD36-37D78B0DFBA5}" srcOrd="0" destOrd="0" presId="urn:microsoft.com/office/officeart/2005/8/layout/arrow2"/>
    <dgm:cxn modelId="{C1D95FDC-03A2-4A31-8E39-890AD0A7F706}" type="presOf" srcId="{3259DA42-642E-4DFB-B427-147C19B136AB}" destId="{8591A93F-32BD-4890-87FD-AE513BDF0196}" srcOrd="0" destOrd="0" presId="urn:microsoft.com/office/officeart/2005/8/layout/arrow2"/>
    <dgm:cxn modelId="{C3824141-C49D-41B9-88BD-6E766E21B72F}" srcId="{4640F2B2-1204-4D25-98C8-9AD51869E739}" destId="{3259DA42-642E-4DFB-B427-147C19B136AB}" srcOrd="2" destOrd="0" parTransId="{AFBDFBE9-5955-45BA-9FD4-70406A018A3A}" sibTransId="{3956ADE2-5F77-42B6-906D-1FA4F1CD371B}"/>
    <dgm:cxn modelId="{DF4ECD3A-1951-49B8-BC32-36A0865489CA}" type="presOf" srcId="{E5CDA34C-BD73-4360-B7F2-8DD5CAF9F768}" destId="{3705F2FB-2CC6-4732-B9D4-9B3E7AC8ABD2}" srcOrd="0" destOrd="0" presId="urn:microsoft.com/office/officeart/2005/8/layout/arrow2"/>
    <dgm:cxn modelId="{3F545BF8-47A8-4144-9475-D031AE726C0A}" type="presOf" srcId="{4640F2B2-1204-4D25-98C8-9AD51869E739}" destId="{6C769D9F-C99A-4ECD-A5DC-916592CF5DB1}" srcOrd="0" destOrd="0" presId="urn:microsoft.com/office/officeart/2005/8/layout/arrow2"/>
    <dgm:cxn modelId="{755DA104-A9E5-4B14-B59E-825F1E2A8392}" type="presParOf" srcId="{6C769D9F-C99A-4ECD-A5DC-916592CF5DB1}" destId="{4EBBB839-9FEB-4358-BE63-776F7430D455}" srcOrd="0" destOrd="0" presId="urn:microsoft.com/office/officeart/2005/8/layout/arrow2"/>
    <dgm:cxn modelId="{5FED89DB-4370-42C2-A214-DFBC439C9A2D}" type="presParOf" srcId="{6C769D9F-C99A-4ECD-A5DC-916592CF5DB1}" destId="{7B658848-729C-4060-A799-ACB09275CD55}" srcOrd="1" destOrd="0" presId="urn:microsoft.com/office/officeart/2005/8/layout/arrow2"/>
    <dgm:cxn modelId="{EB9467C7-7384-4706-834C-4AFF7E63A233}" type="presParOf" srcId="{7B658848-729C-4060-A799-ACB09275CD55}" destId="{31116086-2068-43CD-BAAE-700EF20CADA7}" srcOrd="0" destOrd="0" presId="urn:microsoft.com/office/officeart/2005/8/layout/arrow2"/>
    <dgm:cxn modelId="{CEC732EF-DB5F-44F0-96E0-E3346A50CAC6}" type="presParOf" srcId="{7B658848-729C-4060-A799-ACB09275CD55}" destId="{4158D053-F2F1-42F5-BD36-37D78B0DFBA5}" srcOrd="1" destOrd="0" presId="urn:microsoft.com/office/officeart/2005/8/layout/arrow2"/>
    <dgm:cxn modelId="{1A402CF5-12BB-4C64-A611-8C60FFD38B83}" type="presParOf" srcId="{7B658848-729C-4060-A799-ACB09275CD55}" destId="{AC6028C0-B6D0-4AEF-8D76-27EE0E837F3A}" srcOrd="2" destOrd="0" presId="urn:microsoft.com/office/officeart/2005/8/layout/arrow2"/>
    <dgm:cxn modelId="{3FB415AE-3C10-49DC-9203-B605AB381442}" type="presParOf" srcId="{7B658848-729C-4060-A799-ACB09275CD55}" destId="{3705F2FB-2CC6-4732-B9D4-9B3E7AC8ABD2}" srcOrd="3" destOrd="0" presId="urn:microsoft.com/office/officeart/2005/8/layout/arrow2"/>
    <dgm:cxn modelId="{1DF85E3A-133B-40C0-9C78-129A191C229F}" type="presParOf" srcId="{7B658848-729C-4060-A799-ACB09275CD55}" destId="{AC7E69EA-FF29-419F-B464-7DBC69EFBBF1}" srcOrd="4" destOrd="0" presId="urn:microsoft.com/office/officeart/2005/8/layout/arrow2"/>
    <dgm:cxn modelId="{04F7AC98-4BF0-49A5-A0DE-59D5F5B86E53}" type="presParOf" srcId="{7B658848-729C-4060-A799-ACB09275CD55}" destId="{8591A93F-32BD-4890-87FD-AE513BDF0196}"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3A1805-5D34-4EC6-AA85-67C35F8A24C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0025E40-3174-46B1-BDFC-77202FC7D899}" type="pres">
      <dgm:prSet presAssocID="{713A1805-5D34-4EC6-AA85-67C35F8A24C6}" presName="diagram" presStyleCnt="0">
        <dgm:presLayoutVars>
          <dgm:chPref val="1"/>
          <dgm:dir/>
          <dgm:animOne val="branch"/>
          <dgm:animLvl val="lvl"/>
          <dgm:resizeHandles/>
        </dgm:presLayoutVars>
      </dgm:prSet>
      <dgm:spPr/>
      <dgm:t>
        <a:bodyPr/>
        <a:lstStyle/>
        <a:p>
          <a:endParaRPr lang="en-US"/>
        </a:p>
      </dgm:t>
    </dgm:pt>
  </dgm:ptLst>
  <dgm:cxnLst>
    <dgm:cxn modelId="{F617EF34-6D6C-4769-8BB0-8982D96E9352}" type="presOf" srcId="{713A1805-5D34-4EC6-AA85-67C35F8A24C6}" destId="{60025E40-3174-46B1-BDFC-77202FC7D899}"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C69B1C-FD60-4113-90B3-970C712C3651}" type="doc">
      <dgm:prSet loTypeId="urn:microsoft.com/office/officeart/2005/8/layout/hList6" loCatId="list" qsTypeId="urn:microsoft.com/office/officeart/2005/8/quickstyle/3d5" qsCatId="3D" csTypeId="urn:microsoft.com/office/officeart/2005/8/colors/accent5_2" csCatId="accent5" phldr="1"/>
      <dgm:spPr/>
      <dgm:t>
        <a:bodyPr/>
        <a:lstStyle/>
        <a:p>
          <a:endParaRPr lang="en-US"/>
        </a:p>
      </dgm:t>
    </dgm:pt>
    <dgm:pt modelId="{43F04354-2DF6-48E4-BAD4-C67B433AA0A7}">
      <dgm:prSet phldrT="[Text]" custT="1">
        <dgm:style>
          <a:lnRef idx="2">
            <a:schemeClr val="accent4">
              <a:shade val="50000"/>
            </a:schemeClr>
          </a:lnRef>
          <a:fillRef idx="1">
            <a:schemeClr val="accent4"/>
          </a:fillRef>
          <a:effectRef idx="0">
            <a:schemeClr val="accent4"/>
          </a:effectRef>
          <a:fontRef idx="minor">
            <a:schemeClr val="lt1"/>
          </a:fontRef>
        </dgm:style>
      </dgm:prSet>
      <dgm:spPr>
        <a:xfrm rot="16200000">
          <a:off x="-1470905" y="1472889"/>
          <a:ext cx="4892675" cy="1946895"/>
        </a:xfrm>
        <a:solidFill>
          <a:srgbClr val="8064A2"/>
        </a:solidFill>
        <a:ln w="25400" cap="flat" cmpd="sng" algn="ctr">
          <a:solidFill>
            <a:srgbClr val="8064A2">
              <a:shade val="50000"/>
            </a:srgbClr>
          </a:solidFill>
          <a:prstDash val="solid"/>
        </a:ln>
        <a:effectLst/>
        <a:sp3d extrusionH="381000"/>
      </dgm:spPr>
      <dgm:t>
        <a:bodyPr/>
        <a:lstStyle/>
        <a:p>
          <a:r>
            <a:rPr lang="en-US" sz="1800" dirty="0" smtClean="0">
              <a:solidFill>
                <a:sysClr val="window" lastClr="FFFFFF"/>
              </a:solidFill>
              <a:latin typeface="Calibri" pitchFamily="34" charset="0"/>
              <a:ea typeface="+mn-ea"/>
              <a:cs typeface="+mn-cs"/>
            </a:rPr>
            <a:t>EVI </a:t>
          </a:r>
        </a:p>
        <a:p>
          <a:r>
            <a:rPr lang="en-US" sz="1800" dirty="0" smtClean="0">
              <a:solidFill>
                <a:sysClr val="window" lastClr="FFFFFF"/>
              </a:solidFill>
              <a:latin typeface="Calibri" pitchFamily="34" charset="0"/>
              <a:ea typeface="+mn-ea"/>
              <a:cs typeface="+mn-cs"/>
            </a:rPr>
            <a:t>MEDIA</a:t>
          </a:r>
          <a:endParaRPr lang="en-US" sz="1800" dirty="0">
            <a:solidFill>
              <a:sysClr val="window" lastClr="FFFFFF"/>
            </a:solidFill>
            <a:latin typeface="Calibri"/>
            <a:ea typeface="+mn-ea"/>
            <a:cs typeface="+mn-cs"/>
          </a:endParaRPr>
        </a:p>
      </dgm:t>
    </dgm:pt>
    <dgm:pt modelId="{AF43DA08-306D-48DD-AC70-87534672AEE2}" type="parTrans" cxnId="{BC82F05E-B4D9-4468-A25D-60CA35477621}">
      <dgm:prSet/>
      <dgm:spPr/>
      <dgm:t>
        <a:bodyPr/>
        <a:lstStyle/>
        <a:p>
          <a:endParaRPr lang="en-US"/>
        </a:p>
      </dgm:t>
    </dgm:pt>
    <dgm:pt modelId="{C584FF1A-659E-4EDB-8312-DC879E49DEAD}" type="sibTrans" cxnId="{BC82F05E-B4D9-4468-A25D-60CA35477621}">
      <dgm:prSet/>
      <dgm:spPr/>
      <dgm:t>
        <a:bodyPr/>
        <a:lstStyle/>
        <a:p>
          <a:endParaRPr lang="en-US"/>
        </a:p>
      </dgm:t>
    </dgm:pt>
    <dgm:pt modelId="{2D7A6708-B805-4CA0-9269-467C7516A9E7}">
      <dgm:prSet phldrT="[Text]" custT="1">
        <dgm:style>
          <a:lnRef idx="2">
            <a:schemeClr val="dk1">
              <a:shade val="50000"/>
            </a:schemeClr>
          </a:lnRef>
          <a:fillRef idx="1">
            <a:schemeClr val="dk1"/>
          </a:fillRef>
          <a:effectRef idx="0">
            <a:schemeClr val="dk1"/>
          </a:effectRef>
          <a:fontRef idx="minor">
            <a:schemeClr val="lt1"/>
          </a:fontRef>
        </dgm:style>
      </dgm:prSet>
      <dgm:spPr>
        <a:xfrm rot="16200000">
          <a:off x="622006" y="1472889"/>
          <a:ext cx="4892675" cy="1946895"/>
        </a:xfrm>
        <a:solidFill>
          <a:sysClr val="windowText" lastClr="000000"/>
        </a:solidFill>
        <a:ln w="25400" cap="flat" cmpd="sng" algn="ctr">
          <a:solidFill>
            <a:sysClr val="windowText" lastClr="000000">
              <a:shade val="50000"/>
            </a:sysClr>
          </a:solidFill>
          <a:prstDash val="solid"/>
        </a:ln>
        <a:effectLst/>
        <a:sp3d extrusionH="381000"/>
      </dgm:spPr>
      <dgm:t>
        <a:bodyPr/>
        <a:lstStyle/>
        <a:p>
          <a:r>
            <a:rPr lang="en-US" sz="1800" dirty="0" smtClean="0">
              <a:solidFill>
                <a:sysClr val="window" lastClr="FFFFFF"/>
              </a:solidFill>
              <a:latin typeface="Calibri" pitchFamily="34" charset="0"/>
              <a:ea typeface="+mn-ea"/>
              <a:cs typeface="+mn-cs"/>
            </a:rPr>
            <a:t>EVI</a:t>
          </a:r>
        </a:p>
        <a:p>
          <a:r>
            <a:rPr lang="en-US" sz="1800" dirty="0" smtClean="0">
              <a:solidFill>
                <a:sysClr val="window" lastClr="FFFFFF"/>
              </a:solidFill>
              <a:latin typeface="Calibri" pitchFamily="34" charset="0"/>
              <a:ea typeface="+mn-ea"/>
              <a:cs typeface="+mn-cs"/>
            </a:rPr>
            <a:t>PLAYER</a:t>
          </a:r>
          <a:endParaRPr lang="en-US" sz="1800" dirty="0">
            <a:solidFill>
              <a:sysClr val="window" lastClr="FFFFFF"/>
            </a:solidFill>
            <a:latin typeface="Calibri"/>
            <a:ea typeface="+mn-ea"/>
            <a:cs typeface="+mn-cs"/>
          </a:endParaRPr>
        </a:p>
      </dgm:t>
    </dgm:pt>
    <dgm:pt modelId="{B027A4C9-CD3C-44C7-82AB-D7DFECB240E1}" type="parTrans" cxnId="{6D5DF410-C2E1-40B1-B81D-D96AD918DFAA}">
      <dgm:prSet/>
      <dgm:spPr/>
      <dgm:t>
        <a:bodyPr/>
        <a:lstStyle/>
        <a:p>
          <a:endParaRPr lang="en-US"/>
        </a:p>
      </dgm:t>
    </dgm:pt>
    <dgm:pt modelId="{D55EBBFC-56C4-4EA8-B56C-39321BD2469E}" type="sibTrans" cxnId="{6D5DF410-C2E1-40B1-B81D-D96AD918DFAA}">
      <dgm:prSet/>
      <dgm:spPr/>
      <dgm:t>
        <a:bodyPr/>
        <a:lstStyle/>
        <a:p>
          <a:endParaRPr lang="en-US"/>
        </a:p>
      </dgm:t>
    </dgm:pt>
    <dgm:pt modelId="{C8B65479-CA63-4E53-A3D2-6A07EA150264}">
      <dgm:prSet phldrT="[Text]" custT="1">
        <dgm:style>
          <a:lnRef idx="2">
            <a:schemeClr val="accent5">
              <a:shade val="50000"/>
            </a:schemeClr>
          </a:lnRef>
          <a:fillRef idx="1">
            <a:schemeClr val="accent5"/>
          </a:fillRef>
          <a:effectRef idx="0">
            <a:schemeClr val="accent5"/>
          </a:effectRef>
          <a:fontRef idx="minor">
            <a:schemeClr val="lt1"/>
          </a:fontRef>
        </dgm:style>
      </dgm:prSet>
      <dgm:spPr>
        <a:xfrm rot="16200000">
          <a:off x="2714918" y="1472889"/>
          <a:ext cx="4892675" cy="1946895"/>
        </a:xfrm>
        <a:solidFill>
          <a:srgbClr val="4BACC6"/>
        </a:solidFill>
        <a:ln w="25400" cap="flat" cmpd="sng" algn="ctr">
          <a:solidFill>
            <a:srgbClr val="4BACC6">
              <a:shade val="50000"/>
            </a:srgbClr>
          </a:solidFill>
          <a:prstDash val="solid"/>
        </a:ln>
        <a:effectLst/>
        <a:sp3d extrusionH="381000"/>
      </dgm:spPr>
      <dgm:t>
        <a:bodyPr/>
        <a:lstStyle/>
        <a:p>
          <a:r>
            <a:rPr lang="en-US" sz="1800" dirty="0" smtClean="0">
              <a:solidFill>
                <a:sysClr val="window" lastClr="FFFFFF"/>
              </a:solidFill>
              <a:latin typeface="Calibri" pitchFamily="34" charset="0"/>
              <a:ea typeface="+mn-ea"/>
              <a:cs typeface="+mn-cs"/>
            </a:rPr>
            <a:t>EVI EDITOR</a:t>
          </a:r>
          <a:endParaRPr lang="en-US" sz="1800" dirty="0">
            <a:solidFill>
              <a:sysClr val="window" lastClr="FFFFFF"/>
            </a:solidFill>
            <a:latin typeface="Calibri"/>
            <a:ea typeface="+mn-ea"/>
            <a:cs typeface="+mn-cs"/>
          </a:endParaRPr>
        </a:p>
      </dgm:t>
    </dgm:pt>
    <dgm:pt modelId="{E32A7272-2BAB-4BB7-BF94-B6A7EF7A8076}" type="parTrans" cxnId="{FBC87A5F-8A08-4272-865F-16A817D641FD}">
      <dgm:prSet/>
      <dgm:spPr/>
      <dgm:t>
        <a:bodyPr/>
        <a:lstStyle/>
        <a:p>
          <a:endParaRPr lang="en-US"/>
        </a:p>
      </dgm:t>
    </dgm:pt>
    <dgm:pt modelId="{B5F880B2-E4B1-4158-B563-670A08805CA6}" type="sibTrans" cxnId="{FBC87A5F-8A08-4272-865F-16A817D641FD}">
      <dgm:prSet/>
      <dgm:spPr/>
      <dgm:t>
        <a:bodyPr/>
        <a:lstStyle/>
        <a:p>
          <a:endParaRPr lang="en-US"/>
        </a:p>
      </dgm:t>
    </dgm:pt>
    <dgm:pt modelId="{2AB3B517-DFA5-460A-B449-457F3A166C5F}">
      <dgm:prSet phldrT="[Text]" custT="1">
        <dgm:style>
          <a:lnRef idx="2">
            <a:schemeClr val="accent3">
              <a:shade val="50000"/>
            </a:schemeClr>
          </a:lnRef>
          <a:fillRef idx="1">
            <a:schemeClr val="accent3"/>
          </a:fillRef>
          <a:effectRef idx="0">
            <a:schemeClr val="accent3"/>
          </a:effectRef>
          <a:fontRef idx="minor">
            <a:schemeClr val="lt1"/>
          </a:fontRef>
        </dgm:style>
      </dgm:prSet>
      <dgm:spPr>
        <a:xfrm rot="16200000">
          <a:off x="4807830" y="1472889"/>
          <a:ext cx="4892675" cy="1946895"/>
        </a:xfrm>
        <a:solidFill>
          <a:srgbClr val="9BBB59"/>
        </a:solidFill>
        <a:ln w="25400" cap="flat" cmpd="sng" algn="ctr">
          <a:solidFill>
            <a:srgbClr val="9BBB59">
              <a:shade val="50000"/>
            </a:srgbClr>
          </a:solidFill>
          <a:prstDash val="solid"/>
        </a:ln>
        <a:effectLst/>
        <a:sp3d extrusionH="381000"/>
      </dgm:spPr>
      <dgm:t>
        <a:bodyPr/>
        <a:lstStyle/>
        <a:p>
          <a:r>
            <a:rPr lang="en-US" sz="1600" dirty="0" smtClean="0">
              <a:solidFill>
                <a:sysClr val="window" lastClr="FFFFFF"/>
              </a:solidFill>
              <a:latin typeface="Calibri" pitchFamily="34" charset="0"/>
              <a:ea typeface="+mn-ea"/>
              <a:cs typeface="+mn-cs"/>
            </a:rPr>
            <a:t>EVI RECORDER</a:t>
          </a:r>
          <a:endParaRPr lang="en-US" sz="1600" dirty="0">
            <a:solidFill>
              <a:sysClr val="window" lastClr="FFFFFF"/>
            </a:solidFill>
            <a:latin typeface="Calibri"/>
            <a:ea typeface="+mn-ea"/>
            <a:cs typeface="+mn-cs"/>
          </a:endParaRPr>
        </a:p>
      </dgm:t>
    </dgm:pt>
    <dgm:pt modelId="{001A2B09-5A25-4109-9ED8-2069C29B93B1}" type="parTrans" cxnId="{797BE58A-7B40-4CE9-B70E-0C7BF1EAAA1E}">
      <dgm:prSet/>
      <dgm:spPr/>
      <dgm:t>
        <a:bodyPr/>
        <a:lstStyle/>
        <a:p>
          <a:endParaRPr lang="en-US"/>
        </a:p>
      </dgm:t>
    </dgm:pt>
    <dgm:pt modelId="{AA45DB5E-D77C-4B68-A4D7-79835309FA36}" type="sibTrans" cxnId="{797BE58A-7B40-4CE9-B70E-0C7BF1EAAA1E}">
      <dgm:prSet/>
      <dgm:spPr/>
      <dgm:t>
        <a:bodyPr/>
        <a:lstStyle/>
        <a:p>
          <a:endParaRPr lang="en-US"/>
        </a:p>
      </dgm:t>
    </dgm:pt>
    <dgm:pt modelId="{2416274B-DB63-45F4-AF22-C57C41A10DB8}">
      <dgm:prSet phldrT="[Text]" custT="1">
        <dgm:style>
          <a:lnRef idx="1">
            <a:schemeClr val="accent6"/>
          </a:lnRef>
          <a:fillRef idx="3">
            <a:schemeClr val="accent6"/>
          </a:fillRef>
          <a:effectRef idx="2">
            <a:schemeClr val="accent6"/>
          </a:effectRef>
          <a:fontRef idx="minor">
            <a:schemeClr val="lt1"/>
          </a:fontRef>
        </dgm:style>
      </dgm:prSet>
      <dgm:spPr>
        <a:xfrm rot="16200000">
          <a:off x="4807830" y="1472889"/>
          <a:ext cx="4892675" cy="1946895"/>
        </a:xfrm>
        <a:ln/>
      </dgm:spPr>
      <dgm:t>
        <a:bodyPr/>
        <a:lstStyle/>
        <a:p>
          <a:r>
            <a:rPr lang="en-US" sz="1800" dirty="0" smtClean="0">
              <a:solidFill>
                <a:sysClr val="window" lastClr="FFFFFF"/>
              </a:solidFill>
              <a:latin typeface="Calibri" pitchFamily="34" charset="0"/>
              <a:ea typeface="+mn-ea"/>
              <a:cs typeface="+mn-cs"/>
            </a:rPr>
            <a:t>EVIDIGITAL</a:t>
          </a:r>
          <a:endParaRPr lang="en-US" sz="1800" dirty="0">
            <a:solidFill>
              <a:sysClr val="window" lastClr="FFFFFF"/>
            </a:solidFill>
            <a:latin typeface="Calibri"/>
            <a:ea typeface="+mn-ea"/>
            <a:cs typeface="+mn-cs"/>
          </a:endParaRPr>
        </a:p>
      </dgm:t>
    </dgm:pt>
    <dgm:pt modelId="{7D2920D5-28C9-490B-BF5A-24D4933C2CAE}" type="parTrans" cxnId="{F412E20E-C2F7-4CE0-8DA2-1F668EB564F6}">
      <dgm:prSet/>
      <dgm:spPr/>
      <dgm:t>
        <a:bodyPr/>
        <a:lstStyle/>
        <a:p>
          <a:endParaRPr lang="en-US"/>
        </a:p>
      </dgm:t>
    </dgm:pt>
    <dgm:pt modelId="{BE14269D-A8C0-4DC4-98EB-27BEA7C18284}" type="sibTrans" cxnId="{F412E20E-C2F7-4CE0-8DA2-1F668EB564F6}">
      <dgm:prSet/>
      <dgm:spPr/>
      <dgm:t>
        <a:bodyPr/>
        <a:lstStyle/>
        <a:p>
          <a:endParaRPr lang="en-US"/>
        </a:p>
      </dgm:t>
    </dgm:pt>
    <dgm:pt modelId="{9BC645C1-6DEC-4449-B219-DAFA48A42026}">
      <dgm:prSet phldrT="[Text]">
        <dgm:style>
          <a:lnRef idx="2">
            <a:schemeClr val="accent2">
              <a:shade val="50000"/>
            </a:schemeClr>
          </a:lnRef>
          <a:fillRef idx="1">
            <a:schemeClr val="accent2"/>
          </a:fillRef>
          <a:effectRef idx="0">
            <a:schemeClr val="accent2"/>
          </a:effectRef>
          <a:fontRef idx="minor">
            <a:schemeClr val="lt1"/>
          </a:fontRef>
        </dgm:style>
      </dgm:prSet>
      <dgm:spPr>
        <a:xfrm rot="16200000">
          <a:off x="4807830" y="1472889"/>
          <a:ext cx="4892675" cy="1946895"/>
        </a:xfrm>
        <a:ln/>
      </dgm:spPr>
      <dgm:t>
        <a:bodyPr/>
        <a:lstStyle/>
        <a:p>
          <a:r>
            <a:rPr lang="en-US" dirty="0" smtClean="0">
              <a:solidFill>
                <a:sysClr val="window" lastClr="FFFFFF"/>
              </a:solidFill>
              <a:latin typeface="Calibri" pitchFamily="34" charset="0"/>
              <a:ea typeface="+mn-ea"/>
              <a:cs typeface="+mn-cs"/>
            </a:rPr>
            <a:t>EVICRYPTO</a:t>
          </a:r>
          <a:endParaRPr lang="en-US" dirty="0">
            <a:solidFill>
              <a:sysClr val="window" lastClr="FFFFFF"/>
            </a:solidFill>
            <a:latin typeface="Calibri"/>
            <a:ea typeface="+mn-ea"/>
            <a:cs typeface="+mn-cs"/>
          </a:endParaRPr>
        </a:p>
      </dgm:t>
    </dgm:pt>
    <dgm:pt modelId="{350E7C2A-CBF5-491B-8601-2983CE766B54}" type="parTrans" cxnId="{D0DD9C0F-BCAE-4D83-9BC5-1AC6CD9ED3E1}">
      <dgm:prSet/>
      <dgm:spPr/>
      <dgm:t>
        <a:bodyPr/>
        <a:lstStyle/>
        <a:p>
          <a:endParaRPr lang="en-US"/>
        </a:p>
      </dgm:t>
    </dgm:pt>
    <dgm:pt modelId="{ABE76FE5-FAA7-4E57-955E-E7ED358119B6}" type="sibTrans" cxnId="{D0DD9C0F-BCAE-4D83-9BC5-1AC6CD9ED3E1}">
      <dgm:prSet/>
      <dgm:spPr/>
      <dgm:t>
        <a:bodyPr/>
        <a:lstStyle/>
        <a:p>
          <a:endParaRPr lang="en-US"/>
        </a:p>
      </dgm:t>
    </dgm:pt>
    <dgm:pt modelId="{C3665430-59F3-4E76-AEFA-F3352E37F3BF}" type="pres">
      <dgm:prSet presAssocID="{C0C69B1C-FD60-4113-90B3-970C712C3651}" presName="Name0" presStyleCnt="0">
        <dgm:presLayoutVars>
          <dgm:dir/>
          <dgm:resizeHandles val="exact"/>
        </dgm:presLayoutVars>
      </dgm:prSet>
      <dgm:spPr/>
      <dgm:t>
        <a:bodyPr/>
        <a:lstStyle/>
        <a:p>
          <a:endParaRPr lang="en-US"/>
        </a:p>
      </dgm:t>
    </dgm:pt>
    <dgm:pt modelId="{6D2CF17F-B245-49A8-8535-953E1372DB5C}" type="pres">
      <dgm:prSet presAssocID="{43F04354-2DF6-48E4-BAD4-C67B433AA0A7}" presName="node" presStyleLbl="node1" presStyleIdx="0" presStyleCnt="6">
        <dgm:presLayoutVars>
          <dgm:bulletEnabled val="1"/>
        </dgm:presLayoutVars>
      </dgm:prSet>
      <dgm:spPr>
        <a:prstGeom prst="flowChartManualOperation">
          <a:avLst/>
        </a:prstGeom>
      </dgm:spPr>
      <dgm:t>
        <a:bodyPr/>
        <a:lstStyle/>
        <a:p>
          <a:endParaRPr lang="en-US"/>
        </a:p>
      </dgm:t>
    </dgm:pt>
    <dgm:pt modelId="{D3AF1E3E-D57E-4E67-BB19-7BCFC2AD4BDD}" type="pres">
      <dgm:prSet presAssocID="{C584FF1A-659E-4EDB-8312-DC879E49DEAD}" presName="sibTrans" presStyleCnt="0"/>
      <dgm:spPr/>
    </dgm:pt>
    <dgm:pt modelId="{8782C1DE-45CC-468F-AD49-911019A8FA12}" type="pres">
      <dgm:prSet presAssocID="{2D7A6708-B805-4CA0-9269-467C7516A9E7}" presName="node" presStyleLbl="node1" presStyleIdx="1" presStyleCnt="6">
        <dgm:presLayoutVars>
          <dgm:bulletEnabled val="1"/>
        </dgm:presLayoutVars>
      </dgm:prSet>
      <dgm:spPr>
        <a:prstGeom prst="flowChartManualOperation">
          <a:avLst/>
        </a:prstGeom>
      </dgm:spPr>
      <dgm:t>
        <a:bodyPr/>
        <a:lstStyle/>
        <a:p>
          <a:endParaRPr lang="en-US"/>
        </a:p>
      </dgm:t>
    </dgm:pt>
    <dgm:pt modelId="{0CD1C843-03E5-4D9D-B3F3-41165D1D34B2}" type="pres">
      <dgm:prSet presAssocID="{D55EBBFC-56C4-4EA8-B56C-39321BD2469E}" presName="sibTrans" presStyleCnt="0"/>
      <dgm:spPr/>
    </dgm:pt>
    <dgm:pt modelId="{FACF04E5-0212-4E8B-9D53-AB4A326D210F}" type="pres">
      <dgm:prSet presAssocID="{C8B65479-CA63-4E53-A3D2-6A07EA150264}" presName="node" presStyleLbl="node1" presStyleIdx="2" presStyleCnt="6">
        <dgm:presLayoutVars>
          <dgm:bulletEnabled val="1"/>
        </dgm:presLayoutVars>
      </dgm:prSet>
      <dgm:spPr>
        <a:prstGeom prst="flowChartManualOperation">
          <a:avLst/>
        </a:prstGeom>
      </dgm:spPr>
      <dgm:t>
        <a:bodyPr/>
        <a:lstStyle/>
        <a:p>
          <a:endParaRPr lang="en-US"/>
        </a:p>
      </dgm:t>
    </dgm:pt>
    <dgm:pt modelId="{93200706-6F2D-4550-B3C4-87B99190D54B}" type="pres">
      <dgm:prSet presAssocID="{B5F880B2-E4B1-4158-B563-670A08805CA6}" presName="sibTrans" presStyleCnt="0"/>
      <dgm:spPr/>
    </dgm:pt>
    <dgm:pt modelId="{A3F6BE0B-E334-42FB-9F48-716E0FE24168}" type="pres">
      <dgm:prSet presAssocID="{2AB3B517-DFA5-460A-B449-457F3A166C5F}" presName="node" presStyleLbl="node1" presStyleIdx="3" presStyleCnt="6">
        <dgm:presLayoutVars>
          <dgm:bulletEnabled val="1"/>
        </dgm:presLayoutVars>
      </dgm:prSet>
      <dgm:spPr>
        <a:prstGeom prst="flowChartManualOperation">
          <a:avLst/>
        </a:prstGeom>
      </dgm:spPr>
      <dgm:t>
        <a:bodyPr/>
        <a:lstStyle/>
        <a:p>
          <a:endParaRPr lang="en-US"/>
        </a:p>
      </dgm:t>
    </dgm:pt>
    <dgm:pt modelId="{E549DE48-485C-4574-96FD-9385070023E7}" type="pres">
      <dgm:prSet presAssocID="{AA45DB5E-D77C-4B68-A4D7-79835309FA36}" presName="sibTrans" presStyleCnt="0"/>
      <dgm:spPr/>
    </dgm:pt>
    <dgm:pt modelId="{91C23845-5B41-4830-B9DA-802324D55855}" type="pres">
      <dgm:prSet presAssocID="{2416274B-DB63-45F4-AF22-C57C41A10DB8}" presName="node" presStyleLbl="node1" presStyleIdx="4" presStyleCnt="6" custLinFactX="-18342" custLinFactNeighborX="-100000" custLinFactNeighborY="256">
        <dgm:presLayoutVars>
          <dgm:bulletEnabled val="1"/>
        </dgm:presLayoutVars>
      </dgm:prSet>
      <dgm:spPr>
        <a:prstGeom prst="flowChartManualOperation">
          <a:avLst/>
        </a:prstGeom>
      </dgm:spPr>
      <dgm:t>
        <a:bodyPr/>
        <a:lstStyle/>
        <a:p>
          <a:endParaRPr lang="en-US"/>
        </a:p>
      </dgm:t>
    </dgm:pt>
    <dgm:pt modelId="{0FF0E755-A65F-46EC-AC63-9B79A0218BEC}" type="pres">
      <dgm:prSet presAssocID="{BE14269D-A8C0-4DC4-98EB-27BEA7C18284}" presName="sibTrans" presStyleCnt="0"/>
      <dgm:spPr/>
    </dgm:pt>
    <dgm:pt modelId="{8066AA1E-98AB-4AED-A9BF-5BC9352D7A76}" type="pres">
      <dgm:prSet presAssocID="{9BC645C1-6DEC-4449-B219-DAFA48A42026}" presName="node" presStyleLbl="node1" presStyleIdx="5" presStyleCnt="6" custLinFactX="-18342" custLinFactNeighborX="-100000" custLinFactNeighborY="256">
        <dgm:presLayoutVars>
          <dgm:bulletEnabled val="1"/>
        </dgm:presLayoutVars>
      </dgm:prSet>
      <dgm:spPr>
        <a:prstGeom prst="flowChartManualOperation">
          <a:avLst/>
        </a:prstGeom>
      </dgm:spPr>
      <dgm:t>
        <a:bodyPr/>
        <a:lstStyle/>
        <a:p>
          <a:endParaRPr lang="en-US"/>
        </a:p>
      </dgm:t>
    </dgm:pt>
  </dgm:ptLst>
  <dgm:cxnLst>
    <dgm:cxn modelId="{F412E20E-C2F7-4CE0-8DA2-1F668EB564F6}" srcId="{C0C69B1C-FD60-4113-90B3-970C712C3651}" destId="{2416274B-DB63-45F4-AF22-C57C41A10DB8}" srcOrd="4" destOrd="0" parTransId="{7D2920D5-28C9-490B-BF5A-24D4933C2CAE}" sibTransId="{BE14269D-A8C0-4DC4-98EB-27BEA7C18284}"/>
    <dgm:cxn modelId="{BC82F05E-B4D9-4468-A25D-60CA35477621}" srcId="{C0C69B1C-FD60-4113-90B3-970C712C3651}" destId="{43F04354-2DF6-48E4-BAD4-C67B433AA0A7}" srcOrd="0" destOrd="0" parTransId="{AF43DA08-306D-48DD-AC70-87534672AEE2}" sibTransId="{C584FF1A-659E-4EDB-8312-DC879E49DEAD}"/>
    <dgm:cxn modelId="{E1D1C245-00CD-456E-8361-475A9BDF9C68}" type="presOf" srcId="{C0C69B1C-FD60-4113-90B3-970C712C3651}" destId="{C3665430-59F3-4E76-AEFA-F3352E37F3BF}" srcOrd="0" destOrd="0" presId="urn:microsoft.com/office/officeart/2005/8/layout/hList6"/>
    <dgm:cxn modelId="{05707894-F0CD-4BD2-84B9-B737E5797142}" type="presOf" srcId="{C8B65479-CA63-4E53-A3D2-6A07EA150264}" destId="{FACF04E5-0212-4E8B-9D53-AB4A326D210F}" srcOrd="0" destOrd="0" presId="urn:microsoft.com/office/officeart/2005/8/layout/hList6"/>
    <dgm:cxn modelId="{4B366327-B11A-423B-A92D-23371DAA8C2E}" type="presOf" srcId="{9BC645C1-6DEC-4449-B219-DAFA48A42026}" destId="{8066AA1E-98AB-4AED-A9BF-5BC9352D7A76}" srcOrd="0" destOrd="0" presId="urn:microsoft.com/office/officeart/2005/8/layout/hList6"/>
    <dgm:cxn modelId="{900C4BEF-0D4F-4791-B03B-E6A84DE33A92}" type="presOf" srcId="{2416274B-DB63-45F4-AF22-C57C41A10DB8}" destId="{91C23845-5B41-4830-B9DA-802324D55855}" srcOrd="0" destOrd="0" presId="urn:microsoft.com/office/officeart/2005/8/layout/hList6"/>
    <dgm:cxn modelId="{6D5DF410-C2E1-40B1-B81D-D96AD918DFAA}" srcId="{C0C69B1C-FD60-4113-90B3-970C712C3651}" destId="{2D7A6708-B805-4CA0-9269-467C7516A9E7}" srcOrd="1" destOrd="0" parTransId="{B027A4C9-CD3C-44C7-82AB-D7DFECB240E1}" sibTransId="{D55EBBFC-56C4-4EA8-B56C-39321BD2469E}"/>
    <dgm:cxn modelId="{FBC87A5F-8A08-4272-865F-16A817D641FD}" srcId="{C0C69B1C-FD60-4113-90B3-970C712C3651}" destId="{C8B65479-CA63-4E53-A3D2-6A07EA150264}" srcOrd="2" destOrd="0" parTransId="{E32A7272-2BAB-4BB7-BF94-B6A7EF7A8076}" sibTransId="{B5F880B2-E4B1-4158-B563-670A08805CA6}"/>
    <dgm:cxn modelId="{6562A0EF-55DE-4DE4-B72F-1B0C55726778}" type="presOf" srcId="{43F04354-2DF6-48E4-BAD4-C67B433AA0A7}" destId="{6D2CF17F-B245-49A8-8535-953E1372DB5C}" srcOrd="0" destOrd="0" presId="urn:microsoft.com/office/officeart/2005/8/layout/hList6"/>
    <dgm:cxn modelId="{2A96833C-8581-4E2F-881A-9B4079FD69D5}" type="presOf" srcId="{2AB3B517-DFA5-460A-B449-457F3A166C5F}" destId="{A3F6BE0B-E334-42FB-9F48-716E0FE24168}" srcOrd="0" destOrd="0" presId="urn:microsoft.com/office/officeart/2005/8/layout/hList6"/>
    <dgm:cxn modelId="{797BE58A-7B40-4CE9-B70E-0C7BF1EAAA1E}" srcId="{C0C69B1C-FD60-4113-90B3-970C712C3651}" destId="{2AB3B517-DFA5-460A-B449-457F3A166C5F}" srcOrd="3" destOrd="0" parTransId="{001A2B09-5A25-4109-9ED8-2069C29B93B1}" sibTransId="{AA45DB5E-D77C-4B68-A4D7-79835309FA36}"/>
    <dgm:cxn modelId="{86BB5530-92A0-473C-9B81-E891FC846627}" type="presOf" srcId="{2D7A6708-B805-4CA0-9269-467C7516A9E7}" destId="{8782C1DE-45CC-468F-AD49-911019A8FA12}" srcOrd="0" destOrd="0" presId="urn:microsoft.com/office/officeart/2005/8/layout/hList6"/>
    <dgm:cxn modelId="{D0DD9C0F-BCAE-4D83-9BC5-1AC6CD9ED3E1}" srcId="{C0C69B1C-FD60-4113-90B3-970C712C3651}" destId="{9BC645C1-6DEC-4449-B219-DAFA48A42026}" srcOrd="5" destOrd="0" parTransId="{350E7C2A-CBF5-491B-8601-2983CE766B54}" sibTransId="{ABE76FE5-FAA7-4E57-955E-E7ED358119B6}"/>
    <dgm:cxn modelId="{471AB494-4BF0-4ED4-A0F5-9BFC6938F9BE}" type="presParOf" srcId="{C3665430-59F3-4E76-AEFA-F3352E37F3BF}" destId="{6D2CF17F-B245-49A8-8535-953E1372DB5C}" srcOrd="0" destOrd="0" presId="urn:microsoft.com/office/officeart/2005/8/layout/hList6"/>
    <dgm:cxn modelId="{89B99EF7-CD0D-4D4A-A1B5-E47012022D5B}" type="presParOf" srcId="{C3665430-59F3-4E76-AEFA-F3352E37F3BF}" destId="{D3AF1E3E-D57E-4E67-BB19-7BCFC2AD4BDD}" srcOrd="1" destOrd="0" presId="urn:microsoft.com/office/officeart/2005/8/layout/hList6"/>
    <dgm:cxn modelId="{EAAA85B9-97A7-4D06-B0E5-5D863134BE99}" type="presParOf" srcId="{C3665430-59F3-4E76-AEFA-F3352E37F3BF}" destId="{8782C1DE-45CC-468F-AD49-911019A8FA12}" srcOrd="2" destOrd="0" presId="urn:microsoft.com/office/officeart/2005/8/layout/hList6"/>
    <dgm:cxn modelId="{BF05C34A-096F-4FA9-844B-E5E2B794F31E}" type="presParOf" srcId="{C3665430-59F3-4E76-AEFA-F3352E37F3BF}" destId="{0CD1C843-03E5-4D9D-B3F3-41165D1D34B2}" srcOrd="3" destOrd="0" presId="urn:microsoft.com/office/officeart/2005/8/layout/hList6"/>
    <dgm:cxn modelId="{FD0FB545-974F-4E65-B02A-6580BF5FBD8E}" type="presParOf" srcId="{C3665430-59F3-4E76-AEFA-F3352E37F3BF}" destId="{FACF04E5-0212-4E8B-9D53-AB4A326D210F}" srcOrd="4" destOrd="0" presId="urn:microsoft.com/office/officeart/2005/8/layout/hList6"/>
    <dgm:cxn modelId="{771F50FA-CE7E-4126-9BE2-A3E864FB3C1B}" type="presParOf" srcId="{C3665430-59F3-4E76-AEFA-F3352E37F3BF}" destId="{93200706-6F2D-4550-B3C4-87B99190D54B}" srcOrd="5" destOrd="0" presId="urn:microsoft.com/office/officeart/2005/8/layout/hList6"/>
    <dgm:cxn modelId="{75734C2F-C27D-4C76-9156-C9C314E6FD99}" type="presParOf" srcId="{C3665430-59F3-4E76-AEFA-F3352E37F3BF}" destId="{A3F6BE0B-E334-42FB-9F48-716E0FE24168}" srcOrd="6" destOrd="0" presId="urn:microsoft.com/office/officeart/2005/8/layout/hList6"/>
    <dgm:cxn modelId="{A8B94AF7-F61E-4906-9162-D05D4F42569C}" type="presParOf" srcId="{C3665430-59F3-4E76-AEFA-F3352E37F3BF}" destId="{E549DE48-485C-4574-96FD-9385070023E7}" srcOrd="7" destOrd="0" presId="urn:microsoft.com/office/officeart/2005/8/layout/hList6"/>
    <dgm:cxn modelId="{16B7815B-87A3-42CB-8AD1-AF883059C42E}" type="presParOf" srcId="{C3665430-59F3-4E76-AEFA-F3352E37F3BF}" destId="{91C23845-5B41-4830-B9DA-802324D55855}" srcOrd="8" destOrd="0" presId="urn:microsoft.com/office/officeart/2005/8/layout/hList6"/>
    <dgm:cxn modelId="{68242B00-C6F7-4175-BD5E-8294FCE86437}" type="presParOf" srcId="{C3665430-59F3-4E76-AEFA-F3352E37F3BF}" destId="{0FF0E755-A65F-46EC-AC63-9B79A0218BEC}" srcOrd="9" destOrd="0" presId="urn:microsoft.com/office/officeart/2005/8/layout/hList6"/>
    <dgm:cxn modelId="{39FE88B7-5837-426D-B5CA-D3E43DCA3F48}" type="presParOf" srcId="{C3665430-59F3-4E76-AEFA-F3352E37F3BF}" destId="{8066AA1E-98AB-4AED-A9BF-5BC9352D7A76}"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427070-AAE6-4891-ADB1-00D0E75520E0}"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E1C9DBFF-864F-4189-9907-775CF9227B6D}">
      <dgm:prSet phldrT="[Text]" custT="1">
        <dgm:style>
          <a:lnRef idx="2">
            <a:schemeClr val="accent1">
              <a:shade val="50000"/>
            </a:schemeClr>
          </a:lnRef>
          <a:fillRef idx="1">
            <a:schemeClr val="accent1"/>
          </a:fillRef>
          <a:effectRef idx="0">
            <a:schemeClr val="accent1"/>
          </a:effectRef>
          <a:fontRef idx="minor">
            <a:schemeClr val="lt1"/>
          </a:fontRef>
        </dgm:style>
      </dgm:prSet>
      <dgm:spPr>
        <a:xfrm>
          <a:off x="40" y="67523"/>
          <a:ext cx="3845569" cy="629148"/>
        </a:xfrm>
        <a:solidFill>
          <a:srgbClr val="4F81BD"/>
        </a:solidFill>
        <a:ln w="25400" cap="flat" cmpd="sng" algn="ctr">
          <a:solidFill>
            <a:srgbClr val="4F81BD">
              <a:shade val="50000"/>
            </a:srgbClr>
          </a:solidFill>
          <a:prstDash val="solid"/>
        </a:ln>
        <a:effectLst/>
      </dgm:spPr>
      <dgm:t>
        <a:bodyPr/>
        <a:lstStyle/>
        <a:p>
          <a:r>
            <a:rPr lang="en-US" sz="2800" dirty="0" smtClean="0">
              <a:solidFill>
                <a:sysClr val="window" lastClr="FFFFFF"/>
              </a:solidFill>
              <a:latin typeface="Calibri"/>
              <a:ea typeface="+mn-ea"/>
              <a:cs typeface="+mn-cs"/>
            </a:rPr>
            <a:t>EVI MEDIA</a:t>
          </a:r>
          <a:endParaRPr lang="en-US" sz="2800" dirty="0">
            <a:solidFill>
              <a:sysClr val="window" lastClr="FFFFFF"/>
            </a:solidFill>
            <a:latin typeface="Calibri"/>
            <a:ea typeface="+mn-ea"/>
            <a:cs typeface="+mn-cs"/>
          </a:endParaRPr>
        </a:p>
      </dgm:t>
    </dgm:pt>
    <dgm:pt modelId="{756E90D6-17A0-47BD-B1C0-C7F9C41AF731}" type="parTrans" cxnId="{B4C2FE07-2868-4B99-91FC-C6E074408FBA}">
      <dgm:prSet/>
      <dgm:spPr/>
      <dgm:t>
        <a:bodyPr/>
        <a:lstStyle/>
        <a:p>
          <a:endParaRPr lang="en-US"/>
        </a:p>
      </dgm:t>
    </dgm:pt>
    <dgm:pt modelId="{D590C78D-7203-4EF5-9E5D-1C63CC66BDD6}" type="sibTrans" cxnId="{B4C2FE07-2868-4B99-91FC-C6E074408FBA}">
      <dgm:prSet/>
      <dgm:spPr/>
      <dgm:t>
        <a:bodyPr/>
        <a:lstStyle/>
        <a:p>
          <a:endParaRPr lang="en-US"/>
        </a:p>
      </dgm:t>
    </dgm:pt>
    <dgm:pt modelId="{FFA56CDB-F4AA-4766-9172-48B476D9B575}">
      <dgm:prSet phldrT="[Tex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Works with Macintosh or Windows Pc’s with PCI Express Slots.</a:t>
          </a:r>
          <a:endParaRPr lang="en-US" dirty="0">
            <a:solidFill>
              <a:sysClr val="windowText" lastClr="000000">
                <a:hueOff val="0"/>
                <a:satOff val="0"/>
                <a:lumOff val="0"/>
                <a:alphaOff val="0"/>
              </a:sysClr>
            </a:solidFill>
            <a:latin typeface="Calibri"/>
            <a:ea typeface="+mn-ea"/>
            <a:cs typeface="+mn-cs"/>
          </a:endParaRPr>
        </a:p>
      </dgm:t>
    </dgm:pt>
    <dgm:pt modelId="{D025E610-C5BC-4E96-89FC-25FCF4A8FB99}" type="parTrans" cxnId="{B4889F5C-825E-47FA-BDB4-8755975D41B6}">
      <dgm:prSet/>
      <dgm:spPr/>
      <dgm:t>
        <a:bodyPr/>
        <a:lstStyle/>
        <a:p>
          <a:endParaRPr lang="en-US"/>
        </a:p>
      </dgm:t>
    </dgm:pt>
    <dgm:pt modelId="{9FF4D053-01C8-4791-BF15-8DEF29C99C0E}" type="sibTrans" cxnId="{B4889F5C-825E-47FA-BDB4-8755975D41B6}">
      <dgm:prSet/>
      <dgm:spPr/>
      <dgm:t>
        <a:bodyPr/>
        <a:lstStyle/>
        <a:p>
          <a:endParaRPr lang="en-US"/>
        </a:p>
      </dgm:t>
    </dgm:pt>
    <dgm:pt modelId="{F88D3F2D-D72E-4921-95CE-C2417560ABEC}">
      <dgm:prSet phldrT="[Text]" custT="1">
        <dgm:style>
          <a:lnRef idx="1">
            <a:schemeClr val="accent2"/>
          </a:lnRef>
          <a:fillRef idx="3">
            <a:schemeClr val="accent2"/>
          </a:fillRef>
          <a:effectRef idx="2">
            <a:schemeClr val="accent2"/>
          </a:effectRef>
          <a:fontRef idx="minor">
            <a:schemeClr val="lt1"/>
          </a:fontRef>
        </dgm:style>
      </dgm:prSet>
      <dgm:spPr>
        <a:xfrm>
          <a:off x="4383989" y="67523"/>
          <a:ext cx="3845569" cy="629148"/>
        </a:xfr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gm:spPr>
      <dgm:t>
        <a:bodyPr/>
        <a:lstStyle/>
        <a:p>
          <a:r>
            <a:rPr lang="en-US" sz="2800" dirty="0" smtClean="0">
              <a:solidFill>
                <a:sysClr val="window" lastClr="FFFFFF"/>
              </a:solidFill>
              <a:latin typeface="Calibri"/>
              <a:ea typeface="+mn-ea"/>
              <a:cs typeface="+mn-cs"/>
            </a:rPr>
            <a:t>EVIPLAYER</a:t>
          </a:r>
          <a:endParaRPr lang="en-US" sz="2800" dirty="0">
            <a:solidFill>
              <a:sysClr val="window" lastClr="FFFFFF"/>
            </a:solidFill>
            <a:latin typeface="Calibri"/>
            <a:ea typeface="+mn-ea"/>
            <a:cs typeface="+mn-cs"/>
          </a:endParaRPr>
        </a:p>
      </dgm:t>
    </dgm:pt>
    <dgm:pt modelId="{8F291C6C-5F0B-4BDF-8F0F-6FAE41C3F636}" type="parTrans" cxnId="{4BFE1AD1-26A2-48C1-BAC0-D0F7D6CF7FC0}">
      <dgm:prSet/>
      <dgm:spPr/>
      <dgm:t>
        <a:bodyPr/>
        <a:lstStyle/>
        <a:p>
          <a:endParaRPr lang="en-US"/>
        </a:p>
      </dgm:t>
    </dgm:pt>
    <dgm:pt modelId="{382A9521-5A63-49A3-B34E-68964DCD9672}" type="sibTrans" cxnId="{4BFE1AD1-26A2-48C1-BAC0-D0F7D6CF7FC0}">
      <dgm:prSet/>
      <dgm:spPr/>
      <dgm:t>
        <a:bodyPr/>
        <a:lstStyle/>
        <a:p>
          <a:endParaRPr lang="en-US"/>
        </a:p>
      </dgm:t>
    </dgm:pt>
    <dgm:pt modelId="{32C864B7-A2B5-467D-AF19-0F0AF6B58D9D}">
      <dgm:prSet phldrT="[Tex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dirty="0" smtClean="0">
              <a:solidFill>
                <a:schemeClr val="accent3">
                  <a:lumMod val="50000"/>
                </a:schemeClr>
              </a:solidFill>
              <a:latin typeface="Arial" pitchFamily="34" charset="0"/>
              <a:ea typeface="Arial Unicode MS" pitchFamily="34" charset="-128"/>
              <a:cs typeface="Arial" pitchFamily="34" charset="0"/>
            </a:rPr>
            <a:t>Special player to be used by privileged users to view the court proceedings.</a:t>
          </a:r>
          <a:endParaRPr lang="en-US" sz="1200" dirty="0">
            <a:solidFill>
              <a:schemeClr val="accent3">
                <a:lumMod val="50000"/>
              </a:schemeClr>
            </a:solidFill>
            <a:latin typeface="Arial" pitchFamily="34" charset="0"/>
            <a:ea typeface="Arial Unicode MS" pitchFamily="34" charset="-128"/>
            <a:cs typeface="Arial" pitchFamily="34" charset="0"/>
          </a:endParaRPr>
        </a:p>
      </dgm:t>
    </dgm:pt>
    <dgm:pt modelId="{DA7B58CA-9D2C-4A38-96EB-BFC261351490}" type="parTrans" cxnId="{E1523A5E-127D-4E55-B8C4-29C49E33C91B}">
      <dgm:prSet/>
      <dgm:spPr/>
      <dgm:t>
        <a:bodyPr/>
        <a:lstStyle/>
        <a:p>
          <a:endParaRPr lang="en-US"/>
        </a:p>
      </dgm:t>
    </dgm:pt>
    <dgm:pt modelId="{549F3EAC-BD89-4C85-8D33-F7CC82832646}" type="sibTrans" cxnId="{E1523A5E-127D-4E55-B8C4-29C49E33C91B}">
      <dgm:prSet/>
      <dgm:spPr/>
      <dgm:t>
        <a:bodyPr/>
        <a:lstStyle/>
        <a:p>
          <a:endParaRPr lang="en-US"/>
        </a:p>
      </dgm:t>
    </dgm:pt>
    <dgm:pt modelId="{3FDCA7BA-CDD7-40B6-93A7-BC2AA2FD2C5B}">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Eight stereo input and output with extensive on-board digital mixer.</a:t>
          </a:r>
        </a:p>
      </dgm:t>
    </dgm:pt>
    <dgm:pt modelId="{51B90B20-235D-4275-B8ED-47F15FC55471}" type="parTrans" cxnId="{AA5A03EC-EBFD-47E3-8F29-7C86A7DF3BCB}">
      <dgm:prSet/>
      <dgm:spPr/>
      <dgm:t>
        <a:bodyPr/>
        <a:lstStyle/>
        <a:p>
          <a:endParaRPr lang="en-US"/>
        </a:p>
      </dgm:t>
    </dgm:pt>
    <dgm:pt modelId="{57526D93-807A-444C-82FE-3F00D7A9D6D6}" type="sibTrans" cxnId="{AA5A03EC-EBFD-47E3-8F29-7C86A7DF3BCB}">
      <dgm:prSet/>
      <dgm:spPr/>
      <dgm:t>
        <a:bodyPr/>
        <a:lstStyle/>
        <a:p>
          <a:endParaRPr lang="en-US"/>
        </a:p>
      </dgm:t>
    </dgm:pt>
    <dgm:pt modelId="{04516E34-9084-432B-95D6-5D61B8EFEF29}">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Wide variety of sample rate sync options.</a:t>
          </a:r>
        </a:p>
      </dgm:t>
    </dgm:pt>
    <dgm:pt modelId="{82D0DBCA-CCF3-4C59-88E7-69B8EAA3D7C3}" type="parTrans" cxnId="{38472AAA-0096-4355-B1BD-17A92013EED7}">
      <dgm:prSet/>
      <dgm:spPr/>
      <dgm:t>
        <a:bodyPr/>
        <a:lstStyle/>
        <a:p>
          <a:endParaRPr lang="en-US"/>
        </a:p>
      </dgm:t>
    </dgm:pt>
    <dgm:pt modelId="{762EE13F-0249-4CAE-9BEE-0B9B747987D6}" type="sibTrans" cxnId="{38472AAA-0096-4355-B1BD-17A92013EED7}">
      <dgm:prSet/>
      <dgm:spPr/>
      <dgm:t>
        <a:bodyPr/>
        <a:lstStyle/>
        <a:p>
          <a:endParaRPr lang="en-US"/>
        </a:p>
      </dgm:t>
    </dgm:pt>
    <dgm:pt modelId="{9A0685FE-2CF6-45E3-9FAC-C701CB29E50E}">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Compatible with </a:t>
          </a:r>
          <a:r>
            <a:rPr lang="en-US" dirty="0" err="1" smtClean="0">
              <a:solidFill>
                <a:sysClr val="windowText" lastClr="000000">
                  <a:hueOff val="0"/>
                  <a:satOff val="0"/>
                  <a:lumOff val="0"/>
                  <a:alphaOff val="0"/>
                </a:sysClr>
              </a:solidFill>
              <a:latin typeface="Calibri" pitchFamily="34" charset="0"/>
              <a:ea typeface="+mn-ea"/>
              <a:cs typeface="+mn-cs"/>
            </a:rPr>
            <a:t>Alesis</a:t>
          </a:r>
          <a:r>
            <a:rPr lang="en-US" dirty="0" smtClean="0">
              <a:solidFill>
                <a:sysClr val="windowText" lastClr="000000">
                  <a:hueOff val="0"/>
                  <a:satOff val="0"/>
                  <a:lumOff val="0"/>
                  <a:alphaOff val="0"/>
                </a:sysClr>
              </a:solidFill>
              <a:latin typeface="Calibri" pitchFamily="34" charset="0"/>
              <a:ea typeface="+mn-ea"/>
              <a:cs typeface="+mn-cs"/>
            </a:rPr>
            <a:t> ADAT Type 1 and Type 2 optical digital interface protocol.</a:t>
          </a:r>
        </a:p>
      </dgm:t>
    </dgm:pt>
    <dgm:pt modelId="{FAA7F2B1-5588-4CDC-8669-FE1F028E780E}" type="parTrans" cxnId="{938B6B90-B1F5-4E8A-8254-A69F2CFAD5C3}">
      <dgm:prSet/>
      <dgm:spPr/>
      <dgm:t>
        <a:bodyPr/>
        <a:lstStyle/>
        <a:p>
          <a:endParaRPr lang="en-US"/>
        </a:p>
      </dgm:t>
    </dgm:pt>
    <dgm:pt modelId="{D72D86D2-72E3-4FA0-B84B-97A59DB27743}" type="sibTrans" cxnId="{938B6B90-B1F5-4E8A-8254-A69F2CFAD5C3}">
      <dgm:prSet/>
      <dgm:spPr/>
      <dgm:t>
        <a:bodyPr/>
        <a:lstStyle/>
        <a:p>
          <a:endParaRPr lang="en-US"/>
        </a:p>
      </dgm:t>
    </dgm:pt>
    <dgm:pt modelId="{FD174B89-3FF5-4D65-935C-C5FC0CF6E3F3}">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Compatible with all kinds of television formats.</a:t>
          </a:r>
        </a:p>
      </dgm:t>
    </dgm:pt>
    <dgm:pt modelId="{21C09E1A-00C1-48DE-B221-207B13566E05}" type="parTrans" cxnId="{7D32B9D6-5A06-4A4F-B48F-564ABAB3CC50}">
      <dgm:prSet/>
      <dgm:spPr/>
      <dgm:t>
        <a:bodyPr/>
        <a:lstStyle/>
        <a:p>
          <a:endParaRPr lang="en-US"/>
        </a:p>
      </dgm:t>
    </dgm:pt>
    <dgm:pt modelId="{6B0F0C6E-E26C-4A0C-83F8-6F355B8EA33A}" type="sibTrans" cxnId="{7D32B9D6-5A06-4A4F-B48F-564ABAB3CC50}">
      <dgm:prSet/>
      <dgm:spPr/>
      <dgm:t>
        <a:bodyPr/>
        <a:lstStyle/>
        <a:p>
          <a:endParaRPr lang="en-US"/>
        </a:p>
      </dgm:t>
    </dgm:pt>
    <dgm:pt modelId="{46B7FC8A-5158-4629-932B-7080EFF47625}">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User friendly configurations for audio selection.</a:t>
          </a:r>
        </a:p>
      </dgm:t>
    </dgm:pt>
    <dgm:pt modelId="{80053204-F1CD-42A6-8D8B-73FAFFB24A7E}" type="parTrans" cxnId="{F1E4832A-DF37-4D07-A4A4-639FF3EFD601}">
      <dgm:prSet/>
      <dgm:spPr/>
      <dgm:t>
        <a:bodyPr/>
        <a:lstStyle/>
        <a:p>
          <a:endParaRPr lang="en-US"/>
        </a:p>
      </dgm:t>
    </dgm:pt>
    <dgm:pt modelId="{DF27348B-16D7-4D0E-AAB7-5662AD8A095E}" type="sibTrans" cxnId="{F1E4832A-DF37-4D07-A4A4-639FF3EFD601}">
      <dgm:prSet/>
      <dgm:spPr/>
      <dgm:t>
        <a:bodyPr/>
        <a:lstStyle/>
        <a:p>
          <a:endParaRPr lang="en-US"/>
        </a:p>
      </dgm:t>
    </dgm:pt>
    <dgm:pt modelId="{0FC3E814-9AC7-4E57-9B41-0883C1BA066A}">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Ability to select no. of channels for recording and record single channel for each person involved.</a:t>
          </a:r>
        </a:p>
      </dgm:t>
    </dgm:pt>
    <dgm:pt modelId="{6C3B2214-9412-40B6-BC1B-C5A4AE503527}" type="parTrans" cxnId="{C8D6EF68-41D8-4930-B4F6-8670B9AA3746}">
      <dgm:prSet/>
      <dgm:spPr/>
      <dgm:t>
        <a:bodyPr/>
        <a:lstStyle/>
        <a:p>
          <a:endParaRPr lang="en-US"/>
        </a:p>
      </dgm:t>
    </dgm:pt>
    <dgm:pt modelId="{FB43DFF6-83C2-4971-81D6-79DB69BDAF00}" type="sibTrans" cxnId="{C8D6EF68-41D8-4930-B4F6-8670B9AA3746}">
      <dgm:prSet/>
      <dgm:spPr/>
      <dgm:t>
        <a:bodyPr/>
        <a:lstStyle/>
        <a:p>
          <a:endParaRPr lang="en-US"/>
        </a:p>
      </dgm:t>
    </dgm:pt>
    <dgm:pt modelId="{E2D2C8E2-8173-4707-86A8-D7F80F84F494}">
      <dgm:prSet/>
      <dgm:spPr>
        <a:xfrm>
          <a:off x="40" y="696671"/>
          <a:ext cx="3845569" cy="412848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pitchFamily="34" charset="0"/>
              <a:ea typeface="+mn-ea"/>
              <a:cs typeface="+mn-cs"/>
            </a:rPr>
            <a:t>No additional PCI slot is required</a:t>
          </a:r>
          <a:endParaRPr lang="en-US" dirty="0">
            <a:solidFill>
              <a:sysClr val="windowText" lastClr="000000">
                <a:hueOff val="0"/>
                <a:satOff val="0"/>
                <a:lumOff val="0"/>
                <a:alphaOff val="0"/>
              </a:sysClr>
            </a:solidFill>
            <a:latin typeface="Calibri"/>
            <a:ea typeface="+mn-ea"/>
            <a:cs typeface="+mn-cs"/>
          </a:endParaRPr>
        </a:p>
      </dgm:t>
    </dgm:pt>
    <dgm:pt modelId="{D010E4B3-22AA-4A38-A2CC-6425FF3E20C0}" type="parTrans" cxnId="{CC0C2BEE-4485-48B1-967E-14F96E1DF043}">
      <dgm:prSet/>
      <dgm:spPr/>
      <dgm:t>
        <a:bodyPr/>
        <a:lstStyle/>
        <a:p>
          <a:endParaRPr lang="en-US"/>
        </a:p>
      </dgm:t>
    </dgm:pt>
    <dgm:pt modelId="{C6E9F101-E0A5-43F9-BF38-32A39D540C5A}" type="sibTrans" cxnId="{CC0C2BEE-4485-48B1-967E-14F96E1DF043}">
      <dgm:prSet/>
      <dgm:spPr/>
      <dgm:t>
        <a:bodyPr/>
        <a:lstStyle/>
        <a:p>
          <a:endParaRPr lang="en-US"/>
        </a:p>
      </dgm:t>
    </dgm:pt>
    <dgm:pt modelId="{A9F48D6A-53D3-41CD-B074-00D9D5FE7AAD}">
      <dgm:prSe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dirty="0" smtClean="0">
              <a:solidFill>
                <a:schemeClr val="accent3">
                  <a:lumMod val="50000"/>
                </a:schemeClr>
              </a:solidFill>
              <a:latin typeface="Arial" pitchFamily="34" charset="0"/>
              <a:ea typeface="Arial Unicode MS" pitchFamily="34" charset="-128"/>
              <a:cs typeface="Arial" pitchFamily="34" charset="0"/>
            </a:rPr>
            <a:t>Has </a:t>
          </a:r>
          <a:r>
            <a:rPr lang="en-US" sz="1200" dirty="0" err="1" smtClean="0">
              <a:solidFill>
                <a:schemeClr val="accent3">
                  <a:lumMod val="50000"/>
                </a:schemeClr>
              </a:solidFill>
              <a:latin typeface="Arial" pitchFamily="34" charset="0"/>
              <a:ea typeface="Arial Unicode MS" pitchFamily="34" charset="-128"/>
              <a:cs typeface="Arial" pitchFamily="34" charset="0"/>
            </a:rPr>
            <a:t>multiframes</a:t>
          </a:r>
          <a:r>
            <a:rPr lang="en-US" sz="1200" dirty="0" smtClean="0">
              <a:solidFill>
                <a:schemeClr val="accent3">
                  <a:lumMod val="50000"/>
                </a:schemeClr>
              </a:solidFill>
              <a:latin typeface="Arial" pitchFamily="34" charset="0"/>
              <a:ea typeface="Arial Unicode MS" pitchFamily="34" charset="-128"/>
              <a:cs typeface="Arial" pitchFamily="34" charset="0"/>
            </a:rPr>
            <a:t> for HD 264 multimedia with detailed search with reference to case number, date, time, etc.</a:t>
          </a:r>
        </a:p>
      </dgm:t>
    </dgm:pt>
    <dgm:pt modelId="{B4C18B10-5F52-43C0-99AA-611258434145}" type="parTrans" cxnId="{8A948223-57A5-425A-BAD0-CDA0DA43079A}">
      <dgm:prSet/>
      <dgm:spPr/>
      <dgm:t>
        <a:bodyPr/>
        <a:lstStyle/>
        <a:p>
          <a:endParaRPr lang="en-US"/>
        </a:p>
      </dgm:t>
    </dgm:pt>
    <dgm:pt modelId="{22EE340B-A7F9-4546-94CE-81962F894486}" type="sibTrans" cxnId="{8A948223-57A5-425A-BAD0-CDA0DA43079A}">
      <dgm:prSet/>
      <dgm:spPr/>
      <dgm:t>
        <a:bodyPr/>
        <a:lstStyle/>
        <a:p>
          <a:endParaRPr lang="en-US"/>
        </a:p>
      </dgm:t>
    </dgm:pt>
    <dgm:pt modelId="{983A8085-4AF3-441E-BBD6-452980B47CA1}">
      <dgm:prSe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b="0" i="0" dirty="0" smtClean="0">
              <a:solidFill>
                <a:schemeClr val="accent3">
                  <a:lumMod val="50000"/>
                </a:schemeClr>
              </a:solidFill>
              <a:latin typeface="Arial" pitchFamily="34" charset="0"/>
              <a:ea typeface="Arial Unicode MS" pitchFamily="34" charset="-128"/>
              <a:cs typeface="Arial" pitchFamily="34" charset="0"/>
            </a:rPr>
            <a:t>best-in-class performance, compression, and features.</a:t>
          </a:r>
          <a:endParaRPr lang="en-US" sz="1200" dirty="0" smtClean="0">
            <a:solidFill>
              <a:schemeClr val="accent3">
                <a:lumMod val="50000"/>
              </a:schemeClr>
            </a:solidFill>
            <a:latin typeface="Arial" pitchFamily="34" charset="0"/>
            <a:ea typeface="Arial Unicode MS" pitchFamily="34" charset="-128"/>
            <a:cs typeface="Arial" pitchFamily="34" charset="0"/>
          </a:endParaRPr>
        </a:p>
      </dgm:t>
    </dgm:pt>
    <dgm:pt modelId="{69450D22-7DB6-4386-9080-7FBE42495B93}" type="parTrans" cxnId="{87D0CC60-AA96-47F6-9EBC-84306362098F}">
      <dgm:prSet/>
      <dgm:spPr/>
      <dgm:t>
        <a:bodyPr/>
        <a:lstStyle/>
        <a:p>
          <a:endParaRPr lang="en-US"/>
        </a:p>
      </dgm:t>
    </dgm:pt>
    <dgm:pt modelId="{C07AB28E-7020-482C-AFF8-AB7C2AC97DD0}" type="sibTrans" cxnId="{87D0CC60-AA96-47F6-9EBC-84306362098F}">
      <dgm:prSet/>
      <dgm:spPr/>
      <dgm:t>
        <a:bodyPr/>
        <a:lstStyle/>
        <a:p>
          <a:endParaRPr lang="en-US"/>
        </a:p>
      </dgm:t>
    </dgm:pt>
    <dgm:pt modelId="{CB4CF5C5-C710-47E9-B8DE-ABAB8A745659}">
      <dgm:prSet phldrT="[Tex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dirty="0" smtClean="0">
              <a:solidFill>
                <a:schemeClr val="accent3">
                  <a:lumMod val="50000"/>
                </a:schemeClr>
              </a:solidFill>
              <a:latin typeface="Arial" pitchFamily="34" charset="0"/>
              <a:ea typeface="Arial Unicode MS" pitchFamily="34" charset="-128"/>
              <a:cs typeface="Arial" pitchFamily="34" charset="0"/>
            </a:rPr>
            <a:t>Encoding video streams into the H.264/MPEG-4 AVC compression format</a:t>
          </a:r>
          <a:endParaRPr lang="en-US" sz="1200" dirty="0">
            <a:solidFill>
              <a:schemeClr val="accent3">
                <a:lumMod val="50000"/>
              </a:schemeClr>
            </a:solidFill>
            <a:latin typeface="Arial" pitchFamily="34" charset="0"/>
            <a:ea typeface="Arial Unicode MS" pitchFamily="34" charset="-128"/>
            <a:cs typeface="Arial" pitchFamily="34" charset="0"/>
          </a:endParaRPr>
        </a:p>
      </dgm:t>
    </dgm:pt>
    <dgm:pt modelId="{DAF2A288-1611-4584-A328-69A927D5B5B9}" type="parTrans" cxnId="{73EF3B0D-DBC5-4D7D-B4B0-AED1E3201D86}">
      <dgm:prSet/>
      <dgm:spPr/>
      <dgm:t>
        <a:bodyPr/>
        <a:lstStyle/>
        <a:p>
          <a:endParaRPr lang="en-US"/>
        </a:p>
      </dgm:t>
    </dgm:pt>
    <dgm:pt modelId="{A7999FB4-6B1B-4EBC-A02D-08BB935EE755}" type="sibTrans" cxnId="{73EF3B0D-DBC5-4D7D-B4B0-AED1E3201D86}">
      <dgm:prSet/>
      <dgm:spPr/>
      <dgm:t>
        <a:bodyPr/>
        <a:lstStyle/>
        <a:p>
          <a:endParaRPr lang="en-US"/>
        </a:p>
      </dgm:t>
    </dgm:pt>
    <dgm:pt modelId="{7339AF02-8294-455E-96DF-1B3539130A23}">
      <dgm:prSe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b="0" i="0" dirty="0" smtClean="0">
              <a:solidFill>
                <a:schemeClr val="accent3">
                  <a:lumMod val="50000"/>
                </a:schemeClr>
              </a:solidFill>
              <a:latin typeface="Arial" pitchFamily="34" charset="0"/>
              <a:ea typeface="Arial Unicode MS" pitchFamily="34" charset="-128"/>
              <a:cs typeface="Arial" pitchFamily="34" charset="0"/>
            </a:rPr>
            <a:t>Achieves dramatic performance, encoding 4 or more 1080p streams in </a:t>
          </a:r>
          <a:r>
            <a:rPr lang="en-US" sz="1200" b="0" i="0" dirty="0" err="1" smtClean="0">
              <a:solidFill>
                <a:schemeClr val="accent3">
                  <a:lumMod val="50000"/>
                </a:schemeClr>
              </a:solidFill>
              <a:latin typeface="Arial" pitchFamily="34" charset="0"/>
              <a:ea typeface="Arial Unicode MS" pitchFamily="34" charset="-128"/>
              <a:cs typeface="Arial" pitchFamily="34" charset="0"/>
            </a:rPr>
            <a:t>realtime</a:t>
          </a:r>
          <a:r>
            <a:rPr lang="en-US" sz="1200" b="0" i="0" dirty="0" smtClean="0">
              <a:solidFill>
                <a:schemeClr val="accent3">
                  <a:lumMod val="50000"/>
                </a:schemeClr>
              </a:solidFill>
              <a:latin typeface="Arial" pitchFamily="34" charset="0"/>
              <a:ea typeface="Arial Unicode MS" pitchFamily="34" charset="-128"/>
              <a:cs typeface="Arial" pitchFamily="34" charset="0"/>
            </a:rPr>
            <a:t> on a single consumer-level computer with the best quality, having the most advanced </a:t>
          </a:r>
          <a:r>
            <a:rPr lang="en-US" sz="1200" b="0" i="0" dirty="0" err="1" smtClean="0">
              <a:solidFill>
                <a:schemeClr val="accent3">
                  <a:lumMod val="50000"/>
                </a:schemeClr>
              </a:solidFill>
              <a:latin typeface="Arial" pitchFamily="34" charset="0"/>
              <a:ea typeface="Arial Unicode MS" pitchFamily="34" charset="-128"/>
              <a:cs typeface="Arial" pitchFamily="34" charset="0"/>
            </a:rPr>
            <a:t>psychovisual</a:t>
          </a:r>
          <a:r>
            <a:rPr lang="en-US" sz="1200" b="0" i="0" dirty="0" smtClean="0">
              <a:solidFill>
                <a:schemeClr val="accent3">
                  <a:lumMod val="50000"/>
                </a:schemeClr>
              </a:solidFill>
              <a:latin typeface="Arial" pitchFamily="34" charset="0"/>
              <a:ea typeface="Arial Unicode MS" pitchFamily="34" charset="-128"/>
              <a:cs typeface="Arial" pitchFamily="34" charset="0"/>
            </a:rPr>
            <a:t> optimizations.</a:t>
          </a:r>
          <a:endParaRPr lang="en-US" sz="1200" dirty="0" smtClean="0">
            <a:solidFill>
              <a:schemeClr val="accent3">
                <a:lumMod val="50000"/>
              </a:schemeClr>
            </a:solidFill>
            <a:latin typeface="Arial" pitchFamily="34" charset="0"/>
            <a:ea typeface="Arial Unicode MS" pitchFamily="34" charset="-128"/>
            <a:cs typeface="Arial" pitchFamily="34" charset="0"/>
          </a:endParaRPr>
        </a:p>
      </dgm:t>
    </dgm:pt>
    <dgm:pt modelId="{F372678B-A7FD-463E-A063-4D42F6F52B2D}" type="parTrans" cxnId="{5FB9108B-004E-4C15-9B89-35C1D8521709}">
      <dgm:prSet/>
      <dgm:spPr/>
      <dgm:t>
        <a:bodyPr/>
        <a:lstStyle/>
        <a:p>
          <a:endParaRPr lang="en-US"/>
        </a:p>
      </dgm:t>
    </dgm:pt>
    <dgm:pt modelId="{F159097C-0377-427D-9E66-2B599C2563FF}" type="sibTrans" cxnId="{5FB9108B-004E-4C15-9B89-35C1D8521709}">
      <dgm:prSet/>
      <dgm:spPr/>
      <dgm:t>
        <a:bodyPr/>
        <a:lstStyle/>
        <a:p>
          <a:endParaRPr lang="en-US"/>
        </a:p>
      </dgm:t>
    </dgm:pt>
    <dgm:pt modelId="{85419E20-D518-4C74-9C56-4F38976BB930}">
      <dgm:prSe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b="0" i="0" dirty="0" smtClean="0">
              <a:solidFill>
                <a:schemeClr val="accent3">
                  <a:lumMod val="50000"/>
                </a:schemeClr>
              </a:solidFill>
              <a:latin typeface="Arial" pitchFamily="34" charset="0"/>
              <a:ea typeface="Arial Unicode MS" pitchFamily="34" charset="-128"/>
              <a:cs typeface="Arial" pitchFamily="34" charset="0"/>
            </a:rPr>
            <a:t>Support features necessary for many different applications, such as television broadcast, Blu-ray low-latency video applications, and web video.</a:t>
          </a:r>
          <a:endParaRPr lang="en-US" sz="1200" dirty="0" smtClean="0">
            <a:solidFill>
              <a:schemeClr val="accent3">
                <a:lumMod val="50000"/>
              </a:schemeClr>
            </a:solidFill>
            <a:latin typeface="Arial" pitchFamily="34" charset="0"/>
            <a:ea typeface="Arial Unicode MS" pitchFamily="34" charset="-128"/>
            <a:cs typeface="Arial" pitchFamily="34" charset="0"/>
          </a:endParaRPr>
        </a:p>
      </dgm:t>
    </dgm:pt>
    <dgm:pt modelId="{7B4EAB2A-BD18-4E99-BB93-D7879BAC286B}" type="parTrans" cxnId="{10863011-3F27-4AD4-83E0-F5BAA12149A5}">
      <dgm:prSet/>
      <dgm:spPr/>
      <dgm:t>
        <a:bodyPr/>
        <a:lstStyle/>
        <a:p>
          <a:endParaRPr lang="en-US"/>
        </a:p>
      </dgm:t>
    </dgm:pt>
    <dgm:pt modelId="{BCADAFCD-0499-4B64-A2BE-D05A23239BB5}" type="sibTrans" cxnId="{10863011-3F27-4AD4-83E0-F5BAA12149A5}">
      <dgm:prSet/>
      <dgm:spPr/>
      <dgm:t>
        <a:bodyPr/>
        <a:lstStyle/>
        <a:p>
          <a:endParaRPr lang="en-US"/>
        </a:p>
      </dgm:t>
    </dgm:pt>
    <dgm:pt modelId="{4D902DCB-62C5-497C-BE6A-CCC472F957F0}">
      <dgm:prSet custT="1"/>
      <dgm:spPr>
        <a:xfrm>
          <a:off x="4383989" y="696671"/>
          <a:ext cx="3845569" cy="412848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200" b="0" i="0" dirty="0" smtClean="0">
              <a:solidFill>
                <a:schemeClr val="accent3">
                  <a:lumMod val="50000"/>
                </a:schemeClr>
              </a:solidFill>
              <a:latin typeface="Arial" pitchFamily="34" charset="0"/>
              <a:ea typeface="Arial Unicode MS" pitchFamily="34" charset="-128"/>
              <a:cs typeface="Arial" pitchFamily="34" charset="0"/>
            </a:rPr>
            <a:t> </a:t>
          </a:r>
          <a:r>
            <a:rPr lang="en-US" sz="1200" b="0" i="0" dirty="0" err="1" smtClean="0">
              <a:solidFill>
                <a:schemeClr val="accent3">
                  <a:lumMod val="50000"/>
                </a:schemeClr>
              </a:solidFill>
              <a:latin typeface="Arial" pitchFamily="34" charset="0"/>
              <a:ea typeface="Arial Unicode MS" pitchFamily="34" charset="-128"/>
              <a:cs typeface="Arial" pitchFamily="34" charset="0"/>
            </a:rPr>
            <a:t>Eviplayer</a:t>
          </a:r>
          <a:r>
            <a:rPr lang="en-US" sz="1200" b="0" i="0" dirty="0" smtClean="0">
              <a:solidFill>
                <a:schemeClr val="accent3">
                  <a:lumMod val="50000"/>
                </a:schemeClr>
              </a:solidFill>
              <a:latin typeface="Arial" pitchFamily="34" charset="0"/>
              <a:ea typeface="Arial Unicode MS" pitchFamily="34" charset="-128"/>
              <a:cs typeface="Arial" pitchFamily="34" charset="0"/>
            </a:rPr>
            <a:t> uses x264 which forms the core of many web video services which can be widely used by television broadcasters and ISPs.</a:t>
          </a:r>
          <a:endParaRPr lang="en-US" sz="1200" dirty="0" smtClean="0">
            <a:solidFill>
              <a:schemeClr val="accent3">
                <a:lumMod val="50000"/>
              </a:schemeClr>
            </a:solidFill>
            <a:latin typeface="Arial" pitchFamily="34" charset="0"/>
            <a:ea typeface="Arial Unicode MS" pitchFamily="34" charset="-128"/>
            <a:cs typeface="Arial" pitchFamily="34" charset="0"/>
          </a:endParaRPr>
        </a:p>
      </dgm:t>
    </dgm:pt>
    <dgm:pt modelId="{6BC40D29-471E-4042-A27A-923F48D17463}" type="parTrans" cxnId="{12811D12-83E5-4623-A221-1D7A3EE26041}">
      <dgm:prSet/>
      <dgm:spPr/>
      <dgm:t>
        <a:bodyPr/>
        <a:lstStyle/>
        <a:p>
          <a:endParaRPr lang="en-US"/>
        </a:p>
      </dgm:t>
    </dgm:pt>
    <dgm:pt modelId="{68152911-3E9D-4A76-B61B-26411F513A3C}" type="sibTrans" cxnId="{12811D12-83E5-4623-A221-1D7A3EE26041}">
      <dgm:prSet/>
      <dgm:spPr/>
      <dgm:t>
        <a:bodyPr/>
        <a:lstStyle/>
        <a:p>
          <a:endParaRPr lang="en-US"/>
        </a:p>
      </dgm:t>
    </dgm:pt>
    <dgm:pt modelId="{04F0E704-036E-4D68-B7E6-A3102454597F}" type="pres">
      <dgm:prSet presAssocID="{04427070-AAE6-4891-ADB1-00D0E75520E0}" presName="Name0" presStyleCnt="0">
        <dgm:presLayoutVars>
          <dgm:dir/>
          <dgm:animLvl val="lvl"/>
          <dgm:resizeHandles val="exact"/>
        </dgm:presLayoutVars>
      </dgm:prSet>
      <dgm:spPr/>
      <dgm:t>
        <a:bodyPr/>
        <a:lstStyle/>
        <a:p>
          <a:endParaRPr lang="en-US"/>
        </a:p>
      </dgm:t>
    </dgm:pt>
    <dgm:pt modelId="{E4F46A0D-1A97-4C09-A35C-0E0346DA01B1}" type="pres">
      <dgm:prSet presAssocID="{E1C9DBFF-864F-4189-9907-775CF9227B6D}" presName="composite" presStyleCnt="0"/>
      <dgm:spPr/>
    </dgm:pt>
    <dgm:pt modelId="{533E5CDF-178E-4B9C-9064-4414E87BAF4D}" type="pres">
      <dgm:prSet presAssocID="{E1C9DBFF-864F-4189-9907-775CF9227B6D}" presName="parTx" presStyleLbl="alignNode1" presStyleIdx="0" presStyleCnt="2">
        <dgm:presLayoutVars>
          <dgm:chMax val="0"/>
          <dgm:chPref val="0"/>
          <dgm:bulletEnabled val="1"/>
        </dgm:presLayoutVars>
      </dgm:prSet>
      <dgm:spPr>
        <a:prstGeom prst="rect">
          <a:avLst/>
        </a:prstGeom>
      </dgm:spPr>
      <dgm:t>
        <a:bodyPr/>
        <a:lstStyle/>
        <a:p>
          <a:endParaRPr lang="en-US"/>
        </a:p>
      </dgm:t>
    </dgm:pt>
    <dgm:pt modelId="{3C93B52C-3A4C-415A-9D1E-25D2F14AB744}" type="pres">
      <dgm:prSet presAssocID="{E1C9DBFF-864F-4189-9907-775CF9227B6D}" presName="desTx" presStyleLbl="alignAccFollowNode1" presStyleIdx="0" presStyleCnt="2">
        <dgm:presLayoutVars>
          <dgm:bulletEnabled val="1"/>
        </dgm:presLayoutVars>
      </dgm:prSet>
      <dgm:spPr>
        <a:prstGeom prst="rect">
          <a:avLst/>
        </a:prstGeom>
      </dgm:spPr>
      <dgm:t>
        <a:bodyPr/>
        <a:lstStyle/>
        <a:p>
          <a:endParaRPr lang="en-US"/>
        </a:p>
      </dgm:t>
    </dgm:pt>
    <dgm:pt modelId="{6813ABB0-75B1-47B0-B413-348CB52D2C1E}" type="pres">
      <dgm:prSet presAssocID="{D590C78D-7203-4EF5-9E5D-1C63CC66BDD6}" presName="space" presStyleCnt="0"/>
      <dgm:spPr/>
    </dgm:pt>
    <dgm:pt modelId="{16331B1C-5465-4046-BDD4-81C3567A4194}" type="pres">
      <dgm:prSet presAssocID="{F88D3F2D-D72E-4921-95CE-C2417560ABEC}" presName="composite" presStyleCnt="0"/>
      <dgm:spPr/>
    </dgm:pt>
    <dgm:pt modelId="{2A46BF9F-EAC9-484D-8E06-3871E1614B9E}" type="pres">
      <dgm:prSet presAssocID="{F88D3F2D-D72E-4921-95CE-C2417560ABEC}" presName="parTx" presStyleLbl="alignNode1" presStyleIdx="1" presStyleCnt="2">
        <dgm:presLayoutVars>
          <dgm:chMax val="0"/>
          <dgm:chPref val="0"/>
          <dgm:bulletEnabled val="1"/>
        </dgm:presLayoutVars>
      </dgm:prSet>
      <dgm:spPr>
        <a:prstGeom prst="rect">
          <a:avLst/>
        </a:prstGeom>
      </dgm:spPr>
      <dgm:t>
        <a:bodyPr/>
        <a:lstStyle/>
        <a:p>
          <a:endParaRPr lang="en-US"/>
        </a:p>
      </dgm:t>
    </dgm:pt>
    <dgm:pt modelId="{004CA317-2925-49AA-BC38-3D8A5B1D2321}" type="pres">
      <dgm:prSet presAssocID="{F88D3F2D-D72E-4921-95CE-C2417560ABEC}" presName="desTx" presStyleLbl="alignAccFollowNode1" presStyleIdx="1" presStyleCnt="2">
        <dgm:presLayoutVars>
          <dgm:bulletEnabled val="1"/>
        </dgm:presLayoutVars>
      </dgm:prSet>
      <dgm:spPr>
        <a:prstGeom prst="rect">
          <a:avLst/>
        </a:prstGeom>
      </dgm:spPr>
      <dgm:t>
        <a:bodyPr/>
        <a:lstStyle/>
        <a:p>
          <a:endParaRPr lang="en-US"/>
        </a:p>
      </dgm:t>
    </dgm:pt>
  </dgm:ptLst>
  <dgm:cxnLst>
    <dgm:cxn modelId="{C8D6EF68-41D8-4930-B4F6-8670B9AA3746}" srcId="{E1C9DBFF-864F-4189-9907-775CF9227B6D}" destId="{0FC3E814-9AC7-4E57-9B41-0883C1BA066A}" srcOrd="6" destOrd="0" parTransId="{6C3B2214-9412-40B6-BC1B-C5A4AE503527}" sibTransId="{FB43DFF6-83C2-4971-81D6-79DB69BDAF00}"/>
    <dgm:cxn modelId="{5FB9108B-004E-4C15-9B89-35C1D8521709}" srcId="{F88D3F2D-D72E-4921-95CE-C2417560ABEC}" destId="{7339AF02-8294-455E-96DF-1B3539130A23}" srcOrd="4" destOrd="0" parTransId="{F372678B-A7FD-463E-A063-4D42F6F52B2D}" sibTransId="{F159097C-0377-427D-9E66-2B599C2563FF}"/>
    <dgm:cxn modelId="{D522A32F-730B-4A36-9AF4-C6460BC7A104}" type="presOf" srcId="{CB4CF5C5-C710-47E9-B8DE-ABAB8A745659}" destId="{004CA317-2925-49AA-BC38-3D8A5B1D2321}" srcOrd="0" destOrd="0" presId="urn:microsoft.com/office/officeart/2005/8/layout/hList1"/>
    <dgm:cxn modelId="{8C77AEDD-6E76-4944-A7CB-98C6564BC631}" type="presOf" srcId="{E2D2C8E2-8173-4707-86A8-D7F80F84F494}" destId="{3C93B52C-3A4C-415A-9D1E-25D2F14AB744}" srcOrd="0" destOrd="7" presId="urn:microsoft.com/office/officeart/2005/8/layout/hList1"/>
    <dgm:cxn modelId="{B2601C99-CCC1-4AE6-ABB8-5F44FD41869C}" type="presOf" srcId="{46B7FC8A-5158-4629-932B-7080EFF47625}" destId="{3C93B52C-3A4C-415A-9D1E-25D2F14AB744}" srcOrd="0" destOrd="5" presId="urn:microsoft.com/office/officeart/2005/8/layout/hList1"/>
    <dgm:cxn modelId="{1A1FA49D-070E-4D3F-BADD-D98B73F4ACD3}" type="presOf" srcId="{FD174B89-3FF5-4D65-935C-C5FC0CF6E3F3}" destId="{3C93B52C-3A4C-415A-9D1E-25D2F14AB744}" srcOrd="0" destOrd="4" presId="urn:microsoft.com/office/officeart/2005/8/layout/hList1"/>
    <dgm:cxn modelId="{AA5A03EC-EBFD-47E3-8F29-7C86A7DF3BCB}" srcId="{E1C9DBFF-864F-4189-9907-775CF9227B6D}" destId="{3FDCA7BA-CDD7-40B6-93A7-BC2AA2FD2C5B}" srcOrd="1" destOrd="0" parTransId="{51B90B20-235D-4275-B8ED-47F15FC55471}" sibTransId="{57526D93-807A-444C-82FE-3F00D7A9D6D6}"/>
    <dgm:cxn modelId="{65E6EC96-E9D4-4697-B383-AC9949E86245}" type="presOf" srcId="{3FDCA7BA-CDD7-40B6-93A7-BC2AA2FD2C5B}" destId="{3C93B52C-3A4C-415A-9D1E-25D2F14AB744}" srcOrd="0" destOrd="1" presId="urn:microsoft.com/office/officeart/2005/8/layout/hList1"/>
    <dgm:cxn modelId="{E80277C8-117E-41E3-B11F-EAEEDAF305C2}" type="presOf" srcId="{0FC3E814-9AC7-4E57-9B41-0883C1BA066A}" destId="{3C93B52C-3A4C-415A-9D1E-25D2F14AB744}" srcOrd="0" destOrd="6" presId="urn:microsoft.com/office/officeart/2005/8/layout/hList1"/>
    <dgm:cxn modelId="{38472AAA-0096-4355-B1BD-17A92013EED7}" srcId="{E1C9DBFF-864F-4189-9907-775CF9227B6D}" destId="{04516E34-9084-432B-95D6-5D61B8EFEF29}" srcOrd="2" destOrd="0" parTransId="{82D0DBCA-CCF3-4C59-88E7-69B8EAA3D7C3}" sibTransId="{762EE13F-0249-4CAE-9BEE-0B9B747987D6}"/>
    <dgm:cxn modelId="{E303EF37-A5F1-4E50-980A-470A4EA42482}" type="presOf" srcId="{4D902DCB-62C5-497C-BE6A-CCC472F957F0}" destId="{004CA317-2925-49AA-BC38-3D8A5B1D2321}" srcOrd="0" destOrd="6" presId="urn:microsoft.com/office/officeart/2005/8/layout/hList1"/>
    <dgm:cxn modelId="{E1523A5E-127D-4E55-B8C4-29C49E33C91B}" srcId="{F88D3F2D-D72E-4921-95CE-C2417560ABEC}" destId="{32C864B7-A2B5-467D-AF19-0F0AF6B58D9D}" srcOrd="1" destOrd="0" parTransId="{DA7B58CA-9D2C-4A38-96EB-BFC261351490}" sibTransId="{549F3EAC-BD89-4C85-8D33-F7CC82832646}"/>
    <dgm:cxn modelId="{F1E4832A-DF37-4D07-A4A4-639FF3EFD601}" srcId="{E1C9DBFF-864F-4189-9907-775CF9227B6D}" destId="{46B7FC8A-5158-4629-932B-7080EFF47625}" srcOrd="5" destOrd="0" parTransId="{80053204-F1CD-42A6-8D8B-73FAFFB24A7E}" sibTransId="{DF27348B-16D7-4D0E-AAB7-5662AD8A095E}"/>
    <dgm:cxn modelId="{4BFE1AD1-26A2-48C1-BAC0-D0F7D6CF7FC0}" srcId="{04427070-AAE6-4891-ADB1-00D0E75520E0}" destId="{F88D3F2D-D72E-4921-95CE-C2417560ABEC}" srcOrd="1" destOrd="0" parTransId="{8F291C6C-5F0B-4BDF-8F0F-6FAE41C3F636}" sibTransId="{382A9521-5A63-49A3-B34E-68964DCD9672}"/>
    <dgm:cxn modelId="{73EF3B0D-DBC5-4D7D-B4B0-AED1E3201D86}" srcId="{F88D3F2D-D72E-4921-95CE-C2417560ABEC}" destId="{CB4CF5C5-C710-47E9-B8DE-ABAB8A745659}" srcOrd="0" destOrd="0" parTransId="{DAF2A288-1611-4584-A328-69A927D5B5B9}" sibTransId="{A7999FB4-6B1B-4EBC-A02D-08BB935EE755}"/>
    <dgm:cxn modelId="{B9885A90-3E51-4F9E-B1A2-0B17BFAD16B1}" type="presOf" srcId="{32C864B7-A2B5-467D-AF19-0F0AF6B58D9D}" destId="{004CA317-2925-49AA-BC38-3D8A5B1D2321}" srcOrd="0" destOrd="1" presId="urn:microsoft.com/office/officeart/2005/8/layout/hList1"/>
    <dgm:cxn modelId="{91112415-9E64-4C60-850D-45A436289956}" type="presOf" srcId="{983A8085-4AF3-441E-BBD6-452980B47CA1}" destId="{004CA317-2925-49AA-BC38-3D8A5B1D2321}" srcOrd="0" destOrd="3" presId="urn:microsoft.com/office/officeart/2005/8/layout/hList1"/>
    <dgm:cxn modelId="{03F2F0CE-C8D2-4064-8273-F2D5E1A493CE}" type="presOf" srcId="{E1C9DBFF-864F-4189-9907-775CF9227B6D}" destId="{533E5CDF-178E-4B9C-9064-4414E87BAF4D}" srcOrd="0" destOrd="0" presId="urn:microsoft.com/office/officeart/2005/8/layout/hList1"/>
    <dgm:cxn modelId="{101388B1-161B-45F6-83ED-C2D97E9E23AA}" type="presOf" srcId="{FFA56CDB-F4AA-4766-9172-48B476D9B575}" destId="{3C93B52C-3A4C-415A-9D1E-25D2F14AB744}" srcOrd="0" destOrd="0" presId="urn:microsoft.com/office/officeart/2005/8/layout/hList1"/>
    <dgm:cxn modelId="{10863011-3F27-4AD4-83E0-F5BAA12149A5}" srcId="{F88D3F2D-D72E-4921-95CE-C2417560ABEC}" destId="{85419E20-D518-4C74-9C56-4F38976BB930}" srcOrd="5" destOrd="0" parTransId="{7B4EAB2A-BD18-4E99-BB93-D7879BAC286B}" sibTransId="{BCADAFCD-0499-4B64-A2BE-D05A23239BB5}"/>
    <dgm:cxn modelId="{CC0C2BEE-4485-48B1-967E-14F96E1DF043}" srcId="{E1C9DBFF-864F-4189-9907-775CF9227B6D}" destId="{E2D2C8E2-8173-4707-86A8-D7F80F84F494}" srcOrd="7" destOrd="0" parTransId="{D010E4B3-22AA-4A38-A2CC-6425FF3E20C0}" sibTransId="{C6E9F101-E0A5-43F9-BF38-32A39D540C5A}"/>
    <dgm:cxn modelId="{12811D12-83E5-4623-A221-1D7A3EE26041}" srcId="{F88D3F2D-D72E-4921-95CE-C2417560ABEC}" destId="{4D902DCB-62C5-497C-BE6A-CCC472F957F0}" srcOrd="6" destOrd="0" parTransId="{6BC40D29-471E-4042-A27A-923F48D17463}" sibTransId="{68152911-3E9D-4A76-B61B-26411F513A3C}"/>
    <dgm:cxn modelId="{120EF12B-EEDC-4190-AEF3-F8B48195110E}" type="presOf" srcId="{04516E34-9084-432B-95D6-5D61B8EFEF29}" destId="{3C93B52C-3A4C-415A-9D1E-25D2F14AB744}" srcOrd="0" destOrd="2" presId="urn:microsoft.com/office/officeart/2005/8/layout/hList1"/>
    <dgm:cxn modelId="{7D32B9D6-5A06-4A4F-B48F-564ABAB3CC50}" srcId="{E1C9DBFF-864F-4189-9907-775CF9227B6D}" destId="{FD174B89-3FF5-4D65-935C-C5FC0CF6E3F3}" srcOrd="4" destOrd="0" parTransId="{21C09E1A-00C1-48DE-B221-207B13566E05}" sibTransId="{6B0F0C6E-E26C-4A0C-83F8-6F355B8EA33A}"/>
    <dgm:cxn modelId="{927C9F23-199E-468E-96A4-24C838474E73}" type="presOf" srcId="{F88D3F2D-D72E-4921-95CE-C2417560ABEC}" destId="{2A46BF9F-EAC9-484D-8E06-3871E1614B9E}" srcOrd="0" destOrd="0" presId="urn:microsoft.com/office/officeart/2005/8/layout/hList1"/>
    <dgm:cxn modelId="{99038258-A2D4-4CCE-96F4-697D584F8BC5}" type="presOf" srcId="{85419E20-D518-4C74-9C56-4F38976BB930}" destId="{004CA317-2925-49AA-BC38-3D8A5B1D2321}" srcOrd="0" destOrd="5" presId="urn:microsoft.com/office/officeart/2005/8/layout/hList1"/>
    <dgm:cxn modelId="{24C52552-B1ED-46AC-933B-82AE5C729BD1}" type="presOf" srcId="{04427070-AAE6-4891-ADB1-00D0E75520E0}" destId="{04F0E704-036E-4D68-B7E6-A3102454597F}" srcOrd="0" destOrd="0" presId="urn:microsoft.com/office/officeart/2005/8/layout/hList1"/>
    <dgm:cxn modelId="{E9455096-3773-4489-B363-B1CD520410FA}" type="presOf" srcId="{7339AF02-8294-455E-96DF-1B3539130A23}" destId="{004CA317-2925-49AA-BC38-3D8A5B1D2321}" srcOrd="0" destOrd="4" presId="urn:microsoft.com/office/officeart/2005/8/layout/hList1"/>
    <dgm:cxn modelId="{8A948223-57A5-425A-BAD0-CDA0DA43079A}" srcId="{F88D3F2D-D72E-4921-95CE-C2417560ABEC}" destId="{A9F48D6A-53D3-41CD-B074-00D9D5FE7AAD}" srcOrd="2" destOrd="0" parTransId="{B4C18B10-5F52-43C0-99AA-611258434145}" sibTransId="{22EE340B-A7F9-4546-94CE-81962F894486}"/>
    <dgm:cxn modelId="{726C6621-B8E9-4A62-B003-D92290E6C7E8}" type="presOf" srcId="{9A0685FE-2CF6-45E3-9FAC-C701CB29E50E}" destId="{3C93B52C-3A4C-415A-9D1E-25D2F14AB744}" srcOrd="0" destOrd="3" presId="urn:microsoft.com/office/officeart/2005/8/layout/hList1"/>
    <dgm:cxn modelId="{B4C2FE07-2868-4B99-91FC-C6E074408FBA}" srcId="{04427070-AAE6-4891-ADB1-00D0E75520E0}" destId="{E1C9DBFF-864F-4189-9907-775CF9227B6D}" srcOrd="0" destOrd="0" parTransId="{756E90D6-17A0-47BD-B1C0-C7F9C41AF731}" sibTransId="{D590C78D-7203-4EF5-9E5D-1C63CC66BDD6}"/>
    <dgm:cxn modelId="{B4889F5C-825E-47FA-BDB4-8755975D41B6}" srcId="{E1C9DBFF-864F-4189-9907-775CF9227B6D}" destId="{FFA56CDB-F4AA-4766-9172-48B476D9B575}" srcOrd="0" destOrd="0" parTransId="{D025E610-C5BC-4E96-89FC-25FCF4A8FB99}" sibTransId="{9FF4D053-01C8-4791-BF15-8DEF29C99C0E}"/>
    <dgm:cxn modelId="{938B6B90-B1F5-4E8A-8254-A69F2CFAD5C3}" srcId="{E1C9DBFF-864F-4189-9907-775CF9227B6D}" destId="{9A0685FE-2CF6-45E3-9FAC-C701CB29E50E}" srcOrd="3" destOrd="0" parTransId="{FAA7F2B1-5588-4CDC-8669-FE1F028E780E}" sibTransId="{D72D86D2-72E3-4FA0-B84B-97A59DB27743}"/>
    <dgm:cxn modelId="{87D0CC60-AA96-47F6-9EBC-84306362098F}" srcId="{F88D3F2D-D72E-4921-95CE-C2417560ABEC}" destId="{983A8085-4AF3-441E-BBD6-452980B47CA1}" srcOrd="3" destOrd="0" parTransId="{69450D22-7DB6-4386-9080-7FBE42495B93}" sibTransId="{C07AB28E-7020-482C-AFF8-AB7C2AC97DD0}"/>
    <dgm:cxn modelId="{EC4F622F-5E09-4BE7-9BA9-1FA3F379A731}" type="presOf" srcId="{A9F48D6A-53D3-41CD-B074-00D9D5FE7AAD}" destId="{004CA317-2925-49AA-BC38-3D8A5B1D2321}" srcOrd="0" destOrd="2" presId="urn:microsoft.com/office/officeart/2005/8/layout/hList1"/>
    <dgm:cxn modelId="{465A289D-945A-4A86-A8D0-3C4713760538}" type="presParOf" srcId="{04F0E704-036E-4D68-B7E6-A3102454597F}" destId="{E4F46A0D-1A97-4C09-A35C-0E0346DA01B1}" srcOrd="0" destOrd="0" presId="urn:microsoft.com/office/officeart/2005/8/layout/hList1"/>
    <dgm:cxn modelId="{08712883-AE01-4088-8381-11424588FB4D}" type="presParOf" srcId="{E4F46A0D-1A97-4C09-A35C-0E0346DA01B1}" destId="{533E5CDF-178E-4B9C-9064-4414E87BAF4D}" srcOrd="0" destOrd="0" presId="urn:microsoft.com/office/officeart/2005/8/layout/hList1"/>
    <dgm:cxn modelId="{EB1FC4D2-FB2A-4861-91BB-F9923ECFB6C9}" type="presParOf" srcId="{E4F46A0D-1A97-4C09-A35C-0E0346DA01B1}" destId="{3C93B52C-3A4C-415A-9D1E-25D2F14AB744}" srcOrd="1" destOrd="0" presId="urn:microsoft.com/office/officeart/2005/8/layout/hList1"/>
    <dgm:cxn modelId="{2B25C41C-0B0A-40D0-B974-CD26DD152CFB}" type="presParOf" srcId="{04F0E704-036E-4D68-B7E6-A3102454597F}" destId="{6813ABB0-75B1-47B0-B413-348CB52D2C1E}" srcOrd="1" destOrd="0" presId="urn:microsoft.com/office/officeart/2005/8/layout/hList1"/>
    <dgm:cxn modelId="{01413925-6B3F-4C29-B02A-58C45FD8C6C9}" type="presParOf" srcId="{04F0E704-036E-4D68-B7E6-A3102454597F}" destId="{16331B1C-5465-4046-BDD4-81C3567A4194}" srcOrd="2" destOrd="0" presId="urn:microsoft.com/office/officeart/2005/8/layout/hList1"/>
    <dgm:cxn modelId="{3C0D6C7D-FB14-4349-8590-33E1C6D113A2}" type="presParOf" srcId="{16331B1C-5465-4046-BDD4-81C3567A4194}" destId="{2A46BF9F-EAC9-484D-8E06-3871E1614B9E}" srcOrd="0" destOrd="0" presId="urn:microsoft.com/office/officeart/2005/8/layout/hList1"/>
    <dgm:cxn modelId="{8DED15B1-7579-43EB-AAA9-8F8E03D09005}" type="presParOf" srcId="{16331B1C-5465-4046-BDD4-81C3567A4194}" destId="{004CA317-2925-49AA-BC38-3D8A5B1D232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427070-AAE6-4891-ADB1-00D0E75520E0}"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E1C9DBFF-864F-4189-9907-775CF9227B6D}">
      <dgm:prSet phldrT="[Text]" custT="1">
        <dgm:style>
          <a:lnRef idx="2">
            <a:schemeClr val="accent1">
              <a:shade val="50000"/>
            </a:schemeClr>
          </a:lnRef>
          <a:fillRef idx="1">
            <a:schemeClr val="accent1"/>
          </a:fillRef>
          <a:effectRef idx="0">
            <a:schemeClr val="accent1"/>
          </a:effectRef>
          <a:fontRef idx="minor">
            <a:schemeClr val="lt1"/>
          </a:fontRef>
        </dgm:style>
      </dgm:prSet>
      <dgm:spPr>
        <a:xfrm>
          <a:off x="40" y="49197"/>
          <a:ext cx="3845569" cy="620678"/>
        </a:xfrm>
        <a:solidFill>
          <a:srgbClr val="4F81BD"/>
        </a:solidFill>
        <a:ln w="25400" cap="flat" cmpd="sng" algn="ctr">
          <a:solidFill>
            <a:srgbClr val="4F81BD">
              <a:shade val="50000"/>
            </a:srgbClr>
          </a:solidFill>
          <a:prstDash val="solid"/>
        </a:ln>
        <a:effectLst/>
      </dgm:spPr>
      <dgm:t>
        <a:bodyPr/>
        <a:lstStyle/>
        <a:p>
          <a:r>
            <a:rPr lang="en-US" sz="2800" dirty="0" smtClean="0">
              <a:solidFill>
                <a:sysClr val="window" lastClr="FFFFFF"/>
              </a:solidFill>
              <a:latin typeface="Calibri"/>
              <a:ea typeface="+mn-ea"/>
              <a:cs typeface="+mn-cs"/>
            </a:rPr>
            <a:t>EVI RECORDER</a:t>
          </a:r>
          <a:endParaRPr lang="en-US" sz="2800" dirty="0">
            <a:solidFill>
              <a:sysClr val="window" lastClr="FFFFFF"/>
            </a:solidFill>
            <a:latin typeface="Calibri"/>
            <a:ea typeface="+mn-ea"/>
            <a:cs typeface="+mn-cs"/>
          </a:endParaRPr>
        </a:p>
      </dgm:t>
    </dgm:pt>
    <dgm:pt modelId="{756E90D6-17A0-47BD-B1C0-C7F9C41AF731}" type="parTrans" cxnId="{B4C2FE07-2868-4B99-91FC-C6E074408FBA}">
      <dgm:prSet/>
      <dgm:spPr/>
      <dgm:t>
        <a:bodyPr/>
        <a:lstStyle/>
        <a:p>
          <a:endParaRPr lang="en-US"/>
        </a:p>
      </dgm:t>
    </dgm:pt>
    <dgm:pt modelId="{D590C78D-7203-4EF5-9E5D-1C63CC66BDD6}" type="sibTrans" cxnId="{B4C2FE07-2868-4B99-91FC-C6E074408FBA}">
      <dgm:prSet/>
      <dgm:spPr/>
      <dgm:t>
        <a:bodyPr/>
        <a:lstStyle/>
        <a:p>
          <a:endParaRPr lang="en-US"/>
        </a:p>
      </dgm:t>
    </dgm:pt>
    <dgm:pt modelId="{FFA56CDB-F4AA-4766-9172-48B476D9B575}">
      <dgm:prSet phldrT="[Text]" custT="1"/>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Evi Recorder is the user interface where the preview of the recording will be provided for the privileged user.</a:t>
          </a:r>
          <a:endParaRPr lang="en-US" sz="1600" dirty="0">
            <a:solidFill>
              <a:sysClr val="windowText" lastClr="000000">
                <a:hueOff val="0"/>
                <a:satOff val="0"/>
                <a:lumOff val="0"/>
                <a:alphaOff val="0"/>
              </a:sysClr>
            </a:solidFill>
            <a:latin typeface="Calibri"/>
            <a:ea typeface="+mn-ea"/>
            <a:cs typeface="+mn-cs"/>
          </a:endParaRPr>
        </a:p>
      </dgm:t>
    </dgm:pt>
    <dgm:pt modelId="{D025E610-C5BC-4E96-89FC-25FCF4A8FB99}" type="parTrans" cxnId="{B4889F5C-825E-47FA-BDB4-8755975D41B6}">
      <dgm:prSet/>
      <dgm:spPr/>
      <dgm:t>
        <a:bodyPr/>
        <a:lstStyle/>
        <a:p>
          <a:endParaRPr lang="en-US"/>
        </a:p>
      </dgm:t>
    </dgm:pt>
    <dgm:pt modelId="{9FF4D053-01C8-4791-BF15-8DEF29C99C0E}" type="sibTrans" cxnId="{B4889F5C-825E-47FA-BDB4-8755975D41B6}">
      <dgm:prSet/>
      <dgm:spPr/>
      <dgm:t>
        <a:bodyPr/>
        <a:lstStyle/>
        <a:p>
          <a:endParaRPr lang="en-US"/>
        </a:p>
      </dgm:t>
    </dgm:pt>
    <dgm:pt modelId="{F88D3F2D-D72E-4921-95CE-C2417560ABEC}">
      <dgm:prSet phldrT="[Text]" custT="1">
        <dgm:style>
          <a:lnRef idx="1">
            <a:schemeClr val="accent2"/>
          </a:lnRef>
          <a:fillRef idx="3">
            <a:schemeClr val="accent2"/>
          </a:fillRef>
          <a:effectRef idx="2">
            <a:schemeClr val="accent2"/>
          </a:effectRef>
          <a:fontRef idx="minor">
            <a:schemeClr val="lt1"/>
          </a:fontRef>
        </dgm:style>
      </dgm:prSet>
      <dgm:spPr>
        <a:xfrm>
          <a:off x="4383989" y="49197"/>
          <a:ext cx="3845569" cy="620678"/>
        </a:xfr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gm:spPr>
      <dgm:t>
        <a:bodyPr/>
        <a:lstStyle/>
        <a:p>
          <a:r>
            <a:rPr lang="en-US" sz="2800" dirty="0" smtClean="0">
              <a:solidFill>
                <a:sysClr val="window" lastClr="FFFFFF"/>
              </a:solidFill>
              <a:latin typeface="Calibri"/>
              <a:ea typeface="+mn-ea"/>
              <a:cs typeface="+mn-cs"/>
            </a:rPr>
            <a:t>EVIEDITOR</a:t>
          </a:r>
          <a:endParaRPr lang="en-US" sz="2800" dirty="0">
            <a:solidFill>
              <a:sysClr val="window" lastClr="FFFFFF"/>
            </a:solidFill>
            <a:latin typeface="Calibri"/>
            <a:ea typeface="+mn-ea"/>
            <a:cs typeface="+mn-cs"/>
          </a:endParaRPr>
        </a:p>
      </dgm:t>
    </dgm:pt>
    <dgm:pt modelId="{8F291C6C-5F0B-4BDF-8F0F-6FAE41C3F636}" type="parTrans" cxnId="{4BFE1AD1-26A2-48C1-BAC0-D0F7D6CF7FC0}">
      <dgm:prSet/>
      <dgm:spPr/>
      <dgm:t>
        <a:bodyPr/>
        <a:lstStyle/>
        <a:p>
          <a:endParaRPr lang="en-US"/>
        </a:p>
      </dgm:t>
    </dgm:pt>
    <dgm:pt modelId="{382A9521-5A63-49A3-B34E-68964DCD9672}" type="sibTrans" cxnId="{4BFE1AD1-26A2-48C1-BAC0-D0F7D6CF7FC0}">
      <dgm:prSet/>
      <dgm:spPr/>
      <dgm:t>
        <a:bodyPr/>
        <a:lstStyle/>
        <a:p>
          <a:endParaRPr lang="en-US"/>
        </a:p>
      </dgm:t>
    </dgm:pt>
    <dgm:pt modelId="{32C864B7-A2B5-467D-AF19-0F0AF6B58D9D}">
      <dgm:prSet phldrT="[Text]" custT="1"/>
      <dgm:spPr>
        <a:xfrm>
          <a:off x="4383989" y="669876"/>
          <a:ext cx="3845569" cy="417360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Allows users to blur the faces of selected people within the video to enhance the level of protection.</a:t>
          </a:r>
          <a:endParaRPr lang="en-US" sz="1600" dirty="0">
            <a:solidFill>
              <a:sysClr val="windowText" lastClr="000000">
                <a:hueOff val="0"/>
                <a:satOff val="0"/>
                <a:lumOff val="0"/>
                <a:alphaOff val="0"/>
              </a:sysClr>
            </a:solidFill>
            <a:latin typeface="Calibri"/>
            <a:ea typeface="+mn-ea"/>
            <a:cs typeface="+mn-cs"/>
          </a:endParaRPr>
        </a:p>
      </dgm:t>
    </dgm:pt>
    <dgm:pt modelId="{DA7B58CA-9D2C-4A38-96EB-BFC261351490}" type="parTrans" cxnId="{E1523A5E-127D-4E55-B8C4-29C49E33C91B}">
      <dgm:prSet/>
      <dgm:spPr/>
      <dgm:t>
        <a:bodyPr/>
        <a:lstStyle/>
        <a:p>
          <a:endParaRPr lang="en-US"/>
        </a:p>
      </dgm:t>
    </dgm:pt>
    <dgm:pt modelId="{549F3EAC-BD89-4C85-8D33-F7CC82832646}" type="sibTrans" cxnId="{E1523A5E-127D-4E55-B8C4-29C49E33C91B}">
      <dgm:prSet/>
      <dgm:spPr/>
      <dgm:t>
        <a:bodyPr/>
        <a:lstStyle/>
        <a:p>
          <a:endParaRPr lang="en-US"/>
        </a:p>
      </dgm:t>
    </dgm:pt>
    <dgm:pt modelId="{E2D2C8E2-8173-4707-86A8-D7F80F84F494}">
      <dgm:prSet/>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endParaRPr lang="en-US" sz="1800" dirty="0">
            <a:solidFill>
              <a:sysClr val="windowText" lastClr="000000">
                <a:hueOff val="0"/>
                <a:satOff val="0"/>
                <a:lumOff val="0"/>
                <a:alphaOff val="0"/>
              </a:sysClr>
            </a:solidFill>
            <a:latin typeface="Calibri"/>
            <a:ea typeface="+mn-ea"/>
            <a:cs typeface="+mn-cs"/>
          </a:endParaRPr>
        </a:p>
      </dgm:t>
    </dgm:pt>
    <dgm:pt modelId="{D010E4B3-22AA-4A38-A2CC-6425FF3E20C0}" type="parTrans" cxnId="{CC0C2BEE-4485-48B1-967E-14F96E1DF043}">
      <dgm:prSet/>
      <dgm:spPr/>
      <dgm:t>
        <a:bodyPr/>
        <a:lstStyle/>
        <a:p>
          <a:endParaRPr lang="en-US"/>
        </a:p>
      </dgm:t>
    </dgm:pt>
    <dgm:pt modelId="{C6E9F101-E0A5-43F9-BF38-32A39D540C5A}" type="sibTrans" cxnId="{CC0C2BEE-4485-48B1-967E-14F96E1DF043}">
      <dgm:prSet/>
      <dgm:spPr/>
      <dgm:t>
        <a:bodyPr/>
        <a:lstStyle/>
        <a:p>
          <a:endParaRPr lang="en-US"/>
        </a:p>
      </dgm:t>
    </dgm:pt>
    <dgm:pt modelId="{7D3805CE-98E4-40D9-8873-52DD18EB1BF5}">
      <dgm:prSet custT="1"/>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Has multichannel input from various video conferencing units.</a:t>
          </a:r>
        </a:p>
      </dgm:t>
    </dgm:pt>
    <dgm:pt modelId="{ECAD4B22-3C15-4BDE-8513-16D92A40572A}" type="parTrans" cxnId="{EACCE5C6-013B-4A25-B76C-CA5D4EAA4D9F}">
      <dgm:prSet/>
      <dgm:spPr/>
      <dgm:t>
        <a:bodyPr/>
        <a:lstStyle/>
        <a:p>
          <a:endParaRPr lang="en-US"/>
        </a:p>
      </dgm:t>
    </dgm:pt>
    <dgm:pt modelId="{F97755F1-8CF4-4081-81E4-85807900642D}" type="sibTrans" cxnId="{EACCE5C6-013B-4A25-B76C-CA5D4EAA4D9F}">
      <dgm:prSet/>
      <dgm:spPr/>
      <dgm:t>
        <a:bodyPr/>
        <a:lstStyle/>
        <a:p>
          <a:endParaRPr lang="en-US"/>
        </a:p>
      </dgm:t>
    </dgm:pt>
    <dgm:pt modelId="{30B150F2-6FD7-4C47-A432-0CE7BF346A7E}">
      <dgm:prSet custT="1"/>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Provides detailed mentioning of log notes and annotations which are associated with the recorded files.</a:t>
          </a:r>
          <a:endParaRPr lang="en-US" sz="1600" dirty="0">
            <a:solidFill>
              <a:sysClr val="windowText" lastClr="000000">
                <a:hueOff val="0"/>
                <a:satOff val="0"/>
                <a:lumOff val="0"/>
                <a:alphaOff val="0"/>
              </a:sysClr>
            </a:solidFill>
            <a:latin typeface="Calibri"/>
            <a:ea typeface="+mn-ea"/>
            <a:cs typeface="+mn-cs"/>
          </a:endParaRPr>
        </a:p>
      </dgm:t>
    </dgm:pt>
    <dgm:pt modelId="{DF458D6A-2A83-4791-90F2-B3F54E598851}" type="parTrans" cxnId="{27407BFA-34C4-4086-95CC-3FD91DFDFD80}">
      <dgm:prSet/>
      <dgm:spPr/>
      <dgm:t>
        <a:bodyPr/>
        <a:lstStyle/>
        <a:p>
          <a:endParaRPr lang="en-US"/>
        </a:p>
      </dgm:t>
    </dgm:pt>
    <dgm:pt modelId="{B459D9CE-72FA-4E76-B556-C1CC5B10A0D7}" type="sibTrans" cxnId="{27407BFA-34C4-4086-95CC-3FD91DFDFD80}">
      <dgm:prSet/>
      <dgm:spPr/>
      <dgm:t>
        <a:bodyPr/>
        <a:lstStyle/>
        <a:p>
          <a:endParaRPr lang="en-US"/>
        </a:p>
      </dgm:t>
    </dgm:pt>
    <dgm:pt modelId="{70DA5630-AC9E-4EA5-AD9B-583A1828D2D1}">
      <dgm:prSet custT="1"/>
      <dgm:spPr>
        <a:xfrm>
          <a:off x="4383989" y="669876"/>
          <a:ext cx="3845569" cy="417360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Allows to preview the blurred faces within the video with a few clicks before it is published to make sure everything is correct.</a:t>
          </a:r>
        </a:p>
      </dgm:t>
    </dgm:pt>
    <dgm:pt modelId="{C9F91C3B-19B2-43DB-8EFF-D3DBD7D29FDC}" type="parTrans" cxnId="{043F35D7-326A-4C10-AD13-0579E8FF03BC}">
      <dgm:prSet/>
      <dgm:spPr/>
      <dgm:t>
        <a:bodyPr/>
        <a:lstStyle/>
        <a:p>
          <a:endParaRPr lang="en-US"/>
        </a:p>
      </dgm:t>
    </dgm:pt>
    <dgm:pt modelId="{CFE24361-C9B5-48F2-85E8-B0C458E6683B}" type="sibTrans" cxnId="{043F35D7-326A-4C10-AD13-0579E8FF03BC}">
      <dgm:prSet/>
      <dgm:spPr/>
      <dgm:t>
        <a:bodyPr/>
        <a:lstStyle/>
        <a:p>
          <a:endParaRPr lang="en-US"/>
        </a:p>
      </dgm:t>
    </dgm:pt>
    <dgm:pt modelId="{8B5710A2-4AA7-48EE-82B3-EF990FCB46C2}">
      <dgm:prSet custT="1"/>
      <dgm:spPr>
        <a:xfrm>
          <a:off x="4383989" y="669876"/>
          <a:ext cx="3845569" cy="4173600"/>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Provides higher degree of control over video signals by providing features like </a:t>
          </a:r>
          <a:br>
            <a:rPr lang="en-US" sz="1600" dirty="0" smtClean="0">
              <a:solidFill>
                <a:sysClr val="windowText" lastClr="000000">
                  <a:hueOff val="0"/>
                  <a:satOff val="0"/>
                  <a:lumOff val="0"/>
                  <a:alphaOff val="0"/>
                </a:sysClr>
              </a:solidFill>
              <a:latin typeface="Calibri"/>
              <a:ea typeface="+mn-ea"/>
              <a:cs typeface="+mn-cs"/>
            </a:rPr>
          </a:br>
          <a:r>
            <a:rPr lang="en-US" sz="1600" dirty="0" err="1" smtClean="0">
              <a:solidFill>
                <a:sysClr val="windowText" lastClr="000000">
                  <a:hueOff val="0"/>
                  <a:satOff val="0"/>
                  <a:lumOff val="0"/>
                  <a:alphaOff val="0"/>
                </a:sysClr>
              </a:solidFill>
              <a:latin typeface="Calibri"/>
              <a:ea typeface="+mn-ea"/>
              <a:cs typeface="+mn-cs"/>
            </a:rPr>
            <a:t>i</a:t>
          </a:r>
          <a:r>
            <a:rPr lang="en-US" sz="1600" dirty="0" smtClean="0">
              <a:solidFill>
                <a:sysClr val="windowText" lastClr="000000">
                  <a:hueOff val="0"/>
                  <a:satOff val="0"/>
                  <a:lumOff val="0"/>
                  <a:alphaOff val="0"/>
                </a:sysClr>
              </a:solidFill>
              <a:latin typeface="Calibri"/>
              <a:ea typeface="+mn-ea"/>
              <a:cs typeface="+mn-cs"/>
            </a:rPr>
            <a:t>. De-interlacing ii. Aspect Ratio Control iii. Digital Zoom and Pan iv. Brightness/ Sharpness adjustments v. Color Calibration and many such varied controls.</a:t>
          </a:r>
        </a:p>
      </dgm:t>
    </dgm:pt>
    <dgm:pt modelId="{F64B3662-B06C-442D-BC0C-F94EDEC87A62}" type="parTrans" cxnId="{9B2F6F46-D1ED-46C8-8E8E-65670E56CE4A}">
      <dgm:prSet/>
      <dgm:spPr/>
      <dgm:t>
        <a:bodyPr/>
        <a:lstStyle/>
        <a:p>
          <a:endParaRPr lang="en-US"/>
        </a:p>
      </dgm:t>
    </dgm:pt>
    <dgm:pt modelId="{CBCF3964-16BE-4932-A2AD-594BB483C183}" type="sibTrans" cxnId="{9B2F6F46-D1ED-46C8-8E8E-65670E56CE4A}">
      <dgm:prSet/>
      <dgm:spPr/>
      <dgm:t>
        <a:bodyPr/>
        <a:lstStyle/>
        <a:p>
          <a:endParaRPr lang="en-US"/>
        </a:p>
      </dgm:t>
    </dgm:pt>
    <dgm:pt modelId="{C841AE82-0BE9-477E-A97D-F397EE0698D8}">
      <dgm:prSet custT="1"/>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Can record and stream live HD264 Multimedia stream to a remote server for broadcasting and storage.</a:t>
          </a:r>
        </a:p>
      </dgm:t>
    </dgm:pt>
    <dgm:pt modelId="{60DED44E-93D7-4BDE-A925-6E0098C48328}" type="parTrans" cxnId="{5A3D6603-B2A9-4BDE-A7AA-615170B92E28}">
      <dgm:prSet/>
      <dgm:spPr/>
      <dgm:t>
        <a:bodyPr/>
        <a:lstStyle/>
        <a:p>
          <a:endParaRPr lang="en-US"/>
        </a:p>
      </dgm:t>
    </dgm:pt>
    <dgm:pt modelId="{CBDF9052-40BD-44F6-9E4A-B5B4146E5691}" type="sibTrans" cxnId="{5A3D6603-B2A9-4BDE-A7AA-615170B92E28}">
      <dgm:prSet/>
      <dgm:spPr/>
      <dgm:t>
        <a:bodyPr/>
        <a:lstStyle/>
        <a:p>
          <a:endParaRPr lang="en-US"/>
        </a:p>
      </dgm:t>
    </dgm:pt>
    <dgm:pt modelId="{87F0D54E-E99C-42BC-A3F6-F3A375666DD0}">
      <dgm:prSet custT="1"/>
      <dgm:spPr>
        <a:xfrm>
          <a:off x="40" y="669876"/>
          <a:ext cx="3845569" cy="4173600"/>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Built in </a:t>
          </a:r>
          <a:r>
            <a:rPr lang="en-US" sz="1600" dirty="0" err="1" smtClean="0">
              <a:solidFill>
                <a:sysClr val="windowText" lastClr="000000">
                  <a:hueOff val="0"/>
                  <a:satOff val="0"/>
                  <a:lumOff val="0"/>
                  <a:alphaOff val="0"/>
                </a:sysClr>
              </a:solidFill>
              <a:latin typeface="Calibri"/>
              <a:ea typeface="+mn-ea"/>
              <a:cs typeface="+mn-cs"/>
            </a:rPr>
            <a:t>Muxers</a:t>
          </a:r>
          <a:r>
            <a:rPr lang="en-US" sz="1600" dirty="0" smtClean="0">
              <a:solidFill>
                <a:sysClr val="windowText" lastClr="000000">
                  <a:hueOff val="0"/>
                  <a:satOff val="0"/>
                  <a:lumOff val="0"/>
                  <a:alphaOff val="0"/>
                </a:sysClr>
              </a:solidFill>
              <a:latin typeface="Calibri"/>
              <a:ea typeface="+mn-ea"/>
              <a:cs typeface="+mn-cs"/>
            </a:rPr>
            <a:t> and </a:t>
          </a:r>
          <a:r>
            <a:rPr lang="en-US" sz="1600" dirty="0" err="1" smtClean="0">
              <a:solidFill>
                <a:sysClr val="windowText" lastClr="000000">
                  <a:hueOff val="0"/>
                  <a:satOff val="0"/>
                  <a:lumOff val="0"/>
                  <a:alphaOff val="0"/>
                </a:sysClr>
              </a:solidFill>
              <a:latin typeface="Calibri"/>
              <a:ea typeface="+mn-ea"/>
              <a:cs typeface="+mn-cs"/>
            </a:rPr>
            <a:t>Demuxers</a:t>
          </a:r>
          <a:r>
            <a:rPr lang="en-US" sz="1600" dirty="0" smtClean="0">
              <a:solidFill>
                <a:sysClr val="windowText" lastClr="000000">
                  <a:hueOff val="0"/>
                  <a:satOff val="0"/>
                  <a:lumOff val="0"/>
                  <a:alphaOff val="0"/>
                </a:sysClr>
              </a:solidFill>
              <a:latin typeface="Calibri"/>
              <a:ea typeface="+mn-ea"/>
              <a:cs typeface="+mn-cs"/>
            </a:rPr>
            <a:t>.</a:t>
          </a:r>
        </a:p>
      </dgm:t>
    </dgm:pt>
    <dgm:pt modelId="{D85080F2-7F49-4BBA-A85A-6F298372009F}" type="parTrans" cxnId="{01F1BF31-8CCB-48A1-A95E-A8386AE7E47E}">
      <dgm:prSet/>
      <dgm:spPr/>
      <dgm:t>
        <a:bodyPr/>
        <a:lstStyle/>
        <a:p>
          <a:endParaRPr lang="en-US"/>
        </a:p>
      </dgm:t>
    </dgm:pt>
    <dgm:pt modelId="{742EE47C-2AD0-4EC6-AC74-D35BA81329C3}" type="sibTrans" cxnId="{01F1BF31-8CCB-48A1-A95E-A8386AE7E47E}">
      <dgm:prSet/>
      <dgm:spPr/>
      <dgm:t>
        <a:bodyPr/>
        <a:lstStyle/>
        <a:p>
          <a:endParaRPr lang="en-US"/>
        </a:p>
      </dgm:t>
    </dgm:pt>
    <dgm:pt modelId="{04F0E704-036E-4D68-B7E6-A3102454597F}" type="pres">
      <dgm:prSet presAssocID="{04427070-AAE6-4891-ADB1-00D0E75520E0}" presName="Name0" presStyleCnt="0">
        <dgm:presLayoutVars>
          <dgm:dir/>
          <dgm:animLvl val="lvl"/>
          <dgm:resizeHandles val="exact"/>
        </dgm:presLayoutVars>
      </dgm:prSet>
      <dgm:spPr/>
      <dgm:t>
        <a:bodyPr/>
        <a:lstStyle/>
        <a:p>
          <a:endParaRPr lang="en-US"/>
        </a:p>
      </dgm:t>
    </dgm:pt>
    <dgm:pt modelId="{E4F46A0D-1A97-4C09-A35C-0E0346DA01B1}" type="pres">
      <dgm:prSet presAssocID="{E1C9DBFF-864F-4189-9907-775CF9227B6D}" presName="composite" presStyleCnt="0"/>
      <dgm:spPr/>
    </dgm:pt>
    <dgm:pt modelId="{533E5CDF-178E-4B9C-9064-4414E87BAF4D}" type="pres">
      <dgm:prSet presAssocID="{E1C9DBFF-864F-4189-9907-775CF9227B6D}" presName="parTx" presStyleLbl="alignNode1" presStyleIdx="0" presStyleCnt="2" custScaleX="99964" custScaleY="106445">
        <dgm:presLayoutVars>
          <dgm:chMax val="0"/>
          <dgm:chPref val="0"/>
          <dgm:bulletEnabled val="1"/>
        </dgm:presLayoutVars>
      </dgm:prSet>
      <dgm:spPr>
        <a:prstGeom prst="rect">
          <a:avLst/>
        </a:prstGeom>
      </dgm:spPr>
      <dgm:t>
        <a:bodyPr/>
        <a:lstStyle/>
        <a:p>
          <a:endParaRPr lang="en-US"/>
        </a:p>
      </dgm:t>
    </dgm:pt>
    <dgm:pt modelId="{3C93B52C-3A4C-415A-9D1E-25D2F14AB744}" type="pres">
      <dgm:prSet presAssocID="{E1C9DBFF-864F-4189-9907-775CF9227B6D}" presName="desTx" presStyleLbl="alignAccFollowNode1" presStyleIdx="0" presStyleCnt="2">
        <dgm:presLayoutVars>
          <dgm:bulletEnabled val="1"/>
        </dgm:presLayoutVars>
      </dgm:prSet>
      <dgm:spPr>
        <a:prstGeom prst="rect">
          <a:avLst/>
        </a:prstGeom>
      </dgm:spPr>
      <dgm:t>
        <a:bodyPr/>
        <a:lstStyle/>
        <a:p>
          <a:endParaRPr lang="en-US"/>
        </a:p>
      </dgm:t>
    </dgm:pt>
    <dgm:pt modelId="{6813ABB0-75B1-47B0-B413-348CB52D2C1E}" type="pres">
      <dgm:prSet presAssocID="{D590C78D-7203-4EF5-9E5D-1C63CC66BDD6}" presName="space" presStyleCnt="0"/>
      <dgm:spPr/>
    </dgm:pt>
    <dgm:pt modelId="{16331B1C-5465-4046-BDD4-81C3567A4194}" type="pres">
      <dgm:prSet presAssocID="{F88D3F2D-D72E-4921-95CE-C2417560ABEC}" presName="composite" presStyleCnt="0"/>
      <dgm:spPr/>
    </dgm:pt>
    <dgm:pt modelId="{2A46BF9F-EAC9-484D-8E06-3871E1614B9E}" type="pres">
      <dgm:prSet presAssocID="{F88D3F2D-D72E-4921-95CE-C2417560ABEC}" presName="parTx" presStyleLbl="alignNode1" presStyleIdx="1" presStyleCnt="2">
        <dgm:presLayoutVars>
          <dgm:chMax val="0"/>
          <dgm:chPref val="0"/>
          <dgm:bulletEnabled val="1"/>
        </dgm:presLayoutVars>
      </dgm:prSet>
      <dgm:spPr>
        <a:prstGeom prst="rect">
          <a:avLst/>
        </a:prstGeom>
      </dgm:spPr>
      <dgm:t>
        <a:bodyPr/>
        <a:lstStyle/>
        <a:p>
          <a:endParaRPr lang="en-US"/>
        </a:p>
      </dgm:t>
    </dgm:pt>
    <dgm:pt modelId="{004CA317-2925-49AA-BC38-3D8A5B1D2321}" type="pres">
      <dgm:prSet presAssocID="{F88D3F2D-D72E-4921-95CE-C2417560ABEC}" presName="desTx" presStyleLbl="alignAccFollowNode1" presStyleIdx="1" presStyleCnt="2">
        <dgm:presLayoutVars>
          <dgm:bulletEnabled val="1"/>
        </dgm:presLayoutVars>
      </dgm:prSet>
      <dgm:spPr>
        <a:prstGeom prst="rect">
          <a:avLst/>
        </a:prstGeom>
      </dgm:spPr>
      <dgm:t>
        <a:bodyPr/>
        <a:lstStyle/>
        <a:p>
          <a:endParaRPr lang="en-US"/>
        </a:p>
      </dgm:t>
    </dgm:pt>
  </dgm:ptLst>
  <dgm:cxnLst>
    <dgm:cxn modelId="{9B2F6F46-D1ED-46C8-8E8E-65670E56CE4A}" srcId="{F88D3F2D-D72E-4921-95CE-C2417560ABEC}" destId="{8B5710A2-4AA7-48EE-82B3-EF990FCB46C2}" srcOrd="2" destOrd="0" parTransId="{F64B3662-B06C-442D-BC0C-F94EDEC87A62}" sibTransId="{CBCF3964-16BE-4932-A2AD-594BB483C183}"/>
    <dgm:cxn modelId="{B154F6F7-490A-4436-AC5B-3FCF8D88B628}" type="presOf" srcId="{E1C9DBFF-864F-4189-9907-775CF9227B6D}" destId="{533E5CDF-178E-4B9C-9064-4414E87BAF4D}" srcOrd="0" destOrd="0" presId="urn:microsoft.com/office/officeart/2005/8/layout/hList1"/>
    <dgm:cxn modelId="{E1523A5E-127D-4E55-B8C4-29C49E33C91B}" srcId="{F88D3F2D-D72E-4921-95CE-C2417560ABEC}" destId="{32C864B7-A2B5-467D-AF19-0F0AF6B58D9D}" srcOrd="0" destOrd="0" parTransId="{DA7B58CA-9D2C-4A38-96EB-BFC261351490}" sibTransId="{549F3EAC-BD89-4C85-8D33-F7CC82832646}"/>
    <dgm:cxn modelId="{5A3D6603-B2A9-4BDE-A7AA-615170B92E28}" srcId="{E1C9DBFF-864F-4189-9907-775CF9227B6D}" destId="{C841AE82-0BE9-477E-A97D-F397EE0698D8}" srcOrd="2" destOrd="0" parTransId="{60DED44E-93D7-4BDE-A925-6E0098C48328}" sibTransId="{CBDF9052-40BD-44F6-9E4A-B5B4146E5691}"/>
    <dgm:cxn modelId="{30DD99A2-33CC-4722-B858-1D84D42F59C8}" type="presOf" srcId="{FFA56CDB-F4AA-4766-9172-48B476D9B575}" destId="{3C93B52C-3A4C-415A-9D1E-25D2F14AB744}" srcOrd="0" destOrd="0" presId="urn:microsoft.com/office/officeart/2005/8/layout/hList1"/>
    <dgm:cxn modelId="{A564E3E2-8AC9-4DD3-9740-EEA5CC5BA83D}" type="presOf" srcId="{8B5710A2-4AA7-48EE-82B3-EF990FCB46C2}" destId="{004CA317-2925-49AA-BC38-3D8A5B1D2321}" srcOrd="0" destOrd="2" presId="urn:microsoft.com/office/officeart/2005/8/layout/hList1"/>
    <dgm:cxn modelId="{6976A81E-7491-4C92-9328-85F29424FF3D}" type="presOf" srcId="{32C864B7-A2B5-467D-AF19-0F0AF6B58D9D}" destId="{004CA317-2925-49AA-BC38-3D8A5B1D2321}" srcOrd="0" destOrd="0" presId="urn:microsoft.com/office/officeart/2005/8/layout/hList1"/>
    <dgm:cxn modelId="{4BFE1AD1-26A2-48C1-BAC0-D0F7D6CF7FC0}" srcId="{04427070-AAE6-4891-ADB1-00D0E75520E0}" destId="{F88D3F2D-D72E-4921-95CE-C2417560ABEC}" srcOrd="1" destOrd="0" parTransId="{8F291C6C-5F0B-4BDF-8F0F-6FAE41C3F636}" sibTransId="{382A9521-5A63-49A3-B34E-68964DCD9672}"/>
    <dgm:cxn modelId="{AC9E9B7C-A8BB-4E82-A804-DF015EB1606C}" type="presOf" srcId="{E2D2C8E2-8173-4707-86A8-D7F80F84F494}" destId="{3C93B52C-3A4C-415A-9D1E-25D2F14AB744}" srcOrd="0" destOrd="5" presId="urn:microsoft.com/office/officeart/2005/8/layout/hList1"/>
    <dgm:cxn modelId="{EACCE5C6-013B-4A25-B76C-CA5D4EAA4D9F}" srcId="{E1C9DBFF-864F-4189-9907-775CF9227B6D}" destId="{7D3805CE-98E4-40D9-8873-52DD18EB1BF5}" srcOrd="1" destOrd="0" parTransId="{ECAD4B22-3C15-4BDE-8513-16D92A40572A}" sibTransId="{F97755F1-8CF4-4081-81E4-85807900642D}"/>
    <dgm:cxn modelId="{01F1BF31-8CCB-48A1-A95E-A8386AE7E47E}" srcId="{E1C9DBFF-864F-4189-9907-775CF9227B6D}" destId="{87F0D54E-E99C-42BC-A3F6-F3A375666DD0}" srcOrd="3" destOrd="0" parTransId="{D85080F2-7F49-4BBA-A85A-6F298372009F}" sibTransId="{742EE47C-2AD0-4EC6-AC74-D35BA81329C3}"/>
    <dgm:cxn modelId="{1F73BCB9-6137-4870-A0C2-F55E7517ED88}" type="presOf" srcId="{87F0D54E-E99C-42BC-A3F6-F3A375666DD0}" destId="{3C93B52C-3A4C-415A-9D1E-25D2F14AB744}" srcOrd="0" destOrd="3" presId="urn:microsoft.com/office/officeart/2005/8/layout/hList1"/>
    <dgm:cxn modelId="{46F13EAB-39F2-4170-B2FE-B8B7821D2B49}" type="presOf" srcId="{30B150F2-6FD7-4C47-A432-0CE7BF346A7E}" destId="{3C93B52C-3A4C-415A-9D1E-25D2F14AB744}" srcOrd="0" destOrd="4" presId="urn:microsoft.com/office/officeart/2005/8/layout/hList1"/>
    <dgm:cxn modelId="{51165062-5FAB-4EF9-9CFF-DA26608441ED}" type="presOf" srcId="{7D3805CE-98E4-40D9-8873-52DD18EB1BF5}" destId="{3C93B52C-3A4C-415A-9D1E-25D2F14AB744}" srcOrd="0" destOrd="1" presId="urn:microsoft.com/office/officeart/2005/8/layout/hList1"/>
    <dgm:cxn modelId="{C7BB1CC2-BFAB-4685-B029-35036B2A81C7}" type="presOf" srcId="{04427070-AAE6-4891-ADB1-00D0E75520E0}" destId="{04F0E704-036E-4D68-B7E6-A3102454597F}" srcOrd="0" destOrd="0" presId="urn:microsoft.com/office/officeart/2005/8/layout/hList1"/>
    <dgm:cxn modelId="{E0123227-4B41-4CB4-ACC3-39C3659A0CD8}" type="presOf" srcId="{F88D3F2D-D72E-4921-95CE-C2417560ABEC}" destId="{2A46BF9F-EAC9-484D-8E06-3871E1614B9E}" srcOrd="0" destOrd="0" presId="urn:microsoft.com/office/officeart/2005/8/layout/hList1"/>
    <dgm:cxn modelId="{043F35D7-326A-4C10-AD13-0579E8FF03BC}" srcId="{F88D3F2D-D72E-4921-95CE-C2417560ABEC}" destId="{70DA5630-AC9E-4EA5-AD9B-583A1828D2D1}" srcOrd="1" destOrd="0" parTransId="{C9F91C3B-19B2-43DB-8EFF-D3DBD7D29FDC}" sibTransId="{CFE24361-C9B5-48F2-85E8-B0C458E6683B}"/>
    <dgm:cxn modelId="{CC0C2BEE-4485-48B1-967E-14F96E1DF043}" srcId="{E1C9DBFF-864F-4189-9907-775CF9227B6D}" destId="{E2D2C8E2-8173-4707-86A8-D7F80F84F494}" srcOrd="5" destOrd="0" parTransId="{D010E4B3-22AA-4A38-A2CC-6425FF3E20C0}" sibTransId="{C6E9F101-E0A5-43F9-BF38-32A39D540C5A}"/>
    <dgm:cxn modelId="{27407BFA-34C4-4086-95CC-3FD91DFDFD80}" srcId="{E1C9DBFF-864F-4189-9907-775CF9227B6D}" destId="{30B150F2-6FD7-4C47-A432-0CE7BF346A7E}" srcOrd="4" destOrd="0" parTransId="{DF458D6A-2A83-4791-90F2-B3F54E598851}" sibTransId="{B459D9CE-72FA-4E76-B556-C1CC5B10A0D7}"/>
    <dgm:cxn modelId="{B4889F5C-825E-47FA-BDB4-8755975D41B6}" srcId="{E1C9DBFF-864F-4189-9907-775CF9227B6D}" destId="{FFA56CDB-F4AA-4766-9172-48B476D9B575}" srcOrd="0" destOrd="0" parTransId="{D025E610-C5BC-4E96-89FC-25FCF4A8FB99}" sibTransId="{9FF4D053-01C8-4791-BF15-8DEF29C99C0E}"/>
    <dgm:cxn modelId="{B4C2FE07-2868-4B99-91FC-C6E074408FBA}" srcId="{04427070-AAE6-4891-ADB1-00D0E75520E0}" destId="{E1C9DBFF-864F-4189-9907-775CF9227B6D}" srcOrd="0" destOrd="0" parTransId="{756E90D6-17A0-47BD-B1C0-C7F9C41AF731}" sibTransId="{D590C78D-7203-4EF5-9E5D-1C63CC66BDD6}"/>
    <dgm:cxn modelId="{D54EA52A-94B5-4BB8-8084-2B7FB183B145}" type="presOf" srcId="{70DA5630-AC9E-4EA5-AD9B-583A1828D2D1}" destId="{004CA317-2925-49AA-BC38-3D8A5B1D2321}" srcOrd="0" destOrd="1" presId="urn:microsoft.com/office/officeart/2005/8/layout/hList1"/>
    <dgm:cxn modelId="{03804523-4FD6-4D58-9C3D-6714DACB7640}" type="presOf" srcId="{C841AE82-0BE9-477E-A97D-F397EE0698D8}" destId="{3C93B52C-3A4C-415A-9D1E-25D2F14AB744}" srcOrd="0" destOrd="2" presId="urn:microsoft.com/office/officeart/2005/8/layout/hList1"/>
    <dgm:cxn modelId="{8498DE23-719A-4652-BA9F-CE0D57E45C83}" type="presParOf" srcId="{04F0E704-036E-4D68-B7E6-A3102454597F}" destId="{E4F46A0D-1A97-4C09-A35C-0E0346DA01B1}" srcOrd="0" destOrd="0" presId="urn:microsoft.com/office/officeart/2005/8/layout/hList1"/>
    <dgm:cxn modelId="{2CCD3EF5-DC98-436A-8ECA-21200044736C}" type="presParOf" srcId="{E4F46A0D-1A97-4C09-A35C-0E0346DA01B1}" destId="{533E5CDF-178E-4B9C-9064-4414E87BAF4D}" srcOrd="0" destOrd="0" presId="urn:microsoft.com/office/officeart/2005/8/layout/hList1"/>
    <dgm:cxn modelId="{F4730A33-B9EC-4E25-9DCF-6F45BE18FD44}" type="presParOf" srcId="{E4F46A0D-1A97-4C09-A35C-0E0346DA01B1}" destId="{3C93B52C-3A4C-415A-9D1E-25D2F14AB744}" srcOrd="1" destOrd="0" presId="urn:microsoft.com/office/officeart/2005/8/layout/hList1"/>
    <dgm:cxn modelId="{3AE6DE2A-11B6-45FB-AA71-3C67EE810557}" type="presParOf" srcId="{04F0E704-036E-4D68-B7E6-A3102454597F}" destId="{6813ABB0-75B1-47B0-B413-348CB52D2C1E}" srcOrd="1" destOrd="0" presId="urn:microsoft.com/office/officeart/2005/8/layout/hList1"/>
    <dgm:cxn modelId="{7D3C1A23-4655-4A1D-8BB4-B6FCC66AAA11}" type="presParOf" srcId="{04F0E704-036E-4D68-B7E6-A3102454597F}" destId="{16331B1C-5465-4046-BDD4-81C3567A4194}" srcOrd="2" destOrd="0" presId="urn:microsoft.com/office/officeart/2005/8/layout/hList1"/>
    <dgm:cxn modelId="{1576EED6-0C04-4482-AB06-87D7E94F2BA2}" type="presParOf" srcId="{16331B1C-5465-4046-BDD4-81C3567A4194}" destId="{2A46BF9F-EAC9-484D-8E06-3871E1614B9E}" srcOrd="0" destOrd="0" presId="urn:microsoft.com/office/officeart/2005/8/layout/hList1"/>
    <dgm:cxn modelId="{99D26193-687D-481D-8A61-6877DCE42F48}" type="presParOf" srcId="{16331B1C-5465-4046-BDD4-81C3567A4194}" destId="{004CA317-2925-49AA-BC38-3D8A5B1D232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427070-AAE6-4891-ADB1-00D0E75520E0}"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E1C9DBFF-864F-4189-9907-775CF9227B6D}">
      <dgm:prSet phldrT="[Text]" custT="1">
        <dgm:style>
          <a:lnRef idx="2">
            <a:schemeClr val="accent1">
              <a:shade val="50000"/>
            </a:schemeClr>
          </a:lnRef>
          <a:fillRef idx="1">
            <a:schemeClr val="accent1"/>
          </a:fillRef>
          <a:effectRef idx="0">
            <a:schemeClr val="accent1"/>
          </a:effectRef>
          <a:fontRef idx="minor">
            <a:schemeClr val="lt1"/>
          </a:fontRef>
        </dgm:style>
      </dgm:prSet>
      <dgm:spPr>
        <a:xfrm>
          <a:off x="40" y="224926"/>
          <a:ext cx="3845569" cy="628987"/>
        </a:xfrm>
        <a:solidFill>
          <a:srgbClr val="4F81BD"/>
        </a:solidFill>
        <a:ln w="25400" cap="flat" cmpd="sng" algn="ctr">
          <a:solidFill>
            <a:srgbClr val="4F81BD">
              <a:shade val="50000"/>
            </a:srgbClr>
          </a:solidFill>
          <a:prstDash val="solid"/>
        </a:ln>
        <a:effectLst/>
      </dgm:spPr>
      <dgm:t>
        <a:bodyPr/>
        <a:lstStyle/>
        <a:p>
          <a:r>
            <a:rPr lang="en-US" sz="2800" dirty="0" smtClean="0">
              <a:solidFill>
                <a:sysClr val="window" lastClr="FFFFFF"/>
              </a:solidFill>
              <a:latin typeface="Calibri"/>
              <a:ea typeface="+mn-ea"/>
              <a:cs typeface="+mn-cs"/>
            </a:rPr>
            <a:t>EVI DIGITAL</a:t>
          </a:r>
          <a:endParaRPr lang="en-US" sz="2800" dirty="0">
            <a:solidFill>
              <a:sysClr val="window" lastClr="FFFFFF"/>
            </a:solidFill>
            <a:latin typeface="Calibri"/>
            <a:ea typeface="+mn-ea"/>
            <a:cs typeface="+mn-cs"/>
          </a:endParaRPr>
        </a:p>
      </dgm:t>
    </dgm:pt>
    <dgm:pt modelId="{756E90D6-17A0-47BD-B1C0-C7F9C41AF731}" type="parTrans" cxnId="{B4C2FE07-2868-4B99-91FC-C6E074408FBA}">
      <dgm:prSet/>
      <dgm:spPr/>
      <dgm:t>
        <a:bodyPr/>
        <a:lstStyle/>
        <a:p>
          <a:endParaRPr lang="en-US"/>
        </a:p>
      </dgm:t>
    </dgm:pt>
    <dgm:pt modelId="{D590C78D-7203-4EF5-9E5D-1C63CC66BDD6}" type="sibTrans" cxnId="{B4C2FE07-2868-4B99-91FC-C6E074408FBA}">
      <dgm:prSet/>
      <dgm:spPr/>
      <dgm:t>
        <a:bodyPr/>
        <a:lstStyle/>
        <a:p>
          <a:endParaRPr lang="en-US"/>
        </a:p>
      </dgm:t>
    </dgm:pt>
    <dgm:pt modelId="{FFA56CDB-F4AA-4766-9172-48B476D9B575}">
      <dgm:prSet phldrT="[Text]" custT="1"/>
      <dgm:spPr>
        <a:xfrm>
          <a:off x="40" y="853913"/>
          <a:ext cx="3845569" cy="3813834"/>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A digital signature algorithm includes a signature generation process and a signature verification process.</a:t>
          </a:r>
          <a:endParaRPr lang="en-US" sz="1600" dirty="0">
            <a:solidFill>
              <a:sysClr val="windowText" lastClr="000000">
                <a:hueOff val="0"/>
                <a:satOff val="0"/>
                <a:lumOff val="0"/>
                <a:alphaOff val="0"/>
              </a:sysClr>
            </a:solidFill>
            <a:latin typeface="Calibri"/>
            <a:ea typeface="+mn-ea"/>
            <a:cs typeface="+mn-cs"/>
          </a:endParaRPr>
        </a:p>
      </dgm:t>
    </dgm:pt>
    <dgm:pt modelId="{D025E610-C5BC-4E96-89FC-25FCF4A8FB99}" type="parTrans" cxnId="{B4889F5C-825E-47FA-BDB4-8755975D41B6}">
      <dgm:prSet/>
      <dgm:spPr/>
      <dgm:t>
        <a:bodyPr/>
        <a:lstStyle/>
        <a:p>
          <a:endParaRPr lang="en-US"/>
        </a:p>
      </dgm:t>
    </dgm:pt>
    <dgm:pt modelId="{9FF4D053-01C8-4791-BF15-8DEF29C99C0E}" type="sibTrans" cxnId="{B4889F5C-825E-47FA-BDB4-8755975D41B6}">
      <dgm:prSet/>
      <dgm:spPr/>
      <dgm:t>
        <a:bodyPr/>
        <a:lstStyle/>
        <a:p>
          <a:endParaRPr lang="en-US"/>
        </a:p>
      </dgm:t>
    </dgm:pt>
    <dgm:pt modelId="{F88D3F2D-D72E-4921-95CE-C2417560ABEC}">
      <dgm:prSet phldrT="[Text]" custT="1">
        <dgm:style>
          <a:lnRef idx="1">
            <a:schemeClr val="accent2"/>
          </a:lnRef>
          <a:fillRef idx="3">
            <a:schemeClr val="accent2"/>
          </a:fillRef>
          <a:effectRef idx="2">
            <a:schemeClr val="accent2"/>
          </a:effectRef>
          <a:fontRef idx="minor">
            <a:schemeClr val="lt1"/>
          </a:fontRef>
        </dgm:style>
      </dgm:prSet>
      <dgm:spPr>
        <a:xfrm>
          <a:off x="4383989" y="224926"/>
          <a:ext cx="3845569" cy="628987"/>
        </a:xfr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gm:spPr>
      <dgm:t>
        <a:bodyPr/>
        <a:lstStyle/>
        <a:p>
          <a:r>
            <a:rPr lang="en-US" sz="2800" dirty="0" smtClean="0">
              <a:solidFill>
                <a:sysClr val="window" lastClr="FFFFFF"/>
              </a:solidFill>
              <a:latin typeface="Calibri"/>
              <a:ea typeface="+mn-ea"/>
              <a:cs typeface="+mn-cs"/>
            </a:rPr>
            <a:t>EVICRYPTO</a:t>
          </a:r>
          <a:endParaRPr lang="en-US" sz="2800" dirty="0">
            <a:solidFill>
              <a:sysClr val="window" lastClr="FFFFFF"/>
            </a:solidFill>
            <a:latin typeface="Calibri"/>
            <a:ea typeface="+mn-ea"/>
            <a:cs typeface="+mn-cs"/>
          </a:endParaRPr>
        </a:p>
      </dgm:t>
    </dgm:pt>
    <dgm:pt modelId="{8F291C6C-5F0B-4BDF-8F0F-6FAE41C3F636}" type="parTrans" cxnId="{4BFE1AD1-26A2-48C1-BAC0-D0F7D6CF7FC0}">
      <dgm:prSet/>
      <dgm:spPr/>
      <dgm:t>
        <a:bodyPr/>
        <a:lstStyle/>
        <a:p>
          <a:endParaRPr lang="en-US"/>
        </a:p>
      </dgm:t>
    </dgm:pt>
    <dgm:pt modelId="{382A9521-5A63-49A3-B34E-68964DCD9672}" type="sibTrans" cxnId="{4BFE1AD1-26A2-48C1-BAC0-D0F7D6CF7FC0}">
      <dgm:prSet/>
      <dgm:spPr/>
      <dgm:t>
        <a:bodyPr/>
        <a:lstStyle/>
        <a:p>
          <a:endParaRPr lang="en-US"/>
        </a:p>
      </dgm:t>
    </dgm:pt>
    <dgm:pt modelId="{32C864B7-A2B5-467D-AF19-0F0AF6B58D9D}">
      <dgm:prSet phldrT="[Text]" custT="1"/>
      <dgm:spPr>
        <a:xfrm>
          <a:off x="4383989" y="853913"/>
          <a:ext cx="3845569" cy="3813834"/>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600" dirty="0" smtClean="0">
              <a:solidFill>
                <a:schemeClr val="accent3">
                  <a:lumMod val="50000"/>
                </a:schemeClr>
              </a:solidFill>
              <a:latin typeface="Arial" pitchFamily="34" charset="0"/>
              <a:ea typeface="+mn-ea"/>
              <a:cs typeface="Arial" pitchFamily="34" charset="0"/>
            </a:rPr>
            <a:t>The most crucial part of the Judiciary system is protection of its evidences. This, in case of </a:t>
          </a:r>
          <a:r>
            <a:rPr lang="en-US" sz="1600" dirty="0" smtClean="0">
              <a:solidFill>
                <a:schemeClr val="accent3">
                  <a:lumMod val="50000"/>
                </a:schemeClr>
              </a:solidFill>
              <a:latin typeface="Arial" pitchFamily="34" charset="0"/>
              <a:ea typeface="+mn-ea"/>
              <a:cs typeface="Arial" pitchFamily="34" charset="0"/>
            </a:rPr>
            <a:t>RTMCM is </a:t>
          </a:r>
          <a:r>
            <a:rPr lang="en-US" sz="1600" dirty="0" smtClean="0">
              <a:solidFill>
                <a:schemeClr val="accent3">
                  <a:lumMod val="50000"/>
                </a:schemeClr>
              </a:solidFill>
              <a:latin typeface="Arial" pitchFamily="34" charset="0"/>
              <a:ea typeface="+mn-ea"/>
              <a:cs typeface="Arial" pitchFamily="34" charset="0"/>
            </a:rPr>
            <a:t>ensured by Evi Crypto.</a:t>
          </a:r>
          <a:endParaRPr lang="en-US" sz="1600" dirty="0">
            <a:solidFill>
              <a:schemeClr val="accent3">
                <a:lumMod val="50000"/>
              </a:schemeClr>
            </a:solidFill>
            <a:latin typeface="Arial" pitchFamily="34" charset="0"/>
            <a:ea typeface="+mn-ea"/>
            <a:cs typeface="Arial" pitchFamily="34" charset="0"/>
          </a:endParaRPr>
        </a:p>
      </dgm:t>
    </dgm:pt>
    <dgm:pt modelId="{DA7B58CA-9D2C-4A38-96EB-BFC261351490}" type="parTrans" cxnId="{E1523A5E-127D-4E55-B8C4-29C49E33C91B}">
      <dgm:prSet/>
      <dgm:spPr/>
      <dgm:t>
        <a:bodyPr/>
        <a:lstStyle/>
        <a:p>
          <a:endParaRPr lang="en-US"/>
        </a:p>
      </dgm:t>
    </dgm:pt>
    <dgm:pt modelId="{549F3EAC-BD89-4C85-8D33-F7CC82832646}" type="sibTrans" cxnId="{E1523A5E-127D-4E55-B8C4-29C49E33C91B}">
      <dgm:prSet/>
      <dgm:spPr/>
      <dgm:t>
        <a:bodyPr/>
        <a:lstStyle/>
        <a:p>
          <a:endParaRPr lang="en-US"/>
        </a:p>
      </dgm:t>
    </dgm:pt>
    <dgm:pt modelId="{E2D2C8E2-8173-4707-86A8-D7F80F84F494}">
      <dgm:prSet/>
      <dgm:spPr>
        <a:xfrm>
          <a:off x="40" y="853913"/>
          <a:ext cx="3845569" cy="3813834"/>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endParaRPr lang="en-US" sz="1400" dirty="0">
            <a:solidFill>
              <a:sysClr val="windowText" lastClr="000000">
                <a:hueOff val="0"/>
                <a:satOff val="0"/>
                <a:lumOff val="0"/>
                <a:alphaOff val="0"/>
              </a:sysClr>
            </a:solidFill>
            <a:latin typeface="Calibri"/>
            <a:ea typeface="+mn-ea"/>
            <a:cs typeface="+mn-cs"/>
          </a:endParaRPr>
        </a:p>
      </dgm:t>
    </dgm:pt>
    <dgm:pt modelId="{D010E4B3-22AA-4A38-A2CC-6425FF3E20C0}" type="parTrans" cxnId="{CC0C2BEE-4485-48B1-967E-14F96E1DF043}">
      <dgm:prSet/>
      <dgm:spPr/>
      <dgm:t>
        <a:bodyPr/>
        <a:lstStyle/>
        <a:p>
          <a:endParaRPr lang="en-US"/>
        </a:p>
      </dgm:t>
    </dgm:pt>
    <dgm:pt modelId="{C6E9F101-E0A5-43F9-BF38-32A39D540C5A}" type="sibTrans" cxnId="{CC0C2BEE-4485-48B1-967E-14F96E1DF043}">
      <dgm:prSet/>
      <dgm:spPr/>
      <dgm:t>
        <a:bodyPr/>
        <a:lstStyle/>
        <a:p>
          <a:endParaRPr lang="en-US"/>
        </a:p>
      </dgm:t>
    </dgm:pt>
    <dgm:pt modelId="{1889DD26-6704-4CBB-94BD-33EC5E133C38}">
      <dgm:prSet custT="1"/>
      <dgm:spPr>
        <a:xfrm>
          <a:off x="40" y="853913"/>
          <a:ext cx="3845569" cy="3813834"/>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A signatory uses the generation process to generate a digital signature on data. A verifier uses the verification process to verify the authenticity of the signature.</a:t>
          </a:r>
        </a:p>
      </dgm:t>
    </dgm:pt>
    <dgm:pt modelId="{A6321864-7899-486E-B20B-D5B5FACC0D59}" type="parTrans" cxnId="{813FA0B7-2DE9-4C5A-9D21-BE1C230C1E68}">
      <dgm:prSet/>
      <dgm:spPr/>
      <dgm:t>
        <a:bodyPr/>
        <a:lstStyle/>
        <a:p>
          <a:endParaRPr lang="en-US"/>
        </a:p>
      </dgm:t>
    </dgm:pt>
    <dgm:pt modelId="{896502AA-79A1-4634-A684-403A806E6D17}" type="sibTrans" cxnId="{813FA0B7-2DE9-4C5A-9D21-BE1C230C1E68}">
      <dgm:prSet/>
      <dgm:spPr/>
      <dgm:t>
        <a:bodyPr/>
        <a:lstStyle/>
        <a:p>
          <a:endParaRPr lang="en-US"/>
        </a:p>
      </dgm:t>
    </dgm:pt>
    <dgm:pt modelId="{7B9DCA0A-2A35-48C3-946C-A005E109A7CD}">
      <dgm:prSet custT="1"/>
      <dgm:spPr>
        <a:xfrm>
          <a:off x="40" y="853913"/>
          <a:ext cx="3845569" cy="3813834"/>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Each signatory has a public and private key and is the owner of that key pair.</a:t>
          </a:r>
        </a:p>
      </dgm:t>
    </dgm:pt>
    <dgm:pt modelId="{B9B30457-12E1-4F3B-8A02-1DFA0A233513}" type="parTrans" cxnId="{7F3F2095-EA92-4626-8BE7-C222D069374D}">
      <dgm:prSet/>
      <dgm:spPr/>
      <dgm:t>
        <a:bodyPr/>
        <a:lstStyle/>
        <a:p>
          <a:endParaRPr lang="en-US"/>
        </a:p>
      </dgm:t>
    </dgm:pt>
    <dgm:pt modelId="{3BB35C5D-1254-4849-B35B-D59407C07FD2}" type="sibTrans" cxnId="{7F3F2095-EA92-4626-8BE7-C222D069374D}">
      <dgm:prSet/>
      <dgm:spPr/>
      <dgm:t>
        <a:bodyPr/>
        <a:lstStyle/>
        <a:p>
          <a:endParaRPr lang="en-US"/>
        </a:p>
      </dgm:t>
    </dgm:pt>
    <dgm:pt modelId="{AF6AC50D-A7BD-4411-A4F7-2CFACDCC30AD}">
      <dgm:prSet custT="1"/>
      <dgm:spPr>
        <a:xfrm>
          <a:off x="40" y="853913"/>
          <a:ext cx="3845569" cy="3813834"/>
        </a:xfr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gm:spPr>
      <dgm:t>
        <a:bodyPr/>
        <a:lstStyle/>
        <a:p>
          <a:r>
            <a:rPr lang="en-US" sz="1600" dirty="0" smtClean="0">
              <a:solidFill>
                <a:sysClr val="windowText" lastClr="000000">
                  <a:hueOff val="0"/>
                  <a:satOff val="0"/>
                  <a:lumOff val="0"/>
                  <a:alphaOff val="0"/>
                </a:sysClr>
              </a:solidFill>
              <a:latin typeface="Calibri"/>
              <a:ea typeface="+mn-ea"/>
              <a:cs typeface="+mn-cs"/>
            </a:rPr>
            <a:t>Pair owner is the only entity that is authorized to use the private key to generate digital signatures</a:t>
          </a:r>
          <a:endParaRPr lang="en-US" sz="1600" dirty="0">
            <a:solidFill>
              <a:sysClr val="windowText" lastClr="000000">
                <a:hueOff val="0"/>
                <a:satOff val="0"/>
                <a:lumOff val="0"/>
                <a:alphaOff val="0"/>
              </a:sysClr>
            </a:solidFill>
            <a:latin typeface="Calibri"/>
            <a:ea typeface="+mn-ea"/>
            <a:cs typeface="+mn-cs"/>
          </a:endParaRPr>
        </a:p>
      </dgm:t>
    </dgm:pt>
    <dgm:pt modelId="{53C13BC1-574B-4678-8B4D-4D2B68B966A3}" type="parTrans" cxnId="{E724E840-930D-4C61-9726-636FEEF842A5}">
      <dgm:prSet/>
      <dgm:spPr/>
      <dgm:t>
        <a:bodyPr/>
        <a:lstStyle/>
        <a:p>
          <a:endParaRPr lang="en-US"/>
        </a:p>
      </dgm:t>
    </dgm:pt>
    <dgm:pt modelId="{5918C029-950C-4A2B-8486-031B65178C9A}" type="sibTrans" cxnId="{E724E840-930D-4C61-9726-636FEEF842A5}">
      <dgm:prSet/>
      <dgm:spPr/>
      <dgm:t>
        <a:bodyPr/>
        <a:lstStyle/>
        <a:p>
          <a:endParaRPr lang="en-US"/>
        </a:p>
      </dgm:t>
    </dgm:pt>
    <dgm:pt modelId="{3B61026F-347A-4451-93D7-7F2EC1AB2AC2}">
      <dgm:prSet custT="1"/>
      <dgm:spPr>
        <a:xfrm>
          <a:off x="4383989" y="853913"/>
          <a:ext cx="3845569" cy="3813834"/>
        </a:xfr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gm:spPr>
      <dgm:t>
        <a:bodyPr/>
        <a:lstStyle/>
        <a:p>
          <a:r>
            <a:rPr lang="en-US" sz="1600" dirty="0" smtClean="0">
              <a:solidFill>
                <a:schemeClr val="accent3">
                  <a:lumMod val="50000"/>
                </a:schemeClr>
              </a:solidFill>
              <a:latin typeface="Arial" pitchFamily="34" charset="0"/>
              <a:ea typeface="+mn-ea"/>
              <a:cs typeface="Arial" pitchFamily="34" charset="0"/>
            </a:rPr>
            <a:t>Integrated cryptographic functions provide leading cryptographic performance and functionality (AES 256).</a:t>
          </a:r>
          <a:r>
            <a:rPr lang="en-US" sz="1600" b="0" i="0" dirty="0" smtClean="0">
              <a:solidFill>
                <a:schemeClr val="accent3">
                  <a:lumMod val="50000"/>
                </a:schemeClr>
              </a:solidFill>
              <a:latin typeface="Arial" pitchFamily="34" charset="0"/>
              <a:cs typeface="Arial" pitchFamily="34" charset="0"/>
            </a:rPr>
            <a:t>.</a:t>
          </a:r>
          <a:endParaRPr lang="en-US" sz="1600" dirty="0" smtClean="0">
            <a:solidFill>
              <a:schemeClr val="accent3">
                <a:lumMod val="50000"/>
              </a:schemeClr>
            </a:solidFill>
            <a:latin typeface="Arial" pitchFamily="34" charset="0"/>
            <a:ea typeface="+mn-ea"/>
            <a:cs typeface="Arial" pitchFamily="34" charset="0"/>
          </a:endParaRPr>
        </a:p>
      </dgm:t>
    </dgm:pt>
    <dgm:pt modelId="{69D661AE-F488-4728-AE1C-85EA770130EF}" type="parTrans" cxnId="{03E544DF-2BF0-4C56-9AEE-A00C66678BE0}">
      <dgm:prSet/>
      <dgm:spPr/>
      <dgm:t>
        <a:bodyPr/>
        <a:lstStyle/>
        <a:p>
          <a:endParaRPr lang="en-US"/>
        </a:p>
      </dgm:t>
    </dgm:pt>
    <dgm:pt modelId="{526812D1-F9FE-4F59-BA91-A4D3A4956D4B}" type="sibTrans" cxnId="{03E544DF-2BF0-4C56-9AEE-A00C66678BE0}">
      <dgm:prSet/>
      <dgm:spPr/>
      <dgm:t>
        <a:bodyPr/>
        <a:lstStyle/>
        <a:p>
          <a:endParaRPr lang="en-US"/>
        </a:p>
      </dgm:t>
    </dgm:pt>
    <dgm:pt modelId="{8C2A5FEB-09E2-4B98-B3BB-75F595AF2340}">
      <dgm:prSet custT="1"/>
      <dgm:spPr/>
      <dgm:t>
        <a:bodyPr/>
        <a:lstStyle/>
        <a:p>
          <a:r>
            <a:rPr lang="en-US" sz="1600" b="0" i="0" dirty="0" smtClean="0">
              <a:solidFill>
                <a:schemeClr val="accent3">
                  <a:lumMod val="50000"/>
                </a:schemeClr>
              </a:solidFill>
              <a:latin typeface="Arial" pitchFamily="34" charset="0"/>
              <a:cs typeface="Arial" pitchFamily="34" charset="0"/>
            </a:rPr>
            <a:t>not crack able since the combinations of keys are massive.</a:t>
          </a:r>
          <a:endParaRPr lang="en-US" sz="1600" b="0" i="0" dirty="0">
            <a:solidFill>
              <a:schemeClr val="accent3">
                <a:lumMod val="50000"/>
              </a:schemeClr>
            </a:solidFill>
            <a:latin typeface="Arial" pitchFamily="34" charset="0"/>
            <a:cs typeface="Arial" pitchFamily="34" charset="0"/>
          </a:endParaRPr>
        </a:p>
      </dgm:t>
    </dgm:pt>
    <dgm:pt modelId="{753E3334-8CDE-453B-94A2-8D26FEA71371}" type="parTrans" cxnId="{96FAC320-9BE7-4938-99B1-1ECB823058E0}">
      <dgm:prSet/>
      <dgm:spPr/>
      <dgm:t>
        <a:bodyPr/>
        <a:lstStyle/>
        <a:p>
          <a:endParaRPr lang="en-US"/>
        </a:p>
      </dgm:t>
    </dgm:pt>
    <dgm:pt modelId="{A542EDF0-69AA-4301-8A87-D4CE62196A01}" type="sibTrans" cxnId="{96FAC320-9BE7-4938-99B1-1ECB823058E0}">
      <dgm:prSet/>
      <dgm:spPr/>
      <dgm:t>
        <a:bodyPr/>
        <a:lstStyle/>
        <a:p>
          <a:endParaRPr lang="en-US"/>
        </a:p>
      </dgm:t>
    </dgm:pt>
    <dgm:pt modelId="{3DEAAB1D-F8E3-4BAD-AEF9-CC853C21C2ED}">
      <dgm:prSet custT="1"/>
      <dgm:spPr/>
      <dgm:t>
        <a:bodyPr/>
        <a:lstStyle/>
        <a:p>
          <a:r>
            <a:rPr lang="en-US" sz="1600" b="0" i="0" dirty="0" smtClean="0">
              <a:solidFill>
                <a:schemeClr val="accent3">
                  <a:lumMod val="50000"/>
                </a:schemeClr>
              </a:solidFill>
              <a:latin typeface="Arial" pitchFamily="34" charset="0"/>
              <a:cs typeface="Arial" pitchFamily="34" charset="0"/>
            </a:rPr>
            <a:t>NSA has categorized this in Suite B, they have also recommended using higher then 128-bit keys for encryption.</a:t>
          </a:r>
          <a:endParaRPr lang="en-US" sz="1600" b="0" i="0" dirty="0">
            <a:solidFill>
              <a:schemeClr val="accent3">
                <a:lumMod val="50000"/>
              </a:schemeClr>
            </a:solidFill>
            <a:latin typeface="Arial" pitchFamily="34" charset="0"/>
            <a:cs typeface="Arial" pitchFamily="34" charset="0"/>
          </a:endParaRPr>
        </a:p>
      </dgm:t>
    </dgm:pt>
    <dgm:pt modelId="{ACB77434-FA06-4F64-9316-357D092D1BA0}" type="parTrans" cxnId="{E23B81C5-B13B-4F53-BFCE-BFACAA8AF851}">
      <dgm:prSet/>
      <dgm:spPr/>
      <dgm:t>
        <a:bodyPr/>
        <a:lstStyle/>
        <a:p>
          <a:endParaRPr lang="en-US"/>
        </a:p>
      </dgm:t>
    </dgm:pt>
    <dgm:pt modelId="{AA6F1D1D-0EB5-4681-9E33-589EC57B450C}" type="sibTrans" cxnId="{E23B81C5-B13B-4F53-BFCE-BFACAA8AF851}">
      <dgm:prSet/>
      <dgm:spPr/>
      <dgm:t>
        <a:bodyPr/>
        <a:lstStyle/>
        <a:p>
          <a:endParaRPr lang="en-US"/>
        </a:p>
      </dgm:t>
    </dgm:pt>
    <dgm:pt modelId="{04F0E704-036E-4D68-B7E6-A3102454597F}" type="pres">
      <dgm:prSet presAssocID="{04427070-AAE6-4891-ADB1-00D0E75520E0}" presName="Name0" presStyleCnt="0">
        <dgm:presLayoutVars>
          <dgm:dir/>
          <dgm:animLvl val="lvl"/>
          <dgm:resizeHandles val="exact"/>
        </dgm:presLayoutVars>
      </dgm:prSet>
      <dgm:spPr/>
      <dgm:t>
        <a:bodyPr/>
        <a:lstStyle/>
        <a:p>
          <a:endParaRPr lang="en-US"/>
        </a:p>
      </dgm:t>
    </dgm:pt>
    <dgm:pt modelId="{E4F46A0D-1A97-4C09-A35C-0E0346DA01B1}" type="pres">
      <dgm:prSet presAssocID="{E1C9DBFF-864F-4189-9907-775CF9227B6D}" presName="composite" presStyleCnt="0"/>
      <dgm:spPr/>
    </dgm:pt>
    <dgm:pt modelId="{533E5CDF-178E-4B9C-9064-4414E87BAF4D}" type="pres">
      <dgm:prSet presAssocID="{E1C9DBFF-864F-4189-9907-775CF9227B6D}" presName="parTx" presStyleLbl="alignNode1" presStyleIdx="0" presStyleCnt="2">
        <dgm:presLayoutVars>
          <dgm:chMax val="0"/>
          <dgm:chPref val="0"/>
          <dgm:bulletEnabled val="1"/>
        </dgm:presLayoutVars>
      </dgm:prSet>
      <dgm:spPr>
        <a:prstGeom prst="rect">
          <a:avLst/>
        </a:prstGeom>
      </dgm:spPr>
      <dgm:t>
        <a:bodyPr/>
        <a:lstStyle/>
        <a:p>
          <a:endParaRPr lang="en-US"/>
        </a:p>
      </dgm:t>
    </dgm:pt>
    <dgm:pt modelId="{3C93B52C-3A4C-415A-9D1E-25D2F14AB744}" type="pres">
      <dgm:prSet presAssocID="{E1C9DBFF-864F-4189-9907-775CF9227B6D}" presName="desTx" presStyleLbl="alignAccFollowNode1" presStyleIdx="0" presStyleCnt="2">
        <dgm:presLayoutVars>
          <dgm:bulletEnabled val="1"/>
        </dgm:presLayoutVars>
      </dgm:prSet>
      <dgm:spPr>
        <a:prstGeom prst="rect">
          <a:avLst/>
        </a:prstGeom>
      </dgm:spPr>
      <dgm:t>
        <a:bodyPr/>
        <a:lstStyle/>
        <a:p>
          <a:endParaRPr lang="en-US"/>
        </a:p>
      </dgm:t>
    </dgm:pt>
    <dgm:pt modelId="{6813ABB0-75B1-47B0-B413-348CB52D2C1E}" type="pres">
      <dgm:prSet presAssocID="{D590C78D-7203-4EF5-9E5D-1C63CC66BDD6}" presName="space" presStyleCnt="0"/>
      <dgm:spPr/>
    </dgm:pt>
    <dgm:pt modelId="{16331B1C-5465-4046-BDD4-81C3567A4194}" type="pres">
      <dgm:prSet presAssocID="{F88D3F2D-D72E-4921-95CE-C2417560ABEC}" presName="composite" presStyleCnt="0"/>
      <dgm:spPr/>
    </dgm:pt>
    <dgm:pt modelId="{2A46BF9F-EAC9-484D-8E06-3871E1614B9E}" type="pres">
      <dgm:prSet presAssocID="{F88D3F2D-D72E-4921-95CE-C2417560ABEC}" presName="parTx" presStyleLbl="alignNode1" presStyleIdx="1" presStyleCnt="2">
        <dgm:presLayoutVars>
          <dgm:chMax val="0"/>
          <dgm:chPref val="0"/>
          <dgm:bulletEnabled val="1"/>
        </dgm:presLayoutVars>
      </dgm:prSet>
      <dgm:spPr>
        <a:prstGeom prst="rect">
          <a:avLst/>
        </a:prstGeom>
      </dgm:spPr>
      <dgm:t>
        <a:bodyPr/>
        <a:lstStyle/>
        <a:p>
          <a:endParaRPr lang="en-US"/>
        </a:p>
      </dgm:t>
    </dgm:pt>
    <dgm:pt modelId="{004CA317-2925-49AA-BC38-3D8A5B1D2321}" type="pres">
      <dgm:prSet presAssocID="{F88D3F2D-D72E-4921-95CE-C2417560ABEC}" presName="desTx" presStyleLbl="alignAccFollowNode1" presStyleIdx="1" presStyleCnt="2">
        <dgm:presLayoutVars>
          <dgm:bulletEnabled val="1"/>
        </dgm:presLayoutVars>
      </dgm:prSet>
      <dgm:spPr>
        <a:prstGeom prst="rect">
          <a:avLst/>
        </a:prstGeom>
      </dgm:spPr>
      <dgm:t>
        <a:bodyPr/>
        <a:lstStyle/>
        <a:p>
          <a:endParaRPr lang="en-US"/>
        </a:p>
      </dgm:t>
    </dgm:pt>
  </dgm:ptLst>
  <dgm:cxnLst>
    <dgm:cxn modelId="{0700693E-8BBB-4C55-90CA-EEBDEBB9D24E}" type="presOf" srcId="{FFA56CDB-F4AA-4766-9172-48B476D9B575}" destId="{3C93B52C-3A4C-415A-9D1E-25D2F14AB744}" srcOrd="0" destOrd="0" presId="urn:microsoft.com/office/officeart/2005/8/layout/hList1"/>
    <dgm:cxn modelId="{238C18BF-8E9A-4498-A379-EB1D4ABC4C63}" type="presOf" srcId="{8C2A5FEB-09E2-4B98-B3BB-75F595AF2340}" destId="{004CA317-2925-49AA-BC38-3D8A5B1D2321}" srcOrd="0" destOrd="2" presId="urn:microsoft.com/office/officeart/2005/8/layout/hList1"/>
    <dgm:cxn modelId="{4BFE1AD1-26A2-48C1-BAC0-D0F7D6CF7FC0}" srcId="{04427070-AAE6-4891-ADB1-00D0E75520E0}" destId="{F88D3F2D-D72E-4921-95CE-C2417560ABEC}" srcOrd="1" destOrd="0" parTransId="{8F291C6C-5F0B-4BDF-8F0F-6FAE41C3F636}" sibTransId="{382A9521-5A63-49A3-B34E-68964DCD9672}"/>
    <dgm:cxn modelId="{F954DC39-8B8D-4DC6-B03E-9ACE46BC4FB2}" type="presOf" srcId="{AF6AC50D-A7BD-4411-A4F7-2CFACDCC30AD}" destId="{3C93B52C-3A4C-415A-9D1E-25D2F14AB744}" srcOrd="0" destOrd="3" presId="urn:microsoft.com/office/officeart/2005/8/layout/hList1"/>
    <dgm:cxn modelId="{813FA0B7-2DE9-4C5A-9D21-BE1C230C1E68}" srcId="{E1C9DBFF-864F-4189-9907-775CF9227B6D}" destId="{1889DD26-6704-4CBB-94BD-33EC5E133C38}" srcOrd="1" destOrd="0" parTransId="{A6321864-7899-486E-B20B-D5B5FACC0D59}" sibTransId="{896502AA-79A1-4634-A684-403A806E6D17}"/>
    <dgm:cxn modelId="{B22C290E-7EEE-4B87-BD2E-F68F6446661A}" type="presOf" srcId="{3B61026F-347A-4451-93D7-7F2EC1AB2AC2}" destId="{004CA317-2925-49AA-BC38-3D8A5B1D2321}" srcOrd="0" destOrd="1" presId="urn:microsoft.com/office/officeart/2005/8/layout/hList1"/>
    <dgm:cxn modelId="{EB084A66-0315-4493-BA9A-47CFF5CEF07C}" type="presOf" srcId="{3DEAAB1D-F8E3-4BAD-AEF9-CC853C21C2ED}" destId="{004CA317-2925-49AA-BC38-3D8A5B1D2321}" srcOrd="0" destOrd="3" presId="urn:microsoft.com/office/officeart/2005/8/layout/hList1"/>
    <dgm:cxn modelId="{1886C7B6-9E9B-4F56-AC4D-F52B61A4E7FB}" type="presOf" srcId="{F88D3F2D-D72E-4921-95CE-C2417560ABEC}" destId="{2A46BF9F-EAC9-484D-8E06-3871E1614B9E}" srcOrd="0" destOrd="0" presId="urn:microsoft.com/office/officeart/2005/8/layout/hList1"/>
    <dgm:cxn modelId="{1C4E5BC5-E6F5-46B3-ABB1-096BDB39A748}" type="presOf" srcId="{7B9DCA0A-2A35-48C3-946C-A005E109A7CD}" destId="{3C93B52C-3A4C-415A-9D1E-25D2F14AB744}" srcOrd="0" destOrd="2" presId="urn:microsoft.com/office/officeart/2005/8/layout/hList1"/>
    <dgm:cxn modelId="{96FAC320-9BE7-4938-99B1-1ECB823058E0}" srcId="{F88D3F2D-D72E-4921-95CE-C2417560ABEC}" destId="{8C2A5FEB-09E2-4B98-B3BB-75F595AF2340}" srcOrd="2" destOrd="0" parTransId="{753E3334-8CDE-453B-94A2-8D26FEA71371}" sibTransId="{A542EDF0-69AA-4301-8A87-D4CE62196A01}"/>
    <dgm:cxn modelId="{03E544DF-2BF0-4C56-9AEE-A00C66678BE0}" srcId="{F88D3F2D-D72E-4921-95CE-C2417560ABEC}" destId="{3B61026F-347A-4451-93D7-7F2EC1AB2AC2}" srcOrd="1" destOrd="0" parTransId="{69D661AE-F488-4728-AE1C-85EA770130EF}" sibTransId="{526812D1-F9FE-4F59-BA91-A4D3A4956D4B}"/>
    <dgm:cxn modelId="{3125ADDF-8C4E-401C-9305-A67D654BB711}" type="presOf" srcId="{04427070-AAE6-4891-ADB1-00D0E75520E0}" destId="{04F0E704-036E-4D68-B7E6-A3102454597F}" srcOrd="0" destOrd="0" presId="urn:microsoft.com/office/officeart/2005/8/layout/hList1"/>
    <dgm:cxn modelId="{E23B81C5-B13B-4F53-BFCE-BFACAA8AF851}" srcId="{F88D3F2D-D72E-4921-95CE-C2417560ABEC}" destId="{3DEAAB1D-F8E3-4BAD-AEF9-CC853C21C2ED}" srcOrd="3" destOrd="0" parTransId="{ACB77434-FA06-4F64-9316-357D092D1BA0}" sibTransId="{AA6F1D1D-0EB5-4681-9E33-589EC57B450C}"/>
    <dgm:cxn modelId="{E1523A5E-127D-4E55-B8C4-29C49E33C91B}" srcId="{F88D3F2D-D72E-4921-95CE-C2417560ABEC}" destId="{32C864B7-A2B5-467D-AF19-0F0AF6B58D9D}" srcOrd="0" destOrd="0" parTransId="{DA7B58CA-9D2C-4A38-96EB-BFC261351490}" sibTransId="{549F3EAC-BD89-4C85-8D33-F7CC82832646}"/>
    <dgm:cxn modelId="{E724E840-930D-4C61-9726-636FEEF842A5}" srcId="{E1C9DBFF-864F-4189-9907-775CF9227B6D}" destId="{AF6AC50D-A7BD-4411-A4F7-2CFACDCC30AD}" srcOrd="3" destOrd="0" parTransId="{53C13BC1-574B-4678-8B4D-4D2B68B966A3}" sibTransId="{5918C029-950C-4A2B-8486-031B65178C9A}"/>
    <dgm:cxn modelId="{1F4F1279-0C7E-4327-836A-E0D26053CD17}" type="presOf" srcId="{32C864B7-A2B5-467D-AF19-0F0AF6B58D9D}" destId="{004CA317-2925-49AA-BC38-3D8A5B1D2321}" srcOrd="0" destOrd="0" presId="urn:microsoft.com/office/officeart/2005/8/layout/hList1"/>
    <dgm:cxn modelId="{CC0C2BEE-4485-48B1-967E-14F96E1DF043}" srcId="{E1C9DBFF-864F-4189-9907-775CF9227B6D}" destId="{E2D2C8E2-8173-4707-86A8-D7F80F84F494}" srcOrd="4" destOrd="0" parTransId="{D010E4B3-22AA-4A38-A2CC-6425FF3E20C0}" sibTransId="{C6E9F101-E0A5-43F9-BF38-32A39D540C5A}"/>
    <dgm:cxn modelId="{B4C2FE07-2868-4B99-91FC-C6E074408FBA}" srcId="{04427070-AAE6-4891-ADB1-00D0E75520E0}" destId="{E1C9DBFF-864F-4189-9907-775CF9227B6D}" srcOrd="0" destOrd="0" parTransId="{756E90D6-17A0-47BD-B1C0-C7F9C41AF731}" sibTransId="{D590C78D-7203-4EF5-9E5D-1C63CC66BDD6}"/>
    <dgm:cxn modelId="{B4889F5C-825E-47FA-BDB4-8755975D41B6}" srcId="{E1C9DBFF-864F-4189-9907-775CF9227B6D}" destId="{FFA56CDB-F4AA-4766-9172-48B476D9B575}" srcOrd="0" destOrd="0" parTransId="{D025E610-C5BC-4E96-89FC-25FCF4A8FB99}" sibTransId="{9FF4D053-01C8-4791-BF15-8DEF29C99C0E}"/>
    <dgm:cxn modelId="{7F3F2095-EA92-4626-8BE7-C222D069374D}" srcId="{E1C9DBFF-864F-4189-9907-775CF9227B6D}" destId="{7B9DCA0A-2A35-48C3-946C-A005E109A7CD}" srcOrd="2" destOrd="0" parTransId="{B9B30457-12E1-4F3B-8A02-1DFA0A233513}" sibTransId="{3BB35C5D-1254-4849-B35B-D59407C07FD2}"/>
    <dgm:cxn modelId="{665ACD08-37F4-4B08-B109-C30BF4ACC98C}" type="presOf" srcId="{1889DD26-6704-4CBB-94BD-33EC5E133C38}" destId="{3C93B52C-3A4C-415A-9D1E-25D2F14AB744}" srcOrd="0" destOrd="1" presId="urn:microsoft.com/office/officeart/2005/8/layout/hList1"/>
    <dgm:cxn modelId="{2D6E7346-D072-403A-B061-87AA3C5700A6}" type="presOf" srcId="{E1C9DBFF-864F-4189-9907-775CF9227B6D}" destId="{533E5CDF-178E-4B9C-9064-4414E87BAF4D}" srcOrd="0" destOrd="0" presId="urn:microsoft.com/office/officeart/2005/8/layout/hList1"/>
    <dgm:cxn modelId="{8A59A2F4-C236-46EA-B1B8-641CDDE960D7}" type="presOf" srcId="{E2D2C8E2-8173-4707-86A8-D7F80F84F494}" destId="{3C93B52C-3A4C-415A-9D1E-25D2F14AB744}" srcOrd="0" destOrd="4" presId="urn:microsoft.com/office/officeart/2005/8/layout/hList1"/>
    <dgm:cxn modelId="{CB6AD45A-7F84-4172-A62D-D30F8C2610CF}" type="presParOf" srcId="{04F0E704-036E-4D68-B7E6-A3102454597F}" destId="{E4F46A0D-1A97-4C09-A35C-0E0346DA01B1}" srcOrd="0" destOrd="0" presId="urn:microsoft.com/office/officeart/2005/8/layout/hList1"/>
    <dgm:cxn modelId="{0A88DB81-51B5-48F0-BE7B-F104B3897FD3}" type="presParOf" srcId="{E4F46A0D-1A97-4C09-A35C-0E0346DA01B1}" destId="{533E5CDF-178E-4B9C-9064-4414E87BAF4D}" srcOrd="0" destOrd="0" presId="urn:microsoft.com/office/officeart/2005/8/layout/hList1"/>
    <dgm:cxn modelId="{C44D44B2-6A2D-4917-AF51-A7751B33FD8C}" type="presParOf" srcId="{E4F46A0D-1A97-4C09-A35C-0E0346DA01B1}" destId="{3C93B52C-3A4C-415A-9D1E-25D2F14AB744}" srcOrd="1" destOrd="0" presId="urn:microsoft.com/office/officeart/2005/8/layout/hList1"/>
    <dgm:cxn modelId="{E31C6CCB-F40D-40DC-9723-030585DB5D70}" type="presParOf" srcId="{04F0E704-036E-4D68-B7E6-A3102454597F}" destId="{6813ABB0-75B1-47B0-B413-348CB52D2C1E}" srcOrd="1" destOrd="0" presId="urn:microsoft.com/office/officeart/2005/8/layout/hList1"/>
    <dgm:cxn modelId="{DFE4FB63-99FC-4025-9FE3-473FA8B9B662}" type="presParOf" srcId="{04F0E704-036E-4D68-B7E6-A3102454597F}" destId="{16331B1C-5465-4046-BDD4-81C3567A4194}" srcOrd="2" destOrd="0" presId="urn:microsoft.com/office/officeart/2005/8/layout/hList1"/>
    <dgm:cxn modelId="{F8BF9BD0-64B8-4AEE-B069-79486EB62337}" type="presParOf" srcId="{16331B1C-5465-4046-BDD4-81C3567A4194}" destId="{2A46BF9F-EAC9-484D-8E06-3871E1614B9E}" srcOrd="0" destOrd="0" presId="urn:microsoft.com/office/officeart/2005/8/layout/hList1"/>
    <dgm:cxn modelId="{13F9F7DB-A0D9-4FAF-B151-2BC69788EDCF}" type="presParOf" srcId="{16331B1C-5465-4046-BDD4-81C3567A4194}" destId="{004CA317-2925-49AA-BC38-3D8A5B1D232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F8641E-16E7-41B1-B0CE-0228BEA5E83D}" type="doc">
      <dgm:prSet loTypeId="urn:microsoft.com/office/officeart/2005/8/layout/chevron1" loCatId="process" qsTypeId="urn:microsoft.com/office/officeart/2005/8/quickstyle/simple2" qsCatId="simple" csTypeId="urn:microsoft.com/office/officeart/2005/8/colors/colorful1#1" csCatId="colorful" phldr="1"/>
      <dgm:spPr/>
    </dgm:pt>
    <dgm:pt modelId="{48188824-1303-429F-AE8A-AE44F4108E52}">
      <dgm:prSet phldrT="[Text]"/>
      <dgm:spPr/>
      <dgm:t>
        <a:bodyPr/>
        <a:lstStyle/>
        <a:p>
          <a:r>
            <a:rPr lang="en-US" dirty="0" smtClean="0">
              <a:solidFill>
                <a:sysClr val="window" lastClr="FFFFFF"/>
              </a:solidFill>
              <a:latin typeface="Calibri" pitchFamily="34" charset="0"/>
              <a:ea typeface="+mn-ea"/>
              <a:cs typeface="+mn-cs"/>
            </a:rPr>
            <a:t>General/ Police Interview Room Compliance</a:t>
          </a:r>
          <a:endParaRPr lang="en-US" dirty="0"/>
        </a:p>
      </dgm:t>
    </dgm:pt>
    <dgm:pt modelId="{CB4FD584-BB09-4246-AF8C-EF51604AD52D}" type="parTrans" cxnId="{CDDB464D-3161-45E2-888A-2C4F4DAE7197}">
      <dgm:prSet/>
      <dgm:spPr/>
      <dgm:t>
        <a:bodyPr/>
        <a:lstStyle/>
        <a:p>
          <a:endParaRPr lang="en-US"/>
        </a:p>
      </dgm:t>
    </dgm:pt>
    <dgm:pt modelId="{CBA54EDC-670D-4DAD-86E9-0F25C381B3BC}" type="sibTrans" cxnId="{CDDB464D-3161-45E2-888A-2C4F4DAE7197}">
      <dgm:prSet/>
      <dgm:spPr/>
      <dgm:t>
        <a:bodyPr/>
        <a:lstStyle/>
        <a:p>
          <a:endParaRPr lang="en-US"/>
        </a:p>
      </dgm:t>
    </dgm:pt>
    <dgm:pt modelId="{C20CF8A5-175A-4CC7-93FB-1AE02EF7AA3D}">
      <dgm:prSet phldrT="[Text]"/>
      <dgm:spPr/>
      <dgm:t>
        <a:bodyPr/>
        <a:lstStyle/>
        <a:p>
          <a:r>
            <a:rPr lang="en-US" dirty="0" smtClean="0">
              <a:solidFill>
                <a:sysClr val="window" lastClr="FFFFFF"/>
              </a:solidFill>
              <a:latin typeface="Calibri" pitchFamily="34" charset="0"/>
              <a:ea typeface="+mn-ea"/>
              <a:cs typeface="+mn-cs"/>
            </a:rPr>
            <a:t>The Child Interview Room Compliance</a:t>
          </a:r>
          <a:endParaRPr lang="en-US" dirty="0"/>
        </a:p>
      </dgm:t>
    </dgm:pt>
    <dgm:pt modelId="{4CCF266F-F4E1-41EA-9294-52C8EE42F5F4}" type="parTrans" cxnId="{8D2F130E-E0CB-4E1A-ACDE-5973CB8266F0}">
      <dgm:prSet/>
      <dgm:spPr/>
      <dgm:t>
        <a:bodyPr/>
        <a:lstStyle/>
        <a:p>
          <a:endParaRPr lang="en-US"/>
        </a:p>
      </dgm:t>
    </dgm:pt>
    <dgm:pt modelId="{1DB1AD8F-088C-4B04-8486-12870C49D123}" type="sibTrans" cxnId="{8D2F130E-E0CB-4E1A-ACDE-5973CB8266F0}">
      <dgm:prSet/>
      <dgm:spPr/>
      <dgm:t>
        <a:bodyPr/>
        <a:lstStyle/>
        <a:p>
          <a:endParaRPr lang="en-US"/>
        </a:p>
      </dgm:t>
    </dgm:pt>
    <dgm:pt modelId="{C7C7313C-05E6-4D99-A937-9EB3B2A7354D}">
      <dgm:prSet phldrT="[Text]"/>
      <dgm:spPr/>
      <dgm:t>
        <a:bodyPr/>
        <a:lstStyle/>
        <a:p>
          <a:r>
            <a:rPr lang="en-US" dirty="0" smtClean="0">
              <a:solidFill>
                <a:sysClr val="window" lastClr="FFFFFF"/>
              </a:solidFill>
              <a:latin typeface="Calibri" pitchFamily="34" charset="0"/>
              <a:ea typeface="+mn-ea"/>
              <a:cs typeface="+mn-cs"/>
            </a:rPr>
            <a:t>Portal</a:t>
          </a:r>
        </a:p>
        <a:p>
          <a:r>
            <a:rPr lang="en-US" dirty="0" smtClean="0">
              <a:solidFill>
                <a:sysClr val="window" lastClr="FFFFFF"/>
              </a:solidFill>
              <a:latin typeface="Calibri" pitchFamily="34" charset="0"/>
              <a:ea typeface="+mn-ea"/>
              <a:cs typeface="+mn-cs"/>
            </a:rPr>
            <a:t>Compliance</a:t>
          </a:r>
          <a:endParaRPr lang="en-US" dirty="0"/>
        </a:p>
      </dgm:t>
    </dgm:pt>
    <dgm:pt modelId="{6E9B994D-8B22-406C-8A72-5E82617E02FC}" type="parTrans" cxnId="{04C1F89B-8C63-4F1E-BC23-1A1D36379F6E}">
      <dgm:prSet/>
      <dgm:spPr/>
      <dgm:t>
        <a:bodyPr/>
        <a:lstStyle/>
        <a:p>
          <a:endParaRPr lang="en-US"/>
        </a:p>
      </dgm:t>
    </dgm:pt>
    <dgm:pt modelId="{3A8F36E9-D550-4127-A306-54888207FC2D}" type="sibTrans" cxnId="{04C1F89B-8C63-4F1E-BC23-1A1D36379F6E}">
      <dgm:prSet/>
      <dgm:spPr/>
      <dgm:t>
        <a:bodyPr/>
        <a:lstStyle/>
        <a:p>
          <a:endParaRPr lang="en-US"/>
        </a:p>
      </dgm:t>
    </dgm:pt>
    <dgm:pt modelId="{44B79EFB-6853-443D-9551-B12562AB600C}" type="pres">
      <dgm:prSet presAssocID="{39F8641E-16E7-41B1-B0CE-0228BEA5E83D}" presName="Name0" presStyleCnt="0">
        <dgm:presLayoutVars>
          <dgm:dir/>
          <dgm:animLvl val="lvl"/>
          <dgm:resizeHandles val="exact"/>
        </dgm:presLayoutVars>
      </dgm:prSet>
      <dgm:spPr/>
    </dgm:pt>
    <dgm:pt modelId="{BBF6FB62-D647-43C2-9918-A8114B77DA6D}" type="pres">
      <dgm:prSet presAssocID="{48188824-1303-429F-AE8A-AE44F4108E52}" presName="parTxOnly" presStyleLbl="node1" presStyleIdx="0" presStyleCnt="3">
        <dgm:presLayoutVars>
          <dgm:chMax val="0"/>
          <dgm:chPref val="0"/>
          <dgm:bulletEnabled val="1"/>
        </dgm:presLayoutVars>
      </dgm:prSet>
      <dgm:spPr/>
      <dgm:t>
        <a:bodyPr/>
        <a:lstStyle/>
        <a:p>
          <a:endParaRPr lang="en-US"/>
        </a:p>
      </dgm:t>
    </dgm:pt>
    <dgm:pt modelId="{5064DA80-FC72-433A-8A07-DE77F694B53C}" type="pres">
      <dgm:prSet presAssocID="{CBA54EDC-670D-4DAD-86E9-0F25C381B3BC}" presName="parTxOnlySpace" presStyleCnt="0"/>
      <dgm:spPr/>
    </dgm:pt>
    <dgm:pt modelId="{0FF71327-5B83-4804-AC0D-E6B7AF0EBC4C}" type="pres">
      <dgm:prSet presAssocID="{C20CF8A5-175A-4CC7-93FB-1AE02EF7AA3D}" presName="parTxOnly" presStyleLbl="node1" presStyleIdx="1" presStyleCnt="3">
        <dgm:presLayoutVars>
          <dgm:chMax val="0"/>
          <dgm:chPref val="0"/>
          <dgm:bulletEnabled val="1"/>
        </dgm:presLayoutVars>
      </dgm:prSet>
      <dgm:spPr/>
      <dgm:t>
        <a:bodyPr/>
        <a:lstStyle/>
        <a:p>
          <a:endParaRPr lang="en-US"/>
        </a:p>
      </dgm:t>
    </dgm:pt>
    <dgm:pt modelId="{661C47EB-D295-4FBE-B34E-27205DB4832F}" type="pres">
      <dgm:prSet presAssocID="{1DB1AD8F-088C-4B04-8486-12870C49D123}" presName="parTxOnlySpace" presStyleCnt="0"/>
      <dgm:spPr/>
    </dgm:pt>
    <dgm:pt modelId="{25EB8940-A893-4A5A-9351-E1E1C4A22857}" type="pres">
      <dgm:prSet presAssocID="{C7C7313C-05E6-4D99-A937-9EB3B2A7354D}" presName="parTxOnly" presStyleLbl="node1" presStyleIdx="2" presStyleCnt="3">
        <dgm:presLayoutVars>
          <dgm:chMax val="0"/>
          <dgm:chPref val="0"/>
          <dgm:bulletEnabled val="1"/>
        </dgm:presLayoutVars>
      </dgm:prSet>
      <dgm:spPr/>
      <dgm:t>
        <a:bodyPr/>
        <a:lstStyle/>
        <a:p>
          <a:endParaRPr lang="en-US"/>
        </a:p>
      </dgm:t>
    </dgm:pt>
  </dgm:ptLst>
  <dgm:cxnLst>
    <dgm:cxn modelId="{47DA12B9-D00A-4EB0-8176-CDDA3A77F68A}" type="presOf" srcId="{C7C7313C-05E6-4D99-A937-9EB3B2A7354D}" destId="{25EB8940-A893-4A5A-9351-E1E1C4A22857}" srcOrd="0" destOrd="0" presId="urn:microsoft.com/office/officeart/2005/8/layout/chevron1"/>
    <dgm:cxn modelId="{3576048E-4A56-4695-92A5-EC57BBA936D6}" type="presOf" srcId="{C20CF8A5-175A-4CC7-93FB-1AE02EF7AA3D}" destId="{0FF71327-5B83-4804-AC0D-E6B7AF0EBC4C}" srcOrd="0" destOrd="0" presId="urn:microsoft.com/office/officeart/2005/8/layout/chevron1"/>
    <dgm:cxn modelId="{375E6C3F-D9B9-49F9-975D-C1A67028E483}" type="presOf" srcId="{48188824-1303-429F-AE8A-AE44F4108E52}" destId="{BBF6FB62-D647-43C2-9918-A8114B77DA6D}" srcOrd="0" destOrd="0" presId="urn:microsoft.com/office/officeart/2005/8/layout/chevron1"/>
    <dgm:cxn modelId="{364CD154-C453-428E-9A91-1A83F58C76F0}" type="presOf" srcId="{39F8641E-16E7-41B1-B0CE-0228BEA5E83D}" destId="{44B79EFB-6853-443D-9551-B12562AB600C}" srcOrd="0" destOrd="0" presId="urn:microsoft.com/office/officeart/2005/8/layout/chevron1"/>
    <dgm:cxn modelId="{04C1F89B-8C63-4F1E-BC23-1A1D36379F6E}" srcId="{39F8641E-16E7-41B1-B0CE-0228BEA5E83D}" destId="{C7C7313C-05E6-4D99-A937-9EB3B2A7354D}" srcOrd="2" destOrd="0" parTransId="{6E9B994D-8B22-406C-8A72-5E82617E02FC}" sibTransId="{3A8F36E9-D550-4127-A306-54888207FC2D}"/>
    <dgm:cxn modelId="{CDDB464D-3161-45E2-888A-2C4F4DAE7197}" srcId="{39F8641E-16E7-41B1-B0CE-0228BEA5E83D}" destId="{48188824-1303-429F-AE8A-AE44F4108E52}" srcOrd="0" destOrd="0" parTransId="{CB4FD584-BB09-4246-AF8C-EF51604AD52D}" sibTransId="{CBA54EDC-670D-4DAD-86E9-0F25C381B3BC}"/>
    <dgm:cxn modelId="{8D2F130E-E0CB-4E1A-ACDE-5973CB8266F0}" srcId="{39F8641E-16E7-41B1-B0CE-0228BEA5E83D}" destId="{C20CF8A5-175A-4CC7-93FB-1AE02EF7AA3D}" srcOrd="1" destOrd="0" parTransId="{4CCF266F-F4E1-41EA-9294-52C8EE42F5F4}" sibTransId="{1DB1AD8F-088C-4B04-8486-12870C49D123}"/>
    <dgm:cxn modelId="{34A78C79-DC35-47B0-B02C-65EA5A5DF82C}" type="presParOf" srcId="{44B79EFB-6853-443D-9551-B12562AB600C}" destId="{BBF6FB62-D647-43C2-9918-A8114B77DA6D}" srcOrd="0" destOrd="0" presId="urn:microsoft.com/office/officeart/2005/8/layout/chevron1"/>
    <dgm:cxn modelId="{8A7B232B-5EDC-487B-917F-2340963D6B06}" type="presParOf" srcId="{44B79EFB-6853-443D-9551-B12562AB600C}" destId="{5064DA80-FC72-433A-8A07-DE77F694B53C}" srcOrd="1" destOrd="0" presId="urn:microsoft.com/office/officeart/2005/8/layout/chevron1"/>
    <dgm:cxn modelId="{78DCF4B1-EB90-47B6-93C9-0FD6F468194D}" type="presParOf" srcId="{44B79EFB-6853-443D-9551-B12562AB600C}" destId="{0FF71327-5B83-4804-AC0D-E6B7AF0EBC4C}" srcOrd="2" destOrd="0" presId="urn:microsoft.com/office/officeart/2005/8/layout/chevron1"/>
    <dgm:cxn modelId="{7E48EFF0-909B-4D5A-991A-7403294FA8FB}" type="presParOf" srcId="{44B79EFB-6853-443D-9551-B12562AB600C}" destId="{661C47EB-D295-4FBE-B34E-27205DB4832F}" srcOrd="3" destOrd="0" presId="urn:microsoft.com/office/officeart/2005/8/layout/chevron1"/>
    <dgm:cxn modelId="{497CE62B-299C-4ECC-967B-6DFCDD457B99}" type="presParOf" srcId="{44B79EFB-6853-443D-9551-B12562AB600C}" destId="{25EB8940-A893-4A5A-9351-E1E1C4A2285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1A5BD6-8FE4-4B37-B4AA-13C7C6B411C2}"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DAC0F366-C63C-405C-8139-1149B6F29B63}">
      <dgm:prSet phldrT="[Text]">
        <dgm:style>
          <a:lnRef idx="2">
            <a:schemeClr val="accent1">
              <a:shade val="50000"/>
            </a:schemeClr>
          </a:lnRef>
          <a:fillRef idx="1">
            <a:schemeClr val="accent1"/>
          </a:fillRef>
          <a:effectRef idx="0">
            <a:schemeClr val="accent1"/>
          </a:effectRef>
          <a:fontRef idx="minor">
            <a:schemeClr val="lt1"/>
          </a:fontRef>
        </dgm:style>
      </dgm:prSet>
      <dgm:spPr>
        <a:xfrm rot="16200000">
          <a:off x="578" y="449212"/>
          <a:ext cx="3994249" cy="3994249"/>
        </a:xfrm>
        <a:solidFill>
          <a:srgbClr val="4F81BD"/>
        </a:solidFill>
        <a:ln w="25400" cap="flat" cmpd="sng" algn="ctr">
          <a:solidFill>
            <a:srgbClr val="4F81BD">
              <a:shade val="50000"/>
            </a:srgbClr>
          </a:solidFill>
          <a:prstDash val="solid"/>
        </a:ln>
        <a:effectLst/>
      </dgm:spPr>
      <dgm:t>
        <a:bodyPr/>
        <a:lstStyle/>
        <a:p>
          <a:r>
            <a:rPr lang="en-US" dirty="0" smtClean="0">
              <a:solidFill>
                <a:sysClr val="window" lastClr="FFFFFF"/>
              </a:solidFill>
              <a:latin typeface="Calibri"/>
              <a:ea typeface="+mn-ea"/>
              <a:cs typeface="+mn-cs"/>
            </a:rPr>
            <a:t>DB2</a:t>
          </a:r>
          <a:endParaRPr lang="en-US" dirty="0">
            <a:solidFill>
              <a:sysClr val="window" lastClr="FFFFFF"/>
            </a:solidFill>
            <a:latin typeface="Calibri"/>
            <a:ea typeface="+mn-ea"/>
            <a:cs typeface="+mn-cs"/>
          </a:endParaRPr>
        </a:p>
      </dgm:t>
    </dgm:pt>
    <dgm:pt modelId="{1DE8AAA5-5B2F-48D8-BC96-B60B9DE2D34D}" type="parTrans" cxnId="{F7E94832-C882-49CD-9ECB-EFE2780ACD79}">
      <dgm:prSet/>
      <dgm:spPr/>
      <dgm:t>
        <a:bodyPr/>
        <a:lstStyle/>
        <a:p>
          <a:endParaRPr lang="en-US"/>
        </a:p>
      </dgm:t>
    </dgm:pt>
    <dgm:pt modelId="{4F170794-7BA0-4BD0-A5B3-3EBE09D328B0}" type="sibTrans" cxnId="{F7E94832-C882-49CD-9ECB-EFE2780ACD79}">
      <dgm:prSet/>
      <dgm:spPr/>
      <dgm:t>
        <a:bodyPr/>
        <a:lstStyle/>
        <a:p>
          <a:endParaRPr lang="en-US"/>
        </a:p>
      </dgm:t>
    </dgm:pt>
    <dgm:pt modelId="{8B4990A9-66FC-4D59-A02F-B3217DD4C1D5}">
      <dgm:prSet phldrT="[Text]">
        <dgm:style>
          <a:lnRef idx="1">
            <a:schemeClr val="accent2"/>
          </a:lnRef>
          <a:fillRef idx="3">
            <a:schemeClr val="accent2"/>
          </a:fillRef>
          <a:effectRef idx="2">
            <a:schemeClr val="accent2"/>
          </a:effectRef>
          <a:fontRef idx="minor">
            <a:schemeClr val="lt1"/>
          </a:fontRef>
        </dgm:style>
      </dgm:prSet>
      <dgm:spPr>
        <a:xfrm rot="5400000">
          <a:off x="4234772" y="449212"/>
          <a:ext cx="3994249" cy="3994249"/>
        </a:xfr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gm:spPr>
      <dgm:t>
        <a:bodyPr/>
        <a:lstStyle/>
        <a:p>
          <a:r>
            <a:rPr lang="en-US" dirty="0" smtClean="0">
              <a:solidFill>
                <a:sysClr val="window" lastClr="FFFFFF"/>
              </a:solidFill>
              <a:latin typeface="Calibri"/>
              <a:ea typeface="+mn-ea"/>
              <a:cs typeface="+mn-cs"/>
            </a:rPr>
            <a:t>PORTAL</a:t>
          </a:r>
          <a:endParaRPr lang="en-US" dirty="0">
            <a:solidFill>
              <a:sysClr val="window" lastClr="FFFFFF"/>
            </a:solidFill>
            <a:latin typeface="Calibri"/>
            <a:ea typeface="+mn-ea"/>
            <a:cs typeface="+mn-cs"/>
          </a:endParaRPr>
        </a:p>
      </dgm:t>
    </dgm:pt>
    <dgm:pt modelId="{59707CBD-2DB5-460F-9F02-F4420849DF0F}" type="parTrans" cxnId="{255537BC-6FF0-46CC-A2D8-526D564A5737}">
      <dgm:prSet/>
      <dgm:spPr/>
      <dgm:t>
        <a:bodyPr/>
        <a:lstStyle/>
        <a:p>
          <a:endParaRPr lang="en-US"/>
        </a:p>
      </dgm:t>
    </dgm:pt>
    <dgm:pt modelId="{7031929A-230C-4F81-BA25-79B4844F7D8A}" type="sibTrans" cxnId="{255537BC-6FF0-46CC-A2D8-526D564A5737}">
      <dgm:prSet/>
      <dgm:spPr/>
      <dgm:t>
        <a:bodyPr/>
        <a:lstStyle/>
        <a:p>
          <a:endParaRPr lang="en-US"/>
        </a:p>
      </dgm:t>
    </dgm:pt>
    <dgm:pt modelId="{806F2347-B826-4447-9035-D804B2646453}" type="pres">
      <dgm:prSet presAssocID="{F01A5BD6-8FE4-4B37-B4AA-13C7C6B411C2}" presName="diagram" presStyleCnt="0">
        <dgm:presLayoutVars>
          <dgm:dir/>
          <dgm:resizeHandles val="exact"/>
        </dgm:presLayoutVars>
      </dgm:prSet>
      <dgm:spPr/>
      <dgm:t>
        <a:bodyPr/>
        <a:lstStyle/>
        <a:p>
          <a:endParaRPr lang="en-US"/>
        </a:p>
      </dgm:t>
    </dgm:pt>
    <dgm:pt modelId="{1316D91E-9CAC-4837-A4BC-5429AB9E3BC0}" type="pres">
      <dgm:prSet presAssocID="{DAC0F366-C63C-405C-8139-1149B6F29B63}" presName="arrow" presStyleLbl="node1" presStyleIdx="0" presStyleCnt="2">
        <dgm:presLayoutVars>
          <dgm:bulletEnabled val="1"/>
        </dgm:presLayoutVars>
      </dgm:prSet>
      <dgm:spPr>
        <a:prstGeom prst="downArrow">
          <a:avLst>
            <a:gd name="adj1" fmla="val 50000"/>
            <a:gd name="adj2" fmla="val 35000"/>
          </a:avLst>
        </a:prstGeom>
      </dgm:spPr>
      <dgm:t>
        <a:bodyPr/>
        <a:lstStyle/>
        <a:p>
          <a:endParaRPr lang="en-US"/>
        </a:p>
      </dgm:t>
    </dgm:pt>
    <dgm:pt modelId="{92EE6CC5-3461-40DF-AF7A-4CA40FB914CC}" type="pres">
      <dgm:prSet presAssocID="{8B4990A9-66FC-4D59-A02F-B3217DD4C1D5}" presName="arrow" presStyleLbl="node1" presStyleIdx="1" presStyleCnt="2">
        <dgm:presLayoutVars>
          <dgm:bulletEnabled val="1"/>
        </dgm:presLayoutVars>
      </dgm:prSet>
      <dgm:spPr>
        <a:prstGeom prst="downArrow">
          <a:avLst>
            <a:gd name="adj1" fmla="val 50000"/>
            <a:gd name="adj2" fmla="val 35000"/>
          </a:avLst>
        </a:prstGeom>
      </dgm:spPr>
      <dgm:t>
        <a:bodyPr/>
        <a:lstStyle/>
        <a:p>
          <a:endParaRPr lang="en-US"/>
        </a:p>
      </dgm:t>
    </dgm:pt>
  </dgm:ptLst>
  <dgm:cxnLst>
    <dgm:cxn modelId="{821DEF66-2CC2-4306-843C-73328583D68E}" type="presOf" srcId="{DAC0F366-C63C-405C-8139-1149B6F29B63}" destId="{1316D91E-9CAC-4837-A4BC-5429AB9E3BC0}" srcOrd="0" destOrd="0" presId="urn:microsoft.com/office/officeart/2005/8/layout/arrow5"/>
    <dgm:cxn modelId="{6C284A3E-493C-444C-BBA6-D0786AC9E84A}" type="presOf" srcId="{8B4990A9-66FC-4D59-A02F-B3217DD4C1D5}" destId="{92EE6CC5-3461-40DF-AF7A-4CA40FB914CC}" srcOrd="0" destOrd="0" presId="urn:microsoft.com/office/officeart/2005/8/layout/arrow5"/>
    <dgm:cxn modelId="{F7E94832-C882-49CD-9ECB-EFE2780ACD79}" srcId="{F01A5BD6-8FE4-4B37-B4AA-13C7C6B411C2}" destId="{DAC0F366-C63C-405C-8139-1149B6F29B63}" srcOrd="0" destOrd="0" parTransId="{1DE8AAA5-5B2F-48D8-BC96-B60B9DE2D34D}" sibTransId="{4F170794-7BA0-4BD0-A5B3-3EBE09D328B0}"/>
    <dgm:cxn modelId="{60ED9E9E-8B17-4287-9D02-1984252AF35E}" type="presOf" srcId="{F01A5BD6-8FE4-4B37-B4AA-13C7C6B411C2}" destId="{806F2347-B826-4447-9035-D804B2646453}" srcOrd="0" destOrd="0" presId="urn:microsoft.com/office/officeart/2005/8/layout/arrow5"/>
    <dgm:cxn modelId="{255537BC-6FF0-46CC-A2D8-526D564A5737}" srcId="{F01A5BD6-8FE4-4B37-B4AA-13C7C6B411C2}" destId="{8B4990A9-66FC-4D59-A02F-B3217DD4C1D5}" srcOrd="1" destOrd="0" parTransId="{59707CBD-2DB5-460F-9F02-F4420849DF0F}" sibTransId="{7031929A-230C-4F81-BA25-79B4844F7D8A}"/>
    <dgm:cxn modelId="{D40F2C5C-052D-42B5-845B-B968D6F23039}" type="presParOf" srcId="{806F2347-B826-4447-9035-D804B2646453}" destId="{1316D91E-9CAC-4837-A4BC-5429AB9E3BC0}" srcOrd="0" destOrd="0" presId="urn:microsoft.com/office/officeart/2005/8/layout/arrow5"/>
    <dgm:cxn modelId="{CBCA9629-DB48-4034-B98D-144A25898541}" type="presParOf" srcId="{806F2347-B826-4447-9035-D804B2646453}" destId="{92EE6CC5-3461-40DF-AF7A-4CA40FB914CC}"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2000E0-184D-4CC4-81DB-D99C6A80FB8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34A9643-E593-4047-ABA5-EE9789DF1EFF}">
      <dgm:prSet phldrT="[Text]" custT="1"/>
      <dgm:spPr>
        <a:solidFill>
          <a:schemeClr val="accent6">
            <a:lumMod val="50000"/>
          </a:schemeClr>
        </a:solidFill>
        <a:ln>
          <a:solidFill>
            <a:srgbClr val="000000"/>
          </a:solidFill>
        </a:ln>
      </dgm:spPr>
      <dgm:t>
        <a:bodyPr/>
        <a:lstStyle/>
        <a:p>
          <a:r>
            <a:rPr lang="en-US" sz="1800" dirty="0" smtClean="0"/>
            <a:t>Phase - I</a:t>
          </a:r>
          <a:endParaRPr lang="en-US" sz="1800" dirty="0"/>
        </a:p>
      </dgm:t>
    </dgm:pt>
    <dgm:pt modelId="{D6413529-695E-46B8-8B3F-15C6840F54D2}" type="parTrans" cxnId="{57E043B9-01EC-453C-8B31-543855236517}">
      <dgm:prSet/>
      <dgm:spPr/>
      <dgm:t>
        <a:bodyPr/>
        <a:lstStyle/>
        <a:p>
          <a:endParaRPr lang="en-US"/>
        </a:p>
      </dgm:t>
    </dgm:pt>
    <dgm:pt modelId="{82ED0E4B-4A7F-481B-950C-E7EC98472D34}" type="sibTrans" cxnId="{57E043B9-01EC-453C-8B31-543855236517}">
      <dgm:prSet/>
      <dgm:spPr/>
      <dgm:t>
        <a:bodyPr/>
        <a:lstStyle/>
        <a:p>
          <a:endParaRPr lang="en-US"/>
        </a:p>
      </dgm:t>
    </dgm:pt>
    <dgm:pt modelId="{F23162DD-5559-4C3A-AE17-523F8F662F2D}">
      <dgm:prSet phldrT="[Text]"/>
      <dgm:spPr>
        <a:ln>
          <a:solidFill>
            <a:schemeClr val="accent2">
              <a:lumMod val="75000"/>
              <a:alpha val="90000"/>
            </a:schemeClr>
          </a:solidFill>
        </a:ln>
      </dgm:spPr>
      <dgm:t>
        <a:bodyPr/>
        <a:lstStyle/>
        <a:p>
          <a:r>
            <a:rPr lang="en-US" dirty="0" smtClean="0">
              <a:solidFill>
                <a:srgbClr val="000000"/>
              </a:solidFill>
            </a:rPr>
            <a:t>RTMCM Components </a:t>
          </a:r>
          <a:endParaRPr lang="en-US" dirty="0">
            <a:solidFill>
              <a:srgbClr val="000000"/>
            </a:solidFill>
          </a:endParaRPr>
        </a:p>
      </dgm:t>
    </dgm:pt>
    <dgm:pt modelId="{D1B74A84-1D7A-4084-A167-6F2349328402}" type="parTrans" cxnId="{52DDE2DB-BC62-45BE-AF3F-DFC62F4A1DAD}">
      <dgm:prSet/>
      <dgm:spPr/>
      <dgm:t>
        <a:bodyPr/>
        <a:lstStyle/>
        <a:p>
          <a:endParaRPr lang="en-US"/>
        </a:p>
      </dgm:t>
    </dgm:pt>
    <dgm:pt modelId="{2697F0E4-AC47-401D-AD4D-3457A5950C59}" type="sibTrans" cxnId="{52DDE2DB-BC62-45BE-AF3F-DFC62F4A1DAD}">
      <dgm:prSet/>
      <dgm:spPr/>
      <dgm:t>
        <a:bodyPr/>
        <a:lstStyle/>
        <a:p>
          <a:endParaRPr lang="en-US"/>
        </a:p>
      </dgm:t>
    </dgm:pt>
    <dgm:pt modelId="{5923EB05-7E7A-4804-B11E-F583B620B930}">
      <dgm:prSet phldrT="[Text]"/>
      <dgm:spPr>
        <a:ln>
          <a:solidFill>
            <a:schemeClr val="accent2">
              <a:lumMod val="75000"/>
              <a:alpha val="90000"/>
            </a:schemeClr>
          </a:solidFill>
        </a:ln>
      </dgm:spPr>
      <dgm:t>
        <a:bodyPr/>
        <a:lstStyle/>
        <a:p>
          <a:r>
            <a:rPr lang="en-US" dirty="0" smtClean="0">
              <a:solidFill>
                <a:srgbClr val="000000"/>
              </a:solidFill>
            </a:rPr>
            <a:t>IBM InfoSphere BigInsights</a:t>
          </a:r>
          <a:endParaRPr lang="en-US" dirty="0">
            <a:solidFill>
              <a:srgbClr val="000000"/>
            </a:solidFill>
          </a:endParaRPr>
        </a:p>
      </dgm:t>
    </dgm:pt>
    <dgm:pt modelId="{1E2FC312-40C1-4599-95DA-5886292C28CA}" type="parTrans" cxnId="{1F41B286-5FA4-44B4-85A1-886ED48C288D}">
      <dgm:prSet/>
      <dgm:spPr/>
      <dgm:t>
        <a:bodyPr/>
        <a:lstStyle/>
        <a:p>
          <a:endParaRPr lang="en-US"/>
        </a:p>
      </dgm:t>
    </dgm:pt>
    <dgm:pt modelId="{D388A957-A5E8-4CC2-B269-5EAC8D0B93CD}" type="sibTrans" cxnId="{1F41B286-5FA4-44B4-85A1-886ED48C288D}">
      <dgm:prSet/>
      <dgm:spPr/>
      <dgm:t>
        <a:bodyPr/>
        <a:lstStyle/>
        <a:p>
          <a:endParaRPr lang="en-US"/>
        </a:p>
      </dgm:t>
    </dgm:pt>
    <dgm:pt modelId="{F4E846C0-4229-4BC9-AC13-E134BABE3F2B}" type="pres">
      <dgm:prSet presAssocID="{602000E0-184D-4CC4-81DB-D99C6A80FB8C}" presName="Name0" presStyleCnt="0">
        <dgm:presLayoutVars>
          <dgm:dir/>
          <dgm:animLvl val="lvl"/>
          <dgm:resizeHandles/>
        </dgm:presLayoutVars>
      </dgm:prSet>
      <dgm:spPr/>
      <dgm:t>
        <a:bodyPr/>
        <a:lstStyle/>
        <a:p>
          <a:endParaRPr lang="en-US"/>
        </a:p>
      </dgm:t>
    </dgm:pt>
    <dgm:pt modelId="{64B9376C-0FB7-4D4B-9E05-8CCAFA7144DF}" type="pres">
      <dgm:prSet presAssocID="{734A9643-E593-4047-ABA5-EE9789DF1EFF}" presName="linNode" presStyleCnt="0"/>
      <dgm:spPr/>
    </dgm:pt>
    <dgm:pt modelId="{206B0521-170B-4DD6-A838-B098CBED732E}" type="pres">
      <dgm:prSet presAssocID="{734A9643-E593-4047-ABA5-EE9789DF1EFF}" presName="parentShp" presStyleLbl="node1" presStyleIdx="0" presStyleCnt="1" custScaleX="62002" custScaleY="92513" custLinFactNeighborX="-10965" custLinFactNeighborY="-31645">
        <dgm:presLayoutVars>
          <dgm:bulletEnabled val="1"/>
        </dgm:presLayoutVars>
      </dgm:prSet>
      <dgm:spPr/>
      <dgm:t>
        <a:bodyPr/>
        <a:lstStyle/>
        <a:p>
          <a:endParaRPr lang="en-US"/>
        </a:p>
      </dgm:t>
    </dgm:pt>
    <dgm:pt modelId="{01627AE2-3F3B-4555-9336-0849B884D2D7}" type="pres">
      <dgm:prSet presAssocID="{734A9643-E593-4047-ABA5-EE9789DF1EFF}" presName="childShp" presStyleLbl="bgAccFollowNode1" presStyleIdx="0" presStyleCnt="1" custScaleX="201021" custScaleY="94800" custLinFactNeighborX="844" custLinFactNeighborY="-2600">
        <dgm:presLayoutVars>
          <dgm:bulletEnabled val="1"/>
        </dgm:presLayoutVars>
      </dgm:prSet>
      <dgm:spPr/>
      <dgm:t>
        <a:bodyPr/>
        <a:lstStyle/>
        <a:p>
          <a:endParaRPr lang="en-US"/>
        </a:p>
      </dgm:t>
    </dgm:pt>
  </dgm:ptLst>
  <dgm:cxnLst>
    <dgm:cxn modelId="{57E043B9-01EC-453C-8B31-543855236517}" srcId="{602000E0-184D-4CC4-81DB-D99C6A80FB8C}" destId="{734A9643-E593-4047-ABA5-EE9789DF1EFF}" srcOrd="0" destOrd="0" parTransId="{D6413529-695E-46B8-8B3F-15C6840F54D2}" sibTransId="{82ED0E4B-4A7F-481B-950C-E7EC98472D34}"/>
    <dgm:cxn modelId="{52DDE2DB-BC62-45BE-AF3F-DFC62F4A1DAD}" srcId="{734A9643-E593-4047-ABA5-EE9789DF1EFF}" destId="{F23162DD-5559-4C3A-AE17-523F8F662F2D}" srcOrd="0" destOrd="0" parTransId="{D1B74A84-1D7A-4084-A167-6F2349328402}" sibTransId="{2697F0E4-AC47-401D-AD4D-3457A5950C59}"/>
    <dgm:cxn modelId="{F4671B76-6EF0-4326-B5E6-DF060E440E0F}" type="presOf" srcId="{734A9643-E593-4047-ABA5-EE9789DF1EFF}" destId="{206B0521-170B-4DD6-A838-B098CBED732E}" srcOrd="0" destOrd="0" presId="urn:microsoft.com/office/officeart/2005/8/layout/vList6"/>
    <dgm:cxn modelId="{C3D55DD8-C2B5-40A0-8487-0C359D5CCEE9}" type="presOf" srcId="{F23162DD-5559-4C3A-AE17-523F8F662F2D}" destId="{01627AE2-3F3B-4555-9336-0849B884D2D7}" srcOrd="0" destOrd="0" presId="urn:microsoft.com/office/officeart/2005/8/layout/vList6"/>
    <dgm:cxn modelId="{1F41B286-5FA4-44B4-85A1-886ED48C288D}" srcId="{734A9643-E593-4047-ABA5-EE9789DF1EFF}" destId="{5923EB05-7E7A-4804-B11E-F583B620B930}" srcOrd="1" destOrd="0" parTransId="{1E2FC312-40C1-4599-95DA-5886292C28CA}" sibTransId="{D388A957-A5E8-4CC2-B269-5EAC8D0B93CD}"/>
    <dgm:cxn modelId="{832BEA7F-62AB-4807-BA8C-A48B16A20852}" type="presOf" srcId="{5923EB05-7E7A-4804-B11E-F583B620B930}" destId="{01627AE2-3F3B-4555-9336-0849B884D2D7}" srcOrd="0" destOrd="1" presId="urn:microsoft.com/office/officeart/2005/8/layout/vList6"/>
    <dgm:cxn modelId="{6BA9C6EF-11DF-4A6F-9805-5BA7D1EE9E84}" type="presOf" srcId="{602000E0-184D-4CC4-81DB-D99C6A80FB8C}" destId="{F4E846C0-4229-4BC9-AC13-E134BABE3F2B}" srcOrd="0" destOrd="0" presId="urn:microsoft.com/office/officeart/2005/8/layout/vList6"/>
    <dgm:cxn modelId="{90B1B5DF-CAC1-45C6-B095-B72A5D5EE5C7}" type="presParOf" srcId="{F4E846C0-4229-4BC9-AC13-E134BABE3F2B}" destId="{64B9376C-0FB7-4D4B-9E05-8CCAFA7144DF}" srcOrd="0" destOrd="0" presId="urn:microsoft.com/office/officeart/2005/8/layout/vList6"/>
    <dgm:cxn modelId="{755DAA47-96B0-43DE-BC81-36EB5AE19A66}" type="presParOf" srcId="{64B9376C-0FB7-4D4B-9E05-8CCAFA7144DF}" destId="{206B0521-170B-4DD6-A838-B098CBED732E}" srcOrd="0" destOrd="0" presId="urn:microsoft.com/office/officeart/2005/8/layout/vList6"/>
    <dgm:cxn modelId="{1B9BEA53-8C44-42A9-920D-51973A697A38}" type="presParOf" srcId="{64B9376C-0FB7-4D4B-9E05-8CCAFA7144DF}" destId="{01627AE2-3F3B-4555-9336-0849B884D2D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4E5ED1-F586-4BA4-B9D9-BE1EF7331F41}" type="doc">
      <dgm:prSet loTypeId="urn:microsoft.com/office/officeart/2005/8/layout/gear1" loCatId="process" qsTypeId="urn:microsoft.com/office/officeart/2005/8/quickstyle/simple5" qsCatId="simple" csTypeId="urn:microsoft.com/office/officeart/2005/8/colors/accent1_2" csCatId="accent1" phldr="1"/>
      <dgm:spPr/>
    </dgm:pt>
    <dgm:pt modelId="{A0F63F07-3651-4A85-8855-1615630C64AA}" type="pres">
      <dgm:prSet presAssocID="{6B4E5ED1-F586-4BA4-B9D9-BE1EF7331F41}" presName="composite" presStyleCnt="0">
        <dgm:presLayoutVars>
          <dgm:chMax val="3"/>
          <dgm:animLvl val="lvl"/>
          <dgm:resizeHandles val="exact"/>
        </dgm:presLayoutVars>
      </dgm:prSet>
      <dgm:spPr/>
    </dgm:pt>
  </dgm:ptLst>
  <dgm:cxnLst>
    <dgm:cxn modelId="{71778C04-5C32-48E6-8962-43B7FE00B208}" type="presOf" srcId="{6B4E5ED1-F586-4BA4-B9D9-BE1EF7331F41}" destId="{A0F63F07-3651-4A85-8855-1615630C64AA}" srcOrd="0"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6C212-29E6-449E-8A61-BD066FF0932F}">
      <dsp:nvSpPr>
        <dsp:cNvPr id="0" name=""/>
        <dsp:cNvSpPr/>
      </dsp:nvSpPr>
      <dsp:spPr>
        <a:xfrm rot="21300000">
          <a:off x="22409" y="1482594"/>
          <a:ext cx="7257854" cy="831133"/>
        </a:xfrm>
        <a:prstGeom prst="mathMinus">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058BCA26-C226-44D4-9F10-7EFD6BD36879}">
      <dsp:nvSpPr>
        <dsp:cNvPr id="0" name=""/>
        <dsp:cNvSpPr/>
      </dsp:nvSpPr>
      <dsp:spPr>
        <a:xfrm>
          <a:off x="1594290" y="240686"/>
          <a:ext cx="754862" cy="1518529"/>
        </a:xfrm>
        <a:prstGeom prst="downArrow">
          <a:avLst/>
        </a:prstGeom>
        <a:solidFill>
          <a:schemeClr val="accent4"/>
        </a:solidFill>
        <a:ln w="38100" cap="flat" cmpd="sng" algn="ctr">
          <a:solidFill>
            <a:schemeClr val="accent2">
              <a:lumMod val="60000"/>
              <a:lumOff val="40000"/>
            </a:schemeClr>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sp>
    <dsp:sp modelId="{08F71872-6330-4E91-ACAF-D65F216C3808}">
      <dsp:nvSpPr>
        <dsp:cNvPr id="0" name=""/>
        <dsp:cNvSpPr/>
      </dsp:nvSpPr>
      <dsp:spPr>
        <a:xfrm>
          <a:off x="4528148" y="1129297"/>
          <a:ext cx="1707213" cy="383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accent6">
                  <a:lumMod val="50000"/>
                </a:schemeClr>
              </a:solidFill>
              <a:latin typeface="Calibri"/>
              <a:ea typeface="+mn-ea"/>
              <a:cs typeface="+mn-cs"/>
            </a:rPr>
            <a:t>INITIATOR</a:t>
          </a:r>
          <a:endParaRPr lang="en-US" sz="2000" b="1" kern="1200" dirty="0">
            <a:solidFill>
              <a:schemeClr val="accent6">
                <a:lumMod val="50000"/>
              </a:schemeClr>
            </a:solidFill>
            <a:latin typeface="Calibri"/>
            <a:ea typeface="+mn-ea"/>
            <a:cs typeface="+mn-cs"/>
          </a:endParaRPr>
        </a:p>
      </dsp:txBody>
      <dsp:txXfrm>
        <a:off x="4528148" y="1129297"/>
        <a:ext cx="1707213" cy="383610"/>
      </dsp:txXfrm>
    </dsp:sp>
    <dsp:sp modelId="{EC062377-48AF-415B-85F3-21681B926D17}">
      <dsp:nvSpPr>
        <dsp:cNvPr id="0" name=""/>
        <dsp:cNvSpPr/>
      </dsp:nvSpPr>
      <dsp:spPr>
        <a:xfrm>
          <a:off x="4930429" y="2087977"/>
          <a:ext cx="801044" cy="1518529"/>
        </a:xfrm>
        <a:prstGeom prst="upArrow">
          <a:avLst/>
        </a:prstGeom>
        <a:solidFill>
          <a:schemeClr val="accent6"/>
        </a:solidFill>
        <a:ln w="38100" cap="flat" cmpd="sng" algn="ctr">
          <a:solidFill>
            <a:schemeClr val="tx2">
              <a:lumMod val="60000"/>
              <a:lumOff val="40000"/>
            </a:schemeClr>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sp>
    <dsp:sp modelId="{8F4BD3C1-84B4-4230-B40E-0F8EB9C07304}">
      <dsp:nvSpPr>
        <dsp:cNvPr id="0" name=""/>
        <dsp:cNvSpPr/>
      </dsp:nvSpPr>
      <dsp:spPr>
        <a:xfrm>
          <a:off x="902154" y="2332628"/>
          <a:ext cx="2856689" cy="437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accent6">
                  <a:lumMod val="50000"/>
                </a:schemeClr>
              </a:solidFill>
              <a:latin typeface="Calibri"/>
              <a:ea typeface="+mn-ea"/>
              <a:cs typeface="+mn-cs"/>
            </a:rPr>
            <a:t>AUTO TASKSCHEDULER</a:t>
          </a:r>
          <a:endParaRPr lang="en-US" sz="2000" b="1" kern="1200" dirty="0">
            <a:solidFill>
              <a:schemeClr val="accent6">
                <a:lumMod val="50000"/>
              </a:schemeClr>
            </a:solidFill>
            <a:latin typeface="Calibri"/>
            <a:ea typeface="+mn-ea"/>
            <a:cs typeface="+mn-cs"/>
          </a:endParaRPr>
        </a:p>
      </dsp:txBody>
      <dsp:txXfrm>
        <a:off x="902154" y="2332628"/>
        <a:ext cx="2856689" cy="4375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C0166-BD3E-4BB9-8396-57C306C8E21C}">
      <dsp:nvSpPr>
        <dsp:cNvPr id="0" name=""/>
        <dsp:cNvSpPr/>
      </dsp:nvSpPr>
      <dsp:spPr>
        <a:xfrm>
          <a:off x="2869521" y="1459459"/>
          <a:ext cx="2235200" cy="2235200"/>
        </a:xfrm>
        <a:prstGeom prst="gear9">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ysClr val="window" lastClr="FFFFFF"/>
              </a:solidFill>
              <a:latin typeface="Calibri"/>
              <a:ea typeface="+mn-ea"/>
              <a:cs typeface="+mn-cs"/>
            </a:rPr>
            <a:t>EXTENDIBILITY</a:t>
          </a:r>
          <a:endParaRPr lang="en-US" sz="1600" b="1" kern="1200" dirty="0">
            <a:solidFill>
              <a:sysClr val="window" lastClr="FFFFFF"/>
            </a:solidFill>
            <a:latin typeface="Calibri"/>
            <a:ea typeface="+mn-ea"/>
            <a:cs typeface="+mn-cs"/>
          </a:endParaRPr>
        </a:p>
      </dsp:txBody>
      <dsp:txXfrm>
        <a:off x="3318896" y="1983044"/>
        <a:ext cx="1336450" cy="1148939"/>
      </dsp:txXfrm>
    </dsp:sp>
    <dsp:sp modelId="{9024860F-D8EE-41CD-9C2F-DF49476E15D6}">
      <dsp:nvSpPr>
        <dsp:cNvPr id="0" name=""/>
        <dsp:cNvSpPr/>
      </dsp:nvSpPr>
      <dsp:spPr>
        <a:xfrm>
          <a:off x="1014894" y="471489"/>
          <a:ext cx="2292551" cy="2092960"/>
        </a:xfrm>
        <a:prstGeom prst="gear6">
          <a:avLst/>
        </a:prstGeom>
        <a:solidFill>
          <a:srgbClr val="4F81BD"/>
        </a:solidFill>
        <a:ln w="25400" cap="flat" cmpd="sng" algn="ctr">
          <a:solidFill>
            <a:srgbClr val="4F81BD">
              <a:shade val="5000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ysClr val="window" lastClr="FFFFFF"/>
              </a:solidFill>
              <a:latin typeface="Calibri"/>
              <a:ea typeface="+mn-ea"/>
              <a:cs typeface="+mn-cs"/>
            </a:rPr>
            <a:t>ADAPTIBILITY</a:t>
          </a:r>
          <a:endParaRPr lang="en-US" sz="1600" b="1" kern="1200" dirty="0">
            <a:solidFill>
              <a:sysClr val="window" lastClr="FFFFFF"/>
            </a:solidFill>
            <a:latin typeface="Calibri"/>
            <a:ea typeface="+mn-ea"/>
            <a:cs typeface="+mn-cs"/>
          </a:endParaRPr>
        </a:p>
      </dsp:txBody>
      <dsp:txXfrm>
        <a:off x="1570816" y="1001583"/>
        <a:ext cx="1180707" cy="1032772"/>
      </dsp:txXfrm>
    </dsp:sp>
    <dsp:sp modelId="{6EAE7347-A3A5-417A-95F6-5AD5094EA0C2}">
      <dsp:nvSpPr>
        <dsp:cNvPr id="0" name=""/>
        <dsp:cNvSpPr/>
      </dsp:nvSpPr>
      <dsp:spPr>
        <a:xfrm>
          <a:off x="2944297" y="1043710"/>
          <a:ext cx="2749296" cy="2749296"/>
        </a:xfrm>
        <a:prstGeom prst="circularArrow">
          <a:avLst>
            <a:gd name="adj1" fmla="val 4878"/>
            <a:gd name="adj2" fmla="val 312630"/>
            <a:gd name="adj3" fmla="val 3133259"/>
            <a:gd name="adj4" fmla="val 15234156"/>
            <a:gd name="adj5" fmla="val 5691"/>
          </a:avLst>
        </a:prstGeom>
        <a:gradFill rotWithShape="0">
          <a:gsLst>
            <a:gs pos="0">
              <a:srgbClr val="4F81BD">
                <a:tint val="60000"/>
                <a:hueOff val="0"/>
                <a:satOff val="0"/>
                <a:lumOff val="0"/>
                <a:alphaOff val="0"/>
                <a:shade val="51000"/>
                <a:satMod val="130000"/>
              </a:srgbClr>
            </a:gs>
            <a:gs pos="80000">
              <a:srgbClr val="4F81BD">
                <a:tint val="60000"/>
                <a:hueOff val="0"/>
                <a:satOff val="0"/>
                <a:lumOff val="0"/>
                <a:alphaOff val="0"/>
                <a:shade val="93000"/>
                <a:satMod val="130000"/>
              </a:srgbClr>
            </a:gs>
            <a:gs pos="100000">
              <a:srgbClr val="4F81BD">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5558C87-5521-46EC-8D57-14ABF908238B}">
      <dsp:nvSpPr>
        <dsp:cNvPr id="0" name=""/>
        <dsp:cNvSpPr/>
      </dsp:nvSpPr>
      <dsp:spPr>
        <a:xfrm>
          <a:off x="679476" y="153902"/>
          <a:ext cx="2078736" cy="2078736"/>
        </a:xfrm>
        <a:prstGeom prst="leftCircularArrow">
          <a:avLst>
            <a:gd name="adj1" fmla="val 6452"/>
            <a:gd name="adj2" fmla="val 429999"/>
            <a:gd name="adj3" fmla="val 10489124"/>
            <a:gd name="adj4" fmla="val 14837806"/>
            <a:gd name="adj5" fmla="val 7527"/>
          </a:avLst>
        </a:prstGeom>
        <a:gradFill rotWithShape="0">
          <a:gsLst>
            <a:gs pos="0">
              <a:srgbClr val="4F81BD">
                <a:tint val="60000"/>
                <a:hueOff val="0"/>
                <a:satOff val="0"/>
                <a:lumOff val="0"/>
                <a:alphaOff val="0"/>
                <a:shade val="51000"/>
                <a:satMod val="130000"/>
              </a:srgbClr>
            </a:gs>
            <a:gs pos="80000">
              <a:srgbClr val="4F81BD">
                <a:tint val="60000"/>
                <a:hueOff val="0"/>
                <a:satOff val="0"/>
                <a:lumOff val="0"/>
                <a:alphaOff val="0"/>
                <a:shade val="93000"/>
                <a:satMod val="130000"/>
              </a:srgbClr>
            </a:gs>
            <a:gs pos="100000">
              <a:srgbClr val="4F81BD">
                <a:tint val="6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BB839-9FEB-4358-BE63-776F7430D455}">
      <dsp:nvSpPr>
        <dsp:cNvPr id="0" name=""/>
        <dsp:cNvSpPr/>
      </dsp:nvSpPr>
      <dsp:spPr>
        <a:xfrm>
          <a:off x="0" y="0"/>
          <a:ext cx="4185920" cy="2616200"/>
        </a:xfrm>
        <a:prstGeom prst="swooshArrow">
          <a:avLst>
            <a:gd name="adj1" fmla="val 25000"/>
            <a:gd name="adj2" fmla="val 25000"/>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 modelId="{31116086-2068-43CD-BAAE-700EF20CADA7}">
      <dsp:nvSpPr>
        <dsp:cNvPr id="0" name=""/>
        <dsp:cNvSpPr/>
      </dsp:nvSpPr>
      <dsp:spPr>
        <a:xfrm>
          <a:off x="699254" y="1678705"/>
          <a:ext cx="108833" cy="108833"/>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sp>
    <dsp:sp modelId="{4158D053-F2F1-42F5-BD36-37D78B0DFBA5}">
      <dsp:nvSpPr>
        <dsp:cNvPr id="0" name=""/>
        <dsp:cNvSpPr/>
      </dsp:nvSpPr>
      <dsp:spPr>
        <a:xfrm>
          <a:off x="848918" y="1860118"/>
          <a:ext cx="975319" cy="75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69"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accent3">
                  <a:lumMod val="50000"/>
                </a:schemeClr>
              </a:solidFill>
            </a:rPr>
            <a:t>Phase 1</a:t>
          </a:r>
          <a:endParaRPr lang="en-US" sz="1800" kern="1200" dirty="0"/>
        </a:p>
      </dsp:txBody>
      <dsp:txXfrm>
        <a:off x="848918" y="1860118"/>
        <a:ext cx="975319" cy="756081"/>
      </dsp:txXfrm>
    </dsp:sp>
    <dsp:sp modelId="{AC6028C0-B6D0-4AEF-8D76-27EE0E837F3A}">
      <dsp:nvSpPr>
        <dsp:cNvPr id="0" name=""/>
        <dsp:cNvSpPr/>
      </dsp:nvSpPr>
      <dsp:spPr>
        <a:xfrm>
          <a:off x="1771045" y="967619"/>
          <a:ext cx="196738" cy="19673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sp>
    <dsp:sp modelId="{3705F2FB-2CC6-4732-B9D4-9B3E7AC8ABD2}">
      <dsp:nvSpPr>
        <dsp:cNvPr id="0" name=""/>
        <dsp:cNvSpPr/>
      </dsp:nvSpPr>
      <dsp:spPr>
        <a:xfrm>
          <a:off x="1853539" y="1192987"/>
          <a:ext cx="1004620" cy="14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48"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accent3">
                  <a:lumMod val="50000"/>
                </a:schemeClr>
              </a:solidFill>
            </a:rPr>
            <a:t>Phase 2</a:t>
          </a:r>
          <a:endParaRPr lang="en-US" sz="1800" b="1" kern="1200" dirty="0">
            <a:solidFill>
              <a:schemeClr val="accent3">
                <a:lumMod val="50000"/>
              </a:schemeClr>
            </a:solidFill>
          </a:endParaRPr>
        </a:p>
      </dsp:txBody>
      <dsp:txXfrm>
        <a:off x="1853539" y="1192987"/>
        <a:ext cx="1004620" cy="1423212"/>
      </dsp:txXfrm>
    </dsp:sp>
    <dsp:sp modelId="{AC7E69EA-FF29-419F-B464-7DBC69EFBBF1}">
      <dsp:nvSpPr>
        <dsp:cNvPr id="0" name=""/>
        <dsp:cNvSpPr/>
      </dsp:nvSpPr>
      <dsp:spPr>
        <a:xfrm>
          <a:off x="3307388" y="598394"/>
          <a:ext cx="272084" cy="272084"/>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sp>
    <dsp:sp modelId="{8591A93F-32BD-4890-87FD-AE513BDF0196}">
      <dsp:nvSpPr>
        <dsp:cNvPr id="0" name=""/>
        <dsp:cNvSpPr/>
      </dsp:nvSpPr>
      <dsp:spPr>
        <a:xfrm>
          <a:off x="3490971" y="655080"/>
          <a:ext cx="1004620" cy="1818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72"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rgbClr val="000000"/>
              </a:solidFill>
            </a:rPr>
            <a:t>Phase 3</a:t>
          </a:r>
          <a:endParaRPr lang="en-US" sz="1800" b="1" kern="1200" dirty="0">
            <a:solidFill>
              <a:srgbClr val="000000"/>
            </a:solidFill>
          </a:endParaRPr>
        </a:p>
      </dsp:txBody>
      <dsp:txXfrm>
        <a:off x="3490971" y="655080"/>
        <a:ext cx="1004620" cy="18182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CF17F-B245-49A8-8535-953E1372DB5C}">
      <dsp:nvSpPr>
        <dsp:cNvPr id="0" name=""/>
        <dsp:cNvSpPr/>
      </dsp:nvSpPr>
      <dsp:spPr>
        <a:xfrm rot="16200000">
          <a:off x="-1861264" y="1864536"/>
          <a:ext cx="5021758" cy="1292685"/>
        </a:xfrm>
        <a:prstGeom prst="flowChartManualOperation">
          <a:avLst/>
        </a:prstGeom>
        <a:solidFill>
          <a:srgbClr val="8064A2"/>
        </a:solidFill>
        <a:ln w="25400" cap="flat" cmpd="sng" algn="ctr">
          <a:solidFill>
            <a:srgbClr val="8064A2">
              <a:shade val="50000"/>
            </a:srgbClr>
          </a:solidFill>
          <a:prstDash val="solid"/>
        </a:ln>
        <a:effectLst/>
        <a:sp3d extrusionH="381000"/>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EVI </a:t>
          </a:r>
        </a:p>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MEDIA</a:t>
          </a:r>
          <a:endParaRPr lang="en-US" sz="1800" kern="1200" dirty="0">
            <a:solidFill>
              <a:sysClr val="window" lastClr="FFFFFF"/>
            </a:solidFill>
            <a:latin typeface="Calibri"/>
            <a:ea typeface="+mn-ea"/>
            <a:cs typeface="+mn-cs"/>
          </a:endParaRPr>
        </a:p>
      </dsp:txBody>
      <dsp:txXfrm rot="5400000">
        <a:off x="3272" y="1004352"/>
        <a:ext cx="1292685" cy="3013054"/>
      </dsp:txXfrm>
    </dsp:sp>
    <dsp:sp modelId="{8782C1DE-45CC-468F-AD49-911019A8FA12}">
      <dsp:nvSpPr>
        <dsp:cNvPr id="0" name=""/>
        <dsp:cNvSpPr/>
      </dsp:nvSpPr>
      <dsp:spPr>
        <a:xfrm rot="16200000">
          <a:off x="-471627" y="1864536"/>
          <a:ext cx="5021758" cy="1292685"/>
        </a:xfrm>
        <a:prstGeom prst="flowChartManualOperation">
          <a:avLst/>
        </a:prstGeom>
        <a:solidFill>
          <a:sysClr val="windowText" lastClr="000000"/>
        </a:solidFill>
        <a:ln w="25400" cap="flat" cmpd="sng" algn="ctr">
          <a:solidFill>
            <a:sysClr val="windowText" lastClr="000000">
              <a:shade val="50000"/>
            </a:sysClr>
          </a:solidFill>
          <a:prstDash val="solid"/>
        </a:ln>
        <a:effectLst/>
        <a:sp3d extrusionH="381000"/>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EVI</a:t>
          </a:r>
        </a:p>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PLAYER</a:t>
          </a:r>
          <a:endParaRPr lang="en-US" sz="1800" kern="1200" dirty="0">
            <a:solidFill>
              <a:sysClr val="window" lastClr="FFFFFF"/>
            </a:solidFill>
            <a:latin typeface="Calibri"/>
            <a:ea typeface="+mn-ea"/>
            <a:cs typeface="+mn-cs"/>
          </a:endParaRPr>
        </a:p>
      </dsp:txBody>
      <dsp:txXfrm rot="5400000">
        <a:off x="1392909" y="1004352"/>
        <a:ext cx="1292685" cy="3013054"/>
      </dsp:txXfrm>
    </dsp:sp>
    <dsp:sp modelId="{FACF04E5-0212-4E8B-9D53-AB4A326D210F}">
      <dsp:nvSpPr>
        <dsp:cNvPr id="0" name=""/>
        <dsp:cNvSpPr/>
      </dsp:nvSpPr>
      <dsp:spPr>
        <a:xfrm rot="16200000">
          <a:off x="918009" y="1864536"/>
          <a:ext cx="5021758" cy="1292685"/>
        </a:xfrm>
        <a:prstGeom prst="flowChartManualOperation">
          <a:avLst/>
        </a:prstGeom>
        <a:solidFill>
          <a:srgbClr val="4BACC6"/>
        </a:solidFill>
        <a:ln w="25400" cap="flat" cmpd="sng" algn="ctr">
          <a:solidFill>
            <a:srgbClr val="4BACC6">
              <a:shade val="50000"/>
            </a:srgbClr>
          </a:solidFill>
          <a:prstDash val="solid"/>
        </a:ln>
        <a:effectLst/>
        <a:sp3d extrusionH="381000"/>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EVI EDITOR</a:t>
          </a:r>
          <a:endParaRPr lang="en-US" sz="1800" kern="1200" dirty="0">
            <a:solidFill>
              <a:sysClr val="window" lastClr="FFFFFF"/>
            </a:solidFill>
            <a:latin typeface="Calibri"/>
            <a:ea typeface="+mn-ea"/>
            <a:cs typeface="+mn-cs"/>
          </a:endParaRPr>
        </a:p>
      </dsp:txBody>
      <dsp:txXfrm rot="5400000">
        <a:off x="2782545" y="1004352"/>
        <a:ext cx="1292685" cy="3013054"/>
      </dsp:txXfrm>
    </dsp:sp>
    <dsp:sp modelId="{A3F6BE0B-E334-42FB-9F48-716E0FE24168}">
      <dsp:nvSpPr>
        <dsp:cNvPr id="0" name=""/>
        <dsp:cNvSpPr/>
      </dsp:nvSpPr>
      <dsp:spPr>
        <a:xfrm rot="16200000">
          <a:off x="2307645" y="1864536"/>
          <a:ext cx="5021758" cy="1292685"/>
        </a:xfrm>
        <a:prstGeom prst="flowChartManualOperation">
          <a:avLst/>
        </a:prstGeom>
        <a:solidFill>
          <a:srgbClr val="9BBB59"/>
        </a:solidFill>
        <a:ln w="25400" cap="flat" cmpd="sng" algn="ctr">
          <a:solidFill>
            <a:srgbClr val="9BBB59">
              <a:shade val="50000"/>
            </a:srgbClr>
          </a:solidFill>
          <a:prstDash val="solid"/>
        </a:ln>
        <a:effectLst/>
        <a:sp3d extrusionH="381000"/>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0" tIns="0" rIns="101600" bIns="0" numCol="1" spcCol="1270" anchor="ctr" anchorCtr="0">
          <a:noAutofit/>
        </a:bodyPr>
        <a:lstStyle/>
        <a:p>
          <a:pPr lvl="0" algn="ctr" defTabSz="711200">
            <a:lnSpc>
              <a:spcPct val="90000"/>
            </a:lnSpc>
            <a:spcBef>
              <a:spcPct val="0"/>
            </a:spcBef>
            <a:spcAft>
              <a:spcPct val="35000"/>
            </a:spcAft>
          </a:pPr>
          <a:r>
            <a:rPr lang="en-US" sz="1600" kern="1200" dirty="0" smtClean="0">
              <a:solidFill>
                <a:sysClr val="window" lastClr="FFFFFF"/>
              </a:solidFill>
              <a:latin typeface="Calibri" pitchFamily="34" charset="0"/>
              <a:ea typeface="+mn-ea"/>
              <a:cs typeface="+mn-cs"/>
            </a:rPr>
            <a:t>EVI RECORDER</a:t>
          </a:r>
          <a:endParaRPr lang="en-US" sz="1600" kern="1200" dirty="0">
            <a:solidFill>
              <a:sysClr val="window" lastClr="FFFFFF"/>
            </a:solidFill>
            <a:latin typeface="Calibri"/>
            <a:ea typeface="+mn-ea"/>
            <a:cs typeface="+mn-cs"/>
          </a:endParaRPr>
        </a:p>
      </dsp:txBody>
      <dsp:txXfrm rot="5400000">
        <a:off x="4172181" y="1004352"/>
        <a:ext cx="1292685" cy="3013054"/>
      </dsp:txXfrm>
    </dsp:sp>
    <dsp:sp modelId="{91C23845-5B41-4830-B9DA-802324D55855}">
      <dsp:nvSpPr>
        <dsp:cNvPr id="0" name=""/>
        <dsp:cNvSpPr/>
      </dsp:nvSpPr>
      <dsp:spPr>
        <a:xfrm rot="16200000">
          <a:off x="3363226" y="1864536"/>
          <a:ext cx="5021758" cy="1292685"/>
        </a:xfrm>
        <a:prstGeom prst="flowChartManualOperation">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a:sp3d extrusionH="381000"/>
      </dsp:spPr>
      <dsp:style>
        <a:lnRef idx="1">
          <a:schemeClr val="accent6"/>
        </a:lnRef>
        <a:fillRef idx="3">
          <a:schemeClr val="accent6"/>
        </a:fillRef>
        <a:effectRef idx="2">
          <a:schemeClr val="accent6"/>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EVIDIGITAL</a:t>
          </a:r>
          <a:endParaRPr lang="en-US" sz="1800" kern="1200" dirty="0">
            <a:solidFill>
              <a:sysClr val="window" lastClr="FFFFFF"/>
            </a:solidFill>
            <a:latin typeface="Calibri"/>
            <a:ea typeface="+mn-ea"/>
            <a:cs typeface="+mn-cs"/>
          </a:endParaRPr>
        </a:p>
      </dsp:txBody>
      <dsp:txXfrm rot="5400000">
        <a:off x="5227762" y="1004352"/>
        <a:ext cx="1292685" cy="3013054"/>
      </dsp:txXfrm>
    </dsp:sp>
    <dsp:sp modelId="{8066AA1E-98AB-4AED-A9BF-5BC9352D7A76}">
      <dsp:nvSpPr>
        <dsp:cNvPr id="0" name=""/>
        <dsp:cNvSpPr/>
      </dsp:nvSpPr>
      <dsp:spPr>
        <a:xfrm rot="16200000">
          <a:off x="4752863" y="1864536"/>
          <a:ext cx="5021758" cy="1292685"/>
        </a:xfrm>
        <a:prstGeom prst="flowChartManualOperation">
          <a:avLst/>
        </a:prstGeom>
        <a:solidFill>
          <a:schemeClr val="accent2"/>
        </a:solidFill>
        <a:ln w="25400" cap="flat" cmpd="sng" algn="ctr">
          <a:solidFill>
            <a:schemeClr val="accent2">
              <a:shade val="50000"/>
            </a:schemeClr>
          </a:solidFill>
          <a:prstDash val="solid"/>
        </a:ln>
        <a:effectLst/>
        <a:sp3d extrusionH="381000"/>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0" rIns="115094" bIns="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pitchFamily="34" charset="0"/>
              <a:ea typeface="+mn-ea"/>
              <a:cs typeface="+mn-cs"/>
            </a:rPr>
            <a:t>EVICRYPTO</a:t>
          </a:r>
          <a:endParaRPr lang="en-US" sz="1800" kern="1200" dirty="0">
            <a:solidFill>
              <a:sysClr val="window" lastClr="FFFFFF"/>
            </a:solidFill>
            <a:latin typeface="Calibri"/>
            <a:ea typeface="+mn-ea"/>
            <a:cs typeface="+mn-cs"/>
          </a:endParaRPr>
        </a:p>
      </dsp:txBody>
      <dsp:txXfrm rot="5400000">
        <a:off x="6617399" y="1004352"/>
        <a:ext cx="1292685" cy="3013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E5CDF-178E-4B9C-9064-4414E87BAF4D}">
      <dsp:nvSpPr>
        <dsp:cNvPr id="0" name=""/>
        <dsp:cNvSpPr/>
      </dsp:nvSpPr>
      <dsp:spPr>
        <a:xfrm>
          <a:off x="40" y="199283"/>
          <a:ext cx="3845569" cy="629148"/>
        </a:xfrm>
        <a:prstGeom prst="rect">
          <a:avLst/>
        </a:prstGeom>
        <a:solidFill>
          <a:srgbClr val="4F81BD"/>
        </a:solidFill>
        <a:ln w="25400" cap="flat" cmpd="sng" algn="ctr">
          <a:solidFill>
            <a:srgbClr val="4F81BD">
              <a:shade val="5000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 MEDIA</a:t>
          </a:r>
          <a:endParaRPr lang="en-US" sz="2800" kern="1200" dirty="0">
            <a:solidFill>
              <a:sysClr val="window" lastClr="FFFFFF"/>
            </a:solidFill>
            <a:latin typeface="Calibri"/>
            <a:ea typeface="+mn-ea"/>
            <a:cs typeface="+mn-cs"/>
          </a:endParaRPr>
        </a:p>
      </dsp:txBody>
      <dsp:txXfrm>
        <a:off x="40" y="199283"/>
        <a:ext cx="3845569" cy="629148"/>
      </dsp:txXfrm>
    </dsp:sp>
    <dsp:sp modelId="{3C93B52C-3A4C-415A-9D1E-25D2F14AB744}">
      <dsp:nvSpPr>
        <dsp:cNvPr id="0" name=""/>
        <dsp:cNvSpPr/>
      </dsp:nvSpPr>
      <dsp:spPr>
        <a:xfrm>
          <a:off x="40" y="828431"/>
          <a:ext cx="3845569" cy="3864960"/>
        </a:xfrm>
        <a:prstGeom prst="rect">
          <a:avLst/>
        </a:prstGeo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Works with Macintosh or Windows Pc’s with PCI Express Slots.</a:t>
          </a:r>
          <a:endParaRPr lang="en-US" sz="1600" kern="1200" dirty="0">
            <a:solidFill>
              <a:sysClr val="windowText" lastClr="000000">
                <a:hueOff val="0"/>
                <a:satOff val="0"/>
                <a:lumOff val="0"/>
                <a:alphaOff val="0"/>
              </a:sysClr>
            </a:solidFill>
            <a:latin typeface="Calibri"/>
            <a:ea typeface="+mn-ea"/>
            <a:cs typeface="+mn-cs"/>
          </a:endParaRP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Eight stereo input and output with extensive on-board digital mixer.</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Wide variety of sample rate sync options.</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Compatible with </a:t>
          </a:r>
          <a:r>
            <a:rPr lang="en-US" sz="1600" kern="1200" dirty="0" err="1" smtClean="0">
              <a:solidFill>
                <a:sysClr val="windowText" lastClr="000000">
                  <a:hueOff val="0"/>
                  <a:satOff val="0"/>
                  <a:lumOff val="0"/>
                  <a:alphaOff val="0"/>
                </a:sysClr>
              </a:solidFill>
              <a:latin typeface="Calibri" pitchFamily="34" charset="0"/>
              <a:ea typeface="+mn-ea"/>
              <a:cs typeface="+mn-cs"/>
            </a:rPr>
            <a:t>Alesis</a:t>
          </a:r>
          <a:r>
            <a:rPr lang="en-US" sz="1600" kern="1200" dirty="0" smtClean="0">
              <a:solidFill>
                <a:sysClr val="windowText" lastClr="000000">
                  <a:hueOff val="0"/>
                  <a:satOff val="0"/>
                  <a:lumOff val="0"/>
                  <a:alphaOff val="0"/>
                </a:sysClr>
              </a:solidFill>
              <a:latin typeface="Calibri" pitchFamily="34" charset="0"/>
              <a:ea typeface="+mn-ea"/>
              <a:cs typeface="+mn-cs"/>
            </a:rPr>
            <a:t> ADAT Type 1 and Type 2 optical digital interface protocol.</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Compatible with all kinds of television formats.</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User friendly configurations for audio selection.</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Ability to select no. of channels for recording and record single channel for each person involved.</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pitchFamily="34" charset="0"/>
              <a:ea typeface="+mn-ea"/>
              <a:cs typeface="+mn-cs"/>
            </a:rPr>
            <a:t>No additional PCI slot is required</a:t>
          </a:r>
          <a:endParaRPr lang="en-US" sz="1600" kern="1200" dirty="0">
            <a:solidFill>
              <a:sysClr val="windowText" lastClr="000000">
                <a:hueOff val="0"/>
                <a:satOff val="0"/>
                <a:lumOff val="0"/>
                <a:alphaOff val="0"/>
              </a:sysClr>
            </a:solidFill>
            <a:latin typeface="Calibri"/>
            <a:ea typeface="+mn-ea"/>
            <a:cs typeface="+mn-cs"/>
          </a:endParaRPr>
        </a:p>
      </dsp:txBody>
      <dsp:txXfrm>
        <a:off x="40" y="828431"/>
        <a:ext cx="3845569" cy="3864960"/>
      </dsp:txXfrm>
    </dsp:sp>
    <dsp:sp modelId="{2A46BF9F-EAC9-484D-8E06-3871E1614B9E}">
      <dsp:nvSpPr>
        <dsp:cNvPr id="0" name=""/>
        <dsp:cNvSpPr/>
      </dsp:nvSpPr>
      <dsp:spPr>
        <a:xfrm>
          <a:off x="4383989" y="199283"/>
          <a:ext cx="3845569" cy="62914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EVIPLAYER</a:t>
          </a:r>
          <a:endParaRPr lang="en-US" sz="2800" kern="1200" dirty="0">
            <a:solidFill>
              <a:sysClr val="window" lastClr="FFFFFF"/>
            </a:solidFill>
            <a:latin typeface="Calibri"/>
            <a:ea typeface="+mn-ea"/>
            <a:cs typeface="+mn-cs"/>
          </a:endParaRPr>
        </a:p>
      </dsp:txBody>
      <dsp:txXfrm>
        <a:off x="4383989" y="199283"/>
        <a:ext cx="3845569" cy="629148"/>
      </dsp:txXfrm>
    </dsp:sp>
    <dsp:sp modelId="{004CA317-2925-49AA-BC38-3D8A5B1D2321}">
      <dsp:nvSpPr>
        <dsp:cNvPr id="0" name=""/>
        <dsp:cNvSpPr/>
      </dsp:nvSpPr>
      <dsp:spPr>
        <a:xfrm>
          <a:off x="4383989" y="828431"/>
          <a:ext cx="3845569" cy="3864960"/>
        </a:xfrm>
        <a:prstGeom prst="rect">
          <a:avLst/>
        </a:prstGeo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accent3">
                  <a:lumMod val="50000"/>
                </a:schemeClr>
              </a:solidFill>
              <a:latin typeface="Arial" pitchFamily="34" charset="0"/>
              <a:ea typeface="Arial Unicode MS" pitchFamily="34" charset="-128"/>
              <a:cs typeface="Arial" pitchFamily="34" charset="0"/>
            </a:rPr>
            <a:t>Encoding video streams into the H.264/MPEG-4 AVC compression format</a:t>
          </a:r>
          <a:endParaRPr lang="en-US" sz="1200" kern="1200" dirty="0">
            <a:solidFill>
              <a:schemeClr val="accent3">
                <a:lumMod val="50000"/>
              </a:schemeClr>
            </a:solidFill>
            <a:latin typeface="Arial" pitchFamily="34" charset="0"/>
            <a:ea typeface="Arial Unicode MS" pitchFamily="34" charset="-128"/>
            <a:cs typeface="Arial"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accent3">
                  <a:lumMod val="50000"/>
                </a:schemeClr>
              </a:solidFill>
              <a:latin typeface="Arial" pitchFamily="34" charset="0"/>
              <a:ea typeface="Arial Unicode MS" pitchFamily="34" charset="-128"/>
              <a:cs typeface="Arial" pitchFamily="34" charset="0"/>
            </a:rPr>
            <a:t>Special player to be used by privileged users to view the court proceedings.</a:t>
          </a:r>
          <a:endParaRPr lang="en-US" sz="1200" kern="1200" dirty="0">
            <a:solidFill>
              <a:schemeClr val="accent3">
                <a:lumMod val="50000"/>
              </a:schemeClr>
            </a:solidFill>
            <a:latin typeface="Arial" pitchFamily="34" charset="0"/>
            <a:ea typeface="Arial Unicode MS" pitchFamily="34" charset="-128"/>
            <a:cs typeface="Arial"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accent3">
                  <a:lumMod val="50000"/>
                </a:schemeClr>
              </a:solidFill>
              <a:latin typeface="Arial" pitchFamily="34" charset="0"/>
              <a:ea typeface="Arial Unicode MS" pitchFamily="34" charset="-128"/>
              <a:cs typeface="Arial" pitchFamily="34" charset="0"/>
            </a:rPr>
            <a:t>Has </a:t>
          </a:r>
          <a:r>
            <a:rPr lang="en-US" sz="1200" kern="1200" dirty="0" err="1" smtClean="0">
              <a:solidFill>
                <a:schemeClr val="accent3">
                  <a:lumMod val="50000"/>
                </a:schemeClr>
              </a:solidFill>
              <a:latin typeface="Arial" pitchFamily="34" charset="0"/>
              <a:ea typeface="Arial Unicode MS" pitchFamily="34" charset="-128"/>
              <a:cs typeface="Arial" pitchFamily="34" charset="0"/>
            </a:rPr>
            <a:t>multiframes</a:t>
          </a:r>
          <a:r>
            <a:rPr lang="en-US" sz="1200" kern="1200" dirty="0" smtClean="0">
              <a:solidFill>
                <a:schemeClr val="accent3">
                  <a:lumMod val="50000"/>
                </a:schemeClr>
              </a:solidFill>
              <a:latin typeface="Arial" pitchFamily="34" charset="0"/>
              <a:ea typeface="Arial Unicode MS" pitchFamily="34" charset="-128"/>
              <a:cs typeface="Arial" pitchFamily="34" charset="0"/>
            </a:rPr>
            <a:t> for HD 264 multimedia with detailed search with reference to case number, date, time, etc.</a:t>
          </a:r>
        </a:p>
        <a:p>
          <a:pPr marL="114300" lvl="1" indent="-114300" algn="l" defTabSz="533400">
            <a:lnSpc>
              <a:spcPct val="90000"/>
            </a:lnSpc>
            <a:spcBef>
              <a:spcPct val="0"/>
            </a:spcBef>
            <a:spcAft>
              <a:spcPct val="15000"/>
            </a:spcAft>
            <a:buChar char="••"/>
          </a:pPr>
          <a:r>
            <a:rPr lang="en-US" sz="1200" b="0" i="0" kern="1200" dirty="0" smtClean="0">
              <a:solidFill>
                <a:schemeClr val="accent3">
                  <a:lumMod val="50000"/>
                </a:schemeClr>
              </a:solidFill>
              <a:latin typeface="Arial" pitchFamily="34" charset="0"/>
              <a:ea typeface="Arial Unicode MS" pitchFamily="34" charset="-128"/>
              <a:cs typeface="Arial" pitchFamily="34" charset="0"/>
            </a:rPr>
            <a:t>best-in-class performance, compression, and features.</a:t>
          </a:r>
          <a:endParaRPr lang="en-US" sz="1200" kern="1200" dirty="0" smtClean="0">
            <a:solidFill>
              <a:schemeClr val="accent3">
                <a:lumMod val="50000"/>
              </a:schemeClr>
            </a:solidFill>
            <a:latin typeface="Arial" pitchFamily="34" charset="0"/>
            <a:ea typeface="Arial Unicode MS" pitchFamily="34" charset="-128"/>
            <a:cs typeface="Arial" pitchFamily="34" charset="0"/>
          </a:endParaRPr>
        </a:p>
        <a:p>
          <a:pPr marL="114300" lvl="1" indent="-114300" algn="l" defTabSz="533400">
            <a:lnSpc>
              <a:spcPct val="90000"/>
            </a:lnSpc>
            <a:spcBef>
              <a:spcPct val="0"/>
            </a:spcBef>
            <a:spcAft>
              <a:spcPct val="15000"/>
            </a:spcAft>
            <a:buChar char="••"/>
          </a:pPr>
          <a:r>
            <a:rPr lang="en-US" sz="1200" b="0" i="0" kern="1200" dirty="0" smtClean="0">
              <a:solidFill>
                <a:schemeClr val="accent3">
                  <a:lumMod val="50000"/>
                </a:schemeClr>
              </a:solidFill>
              <a:latin typeface="Arial" pitchFamily="34" charset="0"/>
              <a:ea typeface="Arial Unicode MS" pitchFamily="34" charset="-128"/>
              <a:cs typeface="Arial" pitchFamily="34" charset="0"/>
            </a:rPr>
            <a:t>Achieves dramatic performance, encoding 4 or more 1080p streams in </a:t>
          </a:r>
          <a:r>
            <a:rPr lang="en-US" sz="1200" b="0" i="0" kern="1200" dirty="0" err="1" smtClean="0">
              <a:solidFill>
                <a:schemeClr val="accent3">
                  <a:lumMod val="50000"/>
                </a:schemeClr>
              </a:solidFill>
              <a:latin typeface="Arial" pitchFamily="34" charset="0"/>
              <a:ea typeface="Arial Unicode MS" pitchFamily="34" charset="-128"/>
              <a:cs typeface="Arial" pitchFamily="34" charset="0"/>
            </a:rPr>
            <a:t>realtime</a:t>
          </a:r>
          <a:r>
            <a:rPr lang="en-US" sz="1200" b="0" i="0" kern="1200" dirty="0" smtClean="0">
              <a:solidFill>
                <a:schemeClr val="accent3">
                  <a:lumMod val="50000"/>
                </a:schemeClr>
              </a:solidFill>
              <a:latin typeface="Arial" pitchFamily="34" charset="0"/>
              <a:ea typeface="Arial Unicode MS" pitchFamily="34" charset="-128"/>
              <a:cs typeface="Arial" pitchFamily="34" charset="0"/>
            </a:rPr>
            <a:t> on a single consumer-level computer with the best quality, having the most advanced </a:t>
          </a:r>
          <a:r>
            <a:rPr lang="en-US" sz="1200" b="0" i="0" kern="1200" dirty="0" err="1" smtClean="0">
              <a:solidFill>
                <a:schemeClr val="accent3">
                  <a:lumMod val="50000"/>
                </a:schemeClr>
              </a:solidFill>
              <a:latin typeface="Arial" pitchFamily="34" charset="0"/>
              <a:ea typeface="Arial Unicode MS" pitchFamily="34" charset="-128"/>
              <a:cs typeface="Arial" pitchFamily="34" charset="0"/>
            </a:rPr>
            <a:t>psychovisual</a:t>
          </a:r>
          <a:r>
            <a:rPr lang="en-US" sz="1200" b="0" i="0" kern="1200" dirty="0" smtClean="0">
              <a:solidFill>
                <a:schemeClr val="accent3">
                  <a:lumMod val="50000"/>
                </a:schemeClr>
              </a:solidFill>
              <a:latin typeface="Arial" pitchFamily="34" charset="0"/>
              <a:ea typeface="Arial Unicode MS" pitchFamily="34" charset="-128"/>
              <a:cs typeface="Arial" pitchFamily="34" charset="0"/>
            </a:rPr>
            <a:t> optimizations.</a:t>
          </a:r>
          <a:endParaRPr lang="en-US" sz="1200" kern="1200" dirty="0" smtClean="0">
            <a:solidFill>
              <a:schemeClr val="accent3">
                <a:lumMod val="50000"/>
              </a:schemeClr>
            </a:solidFill>
            <a:latin typeface="Arial" pitchFamily="34" charset="0"/>
            <a:ea typeface="Arial Unicode MS" pitchFamily="34" charset="-128"/>
            <a:cs typeface="Arial" pitchFamily="34" charset="0"/>
          </a:endParaRPr>
        </a:p>
        <a:p>
          <a:pPr marL="114300" lvl="1" indent="-114300" algn="l" defTabSz="533400">
            <a:lnSpc>
              <a:spcPct val="90000"/>
            </a:lnSpc>
            <a:spcBef>
              <a:spcPct val="0"/>
            </a:spcBef>
            <a:spcAft>
              <a:spcPct val="15000"/>
            </a:spcAft>
            <a:buChar char="••"/>
          </a:pPr>
          <a:r>
            <a:rPr lang="en-US" sz="1200" b="0" i="0" kern="1200" dirty="0" smtClean="0">
              <a:solidFill>
                <a:schemeClr val="accent3">
                  <a:lumMod val="50000"/>
                </a:schemeClr>
              </a:solidFill>
              <a:latin typeface="Arial" pitchFamily="34" charset="0"/>
              <a:ea typeface="Arial Unicode MS" pitchFamily="34" charset="-128"/>
              <a:cs typeface="Arial" pitchFamily="34" charset="0"/>
            </a:rPr>
            <a:t>Support features necessary for many different applications, such as television broadcast, Blu-ray low-latency video applications, and web video.</a:t>
          </a:r>
          <a:endParaRPr lang="en-US" sz="1200" kern="1200" dirty="0" smtClean="0">
            <a:solidFill>
              <a:schemeClr val="accent3">
                <a:lumMod val="50000"/>
              </a:schemeClr>
            </a:solidFill>
            <a:latin typeface="Arial" pitchFamily="34" charset="0"/>
            <a:ea typeface="Arial Unicode MS" pitchFamily="34" charset="-128"/>
            <a:cs typeface="Arial" pitchFamily="34" charset="0"/>
          </a:endParaRPr>
        </a:p>
        <a:p>
          <a:pPr marL="114300" lvl="1" indent="-114300" algn="l" defTabSz="533400">
            <a:lnSpc>
              <a:spcPct val="90000"/>
            </a:lnSpc>
            <a:spcBef>
              <a:spcPct val="0"/>
            </a:spcBef>
            <a:spcAft>
              <a:spcPct val="15000"/>
            </a:spcAft>
            <a:buChar char="••"/>
          </a:pPr>
          <a:r>
            <a:rPr lang="en-US" sz="1200" b="0" i="0" kern="1200" dirty="0" smtClean="0">
              <a:solidFill>
                <a:schemeClr val="accent3">
                  <a:lumMod val="50000"/>
                </a:schemeClr>
              </a:solidFill>
              <a:latin typeface="Arial" pitchFamily="34" charset="0"/>
              <a:ea typeface="Arial Unicode MS" pitchFamily="34" charset="-128"/>
              <a:cs typeface="Arial" pitchFamily="34" charset="0"/>
            </a:rPr>
            <a:t> </a:t>
          </a:r>
          <a:r>
            <a:rPr lang="en-US" sz="1200" b="0" i="0" kern="1200" dirty="0" err="1" smtClean="0">
              <a:solidFill>
                <a:schemeClr val="accent3">
                  <a:lumMod val="50000"/>
                </a:schemeClr>
              </a:solidFill>
              <a:latin typeface="Arial" pitchFamily="34" charset="0"/>
              <a:ea typeface="Arial Unicode MS" pitchFamily="34" charset="-128"/>
              <a:cs typeface="Arial" pitchFamily="34" charset="0"/>
            </a:rPr>
            <a:t>Eviplayer</a:t>
          </a:r>
          <a:r>
            <a:rPr lang="en-US" sz="1200" b="0" i="0" kern="1200" dirty="0" smtClean="0">
              <a:solidFill>
                <a:schemeClr val="accent3">
                  <a:lumMod val="50000"/>
                </a:schemeClr>
              </a:solidFill>
              <a:latin typeface="Arial" pitchFamily="34" charset="0"/>
              <a:ea typeface="Arial Unicode MS" pitchFamily="34" charset="-128"/>
              <a:cs typeface="Arial" pitchFamily="34" charset="0"/>
            </a:rPr>
            <a:t> uses x264 which forms the core of many web video services which can be widely used by television broadcasters and ISPs.</a:t>
          </a:r>
          <a:endParaRPr lang="en-US" sz="1200" kern="1200" dirty="0" smtClean="0">
            <a:solidFill>
              <a:schemeClr val="accent3">
                <a:lumMod val="50000"/>
              </a:schemeClr>
            </a:solidFill>
            <a:latin typeface="Arial" pitchFamily="34" charset="0"/>
            <a:ea typeface="Arial Unicode MS" pitchFamily="34" charset="-128"/>
            <a:cs typeface="Arial" pitchFamily="34" charset="0"/>
          </a:endParaRPr>
        </a:p>
      </dsp:txBody>
      <dsp:txXfrm>
        <a:off x="4383989" y="828431"/>
        <a:ext cx="3845569" cy="386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E5CDF-178E-4B9C-9064-4414E87BAF4D}">
      <dsp:nvSpPr>
        <dsp:cNvPr id="0" name=""/>
        <dsp:cNvSpPr/>
      </dsp:nvSpPr>
      <dsp:spPr>
        <a:xfrm>
          <a:off x="727" y="3892"/>
          <a:ext cx="3820455" cy="1410183"/>
        </a:xfrm>
        <a:prstGeom prst="rect">
          <a:avLst/>
        </a:prstGeom>
        <a:solidFill>
          <a:srgbClr val="4F81BD"/>
        </a:solidFill>
        <a:ln w="25400" cap="flat" cmpd="sng" algn="ctr">
          <a:solidFill>
            <a:srgbClr val="4F81BD">
              <a:shade val="5000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 RECORDER</a:t>
          </a:r>
          <a:endParaRPr lang="en-US" sz="2800" kern="1200" dirty="0">
            <a:solidFill>
              <a:sysClr val="window" lastClr="FFFFFF"/>
            </a:solidFill>
            <a:latin typeface="Calibri"/>
            <a:ea typeface="+mn-ea"/>
            <a:cs typeface="+mn-cs"/>
          </a:endParaRPr>
        </a:p>
      </dsp:txBody>
      <dsp:txXfrm>
        <a:off x="727" y="3892"/>
        <a:ext cx="3820455" cy="1410183"/>
      </dsp:txXfrm>
    </dsp:sp>
    <dsp:sp modelId="{3C93B52C-3A4C-415A-9D1E-25D2F14AB744}">
      <dsp:nvSpPr>
        <dsp:cNvPr id="0" name=""/>
        <dsp:cNvSpPr/>
      </dsp:nvSpPr>
      <dsp:spPr>
        <a:xfrm>
          <a:off x="39" y="1371384"/>
          <a:ext cx="3821831" cy="3450722"/>
        </a:xfrm>
        <a:prstGeom prst="rect">
          <a:avLst/>
        </a:prstGeo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Evi Recorder is the user interface where the preview of the recording will be provided for the privileged user.</a:t>
          </a:r>
          <a:endParaRPr lang="en-US" sz="1600" kern="1200" dirty="0">
            <a:solidFill>
              <a:sysClr val="windowText" lastClr="000000">
                <a:hueOff val="0"/>
                <a:satOff val="0"/>
                <a:lumOff val="0"/>
                <a:alphaOff val="0"/>
              </a:sysClr>
            </a:solidFill>
            <a:latin typeface="Calibri"/>
            <a:ea typeface="+mn-ea"/>
            <a:cs typeface="+mn-cs"/>
          </a:endParaRP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Has multichannel input from various video conferencing units.</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Can record and stream live HD264 Multimedia stream to a remote server for broadcasting and storage.</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Built in </a:t>
          </a:r>
          <a:r>
            <a:rPr lang="en-US" sz="1600" kern="1200" dirty="0" err="1" smtClean="0">
              <a:solidFill>
                <a:sysClr val="windowText" lastClr="000000">
                  <a:hueOff val="0"/>
                  <a:satOff val="0"/>
                  <a:lumOff val="0"/>
                  <a:alphaOff val="0"/>
                </a:sysClr>
              </a:solidFill>
              <a:latin typeface="Calibri"/>
              <a:ea typeface="+mn-ea"/>
              <a:cs typeface="+mn-cs"/>
            </a:rPr>
            <a:t>Muxers</a:t>
          </a:r>
          <a:r>
            <a:rPr lang="en-US" sz="1600" kern="1200" dirty="0" smtClean="0">
              <a:solidFill>
                <a:sysClr val="windowText" lastClr="000000">
                  <a:hueOff val="0"/>
                  <a:satOff val="0"/>
                  <a:lumOff val="0"/>
                  <a:alphaOff val="0"/>
                </a:sysClr>
              </a:solidFill>
              <a:latin typeface="Calibri"/>
              <a:ea typeface="+mn-ea"/>
              <a:cs typeface="+mn-cs"/>
            </a:rPr>
            <a:t> and </a:t>
          </a:r>
          <a:r>
            <a:rPr lang="en-US" sz="1600" kern="1200" dirty="0" err="1" smtClean="0">
              <a:solidFill>
                <a:sysClr val="windowText" lastClr="000000">
                  <a:hueOff val="0"/>
                  <a:satOff val="0"/>
                  <a:lumOff val="0"/>
                  <a:alphaOff val="0"/>
                </a:sysClr>
              </a:solidFill>
              <a:latin typeface="Calibri"/>
              <a:ea typeface="+mn-ea"/>
              <a:cs typeface="+mn-cs"/>
            </a:rPr>
            <a:t>Demuxers</a:t>
          </a:r>
          <a:r>
            <a:rPr lang="en-US" sz="1600" kern="1200" dirty="0" smtClean="0">
              <a:solidFill>
                <a:sysClr val="windowText" lastClr="000000">
                  <a:hueOff val="0"/>
                  <a:satOff val="0"/>
                  <a:lumOff val="0"/>
                  <a:alphaOff val="0"/>
                </a:sysClr>
              </a:solidFill>
              <a:latin typeface="Calibri"/>
              <a:ea typeface="+mn-ea"/>
              <a:cs typeface="+mn-cs"/>
            </a:rPr>
            <a:t>.</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Provides detailed mentioning of log notes and annotations which are associated with the recorded files.</a:t>
          </a:r>
          <a:endParaRPr lang="en-US" sz="1600" kern="1200" dirty="0">
            <a:solidFill>
              <a:sysClr val="windowText" lastClr="000000">
                <a:hueOff val="0"/>
                <a:satOff val="0"/>
                <a:lumOff val="0"/>
                <a:alphaOff val="0"/>
              </a:sysClr>
            </a:solidFill>
            <a:latin typeface="Calibri"/>
            <a:ea typeface="+mn-ea"/>
            <a:cs typeface="+mn-cs"/>
          </a:endParaRPr>
        </a:p>
        <a:p>
          <a:pPr marL="171450" lvl="1" indent="-171450" algn="l" defTabSz="800100">
            <a:lnSpc>
              <a:spcPct val="90000"/>
            </a:lnSpc>
            <a:spcBef>
              <a:spcPct val="0"/>
            </a:spcBef>
            <a:spcAft>
              <a:spcPct val="15000"/>
            </a:spcAft>
            <a:buChar char="••"/>
          </a:pPr>
          <a:endParaRPr lang="en-US" sz="1800" kern="1200" dirty="0">
            <a:solidFill>
              <a:sysClr val="windowText" lastClr="000000">
                <a:hueOff val="0"/>
                <a:satOff val="0"/>
                <a:lumOff val="0"/>
                <a:alphaOff val="0"/>
              </a:sysClr>
            </a:solidFill>
            <a:latin typeface="Calibri"/>
            <a:ea typeface="+mn-ea"/>
            <a:cs typeface="+mn-cs"/>
          </a:endParaRPr>
        </a:p>
      </dsp:txBody>
      <dsp:txXfrm>
        <a:off x="39" y="1371384"/>
        <a:ext cx="3821831" cy="3450722"/>
      </dsp:txXfrm>
    </dsp:sp>
    <dsp:sp modelId="{2A46BF9F-EAC9-484D-8E06-3871E1614B9E}">
      <dsp:nvSpPr>
        <dsp:cNvPr id="0" name=""/>
        <dsp:cNvSpPr/>
      </dsp:nvSpPr>
      <dsp:spPr>
        <a:xfrm>
          <a:off x="4356928" y="25238"/>
          <a:ext cx="3821831" cy="13248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EVIEDITOR</a:t>
          </a:r>
          <a:endParaRPr lang="en-US" sz="2800" kern="1200" dirty="0">
            <a:solidFill>
              <a:sysClr val="window" lastClr="FFFFFF"/>
            </a:solidFill>
            <a:latin typeface="Calibri"/>
            <a:ea typeface="+mn-ea"/>
            <a:cs typeface="+mn-cs"/>
          </a:endParaRPr>
        </a:p>
      </dsp:txBody>
      <dsp:txXfrm>
        <a:off x="4356928" y="25238"/>
        <a:ext cx="3821831" cy="1324800"/>
      </dsp:txXfrm>
    </dsp:sp>
    <dsp:sp modelId="{004CA317-2925-49AA-BC38-3D8A5B1D2321}">
      <dsp:nvSpPr>
        <dsp:cNvPr id="0" name=""/>
        <dsp:cNvSpPr/>
      </dsp:nvSpPr>
      <dsp:spPr>
        <a:xfrm>
          <a:off x="4356928" y="1350038"/>
          <a:ext cx="3821831" cy="3450722"/>
        </a:xfrm>
        <a:prstGeom prst="rect">
          <a:avLst/>
        </a:prstGeo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Allows users to blur the faces of selected people within the video to enhance the level of protection.</a:t>
          </a:r>
          <a:endParaRPr lang="en-US" sz="1600" kern="1200" dirty="0">
            <a:solidFill>
              <a:sysClr val="windowText" lastClr="000000">
                <a:hueOff val="0"/>
                <a:satOff val="0"/>
                <a:lumOff val="0"/>
                <a:alphaOff val="0"/>
              </a:sysClr>
            </a:solidFill>
            <a:latin typeface="Calibri"/>
            <a:ea typeface="+mn-ea"/>
            <a:cs typeface="+mn-cs"/>
          </a:endParaRP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Allows to preview the blurred faces within the video with a few clicks before it is published to make sure everything is correct.</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Provides higher degree of control over video signals by providing features like </a:t>
          </a:r>
          <a:br>
            <a:rPr lang="en-US" sz="1600" kern="1200" dirty="0" smtClean="0">
              <a:solidFill>
                <a:sysClr val="windowText" lastClr="000000">
                  <a:hueOff val="0"/>
                  <a:satOff val="0"/>
                  <a:lumOff val="0"/>
                  <a:alphaOff val="0"/>
                </a:sysClr>
              </a:solidFill>
              <a:latin typeface="Calibri"/>
              <a:ea typeface="+mn-ea"/>
              <a:cs typeface="+mn-cs"/>
            </a:rPr>
          </a:br>
          <a:r>
            <a:rPr lang="en-US" sz="1600" kern="1200" dirty="0" err="1" smtClean="0">
              <a:solidFill>
                <a:sysClr val="windowText" lastClr="000000">
                  <a:hueOff val="0"/>
                  <a:satOff val="0"/>
                  <a:lumOff val="0"/>
                  <a:alphaOff val="0"/>
                </a:sysClr>
              </a:solidFill>
              <a:latin typeface="Calibri"/>
              <a:ea typeface="+mn-ea"/>
              <a:cs typeface="+mn-cs"/>
            </a:rPr>
            <a:t>i</a:t>
          </a:r>
          <a:r>
            <a:rPr lang="en-US" sz="1600" kern="1200" dirty="0" smtClean="0">
              <a:solidFill>
                <a:sysClr val="windowText" lastClr="000000">
                  <a:hueOff val="0"/>
                  <a:satOff val="0"/>
                  <a:lumOff val="0"/>
                  <a:alphaOff val="0"/>
                </a:sysClr>
              </a:solidFill>
              <a:latin typeface="Calibri"/>
              <a:ea typeface="+mn-ea"/>
              <a:cs typeface="+mn-cs"/>
            </a:rPr>
            <a:t>. De-interlacing ii. Aspect Ratio Control iii. Digital Zoom and Pan iv. Brightness/ Sharpness adjustments v. Color Calibration and many such varied controls.</a:t>
          </a:r>
        </a:p>
      </dsp:txBody>
      <dsp:txXfrm>
        <a:off x="4356928" y="1350038"/>
        <a:ext cx="3821831" cy="34507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E5CDF-178E-4B9C-9064-4414E87BAF4D}">
      <dsp:nvSpPr>
        <dsp:cNvPr id="0" name=""/>
        <dsp:cNvSpPr/>
      </dsp:nvSpPr>
      <dsp:spPr>
        <a:xfrm>
          <a:off x="40" y="26792"/>
          <a:ext cx="3845569" cy="1538227"/>
        </a:xfrm>
        <a:prstGeom prst="rect">
          <a:avLst/>
        </a:prstGeom>
        <a:solidFill>
          <a:srgbClr val="4F81BD"/>
        </a:solidFill>
        <a:ln w="25400" cap="flat" cmpd="sng" algn="ctr">
          <a:solidFill>
            <a:srgbClr val="4F81BD">
              <a:shade val="5000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 DIGITAL</a:t>
          </a:r>
          <a:endParaRPr lang="en-US" sz="2800" kern="1200" dirty="0">
            <a:solidFill>
              <a:sysClr val="window" lastClr="FFFFFF"/>
            </a:solidFill>
            <a:latin typeface="Calibri"/>
            <a:ea typeface="+mn-ea"/>
            <a:cs typeface="+mn-cs"/>
          </a:endParaRPr>
        </a:p>
      </dsp:txBody>
      <dsp:txXfrm>
        <a:off x="40" y="26792"/>
        <a:ext cx="3845569" cy="1538227"/>
      </dsp:txXfrm>
    </dsp:sp>
    <dsp:sp modelId="{3C93B52C-3A4C-415A-9D1E-25D2F14AB744}">
      <dsp:nvSpPr>
        <dsp:cNvPr id="0" name=""/>
        <dsp:cNvSpPr/>
      </dsp:nvSpPr>
      <dsp:spPr>
        <a:xfrm>
          <a:off x="40" y="1565020"/>
          <a:ext cx="3845569" cy="3300862"/>
        </a:xfrm>
        <a:prstGeom prst="rect">
          <a:avLst/>
        </a:prstGeom>
        <a:solidFill>
          <a:srgbClr val="4BACC6">
            <a:tint val="40000"/>
            <a:alpha val="90000"/>
            <a:hueOff val="0"/>
            <a:satOff val="0"/>
            <a:lumOff val="0"/>
            <a:alphaOff val="0"/>
          </a:srgbClr>
        </a:solidFill>
        <a:ln w="9525" cap="flat" cmpd="sng" algn="ctr">
          <a:solidFill>
            <a:srgbClr val="4BACC6">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A digital signature algorithm includes a signature generation process and a signature verification process.</a:t>
          </a:r>
          <a:endParaRPr lang="en-US" sz="1600" kern="1200" dirty="0">
            <a:solidFill>
              <a:sysClr val="windowText" lastClr="000000">
                <a:hueOff val="0"/>
                <a:satOff val="0"/>
                <a:lumOff val="0"/>
                <a:alphaOff val="0"/>
              </a:sysClr>
            </a:solidFill>
            <a:latin typeface="Calibri"/>
            <a:ea typeface="+mn-ea"/>
            <a:cs typeface="+mn-cs"/>
          </a:endParaRP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A signatory uses the generation process to generate a digital signature on data. A verifier uses the verification process to verify the authenticity of the signature.</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Each signatory has a public and private key and is the owner of that key pair.</a:t>
          </a:r>
        </a:p>
        <a:p>
          <a:pPr marL="171450" lvl="1" indent="-171450" algn="l" defTabSz="711200">
            <a:lnSpc>
              <a:spcPct val="90000"/>
            </a:lnSpc>
            <a:spcBef>
              <a:spcPct val="0"/>
            </a:spcBef>
            <a:spcAft>
              <a:spcPct val="15000"/>
            </a:spcAft>
            <a:buChar char="••"/>
          </a:pPr>
          <a:r>
            <a:rPr lang="en-US" sz="1600" kern="1200" dirty="0" smtClean="0">
              <a:solidFill>
                <a:sysClr val="windowText" lastClr="000000">
                  <a:hueOff val="0"/>
                  <a:satOff val="0"/>
                  <a:lumOff val="0"/>
                  <a:alphaOff val="0"/>
                </a:sysClr>
              </a:solidFill>
              <a:latin typeface="Calibri"/>
              <a:ea typeface="+mn-ea"/>
              <a:cs typeface="+mn-cs"/>
            </a:rPr>
            <a:t>Pair owner is the only entity that is authorized to use the private key to generate digital signatures</a:t>
          </a:r>
          <a:endParaRPr lang="en-US" sz="1600" kern="1200" dirty="0">
            <a:solidFill>
              <a:sysClr val="windowText" lastClr="000000">
                <a:hueOff val="0"/>
                <a:satOff val="0"/>
                <a:lumOff val="0"/>
                <a:alphaOff val="0"/>
              </a:sysClr>
            </a:solidFill>
            <a:latin typeface="Calibri"/>
            <a:ea typeface="+mn-ea"/>
            <a:cs typeface="+mn-cs"/>
          </a:endParaRPr>
        </a:p>
        <a:p>
          <a:pPr marL="114300" lvl="1" indent="-114300" algn="l" defTabSz="622300">
            <a:lnSpc>
              <a:spcPct val="90000"/>
            </a:lnSpc>
            <a:spcBef>
              <a:spcPct val="0"/>
            </a:spcBef>
            <a:spcAft>
              <a:spcPct val="15000"/>
            </a:spcAft>
            <a:buChar char="••"/>
          </a:pPr>
          <a:endParaRPr lang="en-US" sz="1400" kern="1200" dirty="0">
            <a:solidFill>
              <a:sysClr val="windowText" lastClr="000000">
                <a:hueOff val="0"/>
                <a:satOff val="0"/>
                <a:lumOff val="0"/>
                <a:alphaOff val="0"/>
              </a:sysClr>
            </a:solidFill>
            <a:latin typeface="Calibri"/>
            <a:ea typeface="+mn-ea"/>
            <a:cs typeface="+mn-cs"/>
          </a:endParaRPr>
        </a:p>
      </dsp:txBody>
      <dsp:txXfrm>
        <a:off x="40" y="1565020"/>
        <a:ext cx="3845569" cy="3300862"/>
      </dsp:txXfrm>
    </dsp:sp>
    <dsp:sp modelId="{2A46BF9F-EAC9-484D-8E06-3871E1614B9E}">
      <dsp:nvSpPr>
        <dsp:cNvPr id="0" name=""/>
        <dsp:cNvSpPr/>
      </dsp:nvSpPr>
      <dsp:spPr>
        <a:xfrm>
          <a:off x="4383989" y="26792"/>
          <a:ext cx="3845569" cy="153822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ysClr val="window" lastClr="FFFFFF"/>
              </a:solidFill>
              <a:latin typeface="Calibri"/>
              <a:ea typeface="+mn-ea"/>
              <a:cs typeface="+mn-cs"/>
            </a:rPr>
            <a:t>EVICRYPTO</a:t>
          </a:r>
          <a:endParaRPr lang="en-US" sz="2800" kern="1200" dirty="0">
            <a:solidFill>
              <a:sysClr val="window" lastClr="FFFFFF"/>
            </a:solidFill>
            <a:latin typeface="Calibri"/>
            <a:ea typeface="+mn-ea"/>
            <a:cs typeface="+mn-cs"/>
          </a:endParaRPr>
        </a:p>
      </dsp:txBody>
      <dsp:txXfrm>
        <a:off x="4383989" y="26792"/>
        <a:ext cx="3845569" cy="1538227"/>
      </dsp:txXfrm>
    </dsp:sp>
    <dsp:sp modelId="{004CA317-2925-49AA-BC38-3D8A5B1D2321}">
      <dsp:nvSpPr>
        <dsp:cNvPr id="0" name=""/>
        <dsp:cNvSpPr/>
      </dsp:nvSpPr>
      <dsp:spPr>
        <a:xfrm>
          <a:off x="4383989" y="1565020"/>
          <a:ext cx="3845569" cy="3300862"/>
        </a:xfrm>
        <a:prstGeom prst="rect">
          <a:avLst/>
        </a:prstGeom>
        <a:solidFill>
          <a:srgbClr val="4BACC6">
            <a:tint val="40000"/>
            <a:alpha val="90000"/>
            <a:hueOff val="-10740482"/>
            <a:satOff val="48253"/>
            <a:lumOff val="3317"/>
            <a:alphaOff val="0"/>
          </a:srgbClr>
        </a:solidFill>
        <a:ln w="9525" cap="flat" cmpd="sng" algn="ctr">
          <a:solidFill>
            <a:srgbClr val="4BACC6">
              <a:tint val="40000"/>
              <a:alpha val="90000"/>
              <a:hueOff val="-10740482"/>
              <a:satOff val="48253"/>
              <a:lumOff val="331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accent3">
                  <a:lumMod val="50000"/>
                </a:schemeClr>
              </a:solidFill>
              <a:latin typeface="Arial" pitchFamily="34" charset="0"/>
              <a:ea typeface="+mn-ea"/>
              <a:cs typeface="Arial" pitchFamily="34" charset="0"/>
            </a:rPr>
            <a:t>The most crucial part of the Judiciary system is protection of its evidences. This, in case of </a:t>
          </a:r>
          <a:r>
            <a:rPr lang="en-US" sz="1600" kern="1200" dirty="0" smtClean="0">
              <a:solidFill>
                <a:schemeClr val="accent3">
                  <a:lumMod val="50000"/>
                </a:schemeClr>
              </a:solidFill>
              <a:latin typeface="Arial" pitchFamily="34" charset="0"/>
              <a:ea typeface="+mn-ea"/>
              <a:cs typeface="Arial" pitchFamily="34" charset="0"/>
            </a:rPr>
            <a:t>RTMCM is </a:t>
          </a:r>
          <a:r>
            <a:rPr lang="en-US" sz="1600" kern="1200" dirty="0" smtClean="0">
              <a:solidFill>
                <a:schemeClr val="accent3">
                  <a:lumMod val="50000"/>
                </a:schemeClr>
              </a:solidFill>
              <a:latin typeface="Arial" pitchFamily="34" charset="0"/>
              <a:ea typeface="+mn-ea"/>
              <a:cs typeface="Arial" pitchFamily="34" charset="0"/>
            </a:rPr>
            <a:t>ensured by Evi Crypto.</a:t>
          </a:r>
          <a:endParaRPr lang="en-US" sz="1600" kern="1200" dirty="0">
            <a:solidFill>
              <a:schemeClr val="accent3">
                <a:lumMod val="50000"/>
              </a:schemeClr>
            </a:solidFill>
            <a:latin typeface="Arial" pitchFamily="34" charset="0"/>
            <a:ea typeface="+mn-ea"/>
            <a:cs typeface="Arial" pitchFamily="34" charset="0"/>
          </a:endParaRPr>
        </a:p>
        <a:p>
          <a:pPr marL="171450" lvl="1" indent="-171450" algn="l" defTabSz="711200">
            <a:lnSpc>
              <a:spcPct val="90000"/>
            </a:lnSpc>
            <a:spcBef>
              <a:spcPct val="0"/>
            </a:spcBef>
            <a:spcAft>
              <a:spcPct val="15000"/>
            </a:spcAft>
            <a:buChar char="••"/>
          </a:pPr>
          <a:r>
            <a:rPr lang="en-US" sz="1600" kern="1200" dirty="0" smtClean="0">
              <a:solidFill>
                <a:schemeClr val="accent3">
                  <a:lumMod val="50000"/>
                </a:schemeClr>
              </a:solidFill>
              <a:latin typeface="Arial" pitchFamily="34" charset="0"/>
              <a:ea typeface="+mn-ea"/>
              <a:cs typeface="Arial" pitchFamily="34" charset="0"/>
            </a:rPr>
            <a:t>Integrated cryptographic functions provide leading cryptographic performance and functionality (AES 256).</a:t>
          </a:r>
          <a:r>
            <a:rPr lang="en-US" sz="1600" b="0" i="0" kern="1200" dirty="0" smtClean="0">
              <a:solidFill>
                <a:schemeClr val="accent3">
                  <a:lumMod val="50000"/>
                </a:schemeClr>
              </a:solidFill>
              <a:latin typeface="Arial" pitchFamily="34" charset="0"/>
              <a:cs typeface="Arial" pitchFamily="34" charset="0"/>
            </a:rPr>
            <a:t>.</a:t>
          </a:r>
          <a:endParaRPr lang="en-US" sz="1600" kern="1200" dirty="0" smtClean="0">
            <a:solidFill>
              <a:schemeClr val="accent3">
                <a:lumMod val="50000"/>
              </a:schemeClr>
            </a:solidFill>
            <a:latin typeface="Arial" pitchFamily="34" charset="0"/>
            <a:ea typeface="+mn-ea"/>
            <a:cs typeface="Arial" pitchFamily="34" charset="0"/>
          </a:endParaRPr>
        </a:p>
        <a:p>
          <a:pPr marL="171450" lvl="1" indent="-171450" algn="l" defTabSz="711200">
            <a:lnSpc>
              <a:spcPct val="90000"/>
            </a:lnSpc>
            <a:spcBef>
              <a:spcPct val="0"/>
            </a:spcBef>
            <a:spcAft>
              <a:spcPct val="15000"/>
            </a:spcAft>
            <a:buChar char="••"/>
          </a:pPr>
          <a:r>
            <a:rPr lang="en-US" sz="1600" b="0" i="0" kern="1200" dirty="0" smtClean="0">
              <a:solidFill>
                <a:schemeClr val="accent3">
                  <a:lumMod val="50000"/>
                </a:schemeClr>
              </a:solidFill>
              <a:latin typeface="Arial" pitchFamily="34" charset="0"/>
              <a:cs typeface="Arial" pitchFamily="34" charset="0"/>
            </a:rPr>
            <a:t>not crack able since the combinations of keys are massive.</a:t>
          </a:r>
          <a:endParaRPr lang="en-US" sz="1600" b="0" i="0" kern="1200" dirty="0">
            <a:solidFill>
              <a:schemeClr val="accent3">
                <a:lumMod val="50000"/>
              </a:schemeClr>
            </a:solidFill>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0" i="0" kern="1200" dirty="0" smtClean="0">
              <a:solidFill>
                <a:schemeClr val="accent3">
                  <a:lumMod val="50000"/>
                </a:schemeClr>
              </a:solidFill>
              <a:latin typeface="Arial" pitchFamily="34" charset="0"/>
              <a:cs typeface="Arial" pitchFamily="34" charset="0"/>
            </a:rPr>
            <a:t>NSA has categorized this in Suite B, they have also recommended using higher then 128-bit keys for encryption.</a:t>
          </a:r>
          <a:endParaRPr lang="en-US" sz="1600" b="0" i="0" kern="1200" dirty="0">
            <a:solidFill>
              <a:schemeClr val="accent3">
                <a:lumMod val="50000"/>
              </a:schemeClr>
            </a:solidFill>
            <a:latin typeface="Arial" pitchFamily="34" charset="0"/>
            <a:cs typeface="Arial" pitchFamily="34" charset="0"/>
          </a:endParaRPr>
        </a:p>
      </dsp:txBody>
      <dsp:txXfrm>
        <a:off x="4383989" y="1565020"/>
        <a:ext cx="3845569" cy="3300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6FB62-D647-43C2-9918-A8114B77DA6D}">
      <dsp:nvSpPr>
        <dsp:cNvPr id="0" name=""/>
        <dsp:cNvSpPr/>
      </dsp:nvSpPr>
      <dsp:spPr>
        <a:xfrm>
          <a:off x="2517" y="731304"/>
          <a:ext cx="3067012" cy="1226804"/>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 lastClr="FFFFFF"/>
              </a:solidFill>
              <a:latin typeface="Calibri" pitchFamily="34" charset="0"/>
              <a:ea typeface="+mn-ea"/>
              <a:cs typeface="+mn-cs"/>
            </a:rPr>
            <a:t>General/ Police Interview Room Compliance</a:t>
          </a:r>
          <a:endParaRPr lang="en-US" sz="2100" kern="1200" dirty="0"/>
        </a:p>
      </dsp:txBody>
      <dsp:txXfrm>
        <a:off x="615919" y="731304"/>
        <a:ext cx="1840208" cy="1226804"/>
      </dsp:txXfrm>
    </dsp:sp>
    <dsp:sp modelId="{0FF71327-5B83-4804-AC0D-E6B7AF0EBC4C}">
      <dsp:nvSpPr>
        <dsp:cNvPr id="0" name=""/>
        <dsp:cNvSpPr/>
      </dsp:nvSpPr>
      <dsp:spPr>
        <a:xfrm>
          <a:off x="2762828" y="731304"/>
          <a:ext cx="3067012" cy="1226804"/>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 lastClr="FFFFFF"/>
              </a:solidFill>
              <a:latin typeface="Calibri" pitchFamily="34" charset="0"/>
              <a:ea typeface="+mn-ea"/>
              <a:cs typeface="+mn-cs"/>
            </a:rPr>
            <a:t>The Child Interview Room Compliance</a:t>
          </a:r>
          <a:endParaRPr lang="en-US" sz="2100" kern="1200" dirty="0"/>
        </a:p>
      </dsp:txBody>
      <dsp:txXfrm>
        <a:off x="3376230" y="731304"/>
        <a:ext cx="1840208" cy="1226804"/>
      </dsp:txXfrm>
    </dsp:sp>
    <dsp:sp modelId="{25EB8940-A893-4A5A-9351-E1E1C4A22857}">
      <dsp:nvSpPr>
        <dsp:cNvPr id="0" name=""/>
        <dsp:cNvSpPr/>
      </dsp:nvSpPr>
      <dsp:spPr>
        <a:xfrm>
          <a:off x="5523139" y="731304"/>
          <a:ext cx="3067012" cy="1226804"/>
        </a:xfrm>
        <a:prstGeom prst="chevr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 lastClr="FFFFFF"/>
              </a:solidFill>
              <a:latin typeface="Calibri" pitchFamily="34" charset="0"/>
              <a:ea typeface="+mn-ea"/>
              <a:cs typeface="+mn-cs"/>
            </a:rPr>
            <a:t>Portal</a:t>
          </a:r>
        </a:p>
        <a:p>
          <a:pPr lvl="0" algn="ctr" defTabSz="933450">
            <a:lnSpc>
              <a:spcPct val="90000"/>
            </a:lnSpc>
            <a:spcBef>
              <a:spcPct val="0"/>
            </a:spcBef>
            <a:spcAft>
              <a:spcPct val="35000"/>
            </a:spcAft>
          </a:pPr>
          <a:r>
            <a:rPr lang="en-US" sz="2100" kern="1200" dirty="0" smtClean="0">
              <a:solidFill>
                <a:sysClr val="window" lastClr="FFFFFF"/>
              </a:solidFill>
              <a:latin typeface="Calibri" pitchFamily="34" charset="0"/>
              <a:ea typeface="+mn-ea"/>
              <a:cs typeface="+mn-cs"/>
            </a:rPr>
            <a:t>Compliance</a:t>
          </a:r>
          <a:endParaRPr lang="en-US" sz="2100" kern="1200" dirty="0"/>
        </a:p>
      </dsp:txBody>
      <dsp:txXfrm>
        <a:off x="6136541" y="731304"/>
        <a:ext cx="1840208" cy="12268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6D91E-9CAC-4837-A4BC-5429AB9E3BC0}">
      <dsp:nvSpPr>
        <dsp:cNvPr id="0" name=""/>
        <dsp:cNvSpPr/>
      </dsp:nvSpPr>
      <dsp:spPr>
        <a:xfrm rot="16200000">
          <a:off x="434" y="337503"/>
          <a:ext cx="3000970" cy="3000970"/>
        </a:xfrm>
        <a:prstGeom prst="downArrow">
          <a:avLst>
            <a:gd name="adj1" fmla="val 50000"/>
            <a:gd name="adj2" fmla="val 35000"/>
          </a:avLst>
        </a:prstGeom>
        <a:solidFill>
          <a:srgbClr val="4F81BD"/>
        </a:solidFill>
        <a:ln w="25400" cap="flat" cmpd="sng" algn="ctr">
          <a:solidFill>
            <a:srgbClr val="4F81BD">
              <a:shade val="50000"/>
            </a:srgb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20040" tIns="320040" rIns="320040" bIns="320040" numCol="1" spcCol="1270" anchor="ctr" anchorCtr="0">
          <a:noAutofit/>
        </a:bodyPr>
        <a:lstStyle/>
        <a:p>
          <a:pPr lvl="0" algn="ctr" defTabSz="2000250">
            <a:lnSpc>
              <a:spcPct val="90000"/>
            </a:lnSpc>
            <a:spcBef>
              <a:spcPct val="0"/>
            </a:spcBef>
            <a:spcAft>
              <a:spcPct val="35000"/>
            </a:spcAft>
          </a:pPr>
          <a:r>
            <a:rPr lang="en-US" sz="4500" kern="1200" dirty="0" smtClean="0">
              <a:solidFill>
                <a:sysClr val="window" lastClr="FFFFFF"/>
              </a:solidFill>
              <a:latin typeface="Calibri"/>
              <a:ea typeface="+mn-ea"/>
              <a:cs typeface="+mn-cs"/>
            </a:rPr>
            <a:t>DB2</a:t>
          </a:r>
          <a:endParaRPr lang="en-US" sz="4500" kern="1200" dirty="0">
            <a:solidFill>
              <a:sysClr val="window" lastClr="FFFFFF"/>
            </a:solidFill>
            <a:latin typeface="Calibri"/>
            <a:ea typeface="+mn-ea"/>
            <a:cs typeface="+mn-cs"/>
          </a:endParaRPr>
        </a:p>
      </dsp:txBody>
      <dsp:txXfrm rot="5400000">
        <a:off x="435" y="1087744"/>
        <a:ext cx="2475800" cy="1500485"/>
      </dsp:txXfrm>
    </dsp:sp>
    <dsp:sp modelId="{92EE6CC5-3461-40DF-AF7A-4CA40FB914CC}">
      <dsp:nvSpPr>
        <dsp:cNvPr id="0" name=""/>
        <dsp:cNvSpPr/>
      </dsp:nvSpPr>
      <dsp:spPr>
        <a:xfrm rot="5400000">
          <a:off x="3181681" y="337503"/>
          <a:ext cx="3000970" cy="3000970"/>
        </a:xfrm>
        <a:prstGeom prst="downArrow">
          <a:avLst>
            <a:gd name="adj1" fmla="val 50000"/>
            <a:gd name="adj2" fmla="val 35000"/>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20040" tIns="320040" rIns="320040" bIns="320040" numCol="1" spcCol="1270" anchor="ctr" anchorCtr="0">
          <a:noAutofit/>
        </a:bodyPr>
        <a:lstStyle/>
        <a:p>
          <a:pPr lvl="0" algn="ctr" defTabSz="2000250">
            <a:lnSpc>
              <a:spcPct val="90000"/>
            </a:lnSpc>
            <a:spcBef>
              <a:spcPct val="0"/>
            </a:spcBef>
            <a:spcAft>
              <a:spcPct val="35000"/>
            </a:spcAft>
          </a:pPr>
          <a:r>
            <a:rPr lang="en-US" sz="4500" kern="1200" dirty="0" smtClean="0">
              <a:solidFill>
                <a:sysClr val="window" lastClr="FFFFFF"/>
              </a:solidFill>
              <a:latin typeface="Calibri"/>
              <a:ea typeface="+mn-ea"/>
              <a:cs typeface="+mn-cs"/>
            </a:rPr>
            <a:t>PORTAL</a:t>
          </a:r>
          <a:endParaRPr lang="en-US" sz="4500" kern="1200" dirty="0">
            <a:solidFill>
              <a:sysClr val="window" lastClr="FFFFFF"/>
            </a:solidFill>
            <a:latin typeface="Calibri"/>
            <a:ea typeface="+mn-ea"/>
            <a:cs typeface="+mn-cs"/>
          </a:endParaRPr>
        </a:p>
      </dsp:txBody>
      <dsp:txXfrm rot="-5400000">
        <a:off x="3706852" y="1087746"/>
        <a:ext cx="2475800" cy="15004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7AE2-3F3B-4555-9336-0849B884D2D7}">
      <dsp:nvSpPr>
        <dsp:cNvPr id="0" name=""/>
        <dsp:cNvSpPr/>
      </dsp:nvSpPr>
      <dsp:spPr>
        <a:xfrm>
          <a:off x="1279717" y="0"/>
          <a:ext cx="6213282" cy="143572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2">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solidFill>
                <a:srgbClr val="000000"/>
              </a:solidFill>
            </a:rPr>
            <a:t>RTMCM Components </a:t>
          </a:r>
          <a:endParaRPr lang="en-US" sz="3400" kern="1200" dirty="0">
            <a:solidFill>
              <a:srgbClr val="000000"/>
            </a:solidFill>
          </a:endParaRPr>
        </a:p>
        <a:p>
          <a:pPr marL="285750" lvl="1" indent="-285750" algn="l" defTabSz="1511300">
            <a:lnSpc>
              <a:spcPct val="90000"/>
            </a:lnSpc>
            <a:spcBef>
              <a:spcPct val="0"/>
            </a:spcBef>
            <a:spcAft>
              <a:spcPct val="15000"/>
            </a:spcAft>
            <a:buChar char="••"/>
          </a:pPr>
          <a:r>
            <a:rPr lang="en-US" sz="3400" kern="1200" dirty="0" smtClean="0">
              <a:solidFill>
                <a:srgbClr val="000000"/>
              </a:solidFill>
            </a:rPr>
            <a:t>IBM InfoSphere BigInsights</a:t>
          </a:r>
          <a:endParaRPr lang="en-US" sz="3400" kern="1200" dirty="0">
            <a:solidFill>
              <a:srgbClr val="000000"/>
            </a:solidFill>
          </a:endParaRPr>
        </a:p>
      </dsp:txBody>
      <dsp:txXfrm>
        <a:off x="1279717" y="179465"/>
        <a:ext cx="5674886" cy="1076792"/>
      </dsp:txXfrm>
    </dsp:sp>
    <dsp:sp modelId="{206B0521-170B-4DD6-A838-B098CBED732E}">
      <dsp:nvSpPr>
        <dsp:cNvPr id="0" name=""/>
        <dsp:cNvSpPr/>
      </dsp:nvSpPr>
      <dsp:spPr>
        <a:xfrm>
          <a:off x="0" y="0"/>
          <a:ext cx="1277597" cy="1401086"/>
        </a:xfrm>
        <a:prstGeom prst="roundRect">
          <a:avLst/>
        </a:prstGeom>
        <a:solidFill>
          <a:schemeClr val="accent6">
            <a:lumMod val="50000"/>
          </a:schemeClr>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Phase - I</a:t>
          </a:r>
          <a:endParaRPr lang="en-US" sz="1800" kern="1200" dirty="0"/>
        </a:p>
      </dsp:txBody>
      <dsp:txXfrm>
        <a:off x="62367" y="62367"/>
        <a:ext cx="1152863" cy="12763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EF39E-1C56-4D1B-B3F7-BEAE52137E87}" type="datetimeFigureOut">
              <a:rPr lang="en-US" smtClean="0"/>
              <a:t>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57FB0-FB14-4572-882E-4B0577BB8206}" type="slidenum">
              <a:rPr lang="en-US" smtClean="0"/>
              <a:t>‹#›</a:t>
            </a:fld>
            <a:endParaRPr lang="en-US"/>
          </a:p>
        </p:txBody>
      </p:sp>
    </p:spTree>
    <p:extLst>
      <p:ext uri="{BB962C8B-B14F-4D97-AF65-F5344CB8AC3E}">
        <p14:creationId xmlns:p14="http://schemas.microsoft.com/office/powerpoint/2010/main" val="361575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FAA0F9D-41C5-46C9-BC98-9AEE02261AB1}" type="slidenum">
              <a:rPr lang="en-US" smtClean="0">
                <a:solidFill>
                  <a:prstClr val="black"/>
                </a:solidFill>
              </a:rPr>
              <a:pPr>
                <a:defRPr/>
              </a:pPr>
              <a:t>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FAA0F9D-41C5-46C9-BC98-9AEE02261AB1}" type="slidenum">
              <a:rPr lang="en-US" smtClean="0">
                <a:solidFill>
                  <a:prstClr val="black"/>
                </a:solidFill>
              </a:rPr>
              <a:pPr>
                <a:defRPr/>
              </a:pPr>
              <a:t>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1100" dirty="0">
                <a:latin typeface="Arial" pitchFamily="34" charset="0"/>
              </a:rPr>
              <a:t>In summary, let me close with some of the key reasons that customers choose Polycom. This is what </a:t>
            </a:r>
            <a:r>
              <a:rPr lang="en-US" sz="1100" i="1" dirty="0">
                <a:latin typeface="Arial" pitchFamily="34" charset="0"/>
              </a:rPr>
              <a:t>they</a:t>
            </a:r>
            <a:r>
              <a:rPr lang="en-US" sz="1100" dirty="0">
                <a:latin typeface="Arial" pitchFamily="34" charset="0"/>
              </a:rPr>
              <a:t> tell </a:t>
            </a:r>
            <a:r>
              <a:rPr lang="en-US" sz="1100" u="sng" dirty="0">
                <a:latin typeface="Arial" pitchFamily="34" charset="0"/>
              </a:rPr>
              <a:t>us</a:t>
            </a:r>
            <a:r>
              <a:rPr lang="en-US" sz="1100" dirty="0">
                <a:latin typeface="Arial" pitchFamily="34" charset="0"/>
              </a:rPr>
              <a:t>.</a:t>
            </a:r>
          </a:p>
          <a:p>
            <a:pPr lvl="0"/>
            <a:endParaRPr lang="en-US" sz="1100" dirty="0">
              <a:latin typeface="Arial" pitchFamily="34" charset="0"/>
            </a:endParaRPr>
          </a:p>
          <a:p>
            <a:pPr marL="226428" indent="-226428">
              <a:buAutoNum type="arabicParenR"/>
            </a:pPr>
            <a:r>
              <a:rPr lang="en-US" sz="1100" u="sng" dirty="0">
                <a:latin typeface="Arial" pitchFamily="34" charset="0"/>
              </a:rPr>
              <a:t>Easy to use:</a:t>
            </a:r>
            <a:r>
              <a:rPr lang="en-US" sz="1100" dirty="0">
                <a:latin typeface="Arial" pitchFamily="34" charset="0"/>
              </a:rPr>
              <a:t> to drive adoption and ROI.</a:t>
            </a:r>
          </a:p>
          <a:p>
            <a:pPr marL="226428" indent="-226428">
              <a:buAutoNum type="arabicParenR"/>
            </a:pPr>
            <a:endParaRPr lang="en-US" sz="1100" dirty="0">
              <a:latin typeface="Arial" pitchFamily="34" charset="0"/>
            </a:endParaRPr>
          </a:p>
          <a:p>
            <a:pPr lvl="0"/>
            <a:r>
              <a:rPr lang="en-US" sz="1100" dirty="0">
                <a:latin typeface="Arial" pitchFamily="34" charset="0"/>
              </a:rPr>
              <a:t>2)  </a:t>
            </a:r>
            <a:r>
              <a:rPr lang="en-US" sz="1100" u="sng" dirty="0">
                <a:latin typeface="Arial" pitchFamily="34" charset="0"/>
              </a:rPr>
              <a:t>Open standards-based interoperability:</a:t>
            </a:r>
            <a:r>
              <a:rPr lang="en-US" sz="1100" dirty="0">
                <a:latin typeface="Arial" pitchFamily="34" charset="0"/>
              </a:rPr>
              <a:t> to eliminate collaboration silos caused by systems that don’t talk to each other. This is the foundation of our unique approach, our vision, our industry leadership, our ecosystem orchestration, and our customer value.</a:t>
            </a:r>
            <a:r>
              <a:rPr lang="en-US" dirty="0">
                <a:latin typeface="Arial" pitchFamily="34" charset="0"/>
              </a:rPr>
              <a:t> </a:t>
            </a:r>
            <a:endParaRPr lang="en-US" sz="1100" dirty="0">
              <a:latin typeface="Arial" pitchFamily="34" charset="0"/>
            </a:endParaRPr>
          </a:p>
          <a:p>
            <a:pPr lvl="0"/>
            <a:endParaRPr lang="en-US" sz="1100" dirty="0">
              <a:latin typeface="Arial" pitchFamily="34" charset="0"/>
            </a:endParaRPr>
          </a:p>
          <a:p>
            <a:pPr lvl="0"/>
            <a:r>
              <a:rPr lang="en-US" sz="1100" dirty="0">
                <a:latin typeface="Arial" pitchFamily="34" charset="0"/>
              </a:rPr>
              <a:t>3)  </a:t>
            </a:r>
            <a:r>
              <a:rPr lang="en-US" sz="1100" u="sng" dirty="0">
                <a:latin typeface="Arial" pitchFamily="34" charset="0"/>
              </a:rPr>
              <a:t>Best TCO:</a:t>
            </a:r>
            <a:r>
              <a:rPr lang="en-US" sz="1100" dirty="0">
                <a:latin typeface="Arial" pitchFamily="34" charset="0"/>
              </a:rPr>
              <a:t> Polycom solutions consume as much as 50% less bandwidth resources than alternative solutions, and much of the cost of UC is in the network.</a:t>
            </a:r>
          </a:p>
          <a:p>
            <a:pPr lvl="0"/>
            <a:endParaRPr lang="en-US" sz="1100" dirty="0">
              <a:latin typeface="Arial" pitchFamily="34" charset="0"/>
            </a:endParaRPr>
          </a:p>
          <a:p>
            <a:pPr lvl="0"/>
            <a:r>
              <a:rPr lang="en-US" sz="1100" dirty="0">
                <a:latin typeface="Arial" pitchFamily="34" charset="0"/>
              </a:rPr>
              <a:t>4)  </a:t>
            </a:r>
            <a:r>
              <a:rPr lang="en-US" sz="1100" u="sng" dirty="0">
                <a:latin typeface="Arial" pitchFamily="34" charset="0"/>
              </a:rPr>
              <a:t>Investment Protection:</a:t>
            </a:r>
            <a:r>
              <a:rPr lang="en-US" sz="1100" dirty="0">
                <a:latin typeface="Arial" pitchFamily="34" charset="0"/>
              </a:rPr>
              <a:t> Through open standards, </a:t>
            </a:r>
            <a:r>
              <a:rPr lang="en-US" dirty="0" err="1">
                <a:latin typeface="Arial" pitchFamily="34" charset="0"/>
              </a:rPr>
              <a:t>Polycom</a:t>
            </a:r>
            <a:r>
              <a:rPr lang="en-US" dirty="0">
                <a:latin typeface="Arial" pitchFamily="34" charset="0"/>
              </a:rPr>
              <a:t> solutions are backward-compatible with your legacy investments and forward-compatible with new and emerging systems.</a:t>
            </a:r>
            <a:endParaRPr lang="en-US" sz="1100" dirty="0">
              <a:latin typeface="Arial" pitchFamily="34" charset="0"/>
            </a:endParaRPr>
          </a:p>
          <a:p>
            <a:pPr lvl="0"/>
            <a:endParaRPr lang="en-US" sz="1100" dirty="0">
              <a:latin typeface="Arial" pitchFamily="34" charset="0"/>
            </a:endParaRPr>
          </a:p>
          <a:p>
            <a:pPr lvl="0"/>
            <a:r>
              <a:rPr lang="en-US" sz="1100" dirty="0">
                <a:latin typeface="Arial" pitchFamily="34" charset="0"/>
              </a:rPr>
              <a:t>5)  </a:t>
            </a:r>
            <a:r>
              <a:rPr lang="en-US" sz="1100" u="sng" dirty="0">
                <a:latin typeface="Arial" pitchFamily="34" charset="0"/>
              </a:rPr>
              <a:t>Broad range of solutions and delivery options:</a:t>
            </a:r>
            <a:r>
              <a:rPr lang="en-US" sz="1100" dirty="0">
                <a:latin typeface="Arial" pitchFamily="34" charset="0"/>
              </a:rPr>
              <a:t> With our ecosystem bringing secure HD video collaboration to the broadest range of business, video, mobile, and social networking applications delivered on-premises, hosted, or with service providers from the “video cloud.”</a:t>
            </a:r>
          </a:p>
          <a:p>
            <a:pPr lvl="0"/>
            <a:endParaRPr lang="en-US" sz="1100" dirty="0">
              <a:latin typeface="Arial" pitchFamily="34" charset="0"/>
            </a:endParaRPr>
          </a:p>
          <a:p>
            <a:pPr lvl="0"/>
            <a:r>
              <a:rPr lang="en-US" sz="1100" dirty="0">
                <a:latin typeface="Arial" pitchFamily="34" charset="0"/>
              </a:rPr>
              <a:t>6)  </a:t>
            </a:r>
            <a:r>
              <a:rPr lang="en-US" sz="1100" u="sng" dirty="0">
                <a:latin typeface="Arial" pitchFamily="34" charset="0"/>
              </a:rPr>
              <a:t>Enterprise-level security and carrier-grade scalability:</a:t>
            </a:r>
            <a:r>
              <a:rPr lang="en-US" sz="1100" dirty="0">
                <a:latin typeface="Arial" pitchFamily="34" charset="0"/>
              </a:rPr>
              <a:t> to ensure the scale, reliability, flexibility and consistency required of a well-managed enterprise solution, the </a:t>
            </a:r>
            <a:r>
              <a:rPr lang="en-US" sz="1100" dirty="0" err="1">
                <a:latin typeface="Arial" pitchFamily="34" charset="0"/>
              </a:rPr>
              <a:t>Polycom</a:t>
            </a:r>
            <a:r>
              <a:rPr lang="en-US" sz="1100" dirty="0">
                <a:latin typeface="Arial" pitchFamily="34" charset="0"/>
              </a:rPr>
              <a:t> </a:t>
            </a:r>
            <a:r>
              <a:rPr lang="en-US" sz="1100" dirty="0" err="1">
                <a:latin typeface="Arial" pitchFamily="34" charset="0"/>
              </a:rPr>
              <a:t>RealPresence</a:t>
            </a:r>
            <a:r>
              <a:rPr lang="en-US" sz="1100" dirty="0">
                <a:latin typeface="Arial" pitchFamily="34" charset="0"/>
              </a:rPr>
              <a:t> Platform </a:t>
            </a:r>
            <a:r>
              <a:rPr lang="en-US" dirty="0">
                <a:latin typeface="Arial" pitchFamily="34" charset="0"/>
              </a:rPr>
              <a:t>can support up to 25,000 sessions and 75,000 devices in a single video event—five times more than our closest competitor.</a:t>
            </a:r>
            <a:endParaRPr lang="en-US" sz="1100" dirty="0">
              <a:latin typeface="Arial" pitchFamily="34" charset="0"/>
            </a:endParaRPr>
          </a:p>
          <a:p>
            <a:pPr lvl="0"/>
            <a:endParaRPr lang="en-US" sz="1100" dirty="0">
              <a:latin typeface="Arial" pitchFamily="34" charset="0"/>
            </a:endParaRPr>
          </a:p>
          <a:p>
            <a:pPr lvl="0"/>
            <a:r>
              <a:rPr lang="en-US" sz="1100" dirty="0">
                <a:latin typeface="Arial" pitchFamily="34" charset="0"/>
              </a:rPr>
              <a:t>And 7)  </a:t>
            </a:r>
            <a:r>
              <a:rPr lang="en-US" sz="1100" u="sng" dirty="0">
                <a:latin typeface="Arial" pitchFamily="34" charset="0"/>
              </a:rPr>
              <a:t>Polycom + ecosystem = most complete, interoperable, seamless, enterprise UC solution</a:t>
            </a:r>
            <a:r>
              <a:rPr lang="en-US" sz="1100" dirty="0">
                <a:latin typeface="Arial" pitchFamily="34" charset="0"/>
              </a:rPr>
              <a:t> that drives user adoption through ease of use and value and thus delivers the industry’s best ROI.</a:t>
            </a:r>
          </a:p>
        </p:txBody>
      </p:sp>
      <p:sp>
        <p:nvSpPr>
          <p:cNvPr id="4" name="Slide Number Placeholder 3"/>
          <p:cNvSpPr>
            <a:spLocks noGrp="1"/>
          </p:cNvSpPr>
          <p:nvPr>
            <p:ph type="sldNum" sz="quarter" idx="10"/>
          </p:nvPr>
        </p:nvSpPr>
        <p:spPr/>
        <p:txBody>
          <a:bodyPr/>
          <a:lstStyle/>
          <a:p>
            <a:pPr>
              <a:defRPr/>
            </a:pPr>
            <a:fld id="{9DEFA063-20C6-41DC-A53B-47956C2F1C63}" type="slidenum">
              <a:rPr lang="en-US" smtClean="0"/>
              <a:pPr>
                <a:defRPr/>
              </a:pPr>
              <a:t>7</a:t>
            </a:fld>
            <a:endParaRPr lang="en-US" dirty="0"/>
          </a:p>
        </p:txBody>
      </p:sp>
    </p:spTree>
    <p:extLst>
      <p:ext uri="{BB962C8B-B14F-4D97-AF65-F5344CB8AC3E}">
        <p14:creationId xmlns:p14="http://schemas.microsoft.com/office/powerpoint/2010/main" val="111457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7B6F56-350B-4E5B-A84B-F03C933C9AF6}" type="slidenum">
              <a:rPr lang="en-US" smtClean="0"/>
              <a:pPr/>
              <a:t>8</a:t>
            </a:fld>
            <a:endParaRPr lang="en-US" dirty="0"/>
          </a:p>
        </p:txBody>
      </p:sp>
    </p:spTree>
    <p:extLst>
      <p:ext uri="{BB962C8B-B14F-4D97-AF65-F5344CB8AC3E}">
        <p14:creationId xmlns:p14="http://schemas.microsoft.com/office/powerpoint/2010/main" val="98411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377692" y="681070"/>
            <a:ext cx="6014855" cy="3405352"/>
          </a:xfrm>
          <a:ln/>
        </p:spPr>
      </p:sp>
      <p:sp>
        <p:nvSpPr>
          <p:cNvPr id="171011" name="Notes Placeholder 2"/>
          <p:cNvSpPr>
            <a:spLocks noGrp="1"/>
          </p:cNvSpPr>
          <p:nvPr>
            <p:ph type="body" idx="1"/>
          </p:nvPr>
        </p:nvSpPr>
        <p:spPr>
          <a:noFill/>
          <a:ln/>
        </p:spPr>
        <p:txBody>
          <a:bodyPr/>
          <a:lstStyle/>
          <a:p>
            <a:r>
              <a:rPr lang="en-US" smtClean="0">
                <a:ea typeface="ＭＳ Ｐゴシック" pitchFamily="34" charset="-128"/>
              </a:rPr>
              <a:t>Building on the RMX4000, is the ability to virtualize a pool of not just RMX’s, but also the “formerly codian, now Cisco” elements.  And then to group those pools into a super cluster.   </a:t>
            </a:r>
          </a:p>
          <a:p>
            <a:endParaRPr lang="en-US" smtClean="0">
              <a:ea typeface="ＭＳ Ｐゴシック" pitchFamily="34" charset="-128"/>
            </a:endParaRPr>
          </a:p>
          <a:p>
            <a:r>
              <a:rPr lang="en-US" smtClean="0">
                <a:ea typeface="ＭＳ Ｐゴシック" pitchFamily="34" charset="-128"/>
              </a:rPr>
              <a:t>This is just the beginning, as Polycom will continue to provide solutions to further scale, including desktop scale modes and SVC that will enable the SP to keep up with the growing demand, and allow the SP to address the growing desktop  and UC video demands, and the merging of the enterprise with the consumer and mobile markets.</a:t>
            </a:r>
          </a:p>
        </p:txBody>
      </p:sp>
      <p:sp>
        <p:nvSpPr>
          <p:cNvPr id="242692" name="Slide Number Placeholder 3"/>
          <p:cNvSpPr>
            <a:spLocks noGrp="1"/>
          </p:cNvSpPr>
          <p:nvPr>
            <p:ph type="sldNum" sz="quarter" idx="5"/>
          </p:nvPr>
        </p:nvSpPr>
        <p:spPr/>
        <p:txBody>
          <a:bodyPr/>
          <a:lstStyle/>
          <a:p>
            <a:pPr>
              <a:defRPr/>
            </a:pPr>
            <a:fld id="{DD3A1EAA-3459-4402-83BF-1D7E68C9C663}" type="slidenum">
              <a:rPr lang="en-US" smtClean="0">
                <a:solidFill>
                  <a:prstClr val="black"/>
                </a:solidFill>
                <a:latin typeface="Calibri"/>
              </a:rPr>
              <a:pPr>
                <a:defRPr/>
              </a:pPr>
              <a:t>9</a:t>
            </a:fld>
            <a:endParaRPr lang="en-US" smtClean="0">
              <a:solidFill>
                <a:prstClr val="black"/>
              </a:solidFill>
              <a:latin typeface="Calibri"/>
            </a:endParaRPr>
          </a:p>
        </p:txBody>
      </p:sp>
    </p:spTree>
    <p:extLst>
      <p:ext uri="{BB962C8B-B14F-4D97-AF65-F5344CB8AC3E}">
        <p14:creationId xmlns:p14="http://schemas.microsoft.com/office/powerpoint/2010/main" val="194541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80ADE-5215-4BFB-92AC-AA9E5DFC0F7B}" type="slidenum">
              <a:rPr lang="en-IN"/>
              <a:pPr/>
              <a:t>40</a:t>
            </a:fld>
            <a:endParaRPr lang="en-IN"/>
          </a:p>
        </p:txBody>
      </p:sp>
      <p:sp>
        <p:nvSpPr>
          <p:cNvPr id="112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513" y="4343231"/>
            <a:ext cx="5486976" cy="411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A911DF-FE77-4F7A-8157-44D40B947662}" type="slidenum">
              <a:rPr lang="en-IN"/>
              <a:pPr/>
              <a:t>41</a:t>
            </a:fld>
            <a:endParaRPr lang="en-IN"/>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513" y="4343231"/>
            <a:ext cx="5486976" cy="411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215D04-2668-44AE-8DFC-F51C5CC162EB}" type="slidenum">
              <a:rPr lang="en-IN"/>
              <a:pPr/>
              <a:t>42</a:t>
            </a:fld>
            <a:endParaRPr lang="en-IN"/>
          </a:p>
        </p:txBody>
      </p:sp>
      <p:sp>
        <p:nvSpPr>
          <p:cNvPr id="32769" name="Rectangle 1"/>
          <p:cNvSpPr txBox="1">
            <a:spLocks noGrp="1" noRot="1" noChangeAspect="1" noChangeArrowheads="1"/>
          </p:cNvSpPr>
          <p:nvPr>
            <p:ph type="sldImg"/>
          </p:nvPr>
        </p:nvSpPr>
        <p:spPr bwMode="auto">
          <a:xfrm>
            <a:off x="701355" y="695134"/>
            <a:ext cx="5453852"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685513" y="4343231"/>
            <a:ext cx="5486976" cy="411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FEF25-61D8-4EA5-91F7-B71F33866ECD}"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421091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EF25-61D8-4EA5-91F7-B71F33866ECD}"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341062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EF25-61D8-4EA5-91F7-B71F33866ECD}"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1035529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976" y="273850"/>
            <a:ext cx="8227061" cy="114244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976" y="6248139"/>
            <a:ext cx="2128075" cy="470416"/>
          </a:xfrm>
        </p:spPr>
        <p:txBody>
          <a:bodyPr/>
          <a:lstStyle>
            <a:lvl1pPr>
              <a:defRPr/>
            </a:lvl1pPr>
          </a:lstStyle>
          <a:p>
            <a:endParaRPr lang="en-IN"/>
          </a:p>
        </p:txBody>
      </p:sp>
      <p:sp>
        <p:nvSpPr>
          <p:cNvPr id="4" name="Footer Placeholder 3"/>
          <p:cNvSpPr>
            <a:spLocks noGrp="1"/>
          </p:cNvSpPr>
          <p:nvPr>
            <p:ph type="ftr" idx="11"/>
          </p:nvPr>
        </p:nvSpPr>
        <p:spPr>
          <a:xfrm>
            <a:off x="3127149" y="6248139"/>
            <a:ext cx="2897168" cy="470416"/>
          </a:xfrm>
        </p:spPr>
        <p:txBody>
          <a:bodyPr/>
          <a:lstStyle>
            <a:lvl1pPr>
              <a:defRPr/>
            </a:lvl1pPr>
          </a:lstStyle>
          <a:p>
            <a:endParaRPr lang="en-IN"/>
          </a:p>
        </p:txBody>
      </p:sp>
      <p:sp>
        <p:nvSpPr>
          <p:cNvPr id="5" name="Slide Number Placeholder 4"/>
          <p:cNvSpPr>
            <a:spLocks noGrp="1"/>
          </p:cNvSpPr>
          <p:nvPr>
            <p:ph type="sldNum" idx="12"/>
          </p:nvPr>
        </p:nvSpPr>
        <p:spPr>
          <a:xfrm>
            <a:off x="6555962" y="6248139"/>
            <a:ext cx="2128075" cy="470416"/>
          </a:xfrm>
        </p:spPr>
        <p:txBody>
          <a:bodyPr/>
          <a:lstStyle>
            <a:lvl1pPr>
              <a:defRPr/>
            </a:lvl1pPr>
          </a:lstStyle>
          <a:p>
            <a:fld id="{8CBCCA10-88B6-4CC8-8099-EFA855F1485A}" type="slidenum">
              <a:rPr lang="en-IN"/>
              <a:pPr/>
              <a:t>‹#›</a:t>
            </a:fld>
            <a:endParaRPr lang="en-IN"/>
          </a:p>
        </p:txBody>
      </p:sp>
    </p:spTree>
    <p:extLst>
      <p:ext uri="{BB962C8B-B14F-4D97-AF65-F5344CB8AC3E}">
        <p14:creationId xmlns:p14="http://schemas.microsoft.com/office/powerpoint/2010/main" val="39781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EF25-61D8-4EA5-91F7-B71F33866ECD}"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333179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FEF25-61D8-4EA5-91F7-B71F33866ECD}"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133541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FEF25-61D8-4EA5-91F7-B71F33866ECD}"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345989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FEF25-61D8-4EA5-91F7-B71F33866ECD}" type="datetimeFigureOut">
              <a:rPr lang="en-US" smtClean="0"/>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134269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FEF25-61D8-4EA5-91F7-B71F33866ECD}" type="datetimeFigureOut">
              <a:rPr lang="en-US" smtClean="0"/>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277035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FEF25-61D8-4EA5-91F7-B71F33866ECD}" type="datetimeFigureOut">
              <a:rPr lang="en-US" smtClean="0"/>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36329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FEF25-61D8-4EA5-91F7-B71F33866ECD}"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284498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FEF25-61D8-4EA5-91F7-B71F33866ECD}"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05841-FD77-4258-B633-BF2A4878D7F0}" type="slidenum">
              <a:rPr lang="en-US" smtClean="0"/>
              <a:t>‹#›</a:t>
            </a:fld>
            <a:endParaRPr lang="en-US"/>
          </a:p>
        </p:txBody>
      </p:sp>
    </p:spTree>
    <p:extLst>
      <p:ext uri="{BB962C8B-B14F-4D97-AF65-F5344CB8AC3E}">
        <p14:creationId xmlns:p14="http://schemas.microsoft.com/office/powerpoint/2010/main" val="30458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FEF25-61D8-4EA5-91F7-B71F33866ECD}" type="datetimeFigureOut">
              <a:rPr lang="en-US" smtClean="0"/>
              <a:t>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05841-FD77-4258-B633-BF2A4878D7F0}" type="slidenum">
              <a:rPr lang="en-US" smtClean="0"/>
              <a:t>‹#›</a:t>
            </a:fld>
            <a:endParaRPr lang="en-US"/>
          </a:p>
        </p:txBody>
      </p:sp>
    </p:spTree>
    <p:extLst>
      <p:ext uri="{BB962C8B-B14F-4D97-AF65-F5344CB8AC3E}">
        <p14:creationId xmlns:p14="http://schemas.microsoft.com/office/powerpoint/2010/main" val="134300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Column-major_or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jpeg"/><Relationship Id="rId4" Type="http://schemas.openxmlformats.org/officeDocument/2006/relationships/image" Target="../media/image71.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 Id="rId9" Type="http://schemas.openxmlformats.org/officeDocument/2006/relationships/image" Target="../media/image27.emf"/></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Real-Time Multimedia Content Management Engine</a:t>
            </a:r>
            <a:endParaRPr lang="en-US" dirty="0"/>
          </a:p>
        </p:txBody>
      </p:sp>
      <p:sp>
        <p:nvSpPr>
          <p:cNvPr id="5" name="Subtitle 4"/>
          <p:cNvSpPr>
            <a:spLocks noGrp="1"/>
          </p:cNvSpPr>
          <p:nvPr>
            <p:ph type="subTitle" idx="1"/>
          </p:nvPr>
        </p:nvSpPr>
        <p:spPr/>
        <p:txBody>
          <a:bodyPr/>
          <a:lstStyle/>
          <a:p>
            <a:r>
              <a:rPr lang="en-US" dirty="0" smtClean="0"/>
              <a:t>Power Dominion Enterprise.</a:t>
            </a:r>
          </a:p>
          <a:p>
            <a:r>
              <a:rPr lang="en-US" dirty="0" smtClean="0"/>
              <a:t>Vance King </a:t>
            </a:r>
            <a:r>
              <a:rPr lang="en-US" dirty="0" err="1" smtClean="0"/>
              <a:t>Saxbe</a:t>
            </a:r>
            <a:r>
              <a:rPr lang="en-US" dirty="0" smtClean="0"/>
              <a:t>. A.</a:t>
            </a:r>
            <a:endParaRPr lang="en-US" dirty="0"/>
          </a:p>
        </p:txBody>
      </p:sp>
    </p:spTree>
    <p:extLst>
      <p:ext uri="{BB962C8B-B14F-4D97-AF65-F5344CB8AC3E}">
        <p14:creationId xmlns:p14="http://schemas.microsoft.com/office/powerpoint/2010/main" val="262698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RTMCM Portal </a:t>
            </a:r>
            <a:r>
              <a:rPr lang="en-US" dirty="0" smtClean="0"/>
              <a:t>– Conceptual Architecture</a:t>
            </a:r>
            <a:endParaRPr lang="en-US" dirty="0"/>
          </a:p>
        </p:txBody>
      </p:sp>
      <p:sp>
        <p:nvSpPr>
          <p:cNvPr id="3" name="Content Placeholder 2"/>
          <p:cNvSpPr>
            <a:spLocks noGrp="1"/>
          </p:cNvSpPr>
          <p:nvPr>
            <p:ph idx="1"/>
          </p:nvPr>
        </p:nvSpPr>
        <p:spPr>
          <a:xfrm>
            <a:off x="560923" y="3802737"/>
            <a:ext cx="7847096" cy="1330080"/>
          </a:xfrm>
        </p:spPr>
        <p:txBody>
          <a:bodyPr>
            <a:normAutofit fontScale="70000" lnSpcReduction="20000"/>
          </a:bodyPr>
          <a:lstStyle/>
          <a:p>
            <a:pPr algn="l" rtl="0">
              <a:lnSpc>
                <a:spcPct val="150000"/>
              </a:lnSpc>
            </a:pPr>
            <a:r>
              <a:rPr lang="en-US" sz="1600" dirty="0" smtClean="0">
                <a:ea typeface="Times New Roman" panose="02020603050405020304" pitchFamily="18" charset="0"/>
                <a:cs typeface="Calibri" panose="020F0502020204030204" pitchFamily="34" charset="0"/>
              </a:rPr>
              <a:t>build the Portal on top of Microsoft SharePoint</a:t>
            </a:r>
          </a:p>
          <a:p>
            <a:pPr algn="l" rtl="0">
              <a:lnSpc>
                <a:spcPct val="150000"/>
              </a:lnSpc>
            </a:pPr>
            <a:r>
              <a:rPr lang="en-US" sz="1600" dirty="0" smtClean="0"/>
              <a:t>Portal will be bilingual (Arabic and English)</a:t>
            </a:r>
          </a:p>
          <a:p>
            <a:pPr algn="l" rtl="0">
              <a:lnSpc>
                <a:spcPct val="150000"/>
              </a:lnSpc>
            </a:pPr>
            <a:r>
              <a:rPr lang="en-US" sz="1600" dirty="0" smtClean="0"/>
              <a:t>Other technologies included are</a:t>
            </a:r>
          </a:p>
          <a:p>
            <a:pPr lvl="1" algn="l" rtl="0">
              <a:lnSpc>
                <a:spcPct val="150000"/>
              </a:lnSpc>
            </a:pPr>
            <a:r>
              <a:rPr lang="en-US" sz="1400" dirty="0" smtClean="0"/>
              <a:t>Microsoft Lync (for the support site)</a:t>
            </a:r>
          </a:p>
          <a:p>
            <a:pPr lvl="1" algn="l" rtl="0">
              <a:lnSpc>
                <a:spcPct val="150000"/>
              </a:lnSpc>
            </a:pPr>
            <a:r>
              <a:rPr lang="en-US" sz="1400" dirty="0" smtClean="0"/>
              <a:t>Microsoft Forefront Identity Manager</a:t>
            </a:r>
            <a:endParaRPr lang="ar-AE" sz="1400" dirty="0" smtClean="0"/>
          </a:p>
        </p:txBody>
      </p:sp>
      <p:sp>
        <p:nvSpPr>
          <p:cNvPr id="4" name="Slide Number Placeholder 3"/>
          <p:cNvSpPr>
            <a:spLocks noGrp="1"/>
          </p:cNvSpPr>
          <p:nvPr>
            <p:ph type="sldNum" sz="quarter" idx="12"/>
          </p:nvPr>
        </p:nvSpPr>
        <p:spPr/>
        <p:txBody>
          <a:bodyPr/>
          <a:lstStyle/>
          <a:p>
            <a:pPr>
              <a:defRPr/>
            </a:pPr>
            <a:fld id="{42E677FB-04DA-457B-8BA7-1D8353F8ADA2}" type="slidenum">
              <a:rPr lang="ar-SA" smtClean="0"/>
              <a:pPr>
                <a:defRPr/>
              </a:pPr>
              <a:t>10</a:t>
            </a:fld>
            <a:endParaRPr lang="en-US"/>
          </a:p>
        </p:txBody>
      </p:sp>
      <p:pic>
        <p:nvPicPr>
          <p:cNvPr id="5" name="Picture 4"/>
          <p:cNvPicPr>
            <a:picLocks noChangeAspect="1"/>
          </p:cNvPicPr>
          <p:nvPr/>
        </p:nvPicPr>
        <p:blipFill>
          <a:blip r:embed="rId2"/>
          <a:stretch>
            <a:fillRect/>
          </a:stretch>
        </p:blipFill>
        <p:spPr>
          <a:xfrm>
            <a:off x="219046" y="1146629"/>
            <a:ext cx="8705907" cy="2449156"/>
          </a:xfrm>
          <a:prstGeom prst="rect">
            <a:avLst/>
          </a:prstGeom>
        </p:spPr>
      </p:pic>
    </p:spTree>
    <p:extLst>
      <p:ext uri="{BB962C8B-B14F-4D97-AF65-F5344CB8AC3E}">
        <p14:creationId xmlns:p14="http://schemas.microsoft.com/office/powerpoint/2010/main" val="3479918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RTMCM Portal </a:t>
            </a:r>
            <a:r>
              <a:rPr lang="en-US" dirty="0" smtClean="0"/>
              <a:t>– Video Retrieval</a:t>
            </a:r>
            <a:endParaRPr lang="en-US" dirty="0"/>
          </a:p>
        </p:txBody>
      </p:sp>
      <p:sp>
        <p:nvSpPr>
          <p:cNvPr id="3" name="Content Placeholder 2"/>
          <p:cNvSpPr>
            <a:spLocks noGrp="1"/>
          </p:cNvSpPr>
          <p:nvPr>
            <p:ph idx="1"/>
          </p:nvPr>
        </p:nvSpPr>
        <p:spPr>
          <a:xfrm>
            <a:off x="223025" y="1462674"/>
            <a:ext cx="4070195" cy="4633325"/>
          </a:xfrm>
        </p:spPr>
        <p:txBody>
          <a:bodyPr>
            <a:noAutofit/>
          </a:bodyPr>
          <a:lstStyle/>
          <a:p>
            <a:pPr algn="l" rtl="0"/>
            <a:r>
              <a:rPr lang="en-US" sz="1800" dirty="0"/>
              <a:t>P</a:t>
            </a:r>
            <a:r>
              <a:rPr lang="en-US" sz="1800" dirty="0" smtClean="0"/>
              <a:t>ortal includes playback </a:t>
            </a:r>
            <a:r>
              <a:rPr lang="en-US" sz="1800" dirty="0"/>
              <a:t>for the videos </a:t>
            </a:r>
            <a:r>
              <a:rPr lang="en-US" sz="1800" dirty="0" smtClean="0"/>
              <a:t>with features as</a:t>
            </a:r>
          </a:p>
          <a:p>
            <a:pPr lvl="1" algn="l" rtl="0"/>
            <a:r>
              <a:rPr lang="en-US" sz="1800" dirty="0" smtClean="0"/>
              <a:t>Browsing through recordings</a:t>
            </a:r>
          </a:p>
          <a:p>
            <a:pPr lvl="2" algn="l" rtl="0"/>
            <a:r>
              <a:rPr lang="en-US" sz="1800" dirty="0" smtClean="0"/>
              <a:t>Filter by metadata</a:t>
            </a:r>
          </a:p>
          <a:p>
            <a:pPr lvl="2" algn="l" rtl="0"/>
            <a:r>
              <a:rPr lang="en-US" sz="1800" dirty="0" smtClean="0"/>
              <a:t>Enterprise Search</a:t>
            </a:r>
          </a:p>
          <a:p>
            <a:pPr lvl="2" algn="l" rtl="0"/>
            <a:r>
              <a:rPr lang="en-US" sz="1800" dirty="0" smtClean="0"/>
              <a:t>And other content management features</a:t>
            </a:r>
          </a:p>
          <a:p>
            <a:pPr lvl="1" algn="l" rtl="0"/>
            <a:r>
              <a:rPr lang="en-US" sz="1800" dirty="0" smtClean="0"/>
              <a:t>Play</a:t>
            </a:r>
            <a:r>
              <a:rPr lang="en-US" sz="1800" dirty="0"/>
              <a:t>, stop, </a:t>
            </a:r>
            <a:r>
              <a:rPr lang="en-US" sz="1800" dirty="0" smtClean="0"/>
              <a:t>rewind</a:t>
            </a:r>
            <a:endParaRPr lang="en-US" sz="1800" dirty="0"/>
          </a:p>
          <a:p>
            <a:pPr lvl="1" algn="l" rtl="0"/>
            <a:r>
              <a:rPr lang="en-US" sz="1800" dirty="0" smtClean="0"/>
              <a:t>Note: Video editing available through recording software only</a:t>
            </a:r>
            <a:endParaRPr lang="en-US" sz="1800" dirty="0"/>
          </a:p>
          <a:p>
            <a:pPr algn="l" rtl="0"/>
            <a:endParaRPr lang="en-US" sz="1800" dirty="0"/>
          </a:p>
        </p:txBody>
      </p:sp>
      <p:sp>
        <p:nvSpPr>
          <p:cNvPr id="4" name="Slide Number Placeholder 3"/>
          <p:cNvSpPr>
            <a:spLocks noGrp="1"/>
          </p:cNvSpPr>
          <p:nvPr>
            <p:ph type="sldNum" sz="quarter" idx="12"/>
          </p:nvPr>
        </p:nvSpPr>
        <p:spPr/>
        <p:txBody>
          <a:bodyPr/>
          <a:lstStyle/>
          <a:p>
            <a:pPr>
              <a:defRPr/>
            </a:pPr>
            <a:fld id="{42E677FB-04DA-457B-8BA7-1D8353F8ADA2}" type="slidenum">
              <a:rPr lang="ar-SA" smtClean="0"/>
              <a:pPr>
                <a:defRPr/>
              </a:pPr>
              <a:t>11</a:t>
            </a:fld>
            <a:endParaRPr lang="en-US"/>
          </a:p>
        </p:txBody>
      </p:sp>
      <p:pic>
        <p:nvPicPr>
          <p:cNvPr id="5" name="Picture 4"/>
          <p:cNvPicPr/>
          <p:nvPr/>
        </p:nvPicPr>
        <p:blipFill>
          <a:blip r:embed="rId2"/>
          <a:stretch>
            <a:fillRect/>
          </a:stretch>
        </p:blipFill>
        <p:spPr>
          <a:xfrm>
            <a:off x="4861930" y="1773044"/>
            <a:ext cx="3090747" cy="3339917"/>
          </a:xfrm>
          <a:prstGeom prst="rect">
            <a:avLst/>
          </a:prstGeom>
        </p:spPr>
      </p:pic>
    </p:spTree>
    <p:extLst>
      <p:ext uri="{BB962C8B-B14F-4D97-AF65-F5344CB8AC3E}">
        <p14:creationId xmlns:p14="http://schemas.microsoft.com/office/powerpoint/2010/main" val="2987402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12</a:t>
            </a:fld>
            <a:endParaRPr lang="en-US"/>
          </a:p>
        </p:txBody>
      </p:sp>
      <p:sp>
        <p:nvSpPr>
          <p:cNvPr id="5" name="Title 1"/>
          <p:cNvSpPr>
            <a:spLocks noGrp="1"/>
          </p:cNvSpPr>
          <p:nvPr>
            <p:ph type="title"/>
          </p:nvPr>
        </p:nvSpPr>
        <p:spPr/>
        <p:txBody>
          <a:bodyPr rtlCol="0">
            <a:normAutofit/>
          </a:bodyPr>
          <a:lstStyle/>
          <a:p>
            <a:pPr eaLnBrk="1" fontAlgn="auto" hangingPunct="1">
              <a:spcAft>
                <a:spcPts val="0"/>
              </a:spcAft>
              <a:defRPr/>
            </a:pPr>
            <a:r>
              <a:rPr lang="en-US" b="1" dirty="0" smtClean="0">
                <a:solidFill>
                  <a:schemeClr val="accent2"/>
                </a:solidFill>
              </a:rPr>
              <a:t>COMPONENTS OF EJIS</a:t>
            </a:r>
            <a:endParaRPr lang="en-US" b="1" dirty="0">
              <a:solidFill>
                <a:schemeClr val="accent2"/>
              </a:solidFill>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61610308"/>
              </p:ext>
            </p:extLst>
          </p:nvPr>
        </p:nvGraphicFramePr>
        <p:xfrm>
          <a:off x="457200" y="1233488"/>
          <a:ext cx="8229600" cy="489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68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13</a:t>
            </a:fld>
            <a:endParaRPr lang="en-US"/>
          </a:p>
        </p:txBody>
      </p:sp>
      <p:sp>
        <p:nvSpPr>
          <p:cNvPr id="5" name="Title 1"/>
          <p:cNvSpPr>
            <a:spLocks noGrp="1"/>
          </p:cNvSpPr>
          <p:nvPr>
            <p:ph type="title"/>
          </p:nvPr>
        </p:nvSpPr>
        <p:spPr bwMode="auto">
          <a:xfrm>
            <a:off x="457200" y="274637"/>
            <a:ext cx="8229600" cy="8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accent2"/>
                </a:solidFill>
                <a:effectLst/>
                <a:uLnTx/>
                <a:uFillTx/>
              </a:rPr>
              <a:t>COMPONENTS OF </a:t>
            </a:r>
            <a:r>
              <a:rPr kumimoji="0" lang="en-US" b="1" i="0" u="none" strike="noStrike" kern="0" cap="none" spc="0" normalizeH="0" baseline="0" noProof="0" dirty="0" smtClean="0">
                <a:ln>
                  <a:noFill/>
                </a:ln>
                <a:solidFill>
                  <a:schemeClr val="accent2"/>
                </a:solidFill>
                <a:effectLst/>
                <a:uLnTx/>
                <a:uFillTx/>
              </a:rPr>
              <a:t>RTMCM Cont</a:t>
            </a:r>
            <a:r>
              <a:rPr kumimoji="0" lang="en-US" b="1" i="0" u="none" strike="noStrike" kern="0" cap="none" spc="0" normalizeH="0" baseline="0" noProof="0" dirty="0" smtClean="0">
                <a:ln>
                  <a:noFill/>
                </a:ln>
                <a:solidFill>
                  <a:schemeClr val="accent2"/>
                </a:solidFill>
                <a:effectLst/>
                <a:uLnTx/>
                <a:uFillTx/>
              </a:rPr>
              <a:t>.</a:t>
            </a:r>
            <a:endParaRPr kumimoji="0" lang="en-US" sz="1800" b="1" i="0" u="none" strike="noStrike" kern="0" cap="none" spc="0" normalizeH="0" baseline="0" noProof="0" dirty="0">
              <a:ln>
                <a:noFill/>
              </a:ln>
              <a:solidFill>
                <a:schemeClr val="accent2"/>
              </a:solidFill>
              <a:effectLst/>
              <a:uLnTx/>
              <a:uFillTx/>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107281757"/>
              </p:ext>
            </p:extLst>
          </p:nvPr>
        </p:nvGraphicFramePr>
        <p:xfrm>
          <a:off x="488950" y="1047750"/>
          <a:ext cx="81788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760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14</a:t>
            </a:fld>
            <a:endParaRPr lang="en-US"/>
          </a:p>
        </p:txBody>
      </p:sp>
      <p:sp>
        <p:nvSpPr>
          <p:cNvPr id="5" name="Title 1"/>
          <p:cNvSpPr>
            <a:spLocks noGrp="1"/>
          </p:cNvSpPr>
          <p:nvPr>
            <p:ph type="title"/>
          </p:nvPr>
        </p:nvSpPr>
        <p:spPr bwMode="auto">
          <a:xfrm>
            <a:off x="457200" y="274637"/>
            <a:ext cx="8229600" cy="8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accent2"/>
                </a:solidFill>
                <a:effectLst/>
                <a:uLnTx/>
                <a:uFillTx/>
              </a:rPr>
              <a:t>COMPONENTS OF </a:t>
            </a:r>
            <a:r>
              <a:rPr kumimoji="0" lang="en-US" b="1" i="0" u="none" strike="noStrike" kern="0" cap="none" spc="0" normalizeH="0" baseline="0" noProof="0" dirty="0" smtClean="0">
                <a:ln>
                  <a:noFill/>
                </a:ln>
                <a:solidFill>
                  <a:schemeClr val="accent2"/>
                </a:solidFill>
                <a:effectLst/>
                <a:uLnTx/>
                <a:uFillTx/>
              </a:rPr>
              <a:t>RTMCM Cont</a:t>
            </a:r>
            <a:r>
              <a:rPr kumimoji="0" lang="en-US" b="1" i="0" u="none" strike="noStrike" kern="0" cap="none" spc="0" normalizeH="0" baseline="0" noProof="0" dirty="0" smtClean="0">
                <a:ln>
                  <a:noFill/>
                </a:ln>
                <a:solidFill>
                  <a:schemeClr val="accent2"/>
                </a:solidFill>
                <a:effectLst/>
                <a:uLnTx/>
                <a:uFillTx/>
              </a:rPr>
              <a:t>.</a:t>
            </a:r>
            <a:endParaRPr kumimoji="0" lang="en-US" sz="1800" b="1" i="0" u="none" strike="noStrike" kern="0" cap="none" spc="0" normalizeH="0" baseline="0" noProof="0" dirty="0">
              <a:ln>
                <a:noFill/>
              </a:ln>
              <a:solidFill>
                <a:schemeClr val="accent2"/>
              </a:solidFill>
              <a:effectLst/>
              <a:uLnTx/>
              <a:uFillTx/>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4200208331"/>
              </p:ext>
            </p:extLst>
          </p:nvPr>
        </p:nvGraphicFramePr>
        <p:xfrm>
          <a:off x="457200" y="1233488"/>
          <a:ext cx="8229600" cy="489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481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15</a:t>
            </a:fld>
            <a:endParaRPr lang="en-US"/>
          </a:p>
        </p:txBody>
      </p:sp>
      <p:sp>
        <p:nvSpPr>
          <p:cNvPr id="5" name="Title 1"/>
          <p:cNvSpPr>
            <a:spLocks noGrp="1"/>
          </p:cNvSpPr>
          <p:nvPr>
            <p:ph type="title"/>
          </p:nvPr>
        </p:nvSpPr>
        <p:spPr>
          <a:xfrm>
            <a:off x="549275" y="185737"/>
            <a:ext cx="8229600" cy="871992"/>
          </a:xfrm>
        </p:spPr>
        <p:txBody>
          <a:bodyPr rtlCol="0">
            <a:normAutofit/>
          </a:bodyPr>
          <a:lstStyle/>
          <a:p>
            <a:pPr eaLnBrk="1" fontAlgn="auto" hangingPunct="1">
              <a:spcAft>
                <a:spcPts val="0"/>
              </a:spcAft>
              <a:defRPr/>
            </a:pPr>
            <a:r>
              <a:rPr lang="en-US" sz="2800" dirty="0">
                <a:solidFill>
                  <a:schemeClr val="accent2"/>
                </a:solidFill>
              </a:rPr>
              <a:t>WORKING OF DSA ALGORITHM </a:t>
            </a:r>
            <a:r>
              <a:rPr lang="en-US" sz="2800" b="1" dirty="0" smtClean="0">
                <a:solidFill>
                  <a:schemeClr val="accent2"/>
                </a:solidFill>
              </a:rPr>
              <a:t> </a:t>
            </a:r>
            <a:endParaRPr lang="en-US" sz="2800" b="1" dirty="0">
              <a:solidFill>
                <a:schemeClr val="accent2"/>
              </a:solidFill>
            </a:endParaRPr>
          </a:p>
        </p:txBody>
      </p:sp>
      <p:sp>
        <p:nvSpPr>
          <p:cNvPr id="6" name="Rectangle 5"/>
          <p:cNvSpPr/>
          <p:nvPr/>
        </p:nvSpPr>
        <p:spPr>
          <a:xfrm>
            <a:off x="1371600" y="1420041"/>
            <a:ext cx="2568575" cy="1109662"/>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MESSAGE DIGEST</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Rectangle 6"/>
          <p:cNvSpPr/>
          <p:nvPr/>
        </p:nvSpPr>
        <p:spPr>
          <a:xfrm>
            <a:off x="1371600" y="4331516"/>
            <a:ext cx="2568575" cy="1252537"/>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SIGNATURE DIGESTION</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Straight Arrow Connector 7"/>
          <p:cNvCxnSpPr>
            <a:stCxn id="6" idx="2"/>
            <a:endCxn id="7" idx="0"/>
          </p:cNvCxnSpPr>
          <p:nvPr/>
        </p:nvCxnSpPr>
        <p:spPr>
          <a:xfrm>
            <a:off x="2655888" y="2529703"/>
            <a:ext cx="0" cy="1801813"/>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9" name="Rectangle 8"/>
          <p:cNvSpPr/>
          <p:nvPr/>
        </p:nvSpPr>
        <p:spPr>
          <a:xfrm>
            <a:off x="5540375" y="1431153"/>
            <a:ext cx="2384425" cy="110966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MESSAGE DIGEST</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0" name="Rectangle 9"/>
          <p:cNvSpPr/>
          <p:nvPr/>
        </p:nvSpPr>
        <p:spPr>
          <a:xfrm>
            <a:off x="5540375" y="4342628"/>
            <a:ext cx="2384425" cy="1252538"/>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SIGNATURE VERIFICATION</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1" name="Straight Arrow Connector 10"/>
          <p:cNvCxnSpPr>
            <a:stCxn id="9" idx="2"/>
            <a:endCxn id="10" idx="0"/>
          </p:cNvCxnSpPr>
          <p:nvPr/>
        </p:nvCxnSpPr>
        <p:spPr>
          <a:xfrm>
            <a:off x="6732588" y="2540816"/>
            <a:ext cx="0" cy="180181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2" name="Straight Arrow Connector 11"/>
          <p:cNvCxnSpPr/>
          <p:nvPr/>
        </p:nvCxnSpPr>
        <p:spPr>
          <a:xfrm>
            <a:off x="3940175" y="5333228"/>
            <a:ext cx="160655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3" name="Straight Arrow Connector 12"/>
          <p:cNvCxnSpPr/>
          <p:nvPr/>
        </p:nvCxnSpPr>
        <p:spPr>
          <a:xfrm>
            <a:off x="4178300" y="4582341"/>
            <a:ext cx="1362075"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4" name="TextBox 13"/>
          <p:cNvSpPr txBox="1">
            <a:spLocks noChangeArrowheads="1"/>
          </p:cNvSpPr>
          <p:nvPr/>
        </p:nvSpPr>
        <p:spPr bwMode="auto">
          <a:xfrm>
            <a:off x="4016375" y="4636316"/>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Calibri" pitchFamily="34" charset="0"/>
              </a:rPr>
              <a:t>Public Key</a:t>
            </a:r>
            <a:endParaRPr lang="en-IN">
              <a:latin typeface="Calibri" pitchFamily="34" charset="0"/>
            </a:endParaRPr>
          </a:p>
        </p:txBody>
      </p:sp>
      <p:sp>
        <p:nvSpPr>
          <p:cNvPr id="15" name="TextBox 14"/>
          <p:cNvSpPr txBox="1">
            <a:spLocks noChangeArrowheads="1"/>
          </p:cNvSpPr>
          <p:nvPr/>
        </p:nvSpPr>
        <p:spPr bwMode="auto">
          <a:xfrm>
            <a:off x="4059237" y="5374385"/>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Calibri" pitchFamily="34" charset="0"/>
              </a:rPr>
              <a:t>Signature</a:t>
            </a:r>
            <a:endParaRPr lang="en-IN" dirty="0">
              <a:latin typeface="Calibri" pitchFamily="34" charset="0"/>
            </a:endParaRPr>
          </a:p>
        </p:txBody>
      </p:sp>
      <p:sp>
        <p:nvSpPr>
          <p:cNvPr id="17" name="TextBox 18"/>
          <p:cNvSpPr txBox="1">
            <a:spLocks noChangeArrowheads="1"/>
          </p:cNvSpPr>
          <p:nvPr/>
        </p:nvSpPr>
        <p:spPr bwMode="auto">
          <a:xfrm>
            <a:off x="8034338" y="4582341"/>
            <a:ext cx="1295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dirty="0">
                <a:latin typeface="Calibri" pitchFamily="34" charset="0"/>
              </a:rPr>
              <a:t>Valid</a:t>
            </a:r>
          </a:p>
          <a:p>
            <a:pPr eaLnBrk="1" hangingPunct="1"/>
            <a:endParaRPr lang="en-US" sz="1800" dirty="0">
              <a:latin typeface="Calibri" pitchFamily="34" charset="0"/>
            </a:endParaRPr>
          </a:p>
          <a:p>
            <a:pPr eaLnBrk="1" hangingPunct="1"/>
            <a:r>
              <a:rPr lang="en-US" sz="1800" dirty="0">
                <a:latin typeface="Calibri" pitchFamily="34" charset="0"/>
              </a:rPr>
              <a:t>Invalid</a:t>
            </a:r>
            <a:endParaRPr lang="en-IN" sz="1800" dirty="0">
              <a:latin typeface="Calibri" pitchFamily="34" charset="0"/>
            </a:endParaRPr>
          </a:p>
        </p:txBody>
      </p:sp>
      <p:cxnSp>
        <p:nvCxnSpPr>
          <p:cNvPr id="18" name="Straight Arrow Connector 17"/>
          <p:cNvCxnSpPr/>
          <p:nvPr/>
        </p:nvCxnSpPr>
        <p:spPr>
          <a:xfrm>
            <a:off x="8013700" y="5069584"/>
            <a:ext cx="89074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9" name="TextBox 16"/>
          <p:cNvSpPr txBox="1">
            <a:spLocks noChangeArrowheads="1"/>
          </p:cNvSpPr>
          <p:nvPr/>
        </p:nvSpPr>
        <p:spPr bwMode="auto">
          <a:xfrm>
            <a:off x="76199" y="4582341"/>
            <a:ext cx="17907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dirty="0">
                <a:latin typeface="Calibri" pitchFamily="34" charset="0"/>
              </a:rPr>
              <a:t>Private Key</a:t>
            </a:r>
            <a:endParaRPr lang="en-IN" sz="1800" dirty="0">
              <a:latin typeface="Calibri" pitchFamily="34" charset="0"/>
            </a:endParaRPr>
          </a:p>
        </p:txBody>
      </p:sp>
      <p:cxnSp>
        <p:nvCxnSpPr>
          <p:cNvPr id="20" name="Straight Arrow Connector 19"/>
          <p:cNvCxnSpPr/>
          <p:nvPr/>
        </p:nvCxnSpPr>
        <p:spPr>
          <a:xfrm>
            <a:off x="198329" y="4982451"/>
            <a:ext cx="1020871"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12659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16</a:t>
            </a:fld>
            <a:endParaRPr lang="en-US"/>
          </a:p>
        </p:txBody>
      </p:sp>
      <p:sp>
        <p:nvSpPr>
          <p:cNvPr id="5" name="Title 1"/>
          <p:cNvSpPr>
            <a:spLocks noGrp="1"/>
          </p:cNvSpPr>
          <p:nvPr>
            <p:ph type="title"/>
          </p:nvPr>
        </p:nvSpPr>
        <p:spPr>
          <a:xfrm>
            <a:off x="584200" y="249237"/>
            <a:ext cx="8229600" cy="871992"/>
          </a:xfrm>
        </p:spPr>
        <p:txBody>
          <a:bodyPr rtlCol="0">
            <a:normAutofit/>
          </a:bodyPr>
          <a:lstStyle/>
          <a:p>
            <a:pPr eaLnBrk="1" fontAlgn="auto" hangingPunct="1">
              <a:spcAft>
                <a:spcPts val="0"/>
              </a:spcAft>
              <a:defRPr/>
            </a:pPr>
            <a:r>
              <a:rPr lang="en-US" sz="2800" dirty="0">
                <a:solidFill>
                  <a:schemeClr val="accent2"/>
                </a:solidFill>
              </a:rPr>
              <a:t>WORKING OF DSA ALGORITHM Cont.</a:t>
            </a:r>
            <a:endParaRPr lang="en-US" sz="2800" b="1" dirty="0">
              <a:solidFill>
                <a:schemeClr val="accent2"/>
              </a:solidFill>
            </a:endParaRPr>
          </a:p>
        </p:txBody>
      </p:sp>
      <p:sp>
        <p:nvSpPr>
          <p:cNvPr id="6" name="Content Placeholder 2"/>
          <p:cNvSpPr>
            <a:spLocks noGrp="1"/>
          </p:cNvSpPr>
          <p:nvPr>
            <p:ph idx="1"/>
          </p:nvPr>
        </p:nvSpPr>
        <p:spPr bwMode="auto">
          <a:xfrm>
            <a:off x="457200" y="1233714"/>
            <a:ext cx="8229600" cy="48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Using Digital Signature Algorithm (DSA)</a:t>
            </a:r>
          </a:p>
          <a:p>
            <a:pPr marL="0" marR="0" lvl="0" indent="0" algn="l" defTabSz="914400" eaLnBrk="1" fontAlgn="auto" latinLnBrk="0" hangingPunct="1">
              <a:lnSpc>
                <a:spcPct val="100000"/>
              </a:lnSpc>
              <a:spcBef>
                <a:spcPts val="0"/>
              </a:spcBef>
              <a:spcAft>
                <a:spcPts val="0"/>
              </a:spcAft>
              <a:buClrTx/>
              <a:buSzTx/>
              <a:buFont typeface="Arial" charset="0"/>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7" name="TextBox 6"/>
          <p:cNvSpPr txBox="1"/>
          <p:nvPr/>
        </p:nvSpPr>
        <p:spPr>
          <a:xfrm>
            <a:off x="1739900" y="1794657"/>
            <a:ext cx="1854200" cy="400110"/>
          </a:xfrm>
          <a:prstGeom prst="rect">
            <a:avLst/>
          </a:prstGeom>
          <a:noFill/>
        </p:spPr>
        <p:txBody>
          <a:bodyPr wrap="square" rtlCol="0">
            <a:spAutoFit/>
          </a:bodyPr>
          <a:lstStyle/>
          <a:p>
            <a:pPr algn="ctr"/>
            <a:r>
              <a:rPr lang="en-US" dirty="0" smtClean="0">
                <a:solidFill>
                  <a:srgbClr val="000000"/>
                </a:solidFill>
              </a:rPr>
              <a:t>Actions</a:t>
            </a:r>
            <a:endParaRPr lang="en-US" dirty="0">
              <a:solidFill>
                <a:srgbClr val="000000"/>
              </a:solidFill>
            </a:endParaRPr>
          </a:p>
        </p:txBody>
      </p:sp>
      <p:sp>
        <p:nvSpPr>
          <p:cNvPr id="10" name="Rounded Rectangle 9"/>
          <p:cNvSpPr/>
          <p:nvPr/>
        </p:nvSpPr>
        <p:spPr>
          <a:xfrm>
            <a:off x="1600200" y="2365112"/>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1" name="TextBox 10"/>
          <p:cNvSpPr txBox="1"/>
          <p:nvPr/>
        </p:nvSpPr>
        <p:spPr>
          <a:xfrm>
            <a:off x="1600200" y="2357130"/>
            <a:ext cx="2044700" cy="430887"/>
          </a:xfrm>
          <a:prstGeom prst="rect">
            <a:avLst/>
          </a:prstGeom>
          <a:noFill/>
        </p:spPr>
        <p:txBody>
          <a:bodyPr wrap="square" rtlCol="0">
            <a:spAutoFit/>
          </a:bodyPr>
          <a:lstStyle/>
          <a:p>
            <a:pPr lvl="0" algn="ctr"/>
            <a:r>
              <a:rPr lang="en-US" sz="1100" dirty="0">
                <a:solidFill>
                  <a:schemeClr val="bg1"/>
                </a:solidFill>
              </a:rPr>
              <a:t>Get the claimed </a:t>
            </a:r>
            <a:r>
              <a:rPr lang="en-US" sz="1100" dirty="0" err="1">
                <a:solidFill>
                  <a:schemeClr val="bg1"/>
                </a:solidFill>
              </a:rPr>
              <a:t>Signatory,s</a:t>
            </a:r>
            <a:r>
              <a:rPr lang="en-US" sz="1100" dirty="0">
                <a:solidFill>
                  <a:schemeClr val="bg1"/>
                </a:solidFill>
              </a:rPr>
              <a:t> </a:t>
            </a:r>
            <a:r>
              <a:rPr lang="en-US" sz="1100" dirty="0" smtClean="0">
                <a:solidFill>
                  <a:schemeClr val="bg1"/>
                </a:solidFill>
              </a:rPr>
              <a:t>identifier</a:t>
            </a:r>
            <a:endParaRPr lang="en-US" sz="1100" dirty="0">
              <a:solidFill>
                <a:schemeClr val="bg1"/>
              </a:solidFill>
            </a:endParaRPr>
          </a:p>
        </p:txBody>
      </p:sp>
      <p:sp>
        <p:nvSpPr>
          <p:cNvPr id="13" name="Rounded Rectangle 12"/>
          <p:cNvSpPr/>
          <p:nvPr/>
        </p:nvSpPr>
        <p:spPr>
          <a:xfrm>
            <a:off x="1600200" y="3240876"/>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Rounded Rectangle 13"/>
          <p:cNvSpPr/>
          <p:nvPr/>
        </p:nvSpPr>
        <p:spPr>
          <a:xfrm>
            <a:off x="1587500" y="4077728"/>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5" name="Rounded Rectangle 14"/>
          <p:cNvSpPr/>
          <p:nvPr/>
        </p:nvSpPr>
        <p:spPr>
          <a:xfrm>
            <a:off x="1574800" y="4931124"/>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6" name="TextBox 15"/>
          <p:cNvSpPr txBox="1"/>
          <p:nvPr/>
        </p:nvSpPr>
        <p:spPr>
          <a:xfrm>
            <a:off x="1600200" y="3248858"/>
            <a:ext cx="2044700" cy="430887"/>
          </a:xfrm>
          <a:prstGeom prst="rect">
            <a:avLst/>
          </a:prstGeom>
          <a:noFill/>
        </p:spPr>
        <p:txBody>
          <a:bodyPr wrap="square" rtlCol="0">
            <a:spAutoFit/>
          </a:bodyPr>
          <a:lstStyle/>
          <a:p>
            <a:pPr lvl="0" algn="ctr"/>
            <a:r>
              <a:rPr lang="en-US" sz="1100" dirty="0" smtClean="0">
                <a:solidFill>
                  <a:schemeClr val="bg1"/>
                </a:solidFill>
              </a:rPr>
              <a:t>Obtain the domain parameters and public key</a:t>
            </a:r>
          </a:p>
        </p:txBody>
      </p:sp>
      <p:sp>
        <p:nvSpPr>
          <p:cNvPr id="17" name="TextBox 16"/>
          <p:cNvSpPr txBox="1"/>
          <p:nvPr/>
        </p:nvSpPr>
        <p:spPr>
          <a:xfrm>
            <a:off x="1562100" y="4122356"/>
            <a:ext cx="2044700" cy="430887"/>
          </a:xfrm>
          <a:prstGeom prst="rect">
            <a:avLst/>
          </a:prstGeom>
          <a:noFill/>
        </p:spPr>
        <p:txBody>
          <a:bodyPr wrap="square" rtlCol="0">
            <a:spAutoFit/>
          </a:bodyPr>
          <a:lstStyle/>
          <a:p>
            <a:pPr lvl="0" algn="ctr"/>
            <a:r>
              <a:rPr lang="en-US" sz="1100" dirty="0">
                <a:solidFill>
                  <a:schemeClr val="bg1"/>
                </a:solidFill>
              </a:rPr>
              <a:t>Generate a message </a:t>
            </a:r>
            <a:r>
              <a:rPr lang="en-US" sz="1100" dirty="0" smtClean="0">
                <a:solidFill>
                  <a:schemeClr val="bg1"/>
                </a:solidFill>
              </a:rPr>
              <a:t>digest</a:t>
            </a:r>
            <a:endParaRPr lang="en-US" sz="1100" dirty="0">
              <a:solidFill>
                <a:schemeClr val="bg1"/>
              </a:solidFill>
            </a:endParaRPr>
          </a:p>
        </p:txBody>
      </p:sp>
      <p:sp>
        <p:nvSpPr>
          <p:cNvPr id="18" name="TextBox 17"/>
          <p:cNvSpPr txBox="1"/>
          <p:nvPr/>
        </p:nvSpPr>
        <p:spPr>
          <a:xfrm>
            <a:off x="1600200" y="5039530"/>
            <a:ext cx="2044700" cy="261610"/>
          </a:xfrm>
          <a:prstGeom prst="rect">
            <a:avLst/>
          </a:prstGeom>
          <a:noFill/>
        </p:spPr>
        <p:txBody>
          <a:bodyPr wrap="square" rtlCol="0">
            <a:spAutoFit/>
          </a:bodyPr>
          <a:lstStyle/>
          <a:p>
            <a:pPr lvl="0"/>
            <a:r>
              <a:rPr lang="en-US" sz="1100" dirty="0">
                <a:solidFill>
                  <a:schemeClr val="bg1"/>
                </a:solidFill>
              </a:rPr>
              <a:t>verify  the digital signature</a:t>
            </a:r>
          </a:p>
        </p:txBody>
      </p:sp>
      <p:sp>
        <p:nvSpPr>
          <p:cNvPr id="19" name="Rounded Rectangle 18"/>
          <p:cNvSpPr/>
          <p:nvPr/>
        </p:nvSpPr>
        <p:spPr>
          <a:xfrm>
            <a:off x="4940300" y="2357130"/>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TextBox 19"/>
          <p:cNvSpPr txBox="1"/>
          <p:nvPr/>
        </p:nvSpPr>
        <p:spPr>
          <a:xfrm>
            <a:off x="4940300" y="2396143"/>
            <a:ext cx="2044700" cy="430887"/>
          </a:xfrm>
          <a:prstGeom prst="rect">
            <a:avLst/>
          </a:prstGeom>
          <a:noFill/>
        </p:spPr>
        <p:txBody>
          <a:bodyPr wrap="square" rtlCol="0">
            <a:spAutoFit/>
          </a:bodyPr>
          <a:lstStyle/>
          <a:p>
            <a:pPr lvl="0" algn="ctr"/>
            <a:r>
              <a:rPr lang="en-US" sz="1100" dirty="0">
                <a:solidFill>
                  <a:schemeClr val="bg1"/>
                </a:solidFill>
              </a:rPr>
              <a:t>Obtain Assurance of the claimed signatory’s identity</a:t>
            </a:r>
          </a:p>
        </p:txBody>
      </p:sp>
      <p:sp>
        <p:nvSpPr>
          <p:cNvPr id="21" name="Rounded Rectangle 20"/>
          <p:cNvSpPr/>
          <p:nvPr/>
        </p:nvSpPr>
        <p:spPr>
          <a:xfrm>
            <a:off x="4940300" y="3201964"/>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2" name="Rounded Rectangle 21"/>
          <p:cNvSpPr/>
          <p:nvPr/>
        </p:nvSpPr>
        <p:spPr>
          <a:xfrm>
            <a:off x="4965700" y="4077399"/>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3" name="Rounded Rectangle 22"/>
          <p:cNvSpPr/>
          <p:nvPr/>
        </p:nvSpPr>
        <p:spPr>
          <a:xfrm>
            <a:off x="4965700" y="4932413"/>
            <a:ext cx="2019300" cy="495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4" name="TextBox 23"/>
          <p:cNvSpPr txBox="1"/>
          <p:nvPr/>
        </p:nvSpPr>
        <p:spPr>
          <a:xfrm>
            <a:off x="4940300" y="3234170"/>
            <a:ext cx="2044700" cy="430887"/>
          </a:xfrm>
          <a:prstGeom prst="rect">
            <a:avLst/>
          </a:prstGeom>
          <a:noFill/>
        </p:spPr>
        <p:txBody>
          <a:bodyPr wrap="square" rtlCol="0">
            <a:spAutoFit/>
          </a:bodyPr>
          <a:lstStyle/>
          <a:p>
            <a:pPr lvl="0" algn="ctr"/>
            <a:r>
              <a:rPr lang="en-US" sz="1100" dirty="0">
                <a:solidFill>
                  <a:schemeClr val="bg1"/>
                </a:solidFill>
              </a:rPr>
              <a:t>Obtain Assurance of domain parameter validity</a:t>
            </a:r>
          </a:p>
        </p:txBody>
      </p:sp>
      <p:sp>
        <p:nvSpPr>
          <p:cNvPr id="25" name="TextBox 24"/>
          <p:cNvSpPr txBox="1"/>
          <p:nvPr/>
        </p:nvSpPr>
        <p:spPr>
          <a:xfrm>
            <a:off x="4953000" y="4033405"/>
            <a:ext cx="2044700" cy="600164"/>
          </a:xfrm>
          <a:prstGeom prst="rect">
            <a:avLst/>
          </a:prstGeom>
          <a:noFill/>
        </p:spPr>
        <p:txBody>
          <a:bodyPr wrap="square" rtlCol="0">
            <a:spAutoFit/>
          </a:bodyPr>
          <a:lstStyle/>
          <a:p>
            <a:pPr lvl="0" algn="ctr"/>
            <a:r>
              <a:rPr lang="en-US" sz="1100" dirty="0">
                <a:solidFill>
                  <a:schemeClr val="bg1"/>
                </a:solidFill>
              </a:rPr>
              <a:t>Obtain Assurance </a:t>
            </a:r>
            <a:r>
              <a:rPr lang="en-US" sz="1100" dirty="0" smtClean="0">
                <a:solidFill>
                  <a:schemeClr val="bg1"/>
                </a:solidFill>
              </a:rPr>
              <a:t>of the validity of the owner’s public key</a:t>
            </a:r>
            <a:endParaRPr lang="en-US" sz="1100" dirty="0">
              <a:solidFill>
                <a:schemeClr val="bg1"/>
              </a:solidFill>
            </a:endParaRPr>
          </a:p>
        </p:txBody>
      </p:sp>
      <p:sp>
        <p:nvSpPr>
          <p:cNvPr id="26" name="TextBox 25"/>
          <p:cNvSpPr txBox="1"/>
          <p:nvPr/>
        </p:nvSpPr>
        <p:spPr>
          <a:xfrm>
            <a:off x="4953000" y="4879981"/>
            <a:ext cx="2044700" cy="600164"/>
          </a:xfrm>
          <a:prstGeom prst="rect">
            <a:avLst/>
          </a:prstGeom>
          <a:noFill/>
        </p:spPr>
        <p:txBody>
          <a:bodyPr wrap="square" rtlCol="0">
            <a:spAutoFit/>
          </a:bodyPr>
          <a:lstStyle/>
          <a:p>
            <a:pPr lvl="0" algn="ctr"/>
            <a:r>
              <a:rPr lang="en-US" sz="1100" dirty="0">
                <a:solidFill>
                  <a:schemeClr val="bg1"/>
                </a:solidFill>
              </a:rPr>
              <a:t>Obtain </a:t>
            </a:r>
            <a:r>
              <a:rPr lang="en-US" sz="1100" dirty="0" smtClean="0">
                <a:solidFill>
                  <a:schemeClr val="bg1"/>
                </a:solidFill>
              </a:rPr>
              <a:t>Assurance that the owner possess the private key</a:t>
            </a:r>
            <a:endParaRPr lang="en-US" sz="1100" dirty="0">
              <a:solidFill>
                <a:schemeClr val="bg1"/>
              </a:solidFill>
            </a:endParaRPr>
          </a:p>
        </p:txBody>
      </p:sp>
      <p:sp>
        <p:nvSpPr>
          <p:cNvPr id="28" name="Down Arrow 27"/>
          <p:cNvSpPr/>
          <p:nvPr/>
        </p:nvSpPr>
        <p:spPr>
          <a:xfrm>
            <a:off x="2470015" y="2958267"/>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2438400" y="3793238"/>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2438400" y="4630845"/>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07599" y="1794657"/>
            <a:ext cx="1484702" cy="400110"/>
          </a:xfrm>
          <a:prstGeom prst="rect">
            <a:avLst/>
          </a:prstGeom>
          <a:noFill/>
        </p:spPr>
        <p:txBody>
          <a:bodyPr wrap="none" rtlCol="0">
            <a:spAutoFit/>
          </a:bodyPr>
          <a:lstStyle/>
          <a:p>
            <a:r>
              <a:rPr lang="en-US" dirty="0">
                <a:solidFill>
                  <a:srgbClr val="000000"/>
                </a:solidFill>
              </a:rPr>
              <a:t>Assurance</a:t>
            </a:r>
          </a:p>
        </p:txBody>
      </p:sp>
      <p:sp>
        <p:nvSpPr>
          <p:cNvPr id="33" name="Rounded Rectangle 32"/>
          <p:cNvSpPr/>
          <p:nvPr/>
        </p:nvSpPr>
        <p:spPr>
          <a:xfrm>
            <a:off x="3312808" y="5739319"/>
            <a:ext cx="2019300" cy="36237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48" name="Bent-Up Arrow 2047"/>
          <p:cNvSpPr/>
          <p:nvPr/>
        </p:nvSpPr>
        <p:spPr>
          <a:xfrm rot="10800000">
            <a:off x="4435812" y="2573849"/>
            <a:ext cx="485032" cy="3043645"/>
          </a:xfrm>
          <a:prstGeom prst="bentUpArrow">
            <a:avLst>
              <a:gd name="adj1" fmla="val 8956"/>
              <a:gd name="adj2" fmla="val 19986"/>
              <a:gd name="adj3" fmla="val 370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5861050" y="3794663"/>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rot="5400000">
            <a:off x="4678327" y="4190057"/>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5400000">
            <a:off x="4682832" y="5039831"/>
            <a:ext cx="228600" cy="25489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nt-Up Arrow 37"/>
          <p:cNvSpPr/>
          <p:nvPr/>
        </p:nvSpPr>
        <p:spPr>
          <a:xfrm rot="10800000" flipH="1">
            <a:off x="6997700" y="3358158"/>
            <a:ext cx="778401" cy="1923420"/>
          </a:xfrm>
          <a:prstGeom prst="bentUpArrow">
            <a:avLst>
              <a:gd name="adj1" fmla="val 8956"/>
              <a:gd name="adj2" fmla="val 19986"/>
              <a:gd name="adj3"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5400000">
            <a:off x="7200222" y="4936503"/>
            <a:ext cx="228604" cy="633649"/>
          </a:xfrm>
          <a:prstGeom prst="downArrow">
            <a:avLst>
              <a:gd name="adj1" fmla="val 25115"/>
              <a:gd name="adj2" fmla="val 464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TextBox 2048"/>
          <p:cNvSpPr txBox="1"/>
          <p:nvPr/>
        </p:nvSpPr>
        <p:spPr>
          <a:xfrm>
            <a:off x="3268995" y="5712790"/>
            <a:ext cx="2106925" cy="430887"/>
          </a:xfrm>
          <a:prstGeom prst="rect">
            <a:avLst/>
          </a:prstGeom>
          <a:noFill/>
        </p:spPr>
        <p:txBody>
          <a:bodyPr wrap="square" rtlCol="0">
            <a:spAutoFit/>
          </a:bodyPr>
          <a:lstStyle/>
          <a:p>
            <a:pPr algn="ctr"/>
            <a:r>
              <a:rPr lang="en-US" sz="1100" dirty="0" smtClean="0">
                <a:solidFill>
                  <a:schemeClr val="bg1"/>
                </a:solidFill>
              </a:rPr>
              <a:t>Digital Signature Validation Complete</a:t>
            </a:r>
            <a:endParaRPr lang="en-US" sz="1100" dirty="0">
              <a:solidFill>
                <a:schemeClr val="bg1"/>
              </a:solidFill>
            </a:endParaRPr>
          </a:p>
        </p:txBody>
      </p:sp>
      <p:sp>
        <p:nvSpPr>
          <p:cNvPr id="41" name="Bent-Up Arrow 40"/>
          <p:cNvSpPr/>
          <p:nvPr/>
        </p:nvSpPr>
        <p:spPr>
          <a:xfrm rot="5400000">
            <a:off x="2687524" y="5347767"/>
            <a:ext cx="445722" cy="783105"/>
          </a:xfrm>
          <a:prstGeom prst="bentUpArrow">
            <a:avLst>
              <a:gd name="adj1" fmla="val 8956"/>
              <a:gd name="adj2" fmla="val 19986"/>
              <a:gd name="adj3" fmla="val 370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11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17</a:t>
            </a:fld>
            <a:endParaRPr lang="en-US"/>
          </a:p>
        </p:txBody>
      </p:sp>
      <p:sp>
        <p:nvSpPr>
          <p:cNvPr id="5" name="Title 1"/>
          <p:cNvSpPr>
            <a:spLocks noGrp="1"/>
          </p:cNvSpPr>
          <p:nvPr>
            <p:ph type="title"/>
          </p:nvPr>
        </p:nvSpPr>
        <p:spPr>
          <a:xfrm>
            <a:off x="457200" y="147637"/>
            <a:ext cx="8229600" cy="871992"/>
          </a:xfrm>
        </p:spPr>
        <p:txBody>
          <a:bodyPr rtlCol="0">
            <a:noAutofit/>
          </a:bodyPr>
          <a:lstStyle/>
          <a:p>
            <a:pPr eaLnBrk="1" fontAlgn="auto" hangingPunct="1">
              <a:spcAft>
                <a:spcPts val="0"/>
              </a:spcAft>
              <a:defRPr/>
            </a:pPr>
            <a:r>
              <a:rPr lang="en-US" sz="2400" dirty="0">
                <a:solidFill>
                  <a:schemeClr val="accent2"/>
                </a:solidFill>
              </a:rPr>
              <a:t>SECURED DATA TRANSFER USING ENCRYPTION</a:t>
            </a:r>
            <a:endParaRPr lang="en-US" sz="2400" b="1" dirty="0">
              <a:solidFill>
                <a:schemeClr val="accent2"/>
              </a:solidFill>
            </a:endParaRPr>
          </a:p>
        </p:txBody>
      </p:sp>
      <p:sp>
        <p:nvSpPr>
          <p:cNvPr id="6" name="Content Placeholder 2"/>
          <p:cNvSpPr>
            <a:spLocks noGrp="1"/>
          </p:cNvSpPr>
          <p:nvPr>
            <p:ph idx="1"/>
          </p:nvPr>
        </p:nvSpPr>
        <p:spPr bwMode="auto">
          <a:xfrm>
            <a:off x="203200" y="662214"/>
            <a:ext cx="8528050" cy="621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0">
            <a:noAutofit/>
          </a:bodyPr>
          <a:lstStyle/>
          <a:p>
            <a:pPr marL="0" marR="0" lvl="0" indent="0" algn="l" defTabSz="914400" eaLnBrk="1" fontAlgn="auto" latinLnBrk="0" hangingPunct="1">
              <a:lnSpc>
                <a:spcPct val="100000"/>
              </a:lnSpc>
              <a:spcBef>
                <a:spcPts val="0"/>
              </a:spcBef>
              <a:spcAft>
                <a:spcPts val="0"/>
              </a:spcAft>
              <a:buClrTx/>
              <a:buSzTx/>
              <a:buFont typeface="Arial" pitchFamily="34" charset="0"/>
              <a:buNone/>
              <a:tabLst/>
              <a:defRPr/>
            </a:pPr>
            <a:endParaRPr kumimoji="0" lang="en-US" sz="1600" b="1" i="0" u="none" strike="noStrike" kern="0" cap="none" spc="0" normalizeH="0" baseline="0" noProof="0" dirty="0" smtClean="0">
              <a:ln>
                <a:noFill/>
              </a:ln>
              <a:solidFill>
                <a:schemeClr val="accent2">
                  <a:lumMod val="75000"/>
                </a:schemeClr>
              </a:solidFill>
              <a:effectLst/>
              <a:uLnTx/>
              <a:uFillTx/>
            </a:endParaRPr>
          </a:p>
          <a:p>
            <a:pPr marL="0" marR="0" lvl="0" indent="0" algn="l"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smtClean="0">
                <a:ln>
                  <a:noFill/>
                </a:ln>
                <a:solidFill>
                  <a:schemeClr val="accent2"/>
                </a:solidFill>
                <a:effectLst/>
                <a:uLnTx/>
                <a:uFillTx/>
              </a:rPr>
              <a:t>ENCRYPTION IN EVICRYPTO </a:t>
            </a:r>
          </a:p>
          <a:p>
            <a:pPr algn="l" eaLnBrk="1" fontAlgn="auto" hangingPunct="1">
              <a:spcBef>
                <a:spcPts val="0"/>
              </a:spcBef>
              <a:spcAft>
                <a:spcPts val="0"/>
              </a:spcAft>
              <a:buClrTx/>
              <a:defRPr/>
            </a:pPr>
            <a:endParaRPr kumimoji="0" lang="en-US" sz="1600" b="0" i="0" u="none" strike="noStrike" kern="0" cap="none" spc="0" normalizeH="0" baseline="0" noProof="0" dirty="0" smtClean="0">
              <a:ln>
                <a:noFill/>
              </a:ln>
              <a:solidFill>
                <a:sysClr val="windowText" lastClr="000000"/>
              </a:solidFill>
              <a:effectLst/>
              <a:uLnTx/>
              <a:uFillTx/>
            </a:endParaRPr>
          </a:p>
          <a:p>
            <a:pPr algn="l" eaLnBrk="1" fontAlgn="auto" hangingPunct="1">
              <a:spcBef>
                <a:spcPts val="0"/>
              </a:spcBef>
              <a:spcAft>
                <a:spcPts val="0"/>
              </a:spcAft>
              <a:buClrTx/>
              <a:buFont typeface="Wingdings" charset="2"/>
              <a:buChar char="Ø"/>
              <a:defRPr/>
            </a:pPr>
            <a:r>
              <a:rPr kumimoji="0" lang="en-US" sz="1600" b="0" i="0" u="none" strike="noStrike" kern="0" cap="none" spc="0" normalizeH="0" baseline="0" noProof="0" dirty="0" smtClean="0">
                <a:ln>
                  <a:noFill/>
                </a:ln>
                <a:solidFill>
                  <a:sysClr val="windowText" lastClr="000000"/>
                </a:solidFill>
                <a:effectLst/>
                <a:uLnTx/>
                <a:uFillTx/>
              </a:rPr>
              <a:t>Protection through strong encryption (AES 256 bit standard EVI CRYPTO) to provide confidentiality and integrity of the stored Video Conference and at the central storage sites in a fully secured manner through the use of digital signatures (EVI DIGITAL), to ensure that the interviews are stored securely and if</a:t>
            </a:r>
            <a:r>
              <a:rPr kumimoji="0" lang="en-US" sz="1600" b="0" i="0" u="none" strike="noStrike" kern="0" cap="none" spc="0" normalizeH="0" noProof="0" dirty="0" smtClean="0">
                <a:ln>
                  <a:noFill/>
                </a:ln>
                <a:solidFill>
                  <a:sysClr val="windowText" lastClr="000000"/>
                </a:solidFill>
                <a:effectLst/>
                <a:uLnTx/>
                <a:uFillTx/>
              </a:rPr>
              <a:t> </a:t>
            </a:r>
            <a:r>
              <a:rPr kumimoji="0" lang="en-US" sz="1600" b="0" i="0" u="none" strike="noStrike" kern="0" cap="none" spc="0" normalizeH="0" baseline="0" noProof="0" dirty="0" smtClean="0">
                <a:ln>
                  <a:noFill/>
                </a:ln>
                <a:solidFill>
                  <a:sysClr val="windowText" lastClr="000000"/>
                </a:solidFill>
                <a:effectLst/>
                <a:uLnTx/>
                <a:uFillTx/>
              </a:rPr>
              <a:t>any alterations found, it can be proved.</a:t>
            </a:r>
          </a:p>
          <a:p>
            <a:pPr algn="l" eaLnBrk="1" fontAlgn="auto" hangingPunct="1">
              <a:spcBef>
                <a:spcPts val="0"/>
              </a:spcBef>
              <a:spcAft>
                <a:spcPts val="0"/>
              </a:spcAft>
              <a:buClrTx/>
              <a:buFont typeface="Wingdings" charset="2"/>
              <a:buChar char="Ø"/>
              <a:defRPr/>
            </a:pPr>
            <a:endParaRPr kumimoji="0" lang="en-US" sz="1600" b="0" i="0" u="none" strike="noStrike" kern="0" cap="none" spc="0" normalizeH="0" baseline="0" noProof="0" dirty="0" smtClean="0">
              <a:ln>
                <a:noFill/>
              </a:ln>
              <a:solidFill>
                <a:sysClr val="windowText" lastClr="000000"/>
              </a:solidFill>
              <a:effectLst/>
              <a:uLnTx/>
              <a:uFillTx/>
            </a:endParaRPr>
          </a:p>
          <a:p>
            <a:pPr algn="l">
              <a:buFont typeface="Wingdings" charset="2"/>
              <a:buChar char="Ø"/>
            </a:pPr>
            <a:r>
              <a:rPr lang="en-US" sz="1400" dirty="0" smtClean="0"/>
              <a:t>AES </a:t>
            </a:r>
            <a:r>
              <a:rPr lang="en-US" sz="1400" dirty="0"/>
              <a:t>is based on a design principle known as a substitution-permutation network, and is fast in </a:t>
            </a:r>
            <a:r>
              <a:rPr lang="en-US" sz="1400" dirty="0" smtClean="0"/>
              <a:t>both software </a:t>
            </a:r>
            <a:r>
              <a:rPr lang="en-US" sz="1400" dirty="0"/>
              <a:t>and </a:t>
            </a:r>
            <a:r>
              <a:rPr lang="en-US" sz="1400" dirty="0" smtClean="0"/>
              <a:t>hardware.</a:t>
            </a:r>
          </a:p>
          <a:p>
            <a:pPr algn="l">
              <a:buFont typeface="Wingdings" charset="2"/>
              <a:buChar char="Ø"/>
            </a:pPr>
            <a:r>
              <a:rPr lang="en-US" sz="1400" dirty="0" smtClean="0"/>
              <a:t>AES </a:t>
            </a:r>
            <a:r>
              <a:rPr lang="en-US" sz="1400" dirty="0"/>
              <a:t>operates on a 4×4 </a:t>
            </a:r>
            <a:r>
              <a:rPr lang="en-US" sz="1400" dirty="0">
                <a:hlinkClick r:id="rId2" tooltip="Column-major order"/>
              </a:rPr>
              <a:t>column-major order</a:t>
            </a:r>
            <a:r>
              <a:rPr lang="en-US" sz="1400" dirty="0"/>
              <a:t> matrix of bytes, termed the </a:t>
            </a:r>
            <a:r>
              <a:rPr lang="en-US" sz="1400" i="1" dirty="0"/>
              <a:t>state</a:t>
            </a:r>
            <a:r>
              <a:rPr lang="en-US" sz="1400" dirty="0"/>
              <a:t>, although some versions of </a:t>
            </a:r>
            <a:r>
              <a:rPr lang="en-US" sz="1400" dirty="0" err="1"/>
              <a:t>Rijndael</a:t>
            </a:r>
            <a:r>
              <a:rPr lang="en-US" sz="1400" dirty="0"/>
              <a:t> have a larger block size and have additional columns in the state. Most </a:t>
            </a:r>
            <a:r>
              <a:rPr lang="en-US" sz="1400" dirty="0" smtClean="0"/>
              <a:t>AES calculations </a:t>
            </a:r>
            <a:r>
              <a:rPr lang="en-US" sz="1400" dirty="0"/>
              <a:t>are done in a special finite </a:t>
            </a:r>
            <a:r>
              <a:rPr lang="en-US" sz="1400" dirty="0" smtClean="0"/>
              <a:t>field.</a:t>
            </a:r>
          </a:p>
          <a:p>
            <a:pPr algn="l">
              <a:buFont typeface="Wingdings" charset="2"/>
              <a:buChar char="Ø"/>
            </a:pPr>
            <a:r>
              <a:rPr lang="en-US" sz="1400" dirty="0" smtClean="0"/>
              <a:t>The </a:t>
            </a:r>
            <a:r>
              <a:rPr lang="en-US" sz="1400" dirty="0"/>
              <a:t>key size used for an AES cipher specifies the number of repetitions of transformation rounds that convert the input, called the plaintext, into the final output, called the </a:t>
            </a:r>
            <a:r>
              <a:rPr lang="en-US" sz="1400" dirty="0" err="1"/>
              <a:t>ciphertext</a:t>
            </a:r>
            <a:r>
              <a:rPr lang="en-US" sz="1400" dirty="0"/>
              <a:t>. The number of cycles of repetition are as follows</a:t>
            </a:r>
            <a:r>
              <a:rPr lang="en-US" sz="1400" dirty="0" smtClean="0"/>
              <a:t>:</a:t>
            </a:r>
          </a:p>
          <a:p>
            <a:pPr marL="0" indent="0" algn="l">
              <a:buNone/>
            </a:pPr>
            <a:r>
              <a:rPr lang="en-US" sz="1400" dirty="0"/>
              <a:t>	</a:t>
            </a:r>
            <a:r>
              <a:rPr lang="en-US" sz="1400" dirty="0" smtClean="0"/>
              <a:t>10 </a:t>
            </a:r>
            <a:r>
              <a:rPr lang="en-US" sz="1400" dirty="0"/>
              <a:t>cycles of repetition for 128-bit keys.</a:t>
            </a:r>
          </a:p>
          <a:p>
            <a:pPr marL="0" indent="0" algn="l">
              <a:buNone/>
            </a:pPr>
            <a:r>
              <a:rPr lang="en-US" sz="1400" dirty="0" smtClean="0"/>
              <a:t>	12 </a:t>
            </a:r>
            <a:r>
              <a:rPr lang="en-US" sz="1400" dirty="0"/>
              <a:t>cycles of repetition for 192-bit keys.</a:t>
            </a:r>
          </a:p>
          <a:p>
            <a:pPr marL="0" indent="0" algn="l">
              <a:buNone/>
            </a:pPr>
            <a:r>
              <a:rPr lang="en-US" sz="1400" dirty="0" smtClean="0"/>
              <a:t>	14 </a:t>
            </a:r>
            <a:r>
              <a:rPr lang="en-US" sz="1400" dirty="0"/>
              <a:t>cycles of repetition for 256-bit </a:t>
            </a:r>
            <a:r>
              <a:rPr lang="en-US" sz="1400" dirty="0" smtClean="0"/>
              <a:t>keys.</a:t>
            </a:r>
          </a:p>
          <a:p>
            <a:pPr algn="l">
              <a:buFont typeface="Wingdings" charset="2"/>
              <a:buChar char="Ø"/>
            </a:pPr>
            <a:r>
              <a:rPr lang="en-US" sz="1400" dirty="0" smtClean="0"/>
              <a:t>Each </a:t>
            </a:r>
            <a:r>
              <a:rPr lang="en-US" sz="1400" dirty="0"/>
              <a:t>round consists of several processing steps, each containing five similar but different stages, including one that depends on the encryption key itself. A set of reverse rounds are applied to transform </a:t>
            </a:r>
            <a:r>
              <a:rPr lang="en-US" sz="1400" dirty="0" err="1"/>
              <a:t>ciphertext</a:t>
            </a:r>
            <a:r>
              <a:rPr lang="en-US" sz="1400" dirty="0"/>
              <a:t> back into the original plaintext using the same encryption key.</a:t>
            </a:r>
          </a:p>
          <a:p>
            <a:pPr marL="0" indent="0" algn="l" eaLnBrk="1" fontAlgn="auto" hangingPunct="1">
              <a:spcBef>
                <a:spcPts val="0"/>
              </a:spcBef>
              <a:spcAft>
                <a:spcPts val="0"/>
              </a:spcAft>
              <a:buClrTx/>
              <a:buNone/>
              <a:defRPr/>
            </a:pPr>
            <a:endParaRPr kumimoji="0" lang="en-US" sz="1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3152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18</a:t>
            </a:fld>
            <a:endParaRPr lang="en-US"/>
          </a:p>
        </p:txBody>
      </p:sp>
      <p:sp>
        <p:nvSpPr>
          <p:cNvPr id="5" name="Title 1"/>
          <p:cNvSpPr>
            <a:spLocks noGrp="1"/>
          </p:cNvSpPr>
          <p:nvPr>
            <p:ph type="title"/>
          </p:nvPr>
        </p:nvSpPr>
        <p:spPr/>
        <p:txBody>
          <a:bodyPr rtlCol="0">
            <a:normAutofit/>
          </a:bodyPr>
          <a:lstStyle/>
          <a:p>
            <a:pPr eaLnBrk="1" fontAlgn="auto" hangingPunct="1">
              <a:spcAft>
                <a:spcPts val="0"/>
              </a:spcAft>
              <a:defRPr/>
            </a:pPr>
            <a:r>
              <a:rPr lang="en-US" sz="2800" b="1" dirty="0" smtClean="0">
                <a:solidFill>
                  <a:schemeClr val="accent2"/>
                </a:solidFill>
              </a:rPr>
              <a:t>DATABASE AND INTELLIGENCE</a:t>
            </a:r>
            <a:endParaRPr lang="en-US" sz="2800" b="1" dirty="0">
              <a:solidFill>
                <a:schemeClr val="accent2"/>
              </a:solidFill>
            </a:endParaRPr>
          </a:p>
        </p:txBody>
      </p:sp>
      <p:sp>
        <p:nvSpPr>
          <p:cNvPr id="6" name="Content Placeholder 2"/>
          <p:cNvSpPr>
            <a:spLocks noGrp="1"/>
          </p:cNvSpPr>
          <p:nvPr>
            <p:ph idx="1"/>
          </p:nvPr>
        </p:nvSpPr>
        <p:spPr bwMode="auto">
          <a:xfrm>
            <a:off x="457200" y="1233714"/>
            <a:ext cx="8229600" cy="48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0" cap="none" spc="0" normalizeH="0" baseline="0" noProof="0" dirty="0" smtClean="0">
                <a:ln>
                  <a:noFill/>
                </a:ln>
                <a:solidFill>
                  <a:srgbClr val="8A1616"/>
                </a:solidFill>
                <a:effectLst/>
                <a:uLnTx/>
                <a:uFillTx/>
              </a:rPr>
              <a:t>IBM DB2 Database Server/ Client (Relational Database Management System)</a:t>
            </a:r>
          </a:p>
          <a:p>
            <a:pPr marL="0" marR="0" lvl="0" indent="0" algn="l"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0" cap="none" spc="0" normalizeH="0" baseline="0" noProof="0" dirty="0" smtClean="0">
                <a:ln>
                  <a:noFill/>
                </a:ln>
                <a:solidFill>
                  <a:srgbClr val="8A1616"/>
                </a:solidFill>
                <a:effectLst/>
                <a:uLnTx/>
                <a:uFillTx/>
              </a:rPr>
              <a:t>IBM Big Insights (</a:t>
            </a:r>
            <a:r>
              <a:rPr kumimoji="0" lang="en-US" sz="1800" b="0" i="0" u="none" strike="noStrike" kern="0" cap="none" spc="0" normalizeH="0" baseline="0" noProof="0" dirty="0" err="1" smtClean="0">
                <a:ln>
                  <a:noFill/>
                </a:ln>
                <a:solidFill>
                  <a:srgbClr val="8A1616"/>
                </a:solidFill>
                <a:effectLst/>
                <a:uLnTx/>
                <a:uFillTx/>
              </a:rPr>
              <a:t>Hadoop</a:t>
            </a:r>
            <a:r>
              <a:rPr kumimoji="0" lang="en-US" sz="1800" b="0" i="0" u="none" strike="noStrike" kern="0" cap="none" spc="0" normalizeH="0" baseline="0" noProof="0" dirty="0" smtClean="0">
                <a:ln>
                  <a:noFill/>
                </a:ln>
                <a:solidFill>
                  <a:srgbClr val="8A1616"/>
                </a:solidFill>
                <a:effectLst/>
                <a:uLnTx/>
                <a:uFillTx/>
              </a:rPr>
              <a:t>/ </a:t>
            </a:r>
            <a:r>
              <a:rPr kumimoji="0" lang="en-US" sz="1800" b="0" i="0" u="none" strike="noStrike" kern="0" cap="none" spc="0" normalizeH="0" baseline="0" noProof="0" dirty="0" err="1" smtClean="0">
                <a:ln>
                  <a:noFill/>
                </a:ln>
                <a:solidFill>
                  <a:srgbClr val="8A1616"/>
                </a:solidFill>
                <a:effectLst/>
                <a:uLnTx/>
                <a:uFillTx/>
              </a:rPr>
              <a:t>Hadoop</a:t>
            </a:r>
            <a:r>
              <a:rPr kumimoji="0" lang="en-US" sz="1800" b="0" i="0" u="none" strike="noStrike" kern="0" cap="none" spc="0" normalizeH="0" baseline="0" noProof="0" dirty="0" smtClean="0">
                <a:ln>
                  <a:noFill/>
                </a:ln>
                <a:solidFill>
                  <a:srgbClr val="8A1616"/>
                </a:solidFill>
                <a:effectLst/>
                <a:uLnTx/>
                <a:uFillTx/>
              </a:rPr>
              <a:t> Distributed File System)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3706" y="2117946"/>
            <a:ext cx="1252105" cy="1252153"/>
          </a:xfrm>
          <a:prstGeom prst="rect">
            <a:avLst/>
          </a:prstGeom>
        </p:spPr>
      </p:pic>
      <p:pic>
        <p:nvPicPr>
          <p:cNvPr id="8" name="Picture 4" descr="C:\Users\Administrator\Desktop\senzit\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441" y="2744661"/>
            <a:ext cx="466150" cy="46615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423386" y="3549284"/>
            <a:ext cx="2474381" cy="1622980"/>
            <a:chOff x="3286388" y="1924425"/>
            <a:chExt cx="2474381" cy="1622980"/>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388" y="2246923"/>
              <a:ext cx="822924" cy="822955"/>
            </a:xfrm>
            <a:prstGeom prst="rect">
              <a:avLst/>
            </a:prstGeom>
          </p:spPr>
        </p:pic>
        <p:pic>
          <p:nvPicPr>
            <p:cNvPr id="13" name="Picture 7" descr="C:\Users\Administrator\Desktop\senzit\IBM-SONAS-System-Storag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0302" y="2527015"/>
              <a:ext cx="315388" cy="3153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dministrator\Desktop\senzit\IBM-SONAS-System-Storage-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88003" y="2131359"/>
              <a:ext cx="312056" cy="3120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dministrator\Desktop\senzit\IBM-SONAS-System-Storage-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55702" y="2512101"/>
              <a:ext cx="322240" cy="3222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Administrator\Desktop\senzit\databa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0669" y="2673221"/>
              <a:ext cx="244479" cy="244479"/>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138066" y="2701275"/>
              <a:ext cx="532285" cy="85497"/>
            </a:xfrm>
            <a:prstGeom prst="leftRightArrow">
              <a:avLst>
                <a:gd name="adj1" fmla="val 50000"/>
                <a:gd name="adj2" fmla="val 55217"/>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08565" y="2895600"/>
              <a:ext cx="2334538" cy="553998"/>
            </a:xfrm>
            <a:prstGeom prst="rect">
              <a:avLst/>
            </a:prstGeom>
            <a:noFill/>
          </p:spPr>
          <p:txBody>
            <a:bodyPr wrap="square" rtlCol="0">
              <a:spAutoFit/>
            </a:bodyPr>
            <a:lstStyle/>
            <a:p>
              <a:pPr algn="ctr"/>
              <a:r>
                <a:rPr lang="en-US" sz="1000" dirty="0" err="1">
                  <a:solidFill>
                    <a:srgbClr val="000000"/>
                  </a:solidFill>
                </a:rPr>
                <a:t>Hadoop</a:t>
              </a:r>
              <a:r>
                <a:rPr lang="en-US" sz="1000" dirty="0">
                  <a:solidFill>
                    <a:srgbClr val="000000"/>
                  </a:solidFill>
                </a:rPr>
                <a:t> Cluster</a:t>
              </a:r>
            </a:p>
            <a:p>
              <a:pPr algn="ctr"/>
              <a:r>
                <a:rPr lang="en-US" sz="1000" dirty="0" smtClean="0">
                  <a:solidFill>
                    <a:srgbClr val="000000"/>
                  </a:solidFill>
                </a:rPr>
                <a:t>Secondary Server</a:t>
              </a:r>
            </a:p>
            <a:p>
              <a:pPr algn="ctr"/>
              <a:r>
                <a:rPr lang="en-US" sz="1000" dirty="0" smtClean="0">
                  <a:solidFill>
                    <a:srgbClr val="000000"/>
                  </a:solidFill>
                </a:rPr>
                <a:t>(</a:t>
              </a:r>
              <a:r>
                <a:rPr lang="en-US" sz="1000" dirty="0" err="1" smtClean="0">
                  <a:solidFill>
                    <a:srgbClr val="000000"/>
                  </a:solidFill>
                </a:rPr>
                <a:t>EviCryptor</a:t>
              </a:r>
              <a:r>
                <a:rPr lang="en-US" sz="1000" dirty="0" smtClean="0">
                  <a:solidFill>
                    <a:srgbClr val="000000"/>
                  </a:solidFill>
                </a:rPr>
                <a:t>, </a:t>
              </a:r>
              <a:r>
                <a:rPr lang="en-US" sz="1000" dirty="0" err="1" smtClean="0">
                  <a:solidFill>
                    <a:srgbClr val="000000"/>
                  </a:solidFill>
                </a:rPr>
                <a:t>EviSecure</a:t>
              </a:r>
              <a:r>
                <a:rPr lang="en-US" sz="1000" dirty="0" smtClean="0">
                  <a:solidFill>
                    <a:srgbClr val="000000"/>
                  </a:solidFill>
                </a:rPr>
                <a:t>)</a:t>
              </a:r>
              <a:endParaRPr lang="en-US" sz="1000" dirty="0">
                <a:solidFill>
                  <a:srgbClr val="000000"/>
                </a:solidFill>
              </a:endParaRPr>
            </a:p>
          </p:txBody>
        </p:sp>
        <p:sp>
          <p:nvSpPr>
            <p:cNvPr id="19" name="TextBox 18"/>
            <p:cNvSpPr txBox="1"/>
            <p:nvPr/>
          </p:nvSpPr>
          <p:spPr>
            <a:xfrm>
              <a:off x="3621757" y="1958627"/>
              <a:ext cx="886781" cy="276999"/>
            </a:xfrm>
            <a:prstGeom prst="rect">
              <a:avLst/>
            </a:prstGeom>
            <a:noFill/>
          </p:spPr>
          <p:txBody>
            <a:bodyPr wrap="none" rtlCol="0">
              <a:spAutoFit/>
            </a:bodyPr>
            <a:lstStyle/>
            <a:p>
              <a:r>
                <a:rPr lang="en-US" sz="1200" dirty="0">
                  <a:solidFill>
                    <a:srgbClr val="000000"/>
                  </a:solidFill>
                </a:rPr>
                <a:t>Backup </a:t>
              </a:r>
              <a:r>
                <a:rPr lang="en-US" sz="1200" dirty="0" smtClean="0">
                  <a:solidFill>
                    <a:srgbClr val="000000"/>
                  </a:solidFill>
                </a:rPr>
                <a:t>2</a:t>
              </a:r>
              <a:endParaRPr lang="en-US" sz="1200" dirty="0">
                <a:solidFill>
                  <a:srgbClr val="000000"/>
                </a:solidFill>
              </a:endParaRPr>
            </a:p>
          </p:txBody>
        </p:sp>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6354343">
              <a:off x="4603612" y="2073561"/>
              <a:ext cx="507052" cy="504154"/>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3074476">
              <a:off x="5245412" y="2027001"/>
              <a:ext cx="507052" cy="504154"/>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5434">
              <a:off x="4950926" y="2676336"/>
              <a:ext cx="507052" cy="504154"/>
            </a:xfrm>
            <a:prstGeom prst="rect">
              <a:avLst/>
            </a:prstGeom>
          </p:spPr>
        </p:pic>
        <p:sp>
          <p:nvSpPr>
            <p:cNvPr id="23" name="Rounded Rectangle 22"/>
            <p:cNvSpPr/>
            <p:nvPr/>
          </p:nvSpPr>
          <p:spPr>
            <a:xfrm>
              <a:off x="3381892" y="1924425"/>
              <a:ext cx="2378877" cy="162298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Bent-Up Arrow 23"/>
          <p:cNvSpPr/>
          <p:nvPr/>
        </p:nvSpPr>
        <p:spPr>
          <a:xfrm rot="16200000" flipV="1">
            <a:off x="2538197" y="2794128"/>
            <a:ext cx="1637121" cy="1370782"/>
          </a:xfrm>
          <a:prstGeom prst="bentUpArrow">
            <a:avLst>
              <a:gd name="adj1" fmla="val 3289"/>
              <a:gd name="adj2" fmla="val 5971"/>
              <a:gd name="adj3" fmla="val 118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102965" y="4344963"/>
            <a:ext cx="1253793" cy="526094"/>
          </a:xfrm>
          <a:prstGeom prst="roundRect">
            <a:avLst/>
          </a:prstGeom>
          <a:solidFill>
            <a:srgbClr val="1F66B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TextBox 25"/>
          <p:cNvSpPr txBox="1"/>
          <p:nvPr/>
        </p:nvSpPr>
        <p:spPr>
          <a:xfrm>
            <a:off x="2203783" y="4454121"/>
            <a:ext cx="1052156" cy="338554"/>
          </a:xfrm>
          <a:prstGeom prst="rect">
            <a:avLst/>
          </a:prstGeom>
          <a:noFill/>
        </p:spPr>
        <p:txBody>
          <a:bodyPr wrap="square" rtlCol="0">
            <a:spAutoFit/>
          </a:bodyPr>
          <a:lstStyle/>
          <a:p>
            <a:pPr algn="ctr"/>
            <a:r>
              <a:rPr lang="en-US" sz="1600" dirty="0" smtClean="0">
                <a:solidFill>
                  <a:schemeClr val="bg1"/>
                </a:solidFill>
              </a:rPr>
              <a:t>UDB</a:t>
            </a:r>
            <a:endParaRPr lang="en-US" sz="1600" dirty="0">
              <a:solidFill>
                <a:schemeClr val="bg1"/>
              </a:solidFill>
            </a:endParaRPr>
          </a:p>
        </p:txBody>
      </p:sp>
      <p:sp>
        <p:nvSpPr>
          <p:cNvPr id="2" name="Down Arrow 1"/>
          <p:cNvSpPr/>
          <p:nvPr/>
        </p:nvSpPr>
        <p:spPr>
          <a:xfrm>
            <a:off x="4530341" y="3210811"/>
            <a:ext cx="151888" cy="338472"/>
          </a:xfrm>
          <a:prstGeom prst="downArrow">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397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3280892" y="1855305"/>
            <a:ext cx="2748455" cy="2748455"/>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19</a:t>
            </a:fld>
            <a:endParaRPr lang="en-US"/>
          </a:p>
        </p:txBody>
      </p:sp>
      <p:sp>
        <p:nvSpPr>
          <p:cNvPr id="5" name="Title 1"/>
          <p:cNvSpPr>
            <a:spLocks noGrp="1"/>
          </p:cNvSpPr>
          <p:nvPr>
            <p:ph type="title"/>
          </p:nvPr>
        </p:nvSpPr>
        <p:spPr>
          <a:xfrm>
            <a:off x="495300" y="427037"/>
            <a:ext cx="8229600" cy="871992"/>
          </a:xfrm>
        </p:spPr>
        <p:txBody>
          <a:bodyPr rtlCol="0">
            <a:normAutofit/>
          </a:bodyPr>
          <a:lstStyle/>
          <a:p>
            <a:pPr eaLnBrk="1" fontAlgn="auto" hangingPunct="1">
              <a:spcAft>
                <a:spcPts val="0"/>
              </a:spcAft>
              <a:defRPr/>
            </a:pPr>
            <a:r>
              <a:rPr lang="en-US" sz="2400" dirty="0" smtClean="0">
                <a:solidFill>
                  <a:schemeClr val="accent2"/>
                </a:solidFill>
                <a:latin typeface="Arial" pitchFamily="34" charset="0"/>
                <a:cs typeface="Arial" pitchFamily="34" charset="0"/>
              </a:rPr>
              <a:t>PROPOSED SOLUTION</a:t>
            </a:r>
            <a:endParaRPr lang="en-US" sz="2400" dirty="0">
              <a:solidFill>
                <a:schemeClr val="accent2"/>
              </a:solidFill>
              <a:latin typeface="Arial" pitchFamily="34" charset="0"/>
              <a:cs typeface="Arial" pitchFamily="34" charset="0"/>
            </a:endParaRPr>
          </a:p>
        </p:txBody>
      </p:sp>
      <p:sp>
        <p:nvSpPr>
          <p:cNvPr id="7" name="Oval 6"/>
          <p:cNvSpPr/>
          <p:nvPr/>
        </p:nvSpPr>
        <p:spPr>
          <a:xfrm>
            <a:off x="2383971" y="2508500"/>
            <a:ext cx="1600275" cy="175870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 name="Picture 6" descr="C:\Users\Administrator\Desktop\senzit\1197115544208915882acspike_male_user_icon.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8616" y="2574623"/>
            <a:ext cx="1047271" cy="9949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20670" y="3512076"/>
            <a:ext cx="920445" cy="338554"/>
          </a:xfrm>
          <a:prstGeom prst="rect">
            <a:avLst/>
          </a:prstGeom>
          <a:noFill/>
        </p:spPr>
        <p:txBody>
          <a:bodyPr wrap="none" rtlCol="0">
            <a:spAutoFit/>
          </a:bodyPr>
          <a:lstStyle/>
          <a:p>
            <a:r>
              <a:rPr lang="en-US" sz="1600" dirty="0" smtClean="0">
                <a:solidFill>
                  <a:schemeClr val="bg1"/>
                </a:solidFill>
              </a:rPr>
              <a:t>Initiator</a:t>
            </a:r>
            <a:endParaRPr lang="en-US" sz="1600" dirty="0">
              <a:solidFill>
                <a:schemeClr val="bg1"/>
              </a:solidFill>
            </a:endParaRPr>
          </a:p>
        </p:txBody>
      </p:sp>
      <p:sp>
        <p:nvSpPr>
          <p:cNvPr id="10" name="Oval 9"/>
          <p:cNvSpPr/>
          <p:nvPr/>
        </p:nvSpPr>
        <p:spPr>
          <a:xfrm>
            <a:off x="5167581" y="2508500"/>
            <a:ext cx="1962561" cy="1747814"/>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175" y="2689302"/>
            <a:ext cx="808538" cy="1145789"/>
          </a:xfrm>
          <a:prstGeom prst="rect">
            <a:avLst/>
          </a:prstGeom>
        </p:spPr>
      </p:pic>
      <p:sp>
        <p:nvSpPr>
          <p:cNvPr id="13" name="TextBox 12"/>
          <p:cNvSpPr txBox="1"/>
          <p:nvPr/>
        </p:nvSpPr>
        <p:spPr>
          <a:xfrm>
            <a:off x="5671732" y="3401760"/>
            <a:ext cx="1242648" cy="584775"/>
          </a:xfrm>
          <a:prstGeom prst="rect">
            <a:avLst/>
          </a:prstGeom>
          <a:noFill/>
        </p:spPr>
        <p:txBody>
          <a:bodyPr wrap="none" rtlCol="0">
            <a:spAutoFit/>
          </a:bodyPr>
          <a:lstStyle/>
          <a:p>
            <a:r>
              <a:rPr lang="en-US" sz="1600" dirty="0" smtClean="0">
                <a:solidFill>
                  <a:schemeClr val="bg1"/>
                </a:solidFill>
              </a:rPr>
              <a:t>Auto Task</a:t>
            </a:r>
          </a:p>
          <a:p>
            <a:r>
              <a:rPr lang="en-US" sz="1600" dirty="0" smtClean="0">
                <a:solidFill>
                  <a:schemeClr val="bg1"/>
                </a:solidFill>
              </a:rPr>
              <a:t> Scheduler</a:t>
            </a:r>
            <a:endParaRPr lang="en-US" sz="1600" dirty="0">
              <a:solidFill>
                <a:schemeClr val="bg1"/>
              </a:solidFill>
            </a:endParaRPr>
          </a:p>
        </p:txBody>
      </p:sp>
    </p:spTree>
    <p:extLst>
      <p:ext uri="{BB962C8B-B14F-4D97-AF65-F5344CB8AC3E}">
        <p14:creationId xmlns:p14="http://schemas.microsoft.com/office/powerpoint/2010/main" val="2788882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7"/>
            <a:ext cx="8229600" cy="477838"/>
          </a:xfrm>
        </p:spPr>
        <p:txBody>
          <a:bodyPr>
            <a:normAutofit fontScale="90000"/>
          </a:bodyPr>
          <a:lstStyle/>
          <a:p>
            <a:r>
              <a:rPr lang="en-GB" sz="2800" dirty="0">
                <a:solidFill>
                  <a:schemeClr val="accent2"/>
                </a:solidFill>
                <a:latin typeface="Arial" pitchFamily="34" charset="0"/>
                <a:cs typeface="Arial" pitchFamily="34" charset="0"/>
              </a:rPr>
              <a:t>PROPOSED SOLUTION &amp; FEATURES</a:t>
            </a:r>
            <a:endParaRPr lang="en-US" sz="2800" dirty="0">
              <a:solidFill>
                <a:schemeClr val="accent2"/>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a:t>
            </a:fld>
            <a:endParaRPr lang="en-US"/>
          </a:p>
        </p:txBody>
      </p:sp>
      <p:sp>
        <p:nvSpPr>
          <p:cNvPr id="8" name="TextBox 7"/>
          <p:cNvSpPr txBox="1"/>
          <p:nvPr/>
        </p:nvSpPr>
        <p:spPr>
          <a:xfrm>
            <a:off x="914400" y="666750"/>
            <a:ext cx="7458075" cy="830997"/>
          </a:xfrm>
          <a:prstGeom prst="rect">
            <a:avLst/>
          </a:prstGeom>
          <a:noFill/>
        </p:spPr>
        <p:txBody>
          <a:bodyPr wrap="square" rtlCol="0">
            <a:spAutoFit/>
          </a:bodyPr>
          <a:lstStyle/>
          <a:p>
            <a:pPr algn="just"/>
            <a:r>
              <a:rPr lang="en-US" sz="1600" dirty="0">
                <a:solidFill>
                  <a:schemeClr val="accent6">
                    <a:lumMod val="50000"/>
                  </a:schemeClr>
                </a:solidFill>
                <a:latin typeface="Arial" pitchFamily="34" charset="0"/>
              </a:rPr>
              <a:t>The proposed solution is capable of replacing an existing analog recorder with a digital recording solution that captures, archives and retrieves high quality multimedia information whenever required.</a:t>
            </a:r>
            <a:endParaRPr lang="en-US" sz="1600" dirty="0"/>
          </a:p>
        </p:txBody>
      </p:sp>
      <p:sp>
        <p:nvSpPr>
          <p:cNvPr id="5" name="Freeform 4"/>
          <p:cNvSpPr/>
          <p:nvPr/>
        </p:nvSpPr>
        <p:spPr>
          <a:xfrm>
            <a:off x="3984362" y="4623723"/>
            <a:ext cx="1302805" cy="1302805"/>
          </a:xfrm>
          <a:custGeom>
            <a:avLst/>
            <a:gdLst>
              <a:gd name="connsiteX0" fmla="*/ 0 w 1302805"/>
              <a:gd name="connsiteY0" fmla="*/ 651403 h 1302805"/>
              <a:gd name="connsiteX1" fmla="*/ 651403 w 1302805"/>
              <a:gd name="connsiteY1" fmla="*/ 0 h 1302805"/>
              <a:gd name="connsiteX2" fmla="*/ 1302806 w 1302805"/>
              <a:gd name="connsiteY2" fmla="*/ 651403 h 1302805"/>
              <a:gd name="connsiteX3" fmla="*/ 651403 w 1302805"/>
              <a:gd name="connsiteY3" fmla="*/ 1302806 h 1302805"/>
              <a:gd name="connsiteX4" fmla="*/ 0 w 1302805"/>
              <a:gd name="connsiteY4" fmla="*/ 651403 h 1302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805" h="1302805">
                <a:moveTo>
                  <a:pt x="0" y="651403"/>
                </a:moveTo>
                <a:cubicBezTo>
                  <a:pt x="0" y="291643"/>
                  <a:pt x="291643" y="0"/>
                  <a:pt x="651403" y="0"/>
                </a:cubicBezTo>
                <a:cubicBezTo>
                  <a:pt x="1011163" y="0"/>
                  <a:pt x="1302806" y="291643"/>
                  <a:pt x="1302806" y="651403"/>
                </a:cubicBezTo>
                <a:cubicBezTo>
                  <a:pt x="1302806" y="1011163"/>
                  <a:pt x="1011163" y="1302806"/>
                  <a:pt x="651403" y="1302806"/>
                </a:cubicBezTo>
                <a:cubicBezTo>
                  <a:pt x="291643" y="1302806"/>
                  <a:pt x="0" y="1011163"/>
                  <a:pt x="0" y="651403"/>
                </a:cubicBezTo>
                <a:close/>
              </a:path>
            </a:pathLst>
          </a:cu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201586" tIns="201586" rIns="201586" bIns="201586" numCol="1" spcCol="1270" anchor="ctr" anchorCtr="0">
            <a:noAutofit/>
          </a:bodyPr>
          <a:lstStyle/>
          <a:p>
            <a:pPr lvl="0" algn="ctr" defTabSz="755650">
              <a:lnSpc>
                <a:spcPct val="90000"/>
              </a:lnSpc>
              <a:spcBef>
                <a:spcPct val="0"/>
              </a:spcBef>
              <a:spcAft>
                <a:spcPct val="35000"/>
              </a:spcAft>
            </a:pPr>
            <a:r>
              <a:rPr lang="en-US" sz="1700" kern="1200" dirty="0" smtClean="0">
                <a:latin typeface="+mj-lt"/>
              </a:rPr>
              <a:t>Features</a:t>
            </a:r>
            <a:endParaRPr lang="en-US" sz="1700" kern="1200" dirty="0">
              <a:latin typeface="+mj-lt"/>
            </a:endParaRPr>
          </a:p>
        </p:txBody>
      </p:sp>
      <p:sp>
        <p:nvSpPr>
          <p:cNvPr id="6" name="Left Arrow 5"/>
          <p:cNvSpPr/>
          <p:nvPr/>
        </p:nvSpPr>
        <p:spPr>
          <a:xfrm rot="10533173">
            <a:off x="1343180" y="5333891"/>
            <a:ext cx="2524032" cy="341788"/>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Freeform 6"/>
          <p:cNvSpPr/>
          <p:nvPr/>
        </p:nvSpPr>
        <p:spPr>
          <a:xfrm>
            <a:off x="914409" y="5302948"/>
            <a:ext cx="1124853" cy="435714"/>
          </a:xfrm>
          <a:custGeom>
            <a:avLst/>
            <a:gdLst>
              <a:gd name="connsiteX0" fmla="*/ 0 w 1124853"/>
              <a:gd name="connsiteY0" fmla="*/ 43571 h 435714"/>
              <a:gd name="connsiteX1" fmla="*/ 43571 w 1124853"/>
              <a:gd name="connsiteY1" fmla="*/ 0 h 435714"/>
              <a:gd name="connsiteX2" fmla="*/ 1081282 w 1124853"/>
              <a:gd name="connsiteY2" fmla="*/ 0 h 435714"/>
              <a:gd name="connsiteX3" fmla="*/ 1124853 w 1124853"/>
              <a:gd name="connsiteY3" fmla="*/ 43571 h 435714"/>
              <a:gd name="connsiteX4" fmla="*/ 1124853 w 1124853"/>
              <a:gd name="connsiteY4" fmla="*/ 392143 h 435714"/>
              <a:gd name="connsiteX5" fmla="*/ 1081282 w 1124853"/>
              <a:gd name="connsiteY5" fmla="*/ 435714 h 435714"/>
              <a:gd name="connsiteX6" fmla="*/ 43571 w 1124853"/>
              <a:gd name="connsiteY6" fmla="*/ 435714 h 435714"/>
              <a:gd name="connsiteX7" fmla="*/ 0 w 1124853"/>
              <a:gd name="connsiteY7" fmla="*/ 392143 h 435714"/>
              <a:gd name="connsiteX8" fmla="*/ 0 w 1124853"/>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53" h="435714">
                <a:moveTo>
                  <a:pt x="0" y="43571"/>
                </a:moveTo>
                <a:cubicBezTo>
                  <a:pt x="0" y="19507"/>
                  <a:pt x="19507" y="0"/>
                  <a:pt x="43571" y="0"/>
                </a:cubicBezTo>
                <a:lnTo>
                  <a:pt x="1081282" y="0"/>
                </a:lnTo>
                <a:cubicBezTo>
                  <a:pt x="1105346" y="0"/>
                  <a:pt x="1124853" y="19507"/>
                  <a:pt x="1124853" y="43571"/>
                </a:cubicBezTo>
                <a:lnTo>
                  <a:pt x="1124853" y="392143"/>
                </a:lnTo>
                <a:cubicBezTo>
                  <a:pt x="1124853" y="416207"/>
                  <a:pt x="1105346" y="435714"/>
                  <a:pt x="1081282" y="435714"/>
                </a:cubicBezTo>
                <a:lnTo>
                  <a:pt x="43571" y="435714"/>
                </a:lnTo>
                <a:cubicBezTo>
                  <a:pt x="19507" y="435714"/>
                  <a:pt x="0" y="416207"/>
                  <a:pt x="0" y="392143"/>
                </a:cubicBezTo>
                <a:lnTo>
                  <a:pt x="0" y="43571"/>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Language Compatibility</a:t>
            </a:r>
            <a:endParaRPr lang="en-US" sz="800" kern="1200" dirty="0"/>
          </a:p>
        </p:txBody>
      </p:sp>
      <p:sp>
        <p:nvSpPr>
          <p:cNvPr id="9" name="Left Arrow 8"/>
          <p:cNvSpPr/>
          <p:nvPr/>
        </p:nvSpPr>
        <p:spPr>
          <a:xfrm rot="11783328">
            <a:off x="1375933" y="4504922"/>
            <a:ext cx="2544512"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reeform 9"/>
          <p:cNvSpPr/>
          <p:nvPr/>
        </p:nvSpPr>
        <p:spPr>
          <a:xfrm>
            <a:off x="914400" y="4113743"/>
            <a:ext cx="1026452" cy="435714"/>
          </a:xfrm>
          <a:custGeom>
            <a:avLst/>
            <a:gdLst>
              <a:gd name="connsiteX0" fmla="*/ 0 w 1026452"/>
              <a:gd name="connsiteY0" fmla="*/ 43571 h 435714"/>
              <a:gd name="connsiteX1" fmla="*/ 43571 w 1026452"/>
              <a:gd name="connsiteY1" fmla="*/ 0 h 435714"/>
              <a:gd name="connsiteX2" fmla="*/ 982881 w 1026452"/>
              <a:gd name="connsiteY2" fmla="*/ 0 h 435714"/>
              <a:gd name="connsiteX3" fmla="*/ 1026452 w 1026452"/>
              <a:gd name="connsiteY3" fmla="*/ 43571 h 435714"/>
              <a:gd name="connsiteX4" fmla="*/ 1026452 w 1026452"/>
              <a:gd name="connsiteY4" fmla="*/ 392143 h 435714"/>
              <a:gd name="connsiteX5" fmla="*/ 982881 w 1026452"/>
              <a:gd name="connsiteY5" fmla="*/ 435714 h 435714"/>
              <a:gd name="connsiteX6" fmla="*/ 43571 w 1026452"/>
              <a:gd name="connsiteY6" fmla="*/ 435714 h 435714"/>
              <a:gd name="connsiteX7" fmla="*/ 0 w 1026452"/>
              <a:gd name="connsiteY7" fmla="*/ 392143 h 435714"/>
              <a:gd name="connsiteX8" fmla="*/ 0 w 1026452"/>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452" h="435714">
                <a:moveTo>
                  <a:pt x="0" y="43571"/>
                </a:moveTo>
                <a:cubicBezTo>
                  <a:pt x="0" y="19507"/>
                  <a:pt x="19507" y="0"/>
                  <a:pt x="43571" y="0"/>
                </a:cubicBezTo>
                <a:lnTo>
                  <a:pt x="982881" y="0"/>
                </a:lnTo>
                <a:cubicBezTo>
                  <a:pt x="1006945" y="0"/>
                  <a:pt x="1026452" y="19507"/>
                  <a:pt x="1026452" y="43571"/>
                </a:cubicBezTo>
                <a:lnTo>
                  <a:pt x="1026452" y="392143"/>
                </a:lnTo>
                <a:cubicBezTo>
                  <a:pt x="1026452" y="416207"/>
                  <a:pt x="1006945" y="435714"/>
                  <a:pt x="982881" y="435714"/>
                </a:cubicBezTo>
                <a:lnTo>
                  <a:pt x="43571" y="435714"/>
                </a:lnTo>
                <a:cubicBezTo>
                  <a:pt x="19507" y="435714"/>
                  <a:pt x="0" y="416207"/>
                  <a:pt x="0" y="392143"/>
                </a:cubicBezTo>
                <a:lnTo>
                  <a:pt x="0" y="43571"/>
                </a:lnTo>
                <a:close/>
              </a:path>
            </a:pathLst>
          </a:custGeom>
        </p:spPr>
        <p:style>
          <a:lnRef idx="1">
            <a:schemeClr val="accent4"/>
          </a:lnRef>
          <a:fillRef idx="3">
            <a:schemeClr val="accent4"/>
          </a:fillRef>
          <a:effectRef idx="2">
            <a:schemeClr val="accent4"/>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Easy Reports</a:t>
            </a:r>
            <a:endParaRPr lang="en-US" sz="800" kern="1200" dirty="0"/>
          </a:p>
        </p:txBody>
      </p:sp>
      <p:sp>
        <p:nvSpPr>
          <p:cNvPr id="11" name="Left Arrow 10"/>
          <p:cNvSpPr/>
          <p:nvPr/>
        </p:nvSpPr>
        <p:spPr>
          <a:xfrm rot="13138675">
            <a:off x="1588911" y="3648351"/>
            <a:ext cx="2801754"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Freeform 11"/>
          <p:cNvSpPr/>
          <p:nvPr/>
        </p:nvSpPr>
        <p:spPr>
          <a:xfrm>
            <a:off x="1311329" y="2782589"/>
            <a:ext cx="1026452" cy="435714"/>
          </a:xfrm>
          <a:custGeom>
            <a:avLst/>
            <a:gdLst>
              <a:gd name="connsiteX0" fmla="*/ 0 w 1026452"/>
              <a:gd name="connsiteY0" fmla="*/ 43571 h 435714"/>
              <a:gd name="connsiteX1" fmla="*/ 43571 w 1026452"/>
              <a:gd name="connsiteY1" fmla="*/ 0 h 435714"/>
              <a:gd name="connsiteX2" fmla="*/ 982881 w 1026452"/>
              <a:gd name="connsiteY2" fmla="*/ 0 h 435714"/>
              <a:gd name="connsiteX3" fmla="*/ 1026452 w 1026452"/>
              <a:gd name="connsiteY3" fmla="*/ 43571 h 435714"/>
              <a:gd name="connsiteX4" fmla="*/ 1026452 w 1026452"/>
              <a:gd name="connsiteY4" fmla="*/ 392143 h 435714"/>
              <a:gd name="connsiteX5" fmla="*/ 982881 w 1026452"/>
              <a:gd name="connsiteY5" fmla="*/ 435714 h 435714"/>
              <a:gd name="connsiteX6" fmla="*/ 43571 w 1026452"/>
              <a:gd name="connsiteY6" fmla="*/ 435714 h 435714"/>
              <a:gd name="connsiteX7" fmla="*/ 0 w 1026452"/>
              <a:gd name="connsiteY7" fmla="*/ 392143 h 435714"/>
              <a:gd name="connsiteX8" fmla="*/ 0 w 1026452"/>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452" h="435714">
                <a:moveTo>
                  <a:pt x="0" y="43571"/>
                </a:moveTo>
                <a:cubicBezTo>
                  <a:pt x="0" y="19507"/>
                  <a:pt x="19507" y="0"/>
                  <a:pt x="43571" y="0"/>
                </a:cubicBezTo>
                <a:lnTo>
                  <a:pt x="982881" y="0"/>
                </a:lnTo>
                <a:cubicBezTo>
                  <a:pt x="1006945" y="0"/>
                  <a:pt x="1026452" y="19507"/>
                  <a:pt x="1026452" y="43571"/>
                </a:cubicBezTo>
                <a:lnTo>
                  <a:pt x="1026452" y="392143"/>
                </a:lnTo>
                <a:cubicBezTo>
                  <a:pt x="1026452" y="416207"/>
                  <a:pt x="1006945" y="435714"/>
                  <a:pt x="982881" y="435714"/>
                </a:cubicBezTo>
                <a:lnTo>
                  <a:pt x="43571" y="435714"/>
                </a:lnTo>
                <a:cubicBezTo>
                  <a:pt x="19507" y="435714"/>
                  <a:pt x="0" y="416207"/>
                  <a:pt x="0" y="392143"/>
                </a:cubicBezTo>
                <a:lnTo>
                  <a:pt x="0" y="43571"/>
                </a:lnTo>
                <a:close/>
              </a:path>
            </a:pathLst>
          </a:custGeom>
        </p:spPr>
        <p:style>
          <a:lnRef idx="1">
            <a:schemeClr val="dk1"/>
          </a:lnRef>
          <a:fillRef idx="3">
            <a:schemeClr val="dk1"/>
          </a:fillRef>
          <a:effectRef idx="2">
            <a:schemeClr val="dk1"/>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Disaster Recovery</a:t>
            </a:r>
            <a:endParaRPr lang="en-US" sz="800" kern="1200" dirty="0"/>
          </a:p>
        </p:txBody>
      </p:sp>
      <p:sp>
        <p:nvSpPr>
          <p:cNvPr id="13" name="Left Arrow 12"/>
          <p:cNvSpPr/>
          <p:nvPr/>
        </p:nvSpPr>
        <p:spPr>
          <a:xfrm rot="14623974">
            <a:off x="2444034" y="3178954"/>
            <a:ext cx="2611736"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Freeform 13"/>
          <p:cNvSpPr/>
          <p:nvPr/>
        </p:nvSpPr>
        <p:spPr>
          <a:xfrm>
            <a:off x="2611144" y="1994769"/>
            <a:ext cx="1026452" cy="435714"/>
          </a:xfrm>
          <a:custGeom>
            <a:avLst/>
            <a:gdLst>
              <a:gd name="connsiteX0" fmla="*/ 0 w 1026452"/>
              <a:gd name="connsiteY0" fmla="*/ 43571 h 435714"/>
              <a:gd name="connsiteX1" fmla="*/ 43571 w 1026452"/>
              <a:gd name="connsiteY1" fmla="*/ 0 h 435714"/>
              <a:gd name="connsiteX2" fmla="*/ 982881 w 1026452"/>
              <a:gd name="connsiteY2" fmla="*/ 0 h 435714"/>
              <a:gd name="connsiteX3" fmla="*/ 1026452 w 1026452"/>
              <a:gd name="connsiteY3" fmla="*/ 43571 h 435714"/>
              <a:gd name="connsiteX4" fmla="*/ 1026452 w 1026452"/>
              <a:gd name="connsiteY4" fmla="*/ 392143 h 435714"/>
              <a:gd name="connsiteX5" fmla="*/ 982881 w 1026452"/>
              <a:gd name="connsiteY5" fmla="*/ 435714 h 435714"/>
              <a:gd name="connsiteX6" fmla="*/ 43571 w 1026452"/>
              <a:gd name="connsiteY6" fmla="*/ 435714 h 435714"/>
              <a:gd name="connsiteX7" fmla="*/ 0 w 1026452"/>
              <a:gd name="connsiteY7" fmla="*/ 392143 h 435714"/>
              <a:gd name="connsiteX8" fmla="*/ 0 w 1026452"/>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452" h="435714">
                <a:moveTo>
                  <a:pt x="0" y="43571"/>
                </a:moveTo>
                <a:cubicBezTo>
                  <a:pt x="0" y="19507"/>
                  <a:pt x="19507" y="0"/>
                  <a:pt x="43571" y="0"/>
                </a:cubicBezTo>
                <a:lnTo>
                  <a:pt x="982881" y="0"/>
                </a:lnTo>
                <a:cubicBezTo>
                  <a:pt x="1006945" y="0"/>
                  <a:pt x="1026452" y="19507"/>
                  <a:pt x="1026452" y="43571"/>
                </a:cubicBezTo>
                <a:lnTo>
                  <a:pt x="1026452" y="392143"/>
                </a:lnTo>
                <a:cubicBezTo>
                  <a:pt x="1026452" y="416207"/>
                  <a:pt x="1006945" y="435714"/>
                  <a:pt x="982881" y="435714"/>
                </a:cubicBezTo>
                <a:lnTo>
                  <a:pt x="43571" y="435714"/>
                </a:lnTo>
                <a:cubicBezTo>
                  <a:pt x="19507" y="435714"/>
                  <a:pt x="0" y="416207"/>
                  <a:pt x="0" y="392143"/>
                </a:cubicBezTo>
                <a:lnTo>
                  <a:pt x="0" y="43571"/>
                </a:lnTo>
                <a:close/>
              </a:path>
            </a:pathLst>
          </a:custGeom>
          <a:ln>
            <a:noFill/>
          </a:ln>
        </p:spPr>
        <p:style>
          <a:lnRef idx="1">
            <a:schemeClr val="accent1"/>
          </a:lnRef>
          <a:fillRef idx="2">
            <a:schemeClr val="accent1"/>
          </a:fillRef>
          <a:effectRef idx="1">
            <a:schemeClr val="accent1"/>
          </a:effectRef>
          <a:fontRef idx="minor">
            <a:schemeClr val="dk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rPr>
              <a:t>Forensic Evidence </a:t>
            </a:r>
            <a:r>
              <a:rPr lang="en-US" sz="800" kern="1200" dirty="0" smtClean="0">
                <a:solidFill>
                  <a:srgbClr val="000000"/>
                </a:solidFill>
                <a:latin typeface="Calibri"/>
                <a:ea typeface="+mn-ea"/>
                <a:cs typeface="+mn-cs"/>
              </a:rPr>
              <a:t>Compliances</a:t>
            </a:r>
            <a:endParaRPr lang="en-US" sz="800" kern="1200" dirty="0">
              <a:solidFill>
                <a:srgbClr val="000000"/>
              </a:solidFill>
            </a:endParaRPr>
          </a:p>
        </p:txBody>
      </p:sp>
      <p:sp>
        <p:nvSpPr>
          <p:cNvPr id="15" name="Left Arrow 14"/>
          <p:cNvSpPr/>
          <p:nvPr/>
        </p:nvSpPr>
        <p:spPr>
          <a:xfrm rot="16183772">
            <a:off x="3439212" y="3112679"/>
            <a:ext cx="2374440"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Freeform 15"/>
          <p:cNvSpPr/>
          <p:nvPr/>
        </p:nvSpPr>
        <p:spPr>
          <a:xfrm>
            <a:off x="4090991" y="1893265"/>
            <a:ext cx="1059675" cy="435714"/>
          </a:xfrm>
          <a:custGeom>
            <a:avLst/>
            <a:gdLst>
              <a:gd name="connsiteX0" fmla="*/ 0 w 1059675"/>
              <a:gd name="connsiteY0" fmla="*/ 43571 h 435714"/>
              <a:gd name="connsiteX1" fmla="*/ 43571 w 1059675"/>
              <a:gd name="connsiteY1" fmla="*/ 0 h 435714"/>
              <a:gd name="connsiteX2" fmla="*/ 1016104 w 1059675"/>
              <a:gd name="connsiteY2" fmla="*/ 0 h 435714"/>
              <a:gd name="connsiteX3" fmla="*/ 1059675 w 1059675"/>
              <a:gd name="connsiteY3" fmla="*/ 43571 h 435714"/>
              <a:gd name="connsiteX4" fmla="*/ 1059675 w 1059675"/>
              <a:gd name="connsiteY4" fmla="*/ 392143 h 435714"/>
              <a:gd name="connsiteX5" fmla="*/ 1016104 w 1059675"/>
              <a:gd name="connsiteY5" fmla="*/ 435714 h 435714"/>
              <a:gd name="connsiteX6" fmla="*/ 43571 w 1059675"/>
              <a:gd name="connsiteY6" fmla="*/ 435714 h 435714"/>
              <a:gd name="connsiteX7" fmla="*/ 0 w 1059675"/>
              <a:gd name="connsiteY7" fmla="*/ 392143 h 435714"/>
              <a:gd name="connsiteX8" fmla="*/ 0 w 1059675"/>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5" h="435714">
                <a:moveTo>
                  <a:pt x="0" y="43571"/>
                </a:moveTo>
                <a:cubicBezTo>
                  <a:pt x="0" y="19507"/>
                  <a:pt x="19507" y="0"/>
                  <a:pt x="43571" y="0"/>
                </a:cubicBezTo>
                <a:lnTo>
                  <a:pt x="1016104" y="0"/>
                </a:lnTo>
                <a:cubicBezTo>
                  <a:pt x="1040168" y="0"/>
                  <a:pt x="1059675" y="19507"/>
                  <a:pt x="1059675" y="43571"/>
                </a:cubicBezTo>
                <a:lnTo>
                  <a:pt x="1059675" y="392143"/>
                </a:lnTo>
                <a:cubicBezTo>
                  <a:pt x="1059675" y="416207"/>
                  <a:pt x="1040168" y="435714"/>
                  <a:pt x="1016104" y="435714"/>
                </a:cubicBezTo>
                <a:lnTo>
                  <a:pt x="43571" y="435714"/>
                </a:lnTo>
                <a:cubicBezTo>
                  <a:pt x="19507" y="435714"/>
                  <a:pt x="0" y="416207"/>
                  <a:pt x="0" y="392143"/>
                </a:cubicBezTo>
                <a:lnTo>
                  <a:pt x="0" y="43571"/>
                </a:lnTo>
                <a:close/>
              </a:path>
            </a:pathLst>
          </a:custGeom>
          <a:ln/>
        </p:spPr>
        <p:style>
          <a:lnRef idx="1">
            <a:schemeClr val="accent4"/>
          </a:lnRef>
          <a:fillRef idx="3">
            <a:schemeClr val="accent4"/>
          </a:fillRef>
          <a:effectRef idx="2">
            <a:schemeClr val="accent4"/>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Security</a:t>
            </a:r>
            <a:endParaRPr lang="en-US" sz="800" kern="1200" dirty="0"/>
          </a:p>
        </p:txBody>
      </p:sp>
      <p:sp>
        <p:nvSpPr>
          <p:cNvPr id="17" name="Left Arrow 16"/>
          <p:cNvSpPr/>
          <p:nvPr/>
        </p:nvSpPr>
        <p:spPr>
          <a:xfrm rot="17809083">
            <a:off x="4278998" y="3269043"/>
            <a:ext cx="2429960"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Freeform 17"/>
          <p:cNvSpPr/>
          <p:nvPr/>
        </p:nvSpPr>
        <p:spPr>
          <a:xfrm>
            <a:off x="5559917" y="2181109"/>
            <a:ext cx="1059675" cy="435714"/>
          </a:xfrm>
          <a:custGeom>
            <a:avLst/>
            <a:gdLst>
              <a:gd name="connsiteX0" fmla="*/ 0 w 1059675"/>
              <a:gd name="connsiteY0" fmla="*/ 43571 h 435714"/>
              <a:gd name="connsiteX1" fmla="*/ 43571 w 1059675"/>
              <a:gd name="connsiteY1" fmla="*/ 0 h 435714"/>
              <a:gd name="connsiteX2" fmla="*/ 1016104 w 1059675"/>
              <a:gd name="connsiteY2" fmla="*/ 0 h 435714"/>
              <a:gd name="connsiteX3" fmla="*/ 1059675 w 1059675"/>
              <a:gd name="connsiteY3" fmla="*/ 43571 h 435714"/>
              <a:gd name="connsiteX4" fmla="*/ 1059675 w 1059675"/>
              <a:gd name="connsiteY4" fmla="*/ 392143 h 435714"/>
              <a:gd name="connsiteX5" fmla="*/ 1016104 w 1059675"/>
              <a:gd name="connsiteY5" fmla="*/ 435714 h 435714"/>
              <a:gd name="connsiteX6" fmla="*/ 43571 w 1059675"/>
              <a:gd name="connsiteY6" fmla="*/ 435714 h 435714"/>
              <a:gd name="connsiteX7" fmla="*/ 0 w 1059675"/>
              <a:gd name="connsiteY7" fmla="*/ 392143 h 435714"/>
              <a:gd name="connsiteX8" fmla="*/ 0 w 1059675"/>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5" h="435714">
                <a:moveTo>
                  <a:pt x="0" y="43571"/>
                </a:moveTo>
                <a:cubicBezTo>
                  <a:pt x="0" y="19507"/>
                  <a:pt x="19507" y="0"/>
                  <a:pt x="43571" y="0"/>
                </a:cubicBezTo>
                <a:lnTo>
                  <a:pt x="1016104" y="0"/>
                </a:lnTo>
                <a:cubicBezTo>
                  <a:pt x="1040168" y="0"/>
                  <a:pt x="1059675" y="19507"/>
                  <a:pt x="1059675" y="43571"/>
                </a:cubicBezTo>
                <a:lnTo>
                  <a:pt x="1059675" y="392143"/>
                </a:lnTo>
                <a:cubicBezTo>
                  <a:pt x="1059675" y="416207"/>
                  <a:pt x="1040168" y="435714"/>
                  <a:pt x="1016104" y="435714"/>
                </a:cubicBezTo>
                <a:lnTo>
                  <a:pt x="43571" y="435714"/>
                </a:lnTo>
                <a:cubicBezTo>
                  <a:pt x="19507" y="435714"/>
                  <a:pt x="0" y="416207"/>
                  <a:pt x="0" y="392143"/>
                </a:cubicBezTo>
                <a:lnTo>
                  <a:pt x="0" y="43571"/>
                </a:lnTo>
                <a:close/>
              </a:path>
            </a:pathLst>
          </a:custGeom>
          <a:ln/>
        </p:spPr>
        <p:style>
          <a:lnRef idx="1">
            <a:schemeClr val="accent1"/>
          </a:lnRef>
          <a:fillRef idx="3">
            <a:schemeClr val="accent1"/>
          </a:fillRef>
          <a:effectRef idx="2">
            <a:schemeClr val="accent1"/>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Easy Access of Records</a:t>
            </a:r>
            <a:endParaRPr lang="en-US" sz="800" kern="1200" dirty="0"/>
          </a:p>
        </p:txBody>
      </p:sp>
      <p:sp>
        <p:nvSpPr>
          <p:cNvPr id="19" name="Left Arrow 18"/>
          <p:cNvSpPr/>
          <p:nvPr/>
        </p:nvSpPr>
        <p:spPr>
          <a:xfrm rot="19422257">
            <a:off x="4925130" y="3774101"/>
            <a:ext cx="2612061"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Freeform 19"/>
          <p:cNvSpPr/>
          <p:nvPr/>
        </p:nvSpPr>
        <p:spPr>
          <a:xfrm>
            <a:off x="6811710" y="3035460"/>
            <a:ext cx="1153689" cy="435714"/>
          </a:xfrm>
          <a:custGeom>
            <a:avLst/>
            <a:gdLst>
              <a:gd name="connsiteX0" fmla="*/ 0 w 1153689"/>
              <a:gd name="connsiteY0" fmla="*/ 43571 h 435714"/>
              <a:gd name="connsiteX1" fmla="*/ 43571 w 1153689"/>
              <a:gd name="connsiteY1" fmla="*/ 0 h 435714"/>
              <a:gd name="connsiteX2" fmla="*/ 1110118 w 1153689"/>
              <a:gd name="connsiteY2" fmla="*/ 0 h 435714"/>
              <a:gd name="connsiteX3" fmla="*/ 1153689 w 1153689"/>
              <a:gd name="connsiteY3" fmla="*/ 43571 h 435714"/>
              <a:gd name="connsiteX4" fmla="*/ 1153689 w 1153689"/>
              <a:gd name="connsiteY4" fmla="*/ 392143 h 435714"/>
              <a:gd name="connsiteX5" fmla="*/ 1110118 w 1153689"/>
              <a:gd name="connsiteY5" fmla="*/ 435714 h 435714"/>
              <a:gd name="connsiteX6" fmla="*/ 43571 w 1153689"/>
              <a:gd name="connsiteY6" fmla="*/ 435714 h 435714"/>
              <a:gd name="connsiteX7" fmla="*/ 0 w 1153689"/>
              <a:gd name="connsiteY7" fmla="*/ 392143 h 435714"/>
              <a:gd name="connsiteX8" fmla="*/ 0 w 1153689"/>
              <a:gd name="connsiteY8" fmla="*/ 43571 h 43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689" h="435714">
                <a:moveTo>
                  <a:pt x="0" y="43571"/>
                </a:moveTo>
                <a:cubicBezTo>
                  <a:pt x="0" y="19507"/>
                  <a:pt x="19507" y="0"/>
                  <a:pt x="43571" y="0"/>
                </a:cubicBezTo>
                <a:lnTo>
                  <a:pt x="1110118" y="0"/>
                </a:lnTo>
                <a:cubicBezTo>
                  <a:pt x="1134182" y="0"/>
                  <a:pt x="1153689" y="19507"/>
                  <a:pt x="1153689" y="43571"/>
                </a:cubicBezTo>
                <a:lnTo>
                  <a:pt x="1153689" y="392143"/>
                </a:lnTo>
                <a:cubicBezTo>
                  <a:pt x="1153689" y="416207"/>
                  <a:pt x="1134182" y="435714"/>
                  <a:pt x="1110118" y="435714"/>
                </a:cubicBezTo>
                <a:lnTo>
                  <a:pt x="43571" y="435714"/>
                </a:lnTo>
                <a:cubicBezTo>
                  <a:pt x="19507" y="435714"/>
                  <a:pt x="0" y="416207"/>
                  <a:pt x="0" y="392143"/>
                </a:cubicBezTo>
                <a:lnTo>
                  <a:pt x="0" y="43571"/>
                </a:lnTo>
                <a:close/>
              </a:path>
            </a:pathLst>
          </a:custGeom>
        </p:spPr>
        <p:style>
          <a:lnRef idx="1">
            <a:schemeClr val="accent2"/>
          </a:lnRef>
          <a:fillRef idx="3">
            <a:schemeClr val="accent2"/>
          </a:fillRef>
          <a:effectRef idx="2">
            <a:schemeClr val="accent2"/>
          </a:effectRef>
          <a:fontRef idx="minor">
            <a:schemeClr val="lt1"/>
          </a:fontRef>
        </p:style>
        <p:txBody>
          <a:bodyPr spcFirstLastPara="0" vert="horz" wrap="square" lIns="28002" tIns="28002" rIns="28002" bIns="28002" numCol="1" spcCol="1270" anchor="ctr" anchorCtr="0">
            <a:noAutofit/>
          </a:bodyPr>
          <a:lstStyle/>
          <a:p>
            <a:pPr lvl="0" algn="ctr" defTabSz="355600">
              <a:lnSpc>
                <a:spcPct val="90000"/>
              </a:lnSpc>
              <a:spcBef>
                <a:spcPct val="0"/>
              </a:spcBef>
              <a:spcAft>
                <a:spcPct val="35000"/>
              </a:spcAft>
            </a:pPr>
            <a:r>
              <a:rPr lang="en-US" sz="800" kern="1200" dirty="0" smtClean="0"/>
              <a:t>Recorder</a:t>
            </a:r>
            <a:endParaRPr lang="en-US" sz="800" kern="1200" dirty="0"/>
          </a:p>
        </p:txBody>
      </p:sp>
      <p:sp>
        <p:nvSpPr>
          <p:cNvPr id="21" name="Left Arrow 20"/>
          <p:cNvSpPr/>
          <p:nvPr/>
        </p:nvSpPr>
        <p:spPr>
          <a:xfrm rot="20544226">
            <a:off x="5315406" y="4445403"/>
            <a:ext cx="2424023"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Freeform 21"/>
          <p:cNvSpPr/>
          <p:nvPr/>
        </p:nvSpPr>
        <p:spPr>
          <a:xfrm>
            <a:off x="7125211" y="4108205"/>
            <a:ext cx="1153123" cy="389094"/>
          </a:xfrm>
          <a:custGeom>
            <a:avLst/>
            <a:gdLst>
              <a:gd name="connsiteX0" fmla="*/ 0 w 1153123"/>
              <a:gd name="connsiteY0" fmla="*/ 38909 h 389094"/>
              <a:gd name="connsiteX1" fmla="*/ 38909 w 1153123"/>
              <a:gd name="connsiteY1" fmla="*/ 0 h 389094"/>
              <a:gd name="connsiteX2" fmla="*/ 1114214 w 1153123"/>
              <a:gd name="connsiteY2" fmla="*/ 0 h 389094"/>
              <a:gd name="connsiteX3" fmla="*/ 1153123 w 1153123"/>
              <a:gd name="connsiteY3" fmla="*/ 38909 h 389094"/>
              <a:gd name="connsiteX4" fmla="*/ 1153123 w 1153123"/>
              <a:gd name="connsiteY4" fmla="*/ 350185 h 389094"/>
              <a:gd name="connsiteX5" fmla="*/ 1114214 w 1153123"/>
              <a:gd name="connsiteY5" fmla="*/ 389094 h 389094"/>
              <a:gd name="connsiteX6" fmla="*/ 38909 w 1153123"/>
              <a:gd name="connsiteY6" fmla="*/ 389094 h 389094"/>
              <a:gd name="connsiteX7" fmla="*/ 0 w 1153123"/>
              <a:gd name="connsiteY7" fmla="*/ 350185 h 389094"/>
              <a:gd name="connsiteX8" fmla="*/ 0 w 1153123"/>
              <a:gd name="connsiteY8" fmla="*/ 38909 h 38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123" h="389094">
                <a:moveTo>
                  <a:pt x="0" y="38909"/>
                </a:moveTo>
                <a:cubicBezTo>
                  <a:pt x="0" y="17420"/>
                  <a:pt x="17420" y="0"/>
                  <a:pt x="38909" y="0"/>
                </a:cubicBezTo>
                <a:lnTo>
                  <a:pt x="1114214" y="0"/>
                </a:lnTo>
                <a:cubicBezTo>
                  <a:pt x="1135703" y="0"/>
                  <a:pt x="1153123" y="17420"/>
                  <a:pt x="1153123" y="38909"/>
                </a:cubicBezTo>
                <a:lnTo>
                  <a:pt x="1153123" y="350185"/>
                </a:lnTo>
                <a:cubicBezTo>
                  <a:pt x="1153123" y="371674"/>
                  <a:pt x="1135703" y="389094"/>
                  <a:pt x="1114214" y="389094"/>
                </a:cubicBezTo>
                <a:lnTo>
                  <a:pt x="38909" y="389094"/>
                </a:lnTo>
                <a:cubicBezTo>
                  <a:pt x="17420" y="389094"/>
                  <a:pt x="0" y="371674"/>
                  <a:pt x="0" y="350185"/>
                </a:cubicBezTo>
                <a:lnTo>
                  <a:pt x="0" y="38909"/>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26636" tIns="26636" rIns="26636" bIns="26636" numCol="1" spcCol="1270" anchor="ctr" anchorCtr="0">
            <a:noAutofit/>
          </a:bodyPr>
          <a:lstStyle/>
          <a:p>
            <a:pPr lvl="0" algn="ctr" defTabSz="355600">
              <a:lnSpc>
                <a:spcPct val="90000"/>
              </a:lnSpc>
              <a:spcBef>
                <a:spcPct val="0"/>
              </a:spcBef>
              <a:spcAft>
                <a:spcPct val="35000"/>
              </a:spcAft>
            </a:pPr>
            <a:r>
              <a:rPr lang="en-US" sz="800" kern="1200" dirty="0" smtClean="0"/>
              <a:t>Digital Note -taking</a:t>
            </a:r>
            <a:endParaRPr lang="en-US" sz="800" kern="1200" dirty="0"/>
          </a:p>
        </p:txBody>
      </p:sp>
      <p:sp>
        <p:nvSpPr>
          <p:cNvPr id="23" name="Left Arrow 22"/>
          <p:cNvSpPr/>
          <p:nvPr/>
        </p:nvSpPr>
        <p:spPr>
          <a:xfrm rot="185738">
            <a:off x="5426379" y="5198278"/>
            <a:ext cx="2442423" cy="37129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Freeform 23"/>
          <p:cNvSpPr/>
          <p:nvPr/>
        </p:nvSpPr>
        <p:spPr>
          <a:xfrm>
            <a:off x="7361551" y="5237889"/>
            <a:ext cx="1010939" cy="423975"/>
          </a:xfrm>
          <a:custGeom>
            <a:avLst/>
            <a:gdLst>
              <a:gd name="connsiteX0" fmla="*/ 0 w 1010939"/>
              <a:gd name="connsiteY0" fmla="*/ 42398 h 423975"/>
              <a:gd name="connsiteX1" fmla="*/ 42398 w 1010939"/>
              <a:gd name="connsiteY1" fmla="*/ 0 h 423975"/>
              <a:gd name="connsiteX2" fmla="*/ 968542 w 1010939"/>
              <a:gd name="connsiteY2" fmla="*/ 0 h 423975"/>
              <a:gd name="connsiteX3" fmla="*/ 1010940 w 1010939"/>
              <a:gd name="connsiteY3" fmla="*/ 42398 h 423975"/>
              <a:gd name="connsiteX4" fmla="*/ 1010939 w 1010939"/>
              <a:gd name="connsiteY4" fmla="*/ 381578 h 423975"/>
              <a:gd name="connsiteX5" fmla="*/ 968541 w 1010939"/>
              <a:gd name="connsiteY5" fmla="*/ 423976 h 423975"/>
              <a:gd name="connsiteX6" fmla="*/ 42398 w 1010939"/>
              <a:gd name="connsiteY6" fmla="*/ 423975 h 423975"/>
              <a:gd name="connsiteX7" fmla="*/ 0 w 1010939"/>
              <a:gd name="connsiteY7" fmla="*/ 381577 h 423975"/>
              <a:gd name="connsiteX8" fmla="*/ 0 w 1010939"/>
              <a:gd name="connsiteY8" fmla="*/ 42398 h 4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0939" h="423975">
                <a:moveTo>
                  <a:pt x="0" y="42398"/>
                </a:moveTo>
                <a:cubicBezTo>
                  <a:pt x="0" y="18982"/>
                  <a:pt x="18982" y="0"/>
                  <a:pt x="42398" y="0"/>
                </a:cubicBezTo>
                <a:lnTo>
                  <a:pt x="968542" y="0"/>
                </a:lnTo>
                <a:cubicBezTo>
                  <a:pt x="991958" y="0"/>
                  <a:pt x="1010940" y="18982"/>
                  <a:pt x="1010940" y="42398"/>
                </a:cubicBezTo>
                <a:cubicBezTo>
                  <a:pt x="1010940" y="155458"/>
                  <a:pt x="1010939" y="268518"/>
                  <a:pt x="1010939" y="381578"/>
                </a:cubicBezTo>
                <a:cubicBezTo>
                  <a:pt x="1010939" y="404994"/>
                  <a:pt x="991957" y="423976"/>
                  <a:pt x="968541" y="423976"/>
                </a:cubicBezTo>
                <a:lnTo>
                  <a:pt x="42398" y="423975"/>
                </a:lnTo>
                <a:cubicBezTo>
                  <a:pt x="18982" y="423975"/>
                  <a:pt x="0" y="404993"/>
                  <a:pt x="0" y="381577"/>
                </a:cubicBezTo>
                <a:lnTo>
                  <a:pt x="0" y="42398"/>
                </a:lnTo>
                <a:close/>
              </a:path>
            </a:pathLst>
          </a:custGeom>
        </p:spPr>
        <p:style>
          <a:lnRef idx="1">
            <a:schemeClr val="accent2"/>
          </a:lnRef>
          <a:fillRef idx="3">
            <a:schemeClr val="accent2"/>
          </a:fillRef>
          <a:effectRef idx="2">
            <a:schemeClr val="accent2"/>
          </a:effectRef>
          <a:fontRef idx="minor">
            <a:schemeClr val="lt1"/>
          </a:fontRef>
        </p:style>
        <p:txBody>
          <a:bodyPr spcFirstLastPara="0" vert="horz" wrap="square" lIns="27658" tIns="27658" rIns="27658" bIns="27658" numCol="1" spcCol="1270" anchor="ctr" anchorCtr="0">
            <a:noAutofit/>
          </a:bodyPr>
          <a:lstStyle/>
          <a:p>
            <a:pPr lvl="0" algn="ctr" defTabSz="355600">
              <a:lnSpc>
                <a:spcPct val="90000"/>
              </a:lnSpc>
              <a:spcBef>
                <a:spcPct val="0"/>
              </a:spcBef>
              <a:spcAft>
                <a:spcPct val="35000"/>
              </a:spcAft>
            </a:pPr>
            <a:r>
              <a:rPr lang="en-US" sz="800" kern="1200" dirty="0" smtClean="0"/>
              <a:t>Digital Recording</a:t>
            </a:r>
            <a:endParaRPr lang="en-US" sz="800" kern="1200" dirty="0"/>
          </a:p>
        </p:txBody>
      </p:sp>
    </p:spTree>
    <p:extLst>
      <p:ext uri="{BB962C8B-B14F-4D97-AF65-F5344CB8AC3E}">
        <p14:creationId xmlns:p14="http://schemas.microsoft.com/office/powerpoint/2010/main" val="325377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ppt_x"/>
                                          </p:val>
                                        </p:tav>
                                        <p:tav tm="100000">
                                          <p:val>
                                            <p:strVal val="#ppt_x"/>
                                          </p:val>
                                        </p:tav>
                                      </p:tavLst>
                                    </p:anim>
                                    <p:anim calcmode="lin" valueType="num">
                                      <p:cBhvr additive="base">
                                        <p:cTn id="7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500" fill="hold"/>
                                        <p:tgtEl>
                                          <p:spTgt spid="21"/>
                                        </p:tgtEl>
                                        <p:attrNameLst>
                                          <p:attrName>ppt_x</p:attrName>
                                        </p:attrNameLst>
                                      </p:cBhvr>
                                      <p:tavLst>
                                        <p:tav tm="0">
                                          <p:val>
                                            <p:strVal val="#ppt_x"/>
                                          </p:val>
                                        </p:tav>
                                        <p:tav tm="100000">
                                          <p:val>
                                            <p:strVal val="#ppt_x"/>
                                          </p:val>
                                        </p:tav>
                                      </p:tavLst>
                                    </p:anim>
                                    <p:anim calcmode="lin" valueType="num">
                                      <p:cBhvr additive="base">
                                        <p:cTn id="85" dur="500" fill="hold"/>
                                        <p:tgtEl>
                                          <p:spTgt spid="2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ppt_x"/>
                                          </p:val>
                                        </p:tav>
                                        <p:tav tm="100000">
                                          <p:val>
                                            <p:strVal val="#ppt_x"/>
                                          </p:val>
                                        </p:tav>
                                      </p:tavLst>
                                    </p:anim>
                                    <p:anim calcmode="lin" valueType="num">
                                      <p:cBhvr additive="base">
                                        <p:cTn id="8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fill="hold"/>
                                        <p:tgtEl>
                                          <p:spTgt spid="23"/>
                                        </p:tgtEl>
                                        <p:attrNameLst>
                                          <p:attrName>ppt_x</p:attrName>
                                        </p:attrNameLst>
                                      </p:cBhvr>
                                      <p:tavLst>
                                        <p:tav tm="0">
                                          <p:val>
                                            <p:strVal val="#ppt_x"/>
                                          </p:val>
                                        </p:tav>
                                        <p:tav tm="100000">
                                          <p:val>
                                            <p:strVal val="#ppt_x"/>
                                          </p:val>
                                        </p:tav>
                                      </p:tavLst>
                                    </p:anim>
                                    <p:anim calcmode="lin" valueType="num">
                                      <p:cBhvr additive="base">
                                        <p:cTn id="95" dur="500" fill="hold"/>
                                        <p:tgtEl>
                                          <p:spTgt spid="23"/>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4" grpId="0" animBg="1"/>
      <p:bldP spid="16" grpId="0" animBg="1"/>
      <p:bldP spid="18" grpId="0" animBg="1"/>
      <p:bldP spid="20" grpId="0" animBg="1"/>
      <p:bldP spid="22"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827" y="182364"/>
            <a:ext cx="8076005" cy="375781"/>
          </a:xfrm>
          <a:solidFill>
            <a:schemeClr val="bg2"/>
          </a:solidFill>
        </p:spPr>
        <p:txBody>
          <a:bodyPr rtlCol="0">
            <a:noAutofit/>
          </a:bodyPr>
          <a:lstStyle/>
          <a:p>
            <a:pPr eaLnBrk="1" fontAlgn="auto" hangingPunct="1">
              <a:spcAft>
                <a:spcPts val="0"/>
              </a:spcAft>
              <a:defRPr/>
            </a:pPr>
            <a:r>
              <a:rPr lang="en-US" sz="2800" b="1" dirty="0" smtClean="0">
                <a:solidFill>
                  <a:schemeClr val="accent2">
                    <a:lumMod val="75000"/>
                  </a:schemeClr>
                </a:solidFill>
              </a:rPr>
              <a:t>WORKFLOW WITH INITIATOR</a:t>
            </a:r>
            <a:endParaRPr lang="en-US" sz="2800" b="1" dirty="0">
              <a:solidFill>
                <a:schemeClr val="accent2">
                  <a:lumMod val="75000"/>
                </a:schemeClr>
              </a:solidFill>
            </a:endParaRPr>
          </a:p>
        </p:txBody>
      </p:sp>
      <p:sp>
        <p:nvSpPr>
          <p:cNvPr id="48" name="Oval 47"/>
          <p:cNvSpPr/>
          <p:nvPr/>
        </p:nvSpPr>
        <p:spPr>
          <a:xfrm>
            <a:off x="3974428" y="4198837"/>
            <a:ext cx="919920" cy="91992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0" name="Oval 49"/>
          <p:cNvSpPr/>
          <p:nvPr/>
        </p:nvSpPr>
        <p:spPr>
          <a:xfrm>
            <a:off x="3096685" y="922340"/>
            <a:ext cx="919920" cy="91992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3" name="Straight Arrow Connector 52"/>
          <p:cNvCxnSpPr/>
          <p:nvPr/>
        </p:nvCxnSpPr>
        <p:spPr>
          <a:xfrm flipH="1" flipV="1">
            <a:off x="1221288" y="647288"/>
            <a:ext cx="3175" cy="334962"/>
          </a:xfrm>
          <a:prstGeom prst="straightConnector1">
            <a:avLst/>
          </a:prstGeom>
          <a:ln>
            <a:solidFill>
              <a:srgbClr val="003399"/>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3510463" y="623475"/>
            <a:ext cx="3175" cy="334963"/>
          </a:xfrm>
          <a:prstGeom prst="straightConnector1">
            <a:avLst/>
          </a:prstGeom>
          <a:ln>
            <a:solidFill>
              <a:schemeClr val="tx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5820276" y="623475"/>
            <a:ext cx="3175" cy="334963"/>
          </a:xfrm>
          <a:prstGeom prst="straightConnector1">
            <a:avLst/>
          </a:prstGeom>
          <a:ln>
            <a:solidFill>
              <a:srgbClr val="003399"/>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8284076" y="640426"/>
            <a:ext cx="2383" cy="2215076"/>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flipV="1">
            <a:off x="1197538" y="640426"/>
            <a:ext cx="7086538" cy="6862"/>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796463" y="4389025"/>
            <a:ext cx="1808163" cy="793750"/>
          </a:xfrm>
          <a:prstGeom prst="roundRect">
            <a:avLst/>
          </a:prstGeom>
          <a:solidFill>
            <a:srgbClr val="0066FF"/>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t>Authorized </a:t>
            </a:r>
            <a:r>
              <a:rPr lang="en-US" sz="1200" dirty="0"/>
              <a:t>Users(</a:t>
            </a:r>
            <a:r>
              <a:rPr lang="en-US" sz="1200" dirty="0" err="1"/>
              <a:t>Eviden</a:t>
            </a:r>
            <a:r>
              <a:rPr lang="en-US" sz="1200" dirty="0"/>
              <a:t> Light ,</a:t>
            </a:r>
            <a:r>
              <a:rPr lang="en-US" sz="1200" dirty="0" err="1" smtClean="0"/>
              <a:t>Evi</a:t>
            </a:r>
            <a:r>
              <a:rPr lang="en-US" sz="1200" dirty="0" smtClean="0"/>
              <a:t> </a:t>
            </a:r>
            <a:r>
              <a:rPr lang="en-US" sz="1200" dirty="0"/>
              <a:t>Media, Evi Edit)</a:t>
            </a:r>
            <a:endParaRPr lang="en-IN" sz="1200" dirty="0"/>
          </a:p>
        </p:txBody>
      </p:sp>
      <p:cxnSp>
        <p:nvCxnSpPr>
          <p:cNvPr id="60" name="Straight Arrow Connector 59"/>
          <p:cNvCxnSpPr/>
          <p:nvPr/>
        </p:nvCxnSpPr>
        <p:spPr>
          <a:xfrm>
            <a:off x="2734326" y="4789075"/>
            <a:ext cx="1115862"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4922536" y="4664351"/>
            <a:ext cx="777875" cy="3176"/>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1924552" y="2976150"/>
            <a:ext cx="1823242"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518547" y="2976150"/>
            <a:ext cx="1445233"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1708651" y="1382300"/>
            <a:ext cx="1057275"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4064501" y="1382300"/>
            <a:ext cx="954087"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a:endCxn id="48" idx="0"/>
          </p:cNvCxnSpPr>
          <p:nvPr/>
        </p:nvCxnSpPr>
        <p:spPr>
          <a:xfrm rot="10800000" flipV="1">
            <a:off x="4434389" y="3657677"/>
            <a:ext cx="3149749" cy="541159"/>
          </a:xfrm>
          <a:prstGeom prst="bentConnector2">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7" name="Shape 81"/>
          <p:cNvCxnSpPr/>
          <p:nvPr/>
        </p:nvCxnSpPr>
        <p:spPr>
          <a:xfrm rot="16200000" flipH="1">
            <a:off x="2780107" y="1549298"/>
            <a:ext cx="1882775" cy="5576887"/>
          </a:xfrm>
          <a:prstGeom prst="bentConnector3">
            <a:avLst>
              <a:gd name="adj1" fmla="val 133595"/>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4050213" y="2158713"/>
            <a:ext cx="0" cy="427501"/>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6262826" y="2158713"/>
            <a:ext cx="0" cy="417388"/>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sp>
        <p:nvSpPr>
          <p:cNvPr id="70" name="TextBox 170"/>
          <p:cNvSpPr txBox="1">
            <a:spLocks noChangeArrowheads="1"/>
          </p:cNvSpPr>
          <p:nvPr/>
        </p:nvSpPr>
        <p:spPr bwMode="auto">
          <a:xfrm>
            <a:off x="3970491" y="5411239"/>
            <a:ext cx="725835" cy="276999"/>
          </a:xfrm>
          <a:prstGeom prst="rect">
            <a:avLst/>
          </a:prstGeom>
          <a:solidFill>
            <a:schemeClr val="bg2"/>
          </a:solidFill>
          <a:ln w="9525">
            <a:noFill/>
            <a:miter lim="800000"/>
            <a:headEnd/>
            <a:tailEnd/>
          </a:ln>
        </p:spPr>
        <p:txBody>
          <a:bodyPr wrap="square">
            <a:spAutoFit/>
          </a:bodyPr>
          <a:lstStyle/>
          <a:p>
            <a:r>
              <a:rPr lang="en-US" sz="1200" b="1" dirty="0">
                <a:latin typeface="Calibri" pitchFamily="34" charset="0"/>
              </a:rPr>
              <a:t>Storing</a:t>
            </a:r>
            <a:endParaRPr lang="en-IN" sz="1200" b="1" dirty="0">
              <a:latin typeface="Calibri" pitchFamily="34" charset="0"/>
            </a:endParaRPr>
          </a:p>
        </p:txBody>
      </p:sp>
      <p:cxnSp>
        <p:nvCxnSpPr>
          <p:cNvPr id="71" name="Straight Arrow Connector 70"/>
          <p:cNvCxnSpPr/>
          <p:nvPr/>
        </p:nvCxnSpPr>
        <p:spPr>
          <a:xfrm>
            <a:off x="1708651" y="3300000"/>
            <a:ext cx="402537" cy="898837"/>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1111751" y="3376201"/>
            <a:ext cx="0" cy="2327275"/>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080794" y="5703476"/>
            <a:ext cx="4951706" cy="0"/>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sp>
        <p:nvSpPr>
          <p:cNvPr id="74" name="TextBox 170"/>
          <p:cNvSpPr txBox="1">
            <a:spLocks noChangeArrowheads="1"/>
          </p:cNvSpPr>
          <p:nvPr/>
        </p:nvSpPr>
        <p:spPr bwMode="auto">
          <a:xfrm>
            <a:off x="4764045" y="5688238"/>
            <a:ext cx="1199735" cy="276999"/>
          </a:xfrm>
          <a:prstGeom prst="rect">
            <a:avLst/>
          </a:prstGeom>
          <a:noFill/>
          <a:ln w="9525">
            <a:noFill/>
            <a:miter lim="800000"/>
            <a:headEnd/>
            <a:tailEnd/>
          </a:ln>
        </p:spPr>
        <p:txBody>
          <a:bodyPr wrap="square">
            <a:spAutoFit/>
          </a:bodyPr>
          <a:lstStyle/>
          <a:p>
            <a:r>
              <a:rPr lang="en-US" sz="1200" b="1" dirty="0" smtClean="0">
                <a:latin typeface="Calibri" pitchFamily="34" charset="0"/>
              </a:rPr>
              <a:t>Editing</a:t>
            </a:r>
            <a:endParaRPr lang="en-IN" sz="1200" b="1" dirty="0">
              <a:latin typeface="Calibri" pitchFamily="34" charset="0"/>
            </a:endParaRPr>
          </a:p>
        </p:txBody>
      </p:sp>
      <p:cxnSp>
        <p:nvCxnSpPr>
          <p:cNvPr id="75" name="Straight Arrow Connector 74"/>
          <p:cNvCxnSpPr/>
          <p:nvPr/>
        </p:nvCxnSpPr>
        <p:spPr>
          <a:xfrm>
            <a:off x="6700544" y="2170739"/>
            <a:ext cx="0" cy="428380"/>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913188" y="3144425"/>
            <a:ext cx="2151313" cy="1244600"/>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flipV="1">
            <a:off x="7584137" y="4819601"/>
            <a:ext cx="623688" cy="1924"/>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8207825" y="4198837"/>
            <a:ext cx="0" cy="622688"/>
          </a:xfrm>
          <a:prstGeom prst="line">
            <a:avLst/>
          </a:prstGeom>
          <a:ln>
            <a:solidFill>
              <a:srgbClr val="0033CC"/>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8039591" y="2158713"/>
            <a:ext cx="0" cy="771812"/>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8286459" y="4043113"/>
            <a:ext cx="0" cy="2021374"/>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08381" y="3362971"/>
            <a:ext cx="0" cy="2701516"/>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H="1">
            <a:off x="498856" y="6054962"/>
            <a:ext cx="7797128" cy="0"/>
          </a:xfrm>
          <a:prstGeom prst="line">
            <a:avLst/>
          </a:prstGeom>
          <a:ln>
            <a:solidFill>
              <a:srgbClr val="0033CC"/>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a:off x="4050213" y="2170739"/>
            <a:ext cx="3995226" cy="0"/>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764503" y="1022853"/>
            <a:ext cx="919920" cy="91992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7" name="Picture 6" descr="C:\Users\Administrator\Desktop\senzit\1197115544208915882acspike_male_user_icon.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06" y="1101758"/>
            <a:ext cx="647233" cy="61487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33051" y="1953345"/>
            <a:ext cx="688009" cy="261610"/>
          </a:xfrm>
          <a:prstGeom prst="rect">
            <a:avLst/>
          </a:prstGeom>
          <a:noFill/>
        </p:spPr>
        <p:txBody>
          <a:bodyPr wrap="none" rtlCol="0">
            <a:spAutoFit/>
          </a:bodyPr>
          <a:lstStyle/>
          <a:p>
            <a:r>
              <a:rPr lang="en-US" sz="1100" dirty="0" smtClean="0">
                <a:solidFill>
                  <a:srgbClr val="000000"/>
                </a:solidFill>
              </a:rPr>
              <a:t>Initiator</a:t>
            </a:r>
            <a:endParaRPr lang="en-US" sz="1100" dirty="0">
              <a:solidFill>
                <a:srgbClr val="000000"/>
              </a:solidFill>
            </a:endParaRPr>
          </a:p>
        </p:txBody>
      </p:sp>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9211" y="1074864"/>
            <a:ext cx="614871" cy="6148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0" name="TextBox 89"/>
          <p:cNvSpPr txBox="1"/>
          <p:nvPr/>
        </p:nvSpPr>
        <p:spPr>
          <a:xfrm>
            <a:off x="3218381" y="1817945"/>
            <a:ext cx="808235" cy="261610"/>
          </a:xfrm>
          <a:prstGeom prst="rect">
            <a:avLst/>
          </a:prstGeom>
          <a:noFill/>
        </p:spPr>
        <p:txBody>
          <a:bodyPr wrap="none" rtlCol="0">
            <a:spAutoFit/>
          </a:bodyPr>
          <a:lstStyle/>
          <a:p>
            <a:r>
              <a:rPr lang="en-US" sz="1100" b="1" dirty="0" smtClean="0">
                <a:solidFill>
                  <a:srgbClr val="000000"/>
                </a:solidFill>
              </a:rPr>
              <a:t>Recorder</a:t>
            </a:r>
            <a:endParaRPr lang="en-US" sz="1100" b="1" dirty="0">
              <a:solidFill>
                <a:srgbClr val="000000"/>
              </a:solidFill>
            </a:endParaRPr>
          </a:p>
        </p:txBody>
      </p:sp>
      <p:sp>
        <p:nvSpPr>
          <p:cNvPr id="92" name="Oval 91"/>
          <p:cNvSpPr/>
          <p:nvPr/>
        </p:nvSpPr>
        <p:spPr>
          <a:xfrm>
            <a:off x="5376141" y="919591"/>
            <a:ext cx="919920" cy="91992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349" y="1057265"/>
            <a:ext cx="623661" cy="623661"/>
          </a:xfrm>
          <a:prstGeom prst="rect">
            <a:avLst/>
          </a:prstGeom>
        </p:spPr>
      </p:pic>
      <p:sp>
        <p:nvSpPr>
          <p:cNvPr id="96" name="TextBox 95"/>
          <p:cNvSpPr txBox="1"/>
          <p:nvPr/>
        </p:nvSpPr>
        <p:spPr>
          <a:xfrm>
            <a:off x="5101371" y="1811968"/>
            <a:ext cx="1545616" cy="261610"/>
          </a:xfrm>
          <a:prstGeom prst="rect">
            <a:avLst/>
          </a:prstGeom>
          <a:noFill/>
        </p:spPr>
        <p:txBody>
          <a:bodyPr wrap="none" rtlCol="0">
            <a:spAutoFit/>
          </a:bodyPr>
          <a:lstStyle/>
          <a:p>
            <a:r>
              <a:rPr lang="en-US" sz="1100" b="1" dirty="0" smtClean="0">
                <a:solidFill>
                  <a:srgbClr val="000000"/>
                </a:solidFill>
              </a:rPr>
              <a:t>Video conferencing</a:t>
            </a:r>
            <a:endParaRPr lang="en-US" sz="1100" b="1" dirty="0">
              <a:solidFill>
                <a:srgbClr val="000000"/>
              </a:solidFill>
            </a:endParaRPr>
          </a:p>
        </p:txBody>
      </p:sp>
      <p:sp>
        <p:nvSpPr>
          <p:cNvPr id="97" name="Oval 96"/>
          <p:cNvSpPr/>
          <p:nvPr/>
        </p:nvSpPr>
        <p:spPr>
          <a:xfrm>
            <a:off x="7591926" y="2855500"/>
            <a:ext cx="1389062" cy="1336675"/>
          </a:xfrm>
          <a:prstGeom prst="ellipse">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t>Compliance Manager</a:t>
            </a:r>
            <a:endParaRPr lang="en-IN" sz="1050" dirty="0"/>
          </a:p>
        </p:txBody>
      </p:sp>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754" y="2312966"/>
            <a:ext cx="914393" cy="914428"/>
          </a:xfrm>
          <a:prstGeom prst="rect">
            <a:avLst/>
          </a:prstGeom>
        </p:spPr>
      </p:pic>
      <p:sp>
        <p:nvSpPr>
          <p:cNvPr id="100" name="TextBox 99"/>
          <p:cNvSpPr txBox="1"/>
          <p:nvPr/>
        </p:nvSpPr>
        <p:spPr>
          <a:xfrm>
            <a:off x="-112170" y="2930525"/>
            <a:ext cx="2055793" cy="600164"/>
          </a:xfrm>
          <a:prstGeom prst="rect">
            <a:avLst/>
          </a:prstGeom>
          <a:noFill/>
        </p:spPr>
        <p:txBody>
          <a:bodyPr wrap="square" rtlCol="0">
            <a:spAutoFit/>
          </a:bodyPr>
          <a:lstStyle/>
          <a:p>
            <a:pPr algn="ctr"/>
            <a:r>
              <a:rPr lang="en-US" sz="1100" dirty="0">
                <a:solidFill>
                  <a:srgbClr val="000000"/>
                </a:solidFill>
              </a:rPr>
              <a:t>Primary server(</a:t>
            </a:r>
            <a:r>
              <a:rPr lang="en-US" sz="1100" dirty="0" err="1">
                <a:solidFill>
                  <a:srgbClr val="000000"/>
                </a:solidFill>
              </a:rPr>
              <a:t>EviDigital</a:t>
            </a:r>
            <a:r>
              <a:rPr lang="en-US" sz="1100" dirty="0">
                <a:solidFill>
                  <a:srgbClr val="000000"/>
                </a:solidFill>
              </a:rPr>
              <a:t>, </a:t>
            </a:r>
            <a:r>
              <a:rPr lang="en-US" sz="1100" dirty="0" err="1">
                <a:solidFill>
                  <a:srgbClr val="000000"/>
                </a:solidFill>
              </a:rPr>
              <a:t>EviCrypto</a:t>
            </a:r>
            <a:r>
              <a:rPr lang="en-US" sz="1100" dirty="0">
                <a:solidFill>
                  <a:srgbClr val="000000"/>
                </a:solidFill>
              </a:rPr>
              <a:t>)</a:t>
            </a:r>
            <a:endParaRPr lang="en-IN" sz="1100" dirty="0">
              <a:solidFill>
                <a:srgbClr val="000000"/>
              </a:solidFill>
            </a:endParaRPr>
          </a:p>
          <a:p>
            <a:pPr algn="ctr"/>
            <a:endParaRPr lang="en-US" sz="1100" dirty="0">
              <a:solidFill>
                <a:srgbClr val="000000"/>
              </a:solidFill>
            </a:endParaRPr>
          </a:p>
        </p:txBody>
      </p:sp>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17688" y="4313931"/>
            <a:ext cx="433400" cy="433400"/>
          </a:xfrm>
          <a:prstGeom prst="rect">
            <a:avLst/>
          </a:prstGeom>
        </p:spPr>
      </p:pic>
      <p:sp>
        <p:nvSpPr>
          <p:cNvPr id="103" name="TextBox 102"/>
          <p:cNvSpPr txBox="1"/>
          <p:nvPr/>
        </p:nvSpPr>
        <p:spPr>
          <a:xfrm>
            <a:off x="4151297" y="4750525"/>
            <a:ext cx="566181" cy="261610"/>
          </a:xfrm>
          <a:prstGeom prst="rect">
            <a:avLst/>
          </a:prstGeom>
          <a:noFill/>
        </p:spPr>
        <p:txBody>
          <a:bodyPr wrap="none" rtlCol="0">
            <a:spAutoFit/>
          </a:bodyPr>
          <a:lstStyle/>
          <a:p>
            <a:r>
              <a:rPr lang="en-US" sz="1100" dirty="0" smtClean="0">
                <a:solidFill>
                  <a:schemeClr val="bg1"/>
                </a:solidFill>
              </a:rPr>
              <a:t>Portal</a:t>
            </a:r>
            <a:endParaRPr lang="en-US" sz="1100" dirty="0">
              <a:solidFill>
                <a:schemeClr val="bg1"/>
              </a:solidFill>
            </a:endParaRPr>
          </a:p>
        </p:txBody>
      </p:sp>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2540" y="2599119"/>
            <a:ext cx="914393" cy="914428"/>
          </a:xfrm>
          <a:prstGeom prst="rect">
            <a:avLst/>
          </a:prstGeom>
        </p:spPr>
      </p:pic>
      <p:sp>
        <p:nvSpPr>
          <p:cNvPr id="105" name="TextBox 104"/>
          <p:cNvSpPr txBox="1"/>
          <p:nvPr/>
        </p:nvSpPr>
        <p:spPr>
          <a:xfrm>
            <a:off x="3607852" y="3362971"/>
            <a:ext cx="1015021" cy="430887"/>
          </a:xfrm>
          <a:prstGeom prst="rect">
            <a:avLst/>
          </a:prstGeom>
          <a:noFill/>
        </p:spPr>
        <p:txBody>
          <a:bodyPr wrap="none" rtlCol="0">
            <a:spAutoFit/>
          </a:bodyPr>
          <a:lstStyle/>
          <a:p>
            <a:r>
              <a:rPr lang="en-US" sz="1100" dirty="0">
                <a:solidFill>
                  <a:srgbClr val="000000"/>
                </a:solidFill>
              </a:rPr>
              <a:t>Local Server</a:t>
            </a:r>
            <a:endParaRPr lang="en-IN" sz="1100" dirty="0">
              <a:solidFill>
                <a:srgbClr val="000000"/>
              </a:solidFill>
            </a:endParaRPr>
          </a:p>
          <a:p>
            <a:endParaRPr lang="en-US" sz="1100" dirty="0">
              <a:solidFill>
                <a:srgbClr val="000000"/>
              </a:solidFill>
            </a:endParaRPr>
          </a:p>
        </p:txBody>
      </p:sp>
      <p:sp>
        <p:nvSpPr>
          <p:cNvPr id="107" name="Oval 106"/>
          <p:cNvSpPr/>
          <p:nvPr/>
        </p:nvSpPr>
        <p:spPr>
          <a:xfrm>
            <a:off x="6013019" y="2540025"/>
            <a:ext cx="919920" cy="919920"/>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8" name="TextBox 107"/>
          <p:cNvSpPr txBox="1"/>
          <p:nvPr/>
        </p:nvSpPr>
        <p:spPr>
          <a:xfrm>
            <a:off x="6011826" y="2740903"/>
            <a:ext cx="925253" cy="600164"/>
          </a:xfrm>
          <a:prstGeom prst="rect">
            <a:avLst/>
          </a:prstGeom>
          <a:noFill/>
        </p:spPr>
        <p:txBody>
          <a:bodyPr wrap="none" rtlCol="0">
            <a:spAutoFit/>
          </a:bodyPr>
          <a:lstStyle/>
          <a:p>
            <a:pPr algn="ctr"/>
            <a:r>
              <a:rPr lang="en-US" sz="1100" dirty="0" smtClean="0">
                <a:solidFill>
                  <a:schemeClr val="bg1"/>
                </a:solidFill>
              </a:rPr>
              <a:t>Stop</a:t>
            </a:r>
          </a:p>
          <a:p>
            <a:pPr algn="ctr"/>
            <a:r>
              <a:rPr lang="en-US" sz="1100" dirty="0" smtClean="0">
                <a:solidFill>
                  <a:schemeClr val="bg1"/>
                </a:solidFill>
              </a:rPr>
              <a:t> </a:t>
            </a:r>
            <a:r>
              <a:rPr lang="en-US" sz="1100" dirty="0">
                <a:solidFill>
                  <a:schemeClr val="bg1"/>
                </a:solidFill>
              </a:rPr>
              <a:t>Recording</a:t>
            </a:r>
            <a:endParaRPr lang="en-IN" sz="1100" dirty="0">
              <a:solidFill>
                <a:schemeClr val="bg1"/>
              </a:solidFill>
            </a:endParaRPr>
          </a:p>
          <a:p>
            <a:pPr algn="ctr"/>
            <a:endParaRPr lang="en-US" sz="1100" dirty="0">
              <a:solidFill>
                <a:schemeClr val="bg1"/>
              </a:solidFill>
            </a:endParaRPr>
          </a:p>
        </p:txBody>
      </p:sp>
      <p:sp>
        <p:nvSpPr>
          <p:cNvPr id="109" name="TextBox 108"/>
          <p:cNvSpPr txBox="1"/>
          <p:nvPr/>
        </p:nvSpPr>
        <p:spPr>
          <a:xfrm>
            <a:off x="1659439" y="5012135"/>
            <a:ext cx="1463221" cy="600164"/>
          </a:xfrm>
          <a:prstGeom prst="rect">
            <a:avLst/>
          </a:prstGeom>
          <a:noFill/>
        </p:spPr>
        <p:txBody>
          <a:bodyPr wrap="none" rtlCol="0">
            <a:spAutoFit/>
          </a:bodyPr>
          <a:lstStyle/>
          <a:p>
            <a:pPr algn="ctr" fontAlgn="auto">
              <a:spcBef>
                <a:spcPts val="0"/>
              </a:spcBef>
              <a:spcAft>
                <a:spcPts val="0"/>
              </a:spcAft>
              <a:defRPr/>
            </a:pPr>
            <a:r>
              <a:rPr lang="en-US" sz="1100" dirty="0">
                <a:solidFill>
                  <a:srgbClr val="000000"/>
                </a:solidFill>
              </a:rPr>
              <a:t>Secondary Server</a:t>
            </a:r>
          </a:p>
          <a:p>
            <a:pPr algn="ctr" fontAlgn="auto">
              <a:spcBef>
                <a:spcPts val="0"/>
              </a:spcBef>
              <a:spcAft>
                <a:spcPts val="0"/>
              </a:spcAft>
              <a:defRPr/>
            </a:pPr>
            <a:r>
              <a:rPr lang="en-US" sz="1100" dirty="0" err="1">
                <a:solidFill>
                  <a:srgbClr val="000000"/>
                </a:solidFill>
              </a:rPr>
              <a:t>Hadoop</a:t>
            </a:r>
            <a:r>
              <a:rPr lang="en-US" sz="1100" dirty="0">
                <a:solidFill>
                  <a:srgbClr val="000000"/>
                </a:solidFill>
              </a:rPr>
              <a:t>  Cluster</a:t>
            </a:r>
            <a:endParaRPr lang="en-IN" sz="1100" dirty="0">
              <a:solidFill>
                <a:srgbClr val="000000"/>
              </a:solidFill>
            </a:endParaRPr>
          </a:p>
          <a:p>
            <a:endParaRPr lang="en-US" sz="1100" dirty="0">
              <a:solidFill>
                <a:srgbClr val="000000"/>
              </a:solidFill>
            </a:endParaRPr>
          </a:p>
        </p:txBody>
      </p:sp>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9933" y="4290117"/>
            <a:ext cx="914393" cy="914428"/>
          </a:xfrm>
          <a:prstGeom prst="rect">
            <a:avLst/>
          </a:prstGeom>
        </p:spPr>
      </p:pic>
      <p:cxnSp>
        <p:nvCxnSpPr>
          <p:cNvPr id="111" name="Straight Connector 110"/>
          <p:cNvCxnSpPr/>
          <p:nvPr/>
        </p:nvCxnSpPr>
        <p:spPr>
          <a:xfrm>
            <a:off x="6047826" y="5297075"/>
            <a:ext cx="0" cy="429524"/>
          </a:xfrm>
          <a:prstGeom prst="line">
            <a:avLst/>
          </a:prstGeom>
          <a:ln>
            <a:solidFill>
              <a:srgbClr val="003399"/>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99305359"/>
      </p:ext>
    </p:extLst>
  </p:cSld>
  <p:clrMapOvr>
    <a:masterClrMapping/>
  </p:clrMapOvr>
  <p:transition spd="slow">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435047" y="115052"/>
            <a:ext cx="8229600" cy="351664"/>
          </a:xfrm>
        </p:spPr>
        <p:txBody>
          <a:bodyPr>
            <a:normAutofit fontScale="90000"/>
          </a:bodyPr>
          <a:lstStyle/>
          <a:p>
            <a:r>
              <a:rPr lang="en-US" sz="2400" dirty="0" smtClean="0">
                <a:solidFill>
                  <a:schemeClr val="accent2">
                    <a:lumMod val="75000"/>
                  </a:schemeClr>
                </a:solidFill>
              </a:rPr>
              <a:t>WORKFLOW WITH AUTOTASK SCHEDULER</a:t>
            </a:r>
            <a:endParaRPr lang="en-US" sz="2400" dirty="0"/>
          </a:p>
        </p:txBody>
      </p:sp>
      <p:sp>
        <p:nvSpPr>
          <p:cNvPr id="96" name="Rounded Rectangle 95"/>
          <p:cNvSpPr/>
          <p:nvPr/>
        </p:nvSpPr>
        <p:spPr>
          <a:xfrm>
            <a:off x="461941" y="919620"/>
            <a:ext cx="1600200"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t>UDB</a:t>
            </a:r>
            <a:endParaRPr lang="en-IN" sz="1800" dirty="0"/>
          </a:p>
        </p:txBody>
      </p:sp>
      <p:sp>
        <p:nvSpPr>
          <p:cNvPr id="97" name="Rounded Rectangle 96"/>
          <p:cNvSpPr/>
          <p:nvPr/>
        </p:nvSpPr>
        <p:spPr>
          <a:xfrm>
            <a:off x="2803504" y="919620"/>
            <a:ext cx="1600200"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t>Auto Task Scheduler</a:t>
            </a:r>
            <a:endParaRPr lang="en-IN" sz="1600" dirty="0"/>
          </a:p>
        </p:txBody>
      </p:sp>
      <p:sp>
        <p:nvSpPr>
          <p:cNvPr id="98" name="Rounded Rectangle 97"/>
          <p:cNvSpPr/>
          <p:nvPr/>
        </p:nvSpPr>
        <p:spPr>
          <a:xfrm>
            <a:off x="5056166" y="919620"/>
            <a:ext cx="2195534"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t>Video Conferencing Unit </a:t>
            </a:r>
            <a:endParaRPr lang="en-IN" sz="1600" dirty="0"/>
          </a:p>
        </p:txBody>
      </p:sp>
      <p:sp>
        <p:nvSpPr>
          <p:cNvPr id="99" name="Oval 98"/>
          <p:cNvSpPr/>
          <p:nvPr/>
        </p:nvSpPr>
        <p:spPr>
          <a:xfrm>
            <a:off x="7604104" y="2835732"/>
            <a:ext cx="1389062" cy="1336675"/>
          </a:xfrm>
          <a:prstGeom prst="ellipse">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t>Compliance Manager</a:t>
            </a:r>
            <a:endParaRPr lang="en-IN" sz="1050" dirty="0"/>
          </a:p>
        </p:txBody>
      </p:sp>
      <p:sp>
        <p:nvSpPr>
          <p:cNvPr id="100" name="Oval 99"/>
          <p:cNvSpPr/>
          <p:nvPr/>
        </p:nvSpPr>
        <p:spPr>
          <a:xfrm>
            <a:off x="3887766" y="4234320"/>
            <a:ext cx="1168400" cy="1136650"/>
          </a:xfrm>
          <a:prstGeom prst="ellipse">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dirty="0"/>
              <a:t>Portal</a:t>
            </a:r>
            <a:endParaRPr lang="en-IN" sz="1400" dirty="0"/>
          </a:p>
        </p:txBody>
      </p:sp>
      <p:cxnSp>
        <p:nvCxnSpPr>
          <p:cNvPr id="101" name="Straight Arrow Connector 100"/>
          <p:cNvCxnSpPr>
            <a:stCxn id="96" idx="0"/>
          </p:cNvCxnSpPr>
          <p:nvPr/>
        </p:nvCxnSpPr>
        <p:spPr>
          <a:xfrm flipH="1" flipV="1">
            <a:off x="1258866" y="584658"/>
            <a:ext cx="3175" cy="334962"/>
          </a:xfrm>
          <a:prstGeom prst="straightConnector1">
            <a:avLst/>
          </a:prstGeom>
          <a:ln>
            <a:solidFill>
              <a:srgbClr val="003399"/>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flipV="1">
            <a:off x="3548041" y="560845"/>
            <a:ext cx="3175" cy="334963"/>
          </a:xfrm>
          <a:prstGeom prst="straightConnector1">
            <a:avLst/>
          </a:prstGeom>
          <a:ln>
            <a:solidFill>
              <a:srgbClr val="003399"/>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H="1" flipV="1">
            <a:off x="6135422" y="589924"/>
            <a:ext cx="3175" cy="334963"/>
          </a:xfrm>
          <a:prstGeom prst="straightConnector1">
            <a:avLst/>
          </a:prstGeom>
          <a:ln>
            <a:solidFill>
              <a:srgbClr val="003399"/>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7945635" y="576693"/>
            <a:ext cx="0" cy="2274888"/>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1223242" y="568082"/>
            <a:ext cx="6722393" cy="8611"/>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834041" y="4402595"/>
            <a:ext cx="1808163" cy="79375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err="1"/>
              <a:t>Authorised</a:t>
            </a:r>
            <a:r>
              <a:rPr lang="en-US" sz="1200" dirty="0"/>
              <a:t> Users(</a:t>
            </a:r>
            <a:r>
              <a:rPr lang="en-US" sz="1200" dirty="0" err="1"/>
              <a:t>Eviden</a:t>
            </a:r>
            <a:r>
              <a:rPr lang="en-US" sz="1200" dirty="0"/>
              <a:t> Light ,</a:t>
            </a:r>
            <a:r>
              <a:rPr lang="en-US" sz="1200" dirty="0" err="1" smtClean="0"/>
              <a:t>Evi</a:t>
            </a:r>
            <a:r>
              <a:rPr lang="en-US" sz="1200" dirty="0" smtClean="0"/>
              <a:t> </a:t>
            </a:r>
            <a:r>
              <a:rPr lang="en-US" sz="1200" dirty="0"/>
              <a:t>Media, Evi Edit)</a:t>
            </a:r>
            <a:endParaRPr lang="en-IN" sz="1200" dirty="0"/>
          </a:p>
        </p:txBody>
      </p:sp>
      <p:sp>
        <p:nvSpPr>
          <p:cNvPr id="107" name="Rounded Rectangle 106"/>
          <p:cNvSpPr/>
          <p:nvPr/>
        </p:nvSpPr>
        <p:spPr>
          <a:xfrm>
            <a:off x="1436666" y="4402595"/>
            <a:ext cx="1762125"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dirty="0"/>
              <a:t>Secondary Server</a:t>
            </a:r>
          </a:p>
          <a:p>
            <a:pPr algn="ctr" fontAlgn="auto">
              <a:spcBef>
                <a:spcPts val="0"/>
              </a:spcBef>
              <a:spcAft>
                <a:spcPts val="0"/>
              </a:spcAft>
              <a:defRPr/>
            </a:pPr>
            <a:r>
              <a:rPr lang="en-US" sz="1400" dirty="0"/>
              <a:t>Hadoop  Cluster</a:t>
            </a:r>
            <a:endParaRPr lang="en-IN" sz="1400" dirty="0"/>
          </a:p>
        </p:txBody>
      </p:sp>
      <p:cxnSp>
        <p:nvCxnSpPr>
          <p:cNvPr id="108" name="Straight Arrow Connector 107"/>
          <p:cNvCxnSpPr>
            <a:stCxn id="107" idx="3"/>
            <a:endCxn id="100" idx="2"/>
          </p:cNvCxnSpPr>
          <p:nvPr/>
        </p:nvCxnSpPr>
        <p:spPr>
          <a:xfrm>
            <a:off x="3198791" y="4802645"/>
            <a:ext cx="688975"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00" idx="6"/>
            <a:endCxn id="106" idx="1"/>
          </p:cNvCxnSpPr>
          <p:nvPr/>
        </p:nvCxnSpPr>
        <p:spPr>
          <a:xfrm flipV="1">
            <a:off x="5056166" y="4799470"/>
            <a:ext cx="777875" cy="3175"/>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sp>
        <p:nvSpPr>
          <p:cNvPr id="110" name="Rounded Rectangle 109"/>
          <p:cNvSpPr/>
          <p:nvPr/>
        </p:nvSpPr>
        <p:spPr>
          <a:xfrm>
            <a:off x="5834041" y="2513470"/>
            <a:ext cx="1298575"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dirty="0"/>
              <a:t>Stops Recording</a:t>
            </a:r>
            <a:endParaRPr lang="en-IN" sz="1400" dirty="0"/>
          </a:p>
        </p:txBody>
      </p:sp>
      <p:sp>
        <p:nvSpPr>
          <p:cNvPr id="111" name="Rounded Rectangle 110"/>
          <p:cNvSpPr/>
          <p:nvPr/>
        </p:nvSpPr>
        <p:spPr>
          <a:xfrm>
            <a:off x="361929" y="2513470"/>
            <a:ext cx="1600200"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t>Primary server(</a:t>
            </a:r>
            <a:r>
              <a:rPr lang="en-US" sz="1200" dirty="0" err="1"/>
              <a:t>EviDigital</a:t>
            </a:r>
            <a:r>
              <a:rPr lang="en-US" sz="1200" dirty="0"/>
              <a:t>, </a:t>
            </a:r>
            <a:r>
              <a:rPr lang="en-US" sz="1200" dirty="0" err="1"/>
              <a:t>EviCrypto</a:t>
            </a:r>
            <a:r>
              <a:rPr lang="en-US" sz="1200" dirty="0"/>
              <a:t>)</a:t>
            </a:r>
            <a:endParaRPr lang="en-IN" sz="1200" dirty="0"/>
          </a:p>
        </p:txBody>
      </p:sp>
      <p:cxnSp>
        <p:nvCxnSpPr>
          <p:cNvPr id="112" name="Straight Arrow Connector 111"/>
          <p:cNvCxnSpPr>
            <a:endCxn id="111" idx="3"/>
          </p:cNvCxnSpPr>
          <p:nvPr/>
        </p:nvCxnSpPr>
        <p:spPr>
          <a:xfrm flipH="1">
            <a:off x="1962129" y="2913520"/>
            <a:ext cx="1791525"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96" idx="3"/>
            <a:endCxn id="97" idx="1"/>
          </p:cNvCxnSpPr>
          <p:nvPr/>
        </p:nvCxnSpPr>
        <p:spPr>
          <a:xfrm>
            <a:off x="2062141" y="1319670"/>
            <a:ext cx="741363"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97" idx="3"/>
            <a:endCxn id="98" idx="1"/>
          </p:cNvCxnSpPr>
          <p:nvPr/>
        </p:nvCxnSpPr>
        <p:spPr>
          <a:xfrm>
            <a:off x="4403704" y="1319670"/>
            <a:ext cx="652462"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15" name="Elbow Connector 114"/>
          <p:cNvCxnSpPr/>
          <p:nvPr/>
        </p:nvCxnSpPr>
        <p:spPr>
          <a:xfrm rot="10800000" flipV="1">
            <a:off x="4584438" y="3839627"/>
            <a:ext cx="3118090" cy="394692"/>
          </a:xfrm>
          <a:prstGeom prst="bentConnector3">
            <a:avLst>
              <a:gd name="adj1" fmla="val 50000"/>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16" name="Shape 81"/>
          <p:cNvCxnSpPr/>
          <p:nvPr/>
        </p:nvCxnSpPr>
        <p:spPr>
          <a:xfrm rot="16200000" flipH="1">
            <a:off x="3020197" y="1445876"/>
            <a:ext cx="1882775" cy="5576887"/>
          </a:xfrm>
          <a:prstGeom prst="bentConnector3">
            <a:avLst>
              <a:gd name="adj1" fmla="val 148050"/>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486122" y="3408819"/>
            <a:ext cx="1" cy="898526"/>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sp>
        <p:nvSpPr>
          <p:cNvPr id="118" name="TextBox 170"/>
          <p:cNvSpPr txBox="1">
            <a:spLocks noChangeArrowheads="1"/>
          </p:cNvSpPr>
          <p:nvPr/>
        </p:nvSpPr>
        <p:spPr bwMode="auto">
          <a:xfrm>
            <a:off x="3743304" y="5385207"/>
            <a:ext cx="1046956" cy="276999"/>
          </a:xfrm>
          <a:prstGeom prst="rect">
            <a:avLst/>
          </a:prstGeom>
          <a:noFill/>
          <a:ln w="9525">
            <a:noFill/>
            <a:miter lim="800000"/>
            <a:headEnd/>
            <a:tailEnd/>
          </a:ln>
        </p:spPr>
        <p:txBody>
          <a:bodyPr wrap="square">
            <a:spAutoFit/>
          </a:bodyPr>
          <a:lstStyle/>
          <a:p>
            <a:r>
              <a:rPr lang="en-US" sz="1200" b="1" dirty="0">
                <a:latin typeface="Calibri" pitchFamily="34" charset="0"/>
              </a:rPr>
              <a:t>Storing</a:t>
            </a:r>
            <a:endParaRPr lang="en-IN" sz="1200" b="1" dirty="0">
              <a:latin typeface="Calibri" pitchFamily="34" charset="0"/>
            </a:endParaRPr>
          </a:p>
        </p:txBody>
      </p:sp>
      <p:sp>
        <p:nvSpPr>
          <p:cNvPr id="119" name="TextBox 171"/>
          <p:cNvSpPr txBox="1">
            <a:spLocks noChangeArrowheads="1"/>
          </p:cNvSpPr>
          <p:nvPr/>
        </p:nvSpPr>
        <p:spPr bwMode="auto">
          <a:xfrm>
            <a:off x="3743304" y="5746817"/>
            <a:ext cx="1320800" cy="277813"/>
          </a:xfrm>
          <a:prstGeom prst="rect">
            <a:avLst/>
          </a:prstGeom>
          <a:solidFill>
            <a:schemeClr val="bg2"/>
          </a:solidFill>
          <a:ln w="9525">
            <a:noFill/>
            <a:miter lim="800000"/>
            <a:headEnd/>
            <a:tailEnd/>
          </a:ln>
        </p:spPr>
        <p:txBody>
          <a:bodyPr>
            <a:spAutoFit/>
          </a:bodyPr>
          <a:lstStyle/>
          <a:p>
            <a:r>
              <a:rPr lang="en-US" sz="1200" b="1" dirty="0">
                <a:latin typeface="Calibri" pitchFamily="34" charset="0"/>
              </a:rPr>
              <a:t>Editing</a:t>
            </a:r>
            <a:endParaRPr lang="en-IN" sz="1200" b="1" dirty="0">
              <a:latin typeface="Calibri" pitchFamily="34" charset="0"/>
            </a:endParaRPr>
          </a:p>
        </p:txBody>
      </p:sp>
      <p:cxnSp>
        <p:nvCxnSpPr>
          <p:cNvPr id="120" name="Straight Arrow Connector 119"/>
          <p:cNvCxnSpPr/>
          <p:nvPr/>
        </p:nvCxnSpPr>
        <p:spPr>
          <a:xfrm>
            <a:off x="1771629" y="3313570"/>
            <a:ext cx="0" cy="1089025"/>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6437291" y="1727658"/>
            <a:ext cx="0" cy="785812"/>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endCxn id="100" idx="0"/>
          </p:cNvCxnSpPr>
          <p:nvPr/>
        </p:nvCxnSpPr>
        <p:spPr>
          <a:xfrm>
            <a:off x="2062141" y="3064042"/>
            <a:ext cx="2409825" cy="1170278"/>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1324725" y="5653545"/>
            <a:ext cx="5112566" cy="0"/>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flipH="1" flipV="1">
            <a:off x="1324794" y="3313571"/>
            <a:ext cx="14288" cy="2333624"/>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6437291" y="5202695"/>
            <a:ext cx="0" cy="45085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132616" y="2835732"/>
            <a:ext cx="813019" cy="1"/>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flipV="1">
            <a:off x="570635" y="3298935"/>
            <a:ext cx="0" cy="2864359"/>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579915" y="6163294"/>
            <a:ext cx="7718720" cy="0"/>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endCxn id="99" idx="4"/>
          </p:cNvCxnSpPr>
          <p:nvPr/>
        </p:nvCxnSpPr>
        <p:spPr>
          <a:xfrm flipV="1">
            <a:off x="8298635" y="4172407"/>
            <a:ext cx="0" cy="1990887"/>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sp>
        <p:nvSpPr>
          <p:cNvPr id="130" name="Rounded Rectangle 129"/>
          <p:cNvSpPr/>
          <p:nvPr/>
        </p:nvSpPr>
        <p:spPr>
          <a:xfrm>
            <a:off x="3753654" y="2491445"/>
            <a:ext cx="1298575" cy="800100"/>
          </a:xfrm>
          <a:prstGeom prst="roundRect">
            <a:avLst/>
          </a:prstGeom>
          <a:solidFill>
            <a:srgbClr val="00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dirty="0" smtClean="0"/>
              <a:t>Local Server</a:t>
            </a:r>
            <a:endParaRPr lang="en-IN" sz="1400" dirty="0"/>
          </a:p>
        </p:txBody>
      </p:sp>
      <p:cxnSp>
        <p:nvCxnSpPr>
          <p:cNvPr id="131" name="Straight Arrow Connector 130"/>
          <p:cNvCxnSpPr/>
          <p:nvPr/>
        </p:nvCxnSpPr>
        <p:spPr>
          <a:xfrm flipH="1">
            <a:off x="5146857" y="2943385"/>
            <a:ext cx="596492" cy="0"/>
          </a:xfrm>
          <a:prstGeom prst="straightConnector1">
            <a:avLst/>
          </a:prstGeom>
          <a:ln w="38100">
            <a:solidFill>
              <a:srgbClr val="003399"/>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4518823" y="3336537"/>
            <a:ext cx="0" cy="760889"/>
          </a:xfrm>
          <a:prstGeom prst="straightConnector1">
            <a:avLst/>
          </a:prstGeom>
          <a:ln>
            <a:solidFill>
              <a:srgbClr val="00339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69620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22</a:t>
            </a:fld>
            <a:endParaRPr lang="en-US"/>
          </a:p>
        </p:txBody>
      </p:sp>
      <p:sp>
        <p:nvSpPr>
          <p:cNvPr id="5" name="Title 1"/>
          <p:cNvSpPr>
            <a:spLocks noGrp="1"/>
          </p:cNvSpPr>
          <p:nvPr>
            <p:ph type="title"/>
          </p:nvPr>
        </p:nvSpPr>
        <p:spPr>
          <a:xfrm>
            <a:off x="376518" y="314978"/>
            <a:ext cx="8229600" cy="599422"/>
          </a:xfrm>
        </p:spPr>
        <p:txBody>
          <a:bodyPr rtlCol="0">
            <a:noAutofit/>
          </a:bodyPr>
          <a:lstStyle/>
          <a:p>
            <a:pPr eaLnBrk="1" fontAlgn="auto" hangingPunct="1">
              <a:spcAft>
                <a:spcPts val="0"/>
              </a:spcAft>
              <a:defRPr/>
            </a:pPr>
            <a:r>
              <a:rPr lang="en-US" sz="2800" dirty="0" smtClean="0">
                <a:solidFill>
                  <a:srgbClr val="92D050"/>
                </a:solidFill>
              </a:rPr>
              <a:t>   </a:t>
            </a:r>
            <a:r>
              <a:rPr lang="en-US" sz="2800" b="1" dirty="0" smtClean="0">
                <a:solidFill>
                  <a:schemeClr val="accent2">
                    <a:lumMod val="75000"/>
                  </a:schemeClr>
                </a:solidFill>
              </a:rPr>
              <a:t>RTMCM COMPLIANCE</a:t>
            </a:r>
            <a:endParaRPr lang="en-US" sz="2800" dirty="0"/>
          </a:p>
        </p:txBody>
      </p:sp>
      <p:graphicFrame>
        <p:nvGraphicFramePr>
          <p:cNvPr id="3" name="Diagram 2"/>
          <p:cNvGraphicFramePr/>
          <p:nvPr>
            <p:extLst>
              <p:ext uri="{D42A27DB-BD31-4B8C-83A1-F6EECF244321}">
                <p14:modId xmlns:p14="http://schemas.microsoft.com/office/powerpoint/2010/main" val="819215954"/>
              </p:ext>
            </p:extLst>
          </p:nvPr>
        </p:nvGraphicFramePr>
        <p:xfrm>
          <a:off x="282389" y="1721222"/>
          <a:ext cx="8592669" cy="268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0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23</a:t>
            </a:fld>
            <a:endParaRPr lang="en-US"/>
          </a:p>
        </p:txBody>
      </p:sp>
      <p:sp>
        <p:nvSpPr>
          <p:cNvPr id="5" name="Title 1"/>
          <p:cNvSpPr>
            <a:spLocks noGrp="1"/>
          </p:cNvSpPr>
          <p:nvPr>
            <p:ph type="title"/>
          </p:nvPr>
        </p:nvSpPr>
        <p:spPr/>
        <p:txBody>
          <a:bodyPr rtlCol="0">
            <a:normAutofit/>
          </a:bodyPr>
          <a:lstStyle/>
          <a:p>
            <a:pPr eaLnBrk="1" fontAlgn="auto" hangingPunct="1">
              <a:spcAft>
                <a:spcPts val="0"/>
              </a:spcAft>
              <a:defRPr/>
            </a:pPr>
            <a:r>
              <a:rPr lang="en-US" sz="2400" b="1" dirty="0" smtClean="0">
                <a:solidFill>
                  <a:schemeClr val="accent2">
                    <a:lumMod val="75000"/>
                  </a:schemeClr>
                </a:solidFill>
              </a:rPr>
              <a:t>THE ORIGINAL COMPLIANCE</a:t>
            </a:r>
            <a:endParaRPr lang="en-IN" sz="2400" b="1" dirty="0">
              <a:solidFill>
                <a:schemeClr val="accent2">
                  <a:lumMod val="75000"/>
                </a:schemeClr>
              </a:solidFill>
            </a:endParaRPr>
          </a:p>
        </p:txBody>
      </p:sp>
      <p:sp>
        <p:nvSpPr>
          <p:cNvPr id="6" name="Rounded Rectangle 5"/>
          <p:cNvSpPr/>
          <p:nvPr/>
        </p:nvSpPr>
        <p:spPr>
          <a:xfrm>
            <a:off x="3875088" y="985837"/>
            <a:ext cx="947737" cy="635000"/>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EJIS</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Oval 6"/>
          <p:cNvSpPr/>
          <p:nvPr/>
        </p:nvSpPr>
        <p:spPr>
          <a:xfrm>
            <a:off x="5889625" y="1925637"/>
            <a:ext cx="1219200" cy="1165225"/>
          </a:xfrm>
          <a:prstGeom prst="ellipse">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latin typeface="Calibri"/>
                <a:ea typeface="+mn-ea"/>
                <a:cs typeface="+mn-cs"/>
              </a:rPr>
              <a:t>Video Conf Unit</a:t>
            </a:r>
            <a:endParaRPr kumimoji="0" lang="en-IN" sz="1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Oval 7"/>
          <p:cNvSpPr/>
          <p:nvPr/>
        </p:nvSpPr>
        <p:spPr>
          <a:xfrm>
            <a:off x="1346200" y="1925637"/>
            <a:ext cx="1300163" cy="1339850"/>
          </a:xfrm>
          <a:prstGeom prst="ellipse">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Calibri"/>
                <a:ea typeface="+mn-ea"/>
                <a:cs typeface="+mn-cs"/>
              </a:rPr>
              <a:t>ADJD, MOJ, Dubai Justice System RAK, MOI, </a:t>
            </a:r>
            <a:r>
              <a:rPr kumimoji="0" lang="en-US" sz="1200" b="0" i="0" u="none" strike="noStrike" kern="0" cap="none" spc="0" normalizeH="0" baseline="0" noProof="0" dirty="0" smtClean="0">
                <a:ln>
                  <a:noFill/>
                </a:ln>
                <a:solidFill>
                  <a:sysClr val="window" lastClr="FFFFFF"/>
                </a:solidFill>
                <a:effectLst/>
                <a:uLnTx/>
                <a:uFillTx/>
                <a:latin typeface="Calibri"/>
                <a:ea typeface="+mn-ea"/>
                <a:cs typeface="+mn-cs"/>
              </a:rPr>
              <a:t>UDB, </a:t>
            </a:r>
            <a:r>
              <a:rPr kumimoji="0" lang="en-US" sz="1200" b="0" i="0" u="none" strike="noStrike" kern="0" cap="none" spc="0" normalizeH="0" baseline="0" noProof="0" dirty="0">
                <a:ln>
                  <a:noFill/>
                </a:ln>
                <a:solidFill>
                  <a:sysClr val="window" lastClr="FFFFFF"/>
                </a:solidFill>
                <a:effectLst/>
                <a:uLnTx/>
                <a:uFillTx/>
                <a:latin typeface="Calibri"/>
                <a:ea typeface="+mn-ea"/>
                <a:cs typeface="+mn-cs"/>
              </a:rPr>
              <a:t>CID</a:t>
            </a:r>
            <a:endParaRPr kumimoji="0" lang="en-IN"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Rounded Rectangle 8"/>
          <p:cNvSpPr/>
          <p:nvPr/>
        </p:nvSpPr>
        <p:spPr>
          <a:xfrm>
            <a:off x="3265488" y="2274887"/>
            <a:ext cx="2209800" cy="544513"/>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mn-cs"/>
              </a:rPr>
              <a:t>Telephone System Used  in Judicial Organisation</a:t>
            </a:r>
            <a:endParaRPr kumimoji="0" lang="en-IN" sz="1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0" name="Rectangle 9"/>
          <p:cNvSpPr/>
          <p:nvPr/>
        </p:nvSpPr>
        <p:spPr>
          <a:xfrm>
            <a:off x="4408467" y="3709761"/>
            <a:ext cx="555625" cy="806450"/>
          </a:xfrm>
          <a:prstGeom prst="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Calibri"/>
                <a:ea typeface="+mn-ea"/>
                <a:cs typeface="+mn-cs"/>
              </a:rPr>
              <a:t>Local Sever</a:t>
            </a:r>
            <a:endParaRPr kumimoji="0" lang="en-IN"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 name="Flowchart: Internal Storage 10"/>
          <p:cNvSpPr/>
          <p:nvPr/>
        </p:nvSpPr>
        <p:spPr>
          <a:xfrm>
            <a:off x="2460625" y="3657600"/>
            <a:ext cx="804863" cy="782637"/>
          </a:xfrm>
          <a:prstGeom prst="flowChartInternalStorage">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Calibri"/>
                <a:ea typeface="+mn-ea"/>
                <a:cs typeface="+mn-cs"/>
              </a:rPr>
              <a:t>Central Server</a:t>
            </a:r>
            <a:endParaRPr kumimoji="0" lang="en-IN" sz="12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Rounded Rectangle 11"/>
          <p:cNvSpPr/>
          <p:nvPr/>
        </p:nvSpPr>
        <p:spPr>
          <a:xfrm>
            <a:off x="3516313" y="4756150"/>
            <a:ext cx="1958975" cy="544512"/>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PORTAL</a:t>
            </a:r>
            <a:endParaRPr kumimoji="0" lang="en-IN" sz="1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3" name="Rounded Rectangle 12"/>
          <p:cNvSpPr/>
          <p:nvPr/>
        </p:nvSpPr>
        <p:spPr>
          <a:xfrm>
            <a:off x="1995488" y="5719762"/>
            <a:ext cx="4960937" cy="490538"/>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Authorised Users</a:t>
            </a:r>
            <a:endParaRPr kumimoji="0" lang="en-IN"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4" name="Rounded Rectangle 13"/>
          <p:cNvSpPr/>
          <p:nvPr/>
        </p:nvSpPr>
        <p:spPr>
          <a:xfrm>
            <a:off x="5889625" y="3678237"/>
            <a:ext cx="1273175" cy="806450"/>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Compliance Manager</a:t>
            </a:r>
            <a:endParaRPr kumimoji="0" lang="en-IN" sz="14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5" name="Elbow Connector 14"/>
          <p:cNvCxnSpPr>
            <a:stCxn id="7" idx="4"/>
            <a:endCxn id="10" idx="0"/>
          </p:cNvCxnSpPr>
          <p:nvPr/>
        </p:nvCxnSpPr>
        <p:spPr>
          <a:xfrm rot="5400000">
            <a:off x="5283304" y="2493839"/>
            <a:ext cx="618899" cy="1812945"/>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6" name="Straight Arrow Connector 15"/>
          <p:cNvCxnSpPr/>
          <p:nvPr/>
        </p:nvCxnSpPr>
        <p:spPr>
          <a:xfrm flipH="1">
            <a:off x="3268663" y="3965000"/>
            <a:ext cx="1080293"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8" name="Straight Arrow Connector 17"/>
          <p:cNvCxnSpPr>
            <a:endCxn id="10" idx="3"/>
          </p:cNvCxnSpPr>
          <p:nvPr/>
        </p:nvCxnSpPr>
        <p:spPr>
          <a:xfrm flipH="1" flipV="1">
            <a:off x="4964092" y="4112986"/>
            <a:ext cx="889772" cy="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9" name="Elbow Connector 18"/>
          <p:cNvCxnSpPr>
            <a:stCxn id="6" idx="3"/>
            <a:endCxn id="7" idx="0"/>
          </p:cNvCxnSpPr>
          <p:nvPr/>
        </p:nvCxnSpPr>
        <p:spPr>
          <a:xfrm>
            <a:off x="4822825" y="1303337"/>
            <a:ext cx="1676400" cy="622300"/>
          </a:xfrm>
          <a:prstGeom prst="bentConnector2">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1" name="Shape 44"/>
          <p:cNvCxnSpPr>
            <a:stCxn id="6" idx="1"/>
            <a:endCxn id="8" idx="0"/>
          </p:cNvCxnSpPr>
          <p:nvPr/>
        </p:nvCxnSpPr>
        <p:spPr>
          <a:xfrm rot="10800000" flipV="1">
            <a:off x="1995488" y="1303337"/>
            <a:ext cx="1879600" cy="622300"/>
          </a:xfrm>
          <a:prstGeom prst="bentConnector2">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4" name="Straight Arrow Connector 23"/>
          <p:cNvCxnSpPr/>
          <p:nvPr/>
        </p:nvCxnSpPr>
        <p:spPr>
          <a:xfrm flipV="1">
            <a:off x="5197475" y="5289550"/>
            <a:ext cx="0" cy="38735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5" name="Straight Arrow Connector 24"/>
          <p:cNvCxnSpPr/>
          <p:nvPr/>
        </p:nvCxnSpPr>
        <p:spPr>
          <a:xfrm>
            <a:off x="3875088" y="5311775"/>
            <a:ext cx="0" cy="40798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6" name="Shape 65"/>
          <p:cNvCxnSpPr>
            <a:stCxn id="11" idx="2"/>
            <a:endCxn id="12" idx="1"/>
          </p:cNvCxnSpPr>
          <p:nvPr/>
        </p:nvCxnSpPr>
        <p:spPr>
          <a:xfrm rot="16200000" flipH="1">
            <a:off x="2895600" y="4408487"/>
            <a:ext cx="588963" cy="652463"/>
          </a:xfrm>
          <a:prstGeom prst="bentConnector2">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8" name="Straight Arrow Connector 27"/>
          <p:cNvCxnSpPr/>
          <p:nvPr/>
        </p:nvCxnSpPr>
        <p:spPr>
          <a:xfrm flipV="1">
            <a:off x="2646363" y="2463800"/>
            <a:ext cx="622300" cy="1111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9" name="Straight Arrow Connector 28"/>
          <p:cNvCxnSpPr/>
          <p:nvPr/>
        </p:nvCxnSpPr>
        <p:spPr>
          <a:xfrm>
            <a:off x="5475288" y="2452687"/>
            <a:ext cx="414337"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0" name="Straight Arrow Connector 29"/>
          <p:cNvCxnSpPr/>
          <p:nvPr/>
        </p:nvCxnSpPr>
        <p:spPr>
          <a:xfrm flipH="1" flipV="1">
            <a:off x="5475288" y="2654300"/>
            <a:ext cx="414337" cy="1111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1" name="Straight Arrow Connector 30"/>
          <p:cNvCxnSpPr/>
          <p:nvPr/>
        </p:nvCxnSpPr>
        <p:spPr>
          <a:xfrm flipH="1" flipV="1">
            <a:off x="2646363" y="2676525"/>
            <a:ext cx="630237"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2" name="Straight Arrow Connector 31"/>
          <p:cNvCxnSpPr/>
          <p:nvPr/>
        </p:nvCxnSpPr>
        <p:spPr>
          <a:xfrm>
            <a:off x="6826250" y="4495800"/>
            <a:ext cx="1" cy="122396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8" name="Straight Arrow Connector 37"/>
          <p:cNvCxnSpPr/>
          <p:nvPr/>
        </p:nvCxnSpPr>
        <p:spPr>
          <a:xfrm flipV="1">
            <a:off x="6705834" y="3090862"/>
            <a:ext cx="0" cy="579439"/>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4" name="Straight Arrow Connector 43"/>
          <p:cNvCxnSpPr/>
          <p:nvPr/>
        </p:nvCxnSpPr>
        <p:spPr>
          <a:xfrm flipH="1">
            <a:off x="5477199" y="5028406"/>
            <a:ext cx="1045776"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6" name="Elbow Connector 45"/>
          <p:cNvCxnSpPr/>
          <p:nvPr/>
        </p:nvCxnSpPr>
        <p:spPr>
          <a:xfrm rot="16200000" flipH="1">
            <a:off x="1674498" y="3227167"/>
            <a:ext cx="823118" cy="796635"/>
          </a:xfrm>
          <a:prstGeom prst="bentConnector2">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8" name="Straight Connector 47"/>
          <p:cNvCxnSpPr>
            <a:endCxn id="14" idx="2"/>
          </p:cNvCxnSpPr>
          <p:nvPr/>
        </p:nvCxnSpPr>
        <p:spPr>
          <a:xfrm flipV="1">
            <a:off x="6522975" y="4484687"/>
            <a:ext cx="3238" cy="543719"/>
          </a:xfrm>
          <a:prstGeom prst="line">
            <a:avLst/>
          </a:prstGeom>
          <a:ln>
            <a:solidFill>
              <a:srgbClr val="003399"/>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3276600" y="4200525"/>
            <a:ext cx="1093788"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6034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24</a:t>
            </a:fld>
            <a:endParaRPr lang="en-US"/>
          </a:p>
        </p:txBody>
      </p:sp>
      <p:sp>
        <p:nvSpPr>
          <p:cNvPr id="5" name="Title 1"/>
          <p:cNvSpPr>
            <a:spLocks noGrp="1"/>
          </p:cNvSpPr>
          <p:nvPr>
            <p:ph type="title"/>
          </p:nvPr>
        </p:nvSpPr>
        <p:spPr bwMode="auto">
          <a:xfrm>
            <a:off x="444500" y="-111135"/>
            <a:ext cx="8229600" cy="8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C0504D">
                    <a:lumMod val="75000"/>
                  </a:srgbClr>
                </a:solidFill>
                <a:effectLst/>
                <a:uLnTx/>
                <a:uFillTx/>
                <a:latin typeface="Arial" pitchFamily="34" charset="0"/>
                <a:cs typeface="Arial" pitchFamily="34" charset="0"/>
              </a:rPr>
              <a:t>ADDITIONAL COMPLIANCE</a:t>
            </a:r>
            <a:endParaRPr kumimoji="0" lang="en-IN" sz="2400" b="1" i="0" u="none" strike="noStrike" kern="0" cap="none" spc="0" normalizeH="0" baseline="0" noProof="0" dirty="0">
              <a:ln>
                <a:noFill/>
              </a:ln>
              <a:solidFill>
                <a:srgbClr val="C0504D">
                  <a:lumMod val="75000"/>
                </a:srgbClr>
              </a:solidFill>
              <a:effectLst/>
              <a:uLnTx/>
              <a:uFillTx/>
              <a:latin typeface="Arial" pitchFamily="34" charset="0"/>
              <a:cs typeface="Arial" pitchFamily="34" charset="0"/>
            </a:endParaRPr>
          </a:p>
        </p:txBody>
      </p:sp>
      <p:sp>
        <p:nvSpPr>
          <p:cNvPr id="6" name="Rounded Rectangle 5"/>
          <p:cNvSpPr/>
          <p:nvPr/>
        </p:nvSpPr>
        <p:spPr>
          <a:xfrm>
            <a:off x="2261936" y="5597791"/>
            <a:ext cx="4315326" cy="596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Slide Number Placeholder 3"/>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b="0" kern="1200">
                <a:solidFill>
                  <a:srgbClr val="B2B2B2"/>
                </a:solidFill>
                <a:latin typeface="Tahoma" pitchFamily="34" charset="0"/>
                <a:ea typeface="Tahoma" pitchFamily="34" charset="0"/>
                <a:cs typeface="Tahoma" pitchFamily="34" charset="0"/>
              </a:defRPr>
            </a:lvl1pPr>
            <a:lvl2pPr marL="457200" algn="l" rtl="0" fontAlgn="base">
              <a:spcBef>
                <a:spcPct val="0"/>
              </a:spcBef>
              <a:spcAft>
                <a:spcPct val="0"/>
              </a:spcAft>
              <a:defRPr sz="2000" b="1" kern="1200">
                <a:solidFill>
                  <a:srgbClr val="0033CC"/>
                </a:solidFill>
                <a:latin typeface="Century Gothic" pitchFamily="34" charset="0"/>
                <a:ea typeface="+mn-ea"/>
                <a:cs typeface="Arial" pitchFamily="34" charset="0"/>
              </a:defRPr>
            </a:lvl2pPr>
            <a:lvl3pPr marL="914400" algn="l" rtl="0" fontAlgn="base">
              <a:spcBef>
                <a:spcPct val="0"/>
              </a:spcBef>
              <a:spcAft>
                <a:spcPct val="0"/>
              </a:spcAft>
              <a:defRPr sz="2000" b="1" kern="1200">
                <a:solidFill>
                  <a:srgbClr val="0033CC"/>
                </a:solidFill>
                <a:latin typeface="Century Gothic" pitchFamily="34" charset="0"/>
                <a:ea typeface="+mn-ea"/>
                <a:cs typeface="Arial" pitchFamily="34" charset="0"/>
              </a:defRPr>
            </a:lvl3pPr>
            <a:lvl4pPr marL="1371600" algn="l" rtl="0" fontAlgn="base">
              <a:spcBef>
                <a:spcPct val="0"/>
              </a:spcBef>
              <a:spcAft>
                <a:spcPct val="0"/>
              </a:spcAft>
              <a:defRPr sz="2000" b="1" kern="1200">
                <a:solidFill>
                  <a:srgbClr val="0033CC"/>
                </a:solidFill>
                <a:latin typeface="Century Gothic" pitchFamily="34" charset="0"/>
                <a:ea typeface="+mn-ea"/>
                <a:cs typeface="Arial" pitchFamily="34" charset="0"/>
              </a:defRPr>
            </a:lvl4pPr>
            <a:lvl5pPr marL="1828800" algn="l" rtl="0" fontAlgn="base">
              <a:spcBef>
                <a:spcPct val="0"/>
              </a:spcBef>
              <a:spcAft>
                <a:spcPct val="0"/>
              </a:spcAft>
              <a:defRPr sz="2000" b="1" kern="1200">
                <a:solidFill>
                  <a:srgbClr val="0033CC"/>
                </a:solidFill>
                <a:latin typeface="Century Gothic" pitchFamily="34" charset="0"/>
                <a:ea typeface="+mn-ea"/>
                <a:cs typeface="Arial" pitchFamily="34" charset="0"/>
              </a:defRPr>
            </a:lvl5pPr>
            <a:lvl6pPr marL="2286000" algn="l" defTabSz="914400" rtl="0" eaLnBrk="1" latinLnBrk="0" hangingPunct="1">
              <a:defRPr sz="2000" b="1" kern="1200">
                <a:solidFill>
                  <a:srgbClr val="0033CC"/>
                </a:solidFill>
                <a:latin typeface="Century Gothic" pitchFamily="34" charset="0"/>
                <a:ea typeface="+mn-ea"/>
                <a:cs typeface="Arial" pitchFamily="34" charset="0"/>
              </a:defRPr>
            </a:lvl6pPr>
            <a:lvl7pPr marL="2743200" algn="l" defTabSz="914400" rtl="0" eaLnBrk="1" latinLnBrk="0" hangingPunct="1">
              <a:defRPr sz="2000" b="1" kern="1200">
                <a:solidFill>
                  <a:srgbClr val="0033CC"/>
                </a:solidFill>
                <a:latin typeface="Century Gothic" pitchFamily="34" charset="0"/>
                <a:ea typeface="+mn-ea"/>
                <a:cs typeface="Arial" pitchFamily="34" charset="0"/>
              </a:defRPr>
            </a:lvl7pPr>
            <a:lvl8pPr marL="3200400" algn="l" defTabSz="914400" rtl="0" eaLnBrk="1" latinLnBrk="0" hangingPunct="1">
              <a:defRPr sz="2000" b="1" kern="1200">
                <a:solidFill>
                  <a:srgbClr val="0033CC"/>
                </a:solidFill>
                <a:latin typeface="Century Gothic" pitchFamily="34" charset="0"/>
                <a:ea typeface="+mn-ea"/>
                <a:cs typeface="Arial" pitchFamily="34" charset="0"/>
              </a:defRPr>
            </a:lvl8pPr>
            <a:lvl9pPr marL="3657600" algn="l" defTabSz="914400" rtl="0" eaLnBrk="1" latinLnBrk="0" hangingPunct="1">
              <a:defRPr sz="2000" b="1" kern="1200">
                <a:solidFill>
                  <a:srgbClr val="0033CC"/>
                </a:solidFill>
                <a:latin typeface="Century Gothic" pitchFamily="34" charset="0"/>
                <a:ea typeface="+mn-ea"/>
                <a:cs typeface="Arial" pitchFamily="34" charset="0"/>
              </a:defRPr>
            </a:lvl9pPr>
          </a:lstStyle>
          <a:p>
            <a:pPr>
              <a:defRPr/>
            </a:pPr>
            <a:fld id="{42E677FB-04DA-457B-8BA7-1D8353F8ADA2}" type="slidenum">
              <a:rPr lang="x-none" smtClean="0"/>
              <a:pPr>
                <a:defRPr/>
              </a:pPr>
              <a:t>24</a:t>
            </a:fld>
            <a:endParaRPr lang="en-US"/>
          </a:p>
        </p:txBody>
      </p:sp>
      <p:sp>
        <p:nvSpPr>
          <p:cNvPr id="8" name="Rounded Rectangle 7"/>
          <p:cNvSpPr/>
          <p:nvPr/>
        </p:nvSpPr>
        <p:spPr>
          <a:xfrm>
            <a:off x="866279" y="1157792"/>
            <a:ext cx="1411705" cy="45720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EJIS</a:t>
            </a:r>
            <a:endParaRPr lang="en-US" sz="1600" dirty="0"/>
          </a:p>
        </p:txBody>
      </p:sp>
      <p:sp>
        <p:nvSpPr>
          <p:cNvPr id="9" name="Rounded Rectangle 8"/>
          <p:cNvSpPr/>
          <p:nvPr/>
        </p:nvSpPr>
        <p:spPr>
          <a:xfrm>
            <a:off x="3649579" y="1119692"/>
            <a:ext cx="1411705" cy="45720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Court(Large, Medium, Small)</a:t>
            </a:r>
            <a:endParaRPr lang="en-US" sz="1200" dirty="0"/>
          </a:p>
        </p:txBody>
      </p:sp>
      <p:sp>
        <p:nvSpPr>
          <p:cNvPr id="10" name="Rounded Rectangle 9"/>
          <p:cNvSpPr/>
          <p:nvPr/>
        </p:nvSpPr>
        <p:spPr>
          <a:xfrm>
            <a:off x="6416837" y="1119692"/>
            <a:ext cx="1411705" cy="45720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UDB</a:t>
            </a:r>
            <a:endParaRPr lang="en-US" sz="1200" dirty="0"/>
          </a:p>
        </p:txBody>
      </p:sp>
      <p:sp>
        <p:nvSpPr>
          <p:cNvPr id="11" name="Rounded Rectangle 10"/>
          <p:cNvSpPr/>
          <p:nvPr/>
        </p:nvSpPr>
        <p:spPr>
          <a:xfrm>
            <a:off x="850231" y="1900990"/>
            <a:ext cx="1411705" cy="7379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Video Conferencing Unit</a:t>
            </a:r>
            <a:endParaRPr lang="en-US" sz="1200" dirty="0"/>
          </a:p>
        </p:txBody>
      </p:sp>
      <p:sp>
        <p:nvSpPr>
          <p:cNvPr id="12" name="Rounded Rectangle 11"/>
          <p:cNvSpPr/>
          <p:nvPr/>
        </p:nvSpPr>
        <p:spPr>
          <a:xfrm>
            <a:off x="3649579" y="1917033"/>
            <a:ext cx="1411705" cy="7379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Case Management System</a:t>
            </a:r>
            <a:endParaRPr lang="en-US" sz="1200" dirty="0"/>
          </a:p>
        </p:txBody>
      </p:sp>
      <p:sp>
        <p:nvSpPr>
          <p:cNvPr id="13" name="Rounded Rectangle 12"/>
          <p:cNvSpPr/>
          <p:nvPr/>
        </p:nvSpPr>
        <p:spPr>
          <a:xfrm>
            <a:off x="6416837" y="1941095"/>
            <a:ext cx="1411705" cy="7379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Auto Task Scheduler</a:t>
            </a:r>
            <a:endParaRPr lang="en-US" sz="1200" dirty="0"/>
          </a:p>
        </p:txBody>
      </p:sp>
      <p:sp>
        <p:nvSpPr>
          <p:cNvPr id="14" name="Rounded Rectangle 13"/>
          <p:cNvSpPr/>
          <p:nvPr/>
        </p:nvSpPr>
        <p:spPr>
          <a:xfrm>
            <a:off x="641689" y="2994846"/>
            <a:ext cx="1997242" cy="7379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Telephony System Used in Judicial Organizations</a:t>
            </a:r>
            <a:endParaRPr lang="en-US" sz="1200" dirty="0"/>
          </a:p>
        </p:txBody>
      </p:sp>
      <p:sp>
        <p:nvSpPr>
          <p:cNvPr id="15" name="Rounded Rectangle 14"/>
          <p:cNvSpPr/>
          <p:nvPr/>
        </p:nvSpPr>
        <p:spPr>
          <a:xfrm>
            <a:off x="6328603" y="3201853"/>
            <a:ext cx="1411705" cy="7379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Compliance Manager</a:t>
            </a:r>
            <a:endParaRPr lang="en-US" sz="1200" dirty="0"/>
          </a:p>
        </p:txBody>
      </p:sp>
      <p:pic>
        <p:nvPicPr>
          <p:cNvPr id="16" name="Picture 6" descr="C:\Users\Administrator\Desktop\senzit\1197115544208915882acspike_male_user_icon.svg.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4463" y="5629875"/>
            <a:ext cx="546788" cy="5194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2755" y="5597791"/>
            <a:ext cx="545834" cy="545834"/>
          </a:xfrm>
          <a:prstGeom prst="rect">
            <a:avLst/>
          </a:prstGeom>
        </p:spPr>
      </p:pic>
      <p:pic>
        <p:nvPicPr>
          <p:cNvPr id="18" name="Picture 2" descr="C:\Users\nithyan\Desktop\DIGRAMS\users-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1662" y="5625279"/>
            <a:ext cx="518346" cy="5183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nithyan\Desktop\DIGRAMS\Hardware-Mobile-Phon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6471" y="5636793"/>
            <a:ext cx="508953" cy="508953"/>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p:cNvSpPr/>
          <p:nvPr/>
        </p:nvSpPr>
        <p:spPr>
          <a:xfrm>
            <a:off x="4044539" y="4686924"/>
            <a:ext cx="813298" cy="813298"/>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7878" y="4850663"/>
            <a:ext cx="344866" cy="344866"/>
          </a:xfrm>
          <a:prstGeom prst="rect">
            <a:avLst/>
          </a:prstGeom>
        </p:spPr>
      </p:pic>
      <p:sp>
        <p:nvSpPr>
          <p:cNvPr id="22" name="TextBox 21"/>
          <p:cNvSpPr txBox="1"/>
          <p:nvPr/>
        </p:nvSpPr>
        <p:spPr>
          <a:xfrm>
            <a:off x="4173783" y="5181462"/>
            <a:ext cx="566181" cy="261610"/>
          </a:xfrm>
          <a:prstGeom prst="rect">
            <a:avLst/>
          </a:prstGeom>
          <a:noFill/>
        </p:spPr>
        <p:txBody>
          <a:bodyPr wrap="none" rtlCol="0">
            <a:spAutoFit/>
          </a:bodyPr>
          <a:lstStyle/>
          <a:p>
            <a:r>
              <a:rPr lang="en-US" sz="1100" dirty="0" smtClean="0">
                <a:solidFill>
                  <a:schemeClr val="bg1"/>
                </a:solidFill>
              </a:rPr>
              <a:t>Portal</a:t>
            </a:r>
            <a:endParaRPr lang="en-US" sz="1100" dirty="0">
              <a:solidFill>
                <a:schemeClr val="bg1"/>
              </a:solidFill>
            </a:endParaRPr>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241" y="4007041"/>
            <a:ext cx="1511380" cy="1511439"/>
          </a:xfrm>
          <a:prstGeom prst="rect">
            <a:avLst/>
          </a:prstGeom>
        </p:spPr>
      </p:pic>
      <p:pic>
        <p:nvPicPr>
          <p:cNvPr id="24" name="Picture 4" descr="C:\Users\Administrator\Desktop\senzit\databa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57804" y="4754430"/>
            <a:ext cx="420180" cy="4201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0470" y="4100210"/>
            <a:ext cx="1051192" cy="1051233"/>
          </a:xfrm>
          <a:prstGeom prst="rect">
            <a:avLst/>
          </a:prstGeom>
        </p:spPr>
      </p:pic>
      <p:pic>
        <p:nvPicPr>
          <p:cNvPr id="26" name="Picture 4" descr="C:\Users\Administrator\Desktop\senzit\databa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47993" y="4485717"/>
            <a:ext cx="420180" cy="420180"/>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Arrow 28"/>
          <p:cNvSpPr/>
          <p:nvPr/>
        </p:nvSpPr>
        <p:spPr>
          <a:xfrm rot="10800000">
            <a:off x="2332572" y="2157661"/>
            <a:ext cx="1272958" cy="176464"/>
          </a:xfrm>
          <a:prstGeom prst="rightArrow">
            <a:avLst>
              <a:gd name="adj1" fmla="val 16569"/>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0800000">
            <a:off x="5093766" y="2197769"/>
            <a:ext cx="1272958" cy="176464"/>
          </a:xfrm>
          <a:prstGeom prst="rightArrow">
            <a:avLst>
              <a:gd name="adj1" fmla="val 16570"/>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Down Arrow 31"/>
          <p:cNvSpPr/>
          <p:nvPr/>
        </p:nvSpPr>
        <p:spPr>
          <a:xfrm>
            <a:off x="7034454" y="2704940"/>
            <a:ext cx="130739" cy="447054"/>
          </a:xfrm>
          <a:prstGeom prst="upDownArrow">
            <a:avLst>
              <a:gd name="adj1" fmla="val 29387"/>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375006" y="1614386"/>
            <a:ext cx="6563335" cy="3168496"/>
            <a:chOff x="375006" y="1614386"/>
            <a:chExt cx="6563335" cy="3168496"/>
          </a:xfrm>
        </p:grpSpPr>
        <p:sp>
          <p:nvSpPr>
            <p:cNvPr id="33" name="Right Arrow 32"/>
            <p:cNvSpPr/>
            <p:nvPr/>
          </p:nvSpPr>
          <p:spPr>
            <a:xfrm rot="5400000">
              <a:off x="6717959" y="1637457"/>
              <a:ext cx="243454" cy="197311"/>
            </a:xfrm>
            <a:prstGeom prst="rightArrow">
              <a:avLst>
                <a:gd name="adj1" fmla="val 19749"/>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ight Arrow 33"/>
            <p:cNvSpPr/>
            <p:nvPr/>
          </p:nvSpPr>
          <p:spPr>
            <a:xfrm rot="10800000">
              <a:off x="433365" y="1738684"/>
              <a:ext cx="6410422" cy="197311"/>
            </a:xfrm>
            <a:prstGeom prst="rightArrow">
              <a:avLst>
                <a:gd name="adj1" fmla="val 19745"/>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Arrow 34"/>
            <p:cNvSpPr/>
            <p:nvPr/>
          </p:nvSpPr>
          <p:spPr>
            <a:xfrm rot="5400000">
              <a:off x="-1046313" y="3239904"/>
              <a:ext cx="2930872" cy="88233"/>
            </a:xfrm>
            <a:prstGeom prst="rightArrow">
              <a:avLst>
                <a:gd name="adj1" fmla="val 4238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414313" y="4686924"/>
              <a:ext cx="736355" cy="95958"/>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ight Arrow 37"/>
          <p:cNvSpPr/>
          <p:nvPr/>
        </p:nvSpPr>
        <p:spPr>
          <a:xfrm rot="5400000">
            <a:off x="1388383" y="3852911"/>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Down Arrow 38"/>
          <p:cNvSpPr/>
          <p:nvPr/>
        </p:nvSpPr>
        <p:spPr>
          <a:xfrm rot="5400000">
            <a:off x="4391914" y="1550687"/>
            <a:ext cx="198920" cy="3646538"/>
          </a:xfrm>
          <a:prstGeom prst="upDownArrow">
            <a:avLst>
              <a:gd name="adj1" fmla="val 16948"/>
              <a:gd name="adj2" fmla="val 4788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2157240" y="4407568"/>
            <a:ext cx="648445" cy="130080"/>
          </a:xfrm>
          <a:prstGeom prst="rightArrow">
            <a:avLst>
              <a:gd name="adj1" fmla="val 25969"/>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Up Arrow 40"/>
          <p:cNvSpPr/>
          <p:nvPr/>
        </p:nvSpPr>
        <p:spPr>
          <a:xfrm rot="5400000">
            <a:off x="2776630" y="4130754"/>
            <a:ext cx="238410" cy="2297406"/>
          </a:xfrm>
          <a:prstGeom prst="bentUpArrow">
            <a:avLst>
              <a:gd name="adj1" fmla="val 9000"/>
              <a:gd name="adj2" fmla="val 23366"/>
              <a:gd name="adj3"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2700000">
            <a:off x="3584137" y="4526016"/>
            <a:ext cx="648445" cy="176464"/>
          </a:xfrm>
          <a:prstGeom prst="rightArrow">
            <a:avLst>
              <a:gd name="adj1" fmla="val 21073"/>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rot="5400000">
            <a:off x="1386993" y="2762178"/>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ight Arrow 45"/>
          <p:cNvSpPr/>
          <p:nvPr/>
        </p:nvSpPr>
        <p:spPr>
          <a:xfrm rot="5400000">
            <a:off x="6999220" y="1693227"/>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a:off x="2365618" y="1243517"/>
            <a:ext cx="1272958" cy="176464"/>
          </a:xfrm>
          <a:prstGeom prst="rightArrow">
            <a:avLst>
              <a:gd name="adj1" fmla="val 16569"/>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5093766" y="1243517"/>
            <a:ext cx="1272958" cy="176464"/>
          </a:xfrm>
          <a:prstGeom prst="rightArrow">
            <a:avLst>
              <a:gd name="adj1" fmla="val 16569"/>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1377998" y="764286"/>
            <a:ext cx="6959178" cy="5327409"/>
            <a:chOff x="1377998" y="764286"/>
            <a:chExt cx="6959178" cy="5327409"/>
          </a:xfrm>
        </p:grpSpPr>
        <p:sp>
          <p:nvSpPr>
            <p:cNvPr id="43" name="Right Arrow 42"/>
            <p:cNvSpPr/>
            <p:nvPr/>
          </p:nvSpPr>
          <p:spPr>
            <a:xfrm rot="10800000">
              <a:off x="1444228" y="764286"/>
              <a:ext cx="6850083" cy="98657"/>
            </a:xfrm>
            <a:prstGeom prst="rightArrow">
              <a:avLst>
                <a:gd name="adj1" fmla="val 3637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43"/>
            <p:cNvSpPr/>
            <p:nvPr/>
          </p:nvSpPr>
          <p:spPr>
            <a:xfrm rot="16200000">
              <a:off x="5677202" y="3343488"/>
              <a:ext cx="5203364" cy="116585"/>
            </a:xfrm>
            <a:prstGeom prst="rightArrow">
              <a:avLst>
                <a:gd name="adj1" fmla="val 3637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rot="10800000">
              <a:off x="6731505" y="5915230"/>
              <a:ext cx="1566382" cy="176465"/>
            </a:xfrm>
            <a:prstGeom prst="rightArrow">
              <a:avLst>
                <a:gd name="adj1" fmla="val 16570"/>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5400000">
              <a:off x="1320760" y="854977"/>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Right Arrow 50"/>
          <p:cNvSpPr/>
          <p:nvPr/>
        </p:nvSpPr>
        <p:spPr>
          <a:xfrm rot="16200000">
            <a:off x="4231962" y="920181"/>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Arrow 51"/>
          <p:cNvSpPr/>
          <p:nvPr/>
        </p:nvSpPr>
        <p:spPr>
          <a:xfrm rot="16200000">
            <a:off x="6977218" y="920465"/>
            <a:ext cx="246939" cy="132464"/>
          </a:xfrm>
          <a:prstGeom prst="rightArrow">
            <a:avLst>
              <a:gd name="adj1" fmla="val 21543"/>
              <a:gd name="adj2" fmla="val 3576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2141902" y="3382730"/>
            <a:ext cx="904310" cy="737210"/>
            <a:chOff x="2141902" y="3382730"/>
            <a:chExt cx="904310" cy="737210"/>
          </a:xfrm>
        </p:grpSpPr>
        <p:sp>
          <p:nvSpPr>
            <p:cNvPr id="53" name="Right Arrow 52"/>
            <p:cNvSpPr/>
            <p:nvPr/>
          </p:nvSpPr>
          <p:spPr>
            <a:xfrm rot="5400000">
              <a:off x="2724145" y="3616564"/>
              <a:ext cx="555901" cy="88233"/>
            </a:xfrm>
            <a:prstGeom prst="rightArrow">
              <a:avLst>
                <a:gd name="adj1" fmla="val 4238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9941975">
              <a:off x="2141902" y="3915883"/>
              <a:ext cx="888540" cy="204057"/>
            </a:xfrm>
            <a:prstGeom prst="rightArrow">
              <a:avLst>
                <a:gd name="adj1" fmla="val 21073"/>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632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25</a:t>
            </a:fld>
            <a:endParaRPr lang="en-US"/>
          </a:p>
        </p:txBody>
      </p:sp>
      <p:sp>
        <p:nvSpPr>
          <p:cNvPr id="5" name="Title 1"/>
          <p:cNvSpPr>
            <a:spLocks noGrp="1"/>
          </p:cNvSpPr>
          <p:nvPr>
            <p:ph type="title"/>
          </p:nvPr>
        </p:nvSpPr>
        <p:spPr/>
        <p:txBody>
          <a:bodyPr rtlCol="0">
            <a:normAutofit/>
          </a:bodyPr>
          <a:lstStyle/>
          <a:p>
            <a:pPr eaLnBrk="1" fontAlgn="auto" hangingPunct="1">
              <a:spcAft>
                <a:spcPts val="0"/>
              </a:spcAft>
              <a:defRPr/>
            </a:pPr>
            <a:r>
              <a:rPr lang="en-US" sz="2400" b="1" dirty="0" smtClean="0">
                <a:solidFill>
                  <a:schemeClr val="accent2">
                    <a:lumMod val="75000"/>
                  </a:schemeClr>
                </a:solidFill>
              </a:rPr>
              <a:t>POLICE INTERVIEW ROOM COMPLIANCE</a:t>
            </a:r>
            <a:endParaRPr lang="en-IN" sz="2400" b="1" dirty="0">
              <a:solidFill>
                <a:schemeClr val="accent2">
                  <a:lumMod val="75000"/>
                </a:schemeClr>
              </a:solidFill>
            </a:endParaRPr>
          </a:p>
        </p:txBody>
      </p:sp>
      <p:sp>
        <p:nvSpPr>
          <p:cNvPr id="6" name="Rounded Rectangle 5"/>
          <p:cNvSpPr/>
          <p:nvPr/>
        </p:nvSpPr>
        <p:spPr>
          <a:xfrm>
            <a:off x="3430184" y="1243387"/>
            <a:ext cx="1284287" cy="530302"/>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EJIS</a:t>
            </a: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Oval 6"/>
          <p:cNvSpPr/>
          <p:nvPr/>
        </p:nvSpPr>
        <p:spPr>
          <a:xfrm>
            <a:off x="5590380" y="2516336"/>
            <a:ext cx="1468438" cy="1327150"/>
          </a:xfrm>
          <a:prstGeom prst="ellipse">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latin typeface="Calibri"/>
                <a:ea typeface="+mn-ea"/>
                <a:cs typeface="+mn-cs"/>
              </a:rPr>
              <a:t>Video Conferencing unit</a:t>
            </a:r>
            <a:endParaRPr kumimoji="0" lang="en-IN" sz="1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Oval 7"/>
          <p:cNvSpPr/>
          <p:nvPr/>
        </p:nvSpPr>
        <p:spPr>
          <a:xfrm>
            <a:off x="448468" y="2516336"/>
            <a:ext cx="1565275" cy="1327150"/>
          </a:xfrm>
          <a:prstGeom prst="ellipse">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Calibri"/>
                <a:ea typeface="+mn-ea"/>
                <a:cs typeface="+mn-cs"/>
              </a:rPr>
              <a:t>POLICE INTERVIEW MONITORING ROOM</a:t>
            </a:r>
            <a:endParaRPr kumimoji="0" lang="en-IN"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Rounded Rectangle 8"/>
          <p:cNvSpPr/>
          <p:nvPr/>
        </p:nvSpPr>
        <p:spPr>
          <a:xfrm>
            <a:off x="2901155" y="2870349"/>
            <a:ext cx="2263775" cy="619125"/>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Calibri"/>
                <a:ea typeface="+mn-ea"/>
                <a:cs typeface="+mn-cs"/>
              </a:rPr>
              <a:t>Telephone System Used 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Calibri"/>
                <a:ea typeface="+mn-ea"/>
                <a:cs typeface="+mn-cs"/>
              </a:rPr>
              <a:t>Judicial Organisations</a:t>
            </a:r>
            <a:endParaRPr kumimoji="0" lang="en-IN" sz="12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0" name="Rounded Rectangle 9"/>
          <p:cNvSpPr/>
          <p:nvPr/>
        </p:nvSpPr>
        <p:spPr>
          <a:xfrm>
            <a:off x="1358105" y="5117105"/>
            <a:ext cx="1284288" cy="539306"/>
          </a:xfrm>
          <a:prstGeom prst="roundRect">
            <a:avLst/>
          </a:prstGeom>
          <a:solidFill>
            <a:srgbClr val="0066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latin typeface="Calibri"/>
                <a:ea typeface="+mn-ea"/>
                <a:cs typeface="+mn-cs"/>
              </a:rPr>
              <a:t>Compliance Manager</a:t>
            </a:r>
            <a:endParaRPr kumimoji="0" lang="en-IN" sz="14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1" name="Straight Arrow Connector 10"/>
          <p:cNvCxnSpPr>
            <a:stCxn id="8" idx="6"/>
          </p:cNvCxnSpPr>
          <p:nvPr/>
        </p:nvCxnSpPr>
        <p:spPr>
          <a:xfrm>
            <a:off x="2013743" y="3179911"/>
            <a:ext cx="887412"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a:stCxn id="9" idx="3"/>
            <a:endCxn id="7" idx="2"/>
          </p:cNvCxnSpPr>
          <p:nvPr/>
        </p:nvCxnSpPr>
        <p:spPr>
          <a:xfrm>
            <a:off x="5164930" y="3179911"/>
            <a:ext cx="42545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 name="Shape 23"/>
          <p:cNvCxnSpPr/>
          <p:nvPr/>
        </p:nvCxnSpPr>
        <p:spPr>
          <a:xfrm rot="16200000" flipH="1">
            <a:off x="846924" y="4249440"/>
            <a:ext cx="1179526" cy="411162"/>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Elbow Connector 14"/>
          <p:cNvCxnSpPr>
            <a:stCxn id="10" idx="0"/>
            <a:endCxn id="7" idx="3"/>
          </p:cNvCxnSpPr>
          <p:nvPr/>
        </p:nvCxnSpPr>
        <p:spPr>
          <a:xfrm rot="5400000" flipH="1" flipV="1">
            <a:off x="3168850" y="2480528"/>
            <a:ext cx="1467976" cy="3805179"/>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 name="Elbow Connector 15"/>
          <p:cNvCxnSpPr/>
          <p:nvPr/>
        </p:nvCxnSpPr>
        <p:spPr>
          <a:xfrm rot="5400000" flipH="1" flipV="1">
            <a:off x="4006849" y="-7137"/>
            <a:ext cx="12700" cy="5094288"/>
          </a:xfrm>
          <a:prstGeom prst="bentConnector3">
            <a:avLst>
              <a:gd name="adj1" fmla="val 180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p:nvPr/>
        </p:nvCxnSpPr>
        <p:spPr>
          <a:xfrm rot="16200000" flipH="1">
            <a:off x="3782218" y="2046740"/>
            <a:ext cx="546105" cy="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3" name="Rounded Rectangle 32"/>
          <p:cNvSpPr/>
          <p:nvPr/>
        </p:nvSpPr>
        <p:spPr>
          <a:xfrm>
            <a:off x="4648198" y="5415111"/>
            <a:ext cx="1458913" cy="482600"/>
          </a:xfrm>
          <a:prstGeom prst="roundRect">
            <a:avLst/>
          </a:prstGeom>
          <a:solidFill>
            <a:srgbClr val="0066FF"/>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200" dirty="0"/>
              <a:t>AUTHORISED USERS</a:t>
            </a:r>
            <a:endParaRPr lang="en-IN" sz="1200" dirty="0"/>
          </a:p>
        </p:txBody>
      </p:sp>
      <p:sp>
        <p:nvSpPr>
          <p:cNvPr id="34" name="Rounded Rectangle 33"/>
          <p:cNvSpPr/>
          <p:nvPr/>
        </p:nvSpPr>
        <p:spPr>
          <a:xfrm>
            <a:off x="4600393" y="4510678"/>
            <a:ext cx="1458913" cy="333375"/>
          </a:xfrm>
          <a:prstGeom prst="roundRect">
            <a:avLst/>
          </a:prstGeom>
          <a:solidFill>
            <a:srgbClr val="0066FF"/>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t>RTMCM PORTAL</a:t>
            </a:r>
            <a:endParaRPr lang="en-IN" sz="1400" dirty="0"/>
          </a:p>
        </p:txBody>
      </p:sp>
      <p:sp>
        <p:nvSpPr>
          <p:cNvPr id="35" name="Rounded Rectangle 34"/>
          <p:cNvSpPr/>
          <p:nvPr/>
        </p:nvSpPr>
        <p:spPr>
          <a:xfrm>
            <a:off x="7255677" y="5117105"/>
            <a:ext cx="1496437" cy="503105"/>
          </a:xfrm>
          <a:prstGeom prst="roundRect">
            <a:avLst/>
          </a:prstGeom>
          <a:solidFill>
            <a:srgbClr val="0066FF"/>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t>Central Server</a:t>
            </a:r>
            <a:endParaRPr lang="en-IN" sz="1400" dirty="0"/>
          </a:p>
        </p:txBody>
      </p:sp>
      <p:cxnSp>
        <p:nvCxnSpPr>
          <p:cNvPr id="45" name="Shape 23"/>
          <p:cNvCxnSpPr>
            <a:stCxn id="34" idx="3"/>
            <a:endCxn id="35" idx="1"/>
          </p:cNvCxnSpPr>
          <p:nvPr/>
        </p:nvCxnSpPr>
        <p:spPr>
          <a:xfrm>
            <a:off x="6059306" y="4677366"/>
            <a:ext cx="1196371" cy="691292"/>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p:nvPr/>
        </p:nvCxnSpPr>
        <p:spPr>
          <a:xfrm rot="16200000" flipH="1">
            <a:off x="5104600" y="5117104"/>
            <a:ext cx="546105" cy="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hape 23"/>
          <p:cNvCxnSpPr>
            <a:endCxn id="34" idx="1"/>
          </p:cNvCxnSpPr>
          <p:nvPr/>
        </p:nvCxnSpPr>
        <p:spPr>
          <a:xfrm flipV="1">
            <a:off x="2732314" y="4677366"/>
            <a:ext cx="1868079" cy="737745"/>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p:nvPr/>
        </p:nvCxnSpPr>
        <p:spPr>
          <a:xfrm flipH="1" flipV="1">
            <a:off x="4003635" y="3476584"/>
            <a:ext cx="9564" cy="56809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Rounded Rectangle 35"/>
          <p:cNvSpPr/>
          <p:nvPr/>
        </p:nvSpPr>
        <p:spPr>
          <a:xfrm>
            <a:off x="7211715" y="3649129"/>
            <a:ext cx="1404402" cy="501639"/>
          </a:xfrm>
          <a:prstGeom prst="roundRect">
            <a:avLst/>
          </a:prstGeom>
          <a:solidFill>
            <a:srgbClr val="0066FF"/>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t>Local Server</a:t>
            </a:r>
            <a:endParaRPr lang="en-IN" sz="1400" dirty="0"/>
          </a:p>
        </p:txBody>
      </p:sp>
      <p:cxnSp>
        <p:nvCxnSpPr>
          <p:cNvPr id="38" name="Shape 23"/>
          <p:cNvCxnSpPr>
            <a:stCxn id="36" idx="0"/>
          </p:cNvCxnSpPr>
          <p:nvPr/>
        </p:nvCxnSpPr>
        <p:spPr>
          <a:xfrm rot="16200000" flipV="1">
            <a:off x="6719476" y="2454689"/>
            <a:ext cx="1090894" cy="1297986"/>
          </a:xfrm>
          <a:prstGeom prst="bentConnector2">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p:nvPr/>
        </p:nvCxnSpPr>
        <p:spPr>
          <a:xfrm flipH="1">
            <a:off x="7913916" y="4150768"/>
            <a:ext cx="1" cy="48236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1928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26</a:t>
            </a:fld>
            <a:endParaRPr lang="en-US"/>
          </a:p>
        </p:txBody>
      </p:sp>
      <p:sp>
        <p:nvSpPr>
          <p:cNvPr id="5" name="Title 1"/>
          <p:cNvSpPr>
            <a:spLocks noGrp="1"/>
          </p:cNvSpPr>
          <p:nvPr>
            <p:ph type="title"/>
          </p:nvPr>
        </p:nvSpPr>
        <p:spPr>
          <a:xfrm>
            <a:off x="471439" y="133123"/>
            <a:ext cx="8229600" cy="871992"/>
          </a:xfrm>
        </p:spPr>
        <p:txBody>
          <a:bodyPr rtlCol="0">
            <a:normAutofit/>
          </a:bodyPr>
          <a:lstStyle/>
          <a:p>
            <a:pPr eaLnBrk="1" fontAlgn="auto" hangingPunct="1">
              <a:spcAft>
                <a:spcPts val="0"/>
              </a:spcAft>
              <a:defRPr/>
            </a:pPr>
            <a:r>
              <a:rPr lang="en-US" sz="2400" b="1" dirty="0" smtClean="0">
                <a:solidFill>
                  <a:schemeClr val="accent2">
                    <a:lumMod val="75000"/>
                  </a:schemeClr>
                </a:solidFill>
              </a:rPr>
              <a:t>CHILD INTERVIEW ROOM COMPLIANCE</a:t>
            </a:r>
            <a:endParaRPr lang="en-IN" sz="2400" b="1" dirty="0">
              <a:solidFill>
                <a:schemeClr val="accent2">
                  <a:lumMod val="75000"/>
                </a:schemeClr>
              </a:solidFill>
            </a:endParaRPr>
          </a:p>
        </p:txBody>
      </p:sp>
      <p:sp>
        <p:nvSpPr>
          <p:cNvPr id="17" name="Oval 16"/>
          <p:cNvSpPr/>
          <p:nvPr/>
        </p:nvSpPr>
        <p:spPr>
          <a:xfrm>
            <a:off x="1403252" y="1238117"/>
            <a:ext cx="1365250" cy="1422400"/>
          </a:xfrm>
          <a:prstGeom prst="ellipse">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smtClean="0"/>
              <a:t>CHILD INTERVIEW  </a:t>
            </a:r>
            <a:r>
              <a:rPr lang="en-US" sz="1100" dirty="0"/>
              <a:t>MONITORING ROOM</a:t>
            </a:r>
            <a:endParaRPr lang="en-IN" sz="1100" dirty="0"/>
          </a:p>
        </p:txBody>
      </p:sp>
      <p:sp>
        <p:nvSpPr>
          <p:cNvPr id="18" name="Rounded Rectangle 17"/>
          <p:cNvSpPr/>
          <p:nvPr/>
        </p:nvSpPr>
        <p:spPr>
          <a:xfrm>
            <a:off x="3389215" y="1556657"/>
            <a:ext cx="2025650" cy="751114"/>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Telephone System Used Judicial Organisation</a:t>
            </a:r>
            <a:endParaRPr lang="en-IN" sz="1400" dirty="0"/>
          </a:p>
        </p:txBody>
      </p:sp>
      <p:sp>
        <p:nvSpPr>
          <p:cNvPr id="19" name="Oval 18"/>
          <p:cNvSpPr/>
          <p:nvPr/>
        </p:nvSpPr>
        <p:spPr>
          <a:xfrm>
            <a:off x="5957790" y="1415917"/>
            <a:ext cx="1187450" cy="1066800"/>
          </a:xfrm>
          <a:prstGeom prst="ellipse">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a:t>Audio &amp; Video Conf Unit </a:t>
            </a:r>
            <a:endParaRPr lang="en-IN" sz="1100" dirty="0"/>
          </a:p>
        </p:txBody>
      </p:sp>
      <p:sp>
        <p:nvSpPr>
          <p:cNvPr id="20" name="Rounded Rectangle 19"/>
          <p:cNvSpPr/>
          <p:nvPr/>
        </p:nvSpPr>
        <p:spPr>
          <a:xfrm>
            <a:off x="3979716" y="2959386"/>
            <a:ext cx="1336783" cy="69850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schemeClr val="bg1"/>
                </a:solidFill>
              </a:rPr>
              <a:t>Compliance Manager</a:t>
            </a:r>
            <a:endParaRPr lang="en-IN" sz="1400" dirty="0">
              <a:solidFill>
                <a:schemeClr val="bg1"/>
              </a:solidFill>
            </a:endParaRPr>
          </a:p>
        </p:txBody>
      </p:sp>
      <p:sp>
        <p:nvSpPr>
          <p:cNvPr id="22" name="Rounded Rectangle 21"/>
          <p:cNvSpPr/>
          <p:nvPr/>
        </p:nvSpPr>
        <p:spPr>
          <a:xfrm>
            <a:off x="3276708" y="4596999"/>
            <a:ext cx="1820657" cy="517793"/>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t>RTMCM PORTAL</a:t>
            </a:r>
            <a:endParaRPr lang="en-IN" sz="1400" dirty="0"/>
          </a:p>
        </p:txBody>
      </p:sp>
      <p:sp>
        <p:nvSpPr>
          <p:cNvPr id="23" name="Rounded Rectangle 22"/>
          <p:cNvSpPr/>
          <p:nvPr/>
        </p:nvSpPr>
        <p:spPr>
          <a:xfrm>
            <a:off x="2768502" y="5470392"/>
            <a:ext cx="2972413" cy="48260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AUTHORISED USERS</a:t>
            </a:r>
            <a:endParaRPr lang="en-IN" sz="1400" dirty="0"/>
          </a:p>
        </p:txBody>
      </p:sp>
      <p:cxnSp>
        <p:nvCxnSpPr>
          <p:cNvPr id="24" name="Elbow Connector 23"/>
          <p:cNvCxnSpPr>
            <a:stCxn id="18" idx="2"/>
            <a:endCxn id="20" idx="0"/>
          </p:cNvCxnSpPr>
          <p:nvPr/>
        </p:nvCxnSpPr>
        <p:spPr>
          <a:xfrm rot="16200000" flipH="1">
            <a:off x="4199267" y="2510544"/>
            <a:ext cx="651615" cy="24606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hape 22"/>
          <p:cNvCxnSpPr>
            <a:stCxn id="17" idx="4"/>
          </p:cNvCxnSpPr>
          <p:nvPr/>
        </p:nvCxnSpPr>
        <p:spPr>
          <a:xfrm rot="16200000" flipH="1">
            <a:off x="2709763" y="2036630"/>
            <a:ext cx="696121" cy="1943893"/>
          </a:xfrm>
          <a:prstGeom prst="bentConnector2">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6" name="Elbow Connector 25"/>
          <p:cNvCxnSpPr>
            <a:stCxn id="19" idx="0"/>
            <a:endCxn id="17" idx="0"/>
          </p:cNvCxnSpPr>
          <p:nvPr/>
        </p:nvCxnSpPr>
        <p:spPr>
          <a:xfrm rot="16200000" flipV="1">
            <a:off x="4229796" y="-905802"/>
            <a:ext cx="177800" cy="4465638"/>
          </a:xfrm>
          <a:prstGeom prst="bentConnector3">
            <a:avLst>
              <a:gd name="adj1" fmla="val 22833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p:nvPr/>
        </p:nvCxnSpPr>
        <p:spPr>
          <a:xfrm>
            <a:off x="5475513" y="1949317"/>
            <a:ext cx="449619"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p:nvPr/>
        </p:nvCxnSpPr>
        <p:spPr>
          <a:xfrm flipH="1">
            <a:off x="2812046" y="1949317"/>
            <a:ext cx="50820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a:xfrm>
            <a:off x="4089302" y="5114792"/>
            <a:ext cx="0" cy="355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H="1" flipV="1">
            <a:off x="4622702" y="5114792"/>
            <a:ext cx="1588" cy="355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Elbow Connector 31"/>
          <p:cNvCxnSpPr>
            <a:stCxn id="22" idx="3"/>
          </p:cNvCxnSpPr>
          <p:nvPr/>
        </p:nvCxnSpPr>
        <p:spPr>
          <a:xfrm flipV="1">
            <a:off x="5097365" y="4597000"/>
            <a:ext cx="1287103" cy="258896"/>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3" name="Shape 63"/>
          <p:cNvCxnSpPr>
            <a:stCxn id="23" idx="3"/>
          </p:cNvCxnSpPr>
          <p:nvPr/>
        </p:nvCxnSpPr>
        <p:spPr>
          <a:xfrm flipV="1">
            <a:off x="5740915" y="4855895"/>
            <a:ext cx="1365940" cy="855797"/>
          </a:xfrm>
          <a:prstGeom prst="bentConnector2">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34" name="Rounded Rectangle 33"/>
          <p:cNvSpPr/>
          <p:nvPr/>
        </p:nvSpPr>
        <p:spPr>
          <a:xfrm>
            <a:off x="6493727" y="3113314"/>
            <a:ext cx="1496387" cy="49424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solidFill>
                  <a:schemeClr val="bg1"/>
                </a:solidFill>
              </a:rPr>
              <a:t>Local Server</a:t>
            </a:r>
            <a:endParaRPr lang="en-IN" sz="1400" dirty="0">
              <a:solidFill>
                <a:schemeClr val="bg1"/>
              </a:solidFill>
            </a:endParaRPr>
          </a:p>
        </p:txBody>
      </p:sp>
      <p:cxnSp>
        <p:nvCxnSpPr>
          <p:cNvPr id="35" name="Elbow Connector 34"/>
          <p:cNvCxnSpPr>
            <a:stCxn id="20" idx="3"/>
          </p:cNvCxnSpPr>
          <p:nvPr/>
        </p:nvCxnSpPr>
        <p:spPr>
          <a:xfrm flipV="1">
            <a:off x="5316499" y="2220780"/>
            <a:ext cx="746068" cy="1087856"/>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a:off x="7196299" y="3657886"/>
            <a:ext cx="0" cy="60724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3" name="Elbow Connector 42"/>
          <p:cNvCxnSpPr>
            <a:stCxn id="19" idx="6"/>
            <a:endCxn id="34" idx="0"/>
          </p:cNvCxnSpPr>
          <p:nvPr/>
        </p:nvCxnSpPr>
        <p:spPr>
          <a:xfrm>
            <a:off x="7145240" y="1949317"/>
            <a:ext cx="96681" cy="1163997"/>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29" name="Rounded Rectangle 28"/>
          <p:cNvSpPr/>
          <p:nvPr/>
        </p:nvSpPr>
        <p:spPr>
          <a:xfrm>
            <a:off x="6384468" y="4265130"/>
            <a:ext cx="1126675" cy="517793"/>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400" dirty="0"/>
              <a:t>SERVER</a:t>
            </a:r>
            <a:endParaRPr lang="en-IN" sz="1100" dirty="0"/>
          </a:p>
        </p:txBody>
      </p:sp>
    </p:spTree>
    <p:extLst>
      <p:ext uri="{BB962C8B-B14F-4D97-AF65-F5344CB8AC3E}">
        <p14:creationId xmlns:p14="http://schemas.microsoft.com/office/powerpoint/2010/main" val="32998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27</a:t>
            </a:fld>
            <a:endParaRPr lang="en-US"/>
          </a:p>
        </p:txBody>
      </p:sp>
      <p:sp>
        <p:nvSpPr>
          <p:cNvPr id="5" name="Title 1"/>
          <p:cNvSpPr>
            <a:spLocks noGrp="1"/>
          </p:cNvSpPr>
          <p:nvPr>
            <p:ph type="title"/>
          </p:nvPr>
        </p:nvSpPr>
        <p:spPr>
          <a:xfrm>
            <a:off x="457200" y="274637"/>
            <a:ext cx="8229600" cy="520020"/>
          </a:xfrm>
        </p:spPr>
        <p:txBody>
          <a:bodyPr rtlCol="0">
            <a:normAutofit/>
          </a:bodyPr>
          <a:lstStyle/>
          <a:p>
            <a:pPr eaLnBrk="1" fontAlgn="auto" hangingPunct="1">
              <a:spcAft>
                <a:spcPts val="0"/>
              </a:spcAft>
              <a:defRPr/>
            </a:pPr>
            <a:r>
              <a:rPr lang="en-US" sz="2400" dirty="0" smtClean="0">
                <a:solidFill>
                  <a:schemeClr val="accent2">
                    <a:lumMod val="75000"/>
                  </a:schemeClr>
                </a:solidFill>
              </a:rPr>
              <a:t>PORTAL COMPLIANCE</a:t>
            </a:r>
            <a:endParaRPr lang="en-IN" sz="2400" dirty="0">
              <a:solidFill>
                <a:schemeClr val="accent2">
                  <a:lumMod val="75000"/>
                </a:schemeClr>
              </a:solidFill>
            </a:endParaRPr>
          </a:p>
        </p:txBody>
      </p:sp>
      <p:sp>
        <p:nvSpPr>
          <p:cNvPr id="6" name="Rounded Rectangle 5"/>
          <p:cNvSpPr/>
          <p:nvPr/>
        </p:nvSpPr>
        <p:spPr>
          <a:xfrm>
            <a:off x="5780880" y="3655914"/>
            <a:ext cx="2052638" cy="544394"/>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smtClean="0"/>
              <a:t>Compliance Manager</a:t>
            </a:r>
            <a:endParaRPr lang="en-IN" sz="1100" dirty="0"/>
          </a:p>
        </p:txBody>
      </p:sp>
      <p:sp>
        <p:nvSpPr>
          <p:cNvPr id="7" name="Rounded Rectangle 6"/>
          <p:cNvSpPr/>
          <p:nvPr/>
        </p:nvSpPr>
        <p:spPr>
          <a:xfrm>
            <a:off x="2550506" y="2527164"/>
            <a:ext cx="2641599" cy="809305"/>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IN" sz="1400" dirty="0" smtClean="0"/>
              <a:t>RTMCM Portal</a:t>
            </a:r>
            <a:endParaRPr lang="en-IN" sz="1400" dirty="0"/>
          </a:p>
        </p:txBody>
      </p:sp>
      <p:sp>
        <p:nvSpPr>
          <p:cNvPr id="8" name="Rectangle 7"/>
          <p:cNvSpPr/>
          <p:nvPr/>
        </p:nvSpPr>
        <p:spPr>
          <a:xfrm>
            <a:off x="1198901" y="4858710"/>
            <a:ext cx="1368425" cy="825500"/>
          </a:xfrm>
          <a:prstGeom prst="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a:t>ACCESS TO VARIOUS CMS </a:t>
            </a:r>
            <a:endParaRPr lang="en-IN" sz="1100" dirty="0"/>
          </a:p>
        </p:txBody>
      </p:sp>
      <p:sp>
        <p:nvSpPr>
          <p:cNvPr id="9" name="Rectangle 8"/>
          <p:cNvSpPr/>
          <p:nvPr/>
        </p:nvSpPr>
        <p:spPr>
          <a:xfrm>
            <a:off x="3145747" y="4869598"/>
            <a:ext cx="1360487" cy="825500"/>
          </a:xfrm>
          <a:prstGeom prst="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smtClean="0"/>
              <a:t>RTMCM USER </a:t>
            </a:r>
            <a:r>
              <a:rPr lang="en-US" sz="1100" dirty="0"/>
              <a:t>ADMINISTRATION ON SERVICE</a:t>
            </a:r>
            <a:endParaRPr lang="en-IN" sz="1100" dirty="0"/>
          </a:p>
        </p:txBody>
      </p:sp>
      <p:sp>
        <p:nvSpPr>
          <p:cNvPr id="10" name="Rectangle 9"/>
          <p:cNvSpPr/>
          <p:nvPr/>
        </p:nvSpPr>
        <p:spPr>
          <a:xfrm>
            <a:off x="4886324" y="4858522"/>
            <a:ext cx="1789112" cy="836576"/>
          </a:xfrm>
          <a:prstGeom prst="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100" dirty="0" smtClean="0"/>
              <a:t>RTMCM SCHEDULE </a:t>
            </a:r>
            <a:r>
              <a:rPr lang="en-US" sz="1100" dirty="0"/>
              <a:t>MANAGEMENT SERVICES</a:t>
            </a:r>
            <a:endParaRPr lang="en-IN" sz="1100" dirty="0"/>
          </a:p>
        </p:txBody>
      </p:sp>
      <p:cxnSp>
        <p:nvCxnSpPr>
          <p:cNvPr id="12" name="Elbow Connector 11"/>
          <p:cNvCxnSpPr>
            <a:endCxn id="7" idx="1"/>
          </p:cNvCxnSpPr>
          <p:nvPr/>
        </p:nvCxnSpPr>
        <p:spPr>
          <a:xfrm rot="10800000" flipV="1">
            <a:off x="2550506" y="1410505"/>
            <a:ext cx="71250" cy="1521312"/>
          </a:xfrm>
          <a:prstGeom prst="bentConnector3">
            <a:avLst>
              <a:gd name="adj1" fmla="val 42084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Elbow Connector 12"/>
          <p:cNvCxnSpPr/>
          <p:nvPr/>
        </p:nvCxnSpPr>
        <p:spPr>
          <a:xfrm rot="5400000" flipH="1" flipV="1">
            <a:off x="1694708" y="3519220"/>
            <a:ext cx="1523626" cy="1154979"/>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 name="Elbow Connector 13"/>
          <p:cNvCxnSpPr/>
          <p:nvPr/>
        </p:nvCxnSpPr>
        <p:spPr>
          <a:xfrm rot="16200000" flipV="1">
            <a:off x="4284086" y="1082000"/>
            <a:ext cx="2338746" cy="2809081"/>
          </a:xfrm>
          <a:prstGeom prst="bentConnector2">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3813290" y="3381826"/>
            <a:ext cx="12700" cy="13861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9" name="Shape 31"/>
          <p:cNvCxnSpPr/>
          <p:nvPr/>
        </p:nvCxnSpPr>
        <p:spPr>
          <a:xfrm rot="16200000" flipV="1">
            <a:off x="4364076" y="3682563"/>
            <a:ext cx="1509354" cy="842564"/>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40" name="Elbow Connector 13"/>
          <p:cNvCxnSpPr/>
          <p:nvPr/>
        </p:nvCxnSpPr>
        <p:spPr>
          <a:xfrm rot="16200000" flipV="1">
            <a:off x="5143700" y="2805649"/>
            <a:ext cx="858437" cy="838201"/>
          </a:xfrm>
          <a:prstGeom prst="bentConnector2">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6" name="Rounded Rectangle 15"/>
          <p:cNvSpPr/>
          <p:nvPr/>
        </p:nvSpPr>
        <p:spPr>
          <a:xfrm>
            <a:off x="2621756" y="1151608"/>
            <a:ext cx="1418434" cy="517793"/>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400" dirty="0"/>
              <a:t>SERVER</a:t>
            </a:r>
            <a:endParaRPr lang="en-IN" sz="1100" dirty="0"/>
          </a:p>
        </p:txBody>
      </p:sp>
    </p:spTree>
    <p:extLst>
      <p:ext uri="{BB962C8B-B14F-4D97-AF65-F5344CB8AC3E}">
        <p14:creationId xmlns:p14="http://schemas.microsoft.com/office/powerpoint/2010/main" val="235515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28</a:t>
            </a:fld>
            <a:endParaRPr lang="en-US"/>
          </a:p>
        </p:txBody>
      </p:sp>
      <p:sp>
        <p:nvSpPr>
          <p:cNvPr id="5" name="Title 1"/>
          <p:cNvSpPr>
            <a:spLocks noGrp="1"/>
          </p:cNvSpPr>
          <p:nvPr>
            <p:ph type="title"/>
          </p:nvPr>
        </p:nvSpPr>
        <p:spPr>
          <a:xfrm>
            <a:off x="381000" y="363537"/>
            <a:ext cx="8229600" cy="507320"/>
          </a:xfrm>
        </p:spPr>
        <p:txBody>
          <a:bodyPr rtlCol="0">
            <a:normAutofit fontScale="90000"/>
          </a:bodyPr>
          <a:lstStyle/>
          <a:p>
            <a:pPr eaLnBrk="1" fontAlgn="auto" hangingPunct="1">
              <a:spcAft>
                <a:spcPts val="0"/>
              </a:spcAft>
              <a:defRPr/>
            </a:pPr>
            <a:r>
              <a:rPr lang="en-US" sz="2400" dirty="0" smtClean="0">
                <a:solidFill>
                  <a:schemeClr val="accent2"/>
                </a:solidFill>
              </a:rPr>
              <a:t>   </a:t>
            </a:r>
            <a:r>
              <a:rPr lang="en-US" sz="2400" b="1" dirty="0" smtClean="0">
                <a:solidFill>
                  <a:schemeClr val="accent2"/>
                </a:solidFill>
              </a:rPr>
              <a:t>DATABASE INTEGRATION</a:t>
            </a:r>
            <a:r>
              <a:rPr lang="en-US" sz="2400" b="1" dirty="0" smtClean="0">
                <a:solidFill>
                  <a:srgbClr val="E8950E"/>
                </a:solidFill>
                <a:latin typeface="Arial" pitchFamily="34" charset="0"/>
                <a:cs typeface="Arial" pitchFamily="34" charset="0"/>
              </a:rPr>
              <a:t/>
            </a:r>
            <a:br>
              <a:rPr lang="en-US" sz="2400" b="1" dirty="0" smtClean="0">
                <a:solidFill>
                  <a:srgbClr val="E8950E"/>
                </a:solidFill>
                <a:latin typeface="Arial" pitchFamily="34" charset="0"/>
                <a:cs typeface="Arial" pitchFamily="34" charset="0"/>
              </a:rPr>
            </a:br>
            <a:endParaRPr lang="en-US" sz="2400"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11114373"/>
              </p:ext>
            </p:extLst>
          </p:nvPr>
        </p:nvGraphicFramePr>
        <p:xfrm>
          <a:off x="1338943" y="1353231"/>
          <a:ext cx="6183086" cy="3675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590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71950" y="6736350"/>
            <a:ext cx="2133600" cy="365125"/>
          </a:xfrm>
        </p:spPr>
        <p:txBody>
          <a:bodyPr/>
          <a:lstStyle/>
          <a:p>
            <a:pPr>
              <a:defRPr/>
            </a:pPr>
            <a:fld id="{42E677FB-04DA-457B-8BA7-1D8353F8ADA2}" type="slidenum">
              <a:rPr lang="x-none" smtClean="0"/>
              <a:pPr>
                <a:defRPr/>
              </a:pPr>
              <a:t>29</a:t>
            </a:fld>
            <a:endParaRPr lang="en-US"/>
          </a:p>
        </p:txBody>
      </p:sp>
      <p:sp>
        <p:nvSpPr>
          <p:cNvPr id="5" name="Rounded Rectangle 4"/>
          <p:cNvSpPr/>
          <p:nvPr/>
        </p:nvSpPr>
        <p:spPr>
          <a:xfrm>
            <a:off x="2991094" y="1678576"/>
            <a:ext cx="3175000" cy="706437"/>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IN" sz="1100" dirty="0" smtClean="0"/>
              <a:t>Unified Database Model (UDB)</a:t>
            </a:r>
            <a:endParaRPr lang="en-IN" sz="1100" dirty="0"/>
          </a:p>
        </p:txBody>
      </p:sp>
      <p:sp>
        <p:nvSpPr>
          <p:cNvPr id="6" name="Rounded Rectangle 5"/>
          <p:cNvSpPr/>
          <p:nvPr/>
        </p:nvSpPr>
        <p:spPr>
          <a:xfrm>
            <a:off x="1124061" y="4942114"/>
            <a:ext cx="1143000" cy="1114292"/>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r>
              <a:rPr lang="en-US" sz="1000" dirty="0"/>
              <a:t>Video Analytics</a:t>
            </a:r>
          </a:p>
          <a:p>
            <a:pPr algn="ctr" fontAlgn="auto">
              <a:spcBef>
                <a:spcPts val="0"/>
              </a:spcBef>
              <a:spcAft>
                <a:spcPts val="0"/>
              </a:spcAft>
              <a:defRPr/>
            </a:pPr>
            <a:endParaRPr lang="en-US" sz="1000" dirty="0"/>
          </a:p>
          <a:p>
            <a:pPr algn="ctr" fontAlgn="auto">
              <a:spcBef>
                <a:spcPts val="0"/>
              </a:spcBef>
              <a:spcAft>
                <a:spcPts val="0"/>
              </a:spcAft>
              <a:defRPr/>
            </a:pPr>
            <a:r>
              <a:rPr lang="en-US" sz="1000" dirty="0"/>
              <a:t>Log Analytics</a:t>
            </a:r>
          </a:p>
          <a:p>
            <a:pPr algn="ctr" fontAlgn="auto">
              <a:spcBef>
                <a:spcPts val="0"/>
              </a:spcBef>
              <a:spcAft>
                <a:spcPts val="0"/>
              </a:spcAft>
              <a:defRPr/>
            </a:pPr>
            <a:endParaRPr lang="en-US" sz="1000" dirty="0"/>
          </a:p>
          <a:p>
            <a:pPr algn="ctr" fontAlgn="auto">
              <a:spcBef>
                <a:spcPts val="0"/>
              </a:spcBef>
              <a:spcAft>
                <a:spcPts val="0"/>
              </a:spcAft>
              <a:defRPr/>
            </a:pPr>
            <a:r>
              <a:rPr lang="en-US" sz="1000" dirty="0"/>
              <a:t>Forensics</a:t>
            </a:r>
          </a:p>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endParaRPr lang="en-IN" sz="1000" dirty="0"/>
          </a:p>
        </p:txBody>
      </p:sp>
      <p:sp>
        <p:nvSpPr>
          <p:cNvPr id="7" name="Rounded Rectangle 6"/>
          <p:cNvSpPr/>
          <p:nvPr/>
        </p:nvSpPr>
        <p:spPr>
          <a:xfrm>
            <a:off x="1015514" y="1829012"/>
            <a:ext cx="1557337" cy="90170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000" dirty="0" err="1" smtClean="0"/>
              <a:t>SetUp</a:t>
            </a:r>
            <a:r>
              <a:rPr lang="en-US" sz="1000" dirty="0"/>
              <a:t>/</a:t>
            </a:r>
          </a:p>
          <a:p>
            <a:pPr algn="ctr" fontAlgn="auto">
              <a:spcBef>
                <a:spcPts val="0"/>
              </a:spcBef>
              <a:spcAft>
                <a:spcPts val="0"/>
              </a:spcAft>
              <a:defRPr/>
            </a:pPr>
            <a:r>
              <a:rPr lang="en-US" sz="1000" dirty="0"/>
              <a:t>Auth Data</a:t>
            </a:r>
          </a:p>
          <a:p>
            <a:pPr algn="ctr" fontAlgn="auto">
              <a:spcBef>
                <a:spcPts val="0"/>
              </a:spcBef>
              <a:spcAft>
                <a:spcPts val="0"/>
              </a:spcAft>
              <a:defRPr/>
            </a:pPr>
            <a:endParaRPr lang="en-US" sz="1000" dirty="0"/>
          </a:p>
          <a:p>
            <a:pPr algn="ctr" fontAlgn="auto">
              <a:spcBef>
                <a:spcPts val="0"/>
              </a:spcBef>
              <a:spcAft>
                <a:spcPts val="0"/>
              </a:spcAft>
              <a:defRPr/>
            </a:pPr>
            <a:r>
              <a:rPr lang="en-US" sz="1000" dirty="0"/>
              <a:t>Storage/Retrieval</a:t>
            </a:r>
            <a:endParaRPr lang="en-IN" sz="1000" dirty="0"/>
          </a:p>
        </p:txBody>
      </p:sp>
      <p:cxnSp>
        <p:nvCxnSpPr>
          <p:cNvPr id="8" name="Straight Arrow Connector 7"/>
          <p:cNvCxnSpPr/>
          <p:nvPr/>
        </p:nvCxnSpPr>
        <p:spPr>
          <a:xfrm flipH="1">
            <a:off x="5357263" y="4266201"/>
            <a:ext cx="1969812" cy="952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a:endCxn id="11" idx="1"/>
          </p:cNvCxnSpPr>
          <p:nvPr/>
        </p:nvCxnSpPr>
        <p:spPr>
          <a:xfrm>
            <a:off x="1555668" y="4204288"/>
            <a:ext cx="2244258"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Rounded Rectangle 9"/>
          <p:cNvSpPr/>
          <p:nvPr/>
        </p:nvSpPr>
        <p:spPr>
          <a:xfrm>
            <a:off x="6652241" y="1955986"/>
            <a:ext cx="1557337" cy="90170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000" dirty="0" smtClean="0"/>
              <a:t>App </a:t>
            </a:r>
            <a:r>
              <a:rPr lang="en-US" sz="1000" dirty="0"/>
              <a:t>Data </a:t>
            </a:r>
          </a:p>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r>
              <a:rPr lang="en-US" sz="1000" dirty="0"/>
              <a:t>Storage/Retrieval</a:t>
            </a:r>
            <a:endParaRPr lang="en-IN" sz="1000" dirty="0"/>
          </a:p>
        </p:txBody>
      </p:sp>
      <p:sp>
        <p:nvSpPr>
          <p:cNvPr id="11" name="Rounded Rectangle 10"/>
          <p:cNvSpPr/>
          <p:nvPr/>
        </p:nvSpPr>
        <p:spPr>
          <a:xfrm>
            <a:off x="3799926" y="3605801"/>
            <a:ext cx="1557337" cy="1196975"/>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000" smtClean="0"/>
              <a:t> </a:t>
            </a:r>
            <a:r>
              <a:rPr lang="en-US" sz="1000" dirty="0"/>
              <a:t>DB</a:t>
            </a:r>
          </a:p>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endParaRPr lang="en-IN" sz="1000" dirty="0"/>
          </a:p>
        </p:txBody>
      </p:sp>
      <p:sp>
        <p:nvSpPr>
          <p:cNvPr id="12" name="Rounded Rectangle 11"/>
          <p:cNvSpPr/>
          <p:nvPr/>
        </p:nvSpPr>
        <p:spPr>
          <a:xfrm>
            <a:off x="3950738" y="4055063"/>
            <a:ext cx="1254125" cy="21113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IN" sz="1000" dirty="0"/>
              <a:t>DB2 SERVER</a:t>
            </a:r>
          </a:p>
        </p:txBody>
      </p:sp>
      <p:sp>
        <p:nvSpPr>
          <p:cNvPr id="13" name="Rounded Rectangle 12"/>
          <p:cNvSpPr/>
          <p:nvPr/>
        </p:nvSpPr>
        <p:spPr>
          <a:xfrm>
            <a:off x="3950738" y="4386851"/>
            <a:ext cx="1254125" cy="274637"/>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n-US" sz="1000" dirty="0"/>
              <a:t>IBM BIG INSIGHTS</a:t>
            </a:r>
            <a:endParaRPr lang="en-IN" sz="1000" dirty="0"/>
          </a:p>
        </p:txBody>
      </p:sp>
      <p:cxnSp>
        <p:nvCxnSpPr>
          <p:cNvPr id="14" name="Straight Arrow Connector 13"/>
          <p:cNvCxnSpPr/>
          <p:nvPr/>
        </p:nvCxnSpPr>
        <p:spPr>
          <a:xfrm flipV="1">
            <a:off x="4573038" y="2385013"/>
            <a:ext cx="0" cy="12207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V="1">
            <a:off x="5357263" y="2857687"/>
            <a:ext cx="1411672" cy="119737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2509837" y="2704545"/>
            <a:ext cx="1290089" cy="135051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6685725" y="5062146"/>
            <a:ext cx="1282700" cy="1048617"/>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r>
              <a:rPr lang="en-US" sz="1000" dirty="0"/>
              <a:t>Audio/Video/</a:t>
            </a:r>
          </a:p>
          <a:p>
            <a:pPr algn="ctr" fontAlgn="auto">
              <a:spcBef>
                <a:spcPts val="0"/>
              </a:spcBef>
              <a:spcAft>
                <a:spcPts val="0"/>
              </a:spcAft>
              <a:defRPr/>
            </a:pPr>
            <a:r>
              <a:rPr lang="en-US" sz="1000" dirty="0"/>
              <a:t>Image Data</a:t>
            </a:r>
          </a:p>
          <a:p>
            <a:pPr algn="ctr" fontAlgn="auto">
              <a:spcBef>
                <a:spcPts val="0"/>
              </a:spcBef>
              <a:spcAft>
                <a:spcPts val="0"/>
              </a:spcAft>
              <a:defRPr/>
            </a:pPr>
            <a:endParaRPr lang="en-US" sz="1000" dirty="0"/>
          </a:p>
          <a:p>
            <a:pPr algn="ctr" fontAlgn="auto">
              <a:spcBef>
                <a:spcPts val="0"/>
              </a:spcBef>
              <a:spcAft>
                <a:spcPts val="0"/>
              </a:spcAft>
              <a:defRPr/>
            </a:pPr>
            <a:r>
              <a:rPr lang="en-US" sz="1000" dirty="0"/>
              <a:t>Storage/Retrieval</a:t>
            </a:r>
          </a:p>
          <a:p>
            <a:pPr algn="ctr" fontAlgn="auto">
              <a:spcBef>
                <a:spcPts val="0"/>
              </a:spcBef>
              <a:spcAft>
                <a:spcPts val="0"/>
              </a:spcAft>
              <a:defRPr/>
            </a:pPr>
            <a:endParaRPr lang="en-US" sz="1000" dirty="0"/>
          </a:p>
          <a:p>
            <a:pPr algn="ctr" fontAlgn="auto">
              <a:spcBef>
                <a:spcPts val="0"/>
              </a:spcBef>
              <a:spcAft>
                <a:spcPts val="0"/>
              </a:spcAft>
              <a:defRPr/>
            </a:pPr>
            <a:endParaRPr lang="en-US" sz="1000" dirty="0"/>
          </a:p>
          <a:p>
            <a:pPr algn="ctr" fontAlgn="auto">
              <a:spcBef>
                <a:spcPts val="0"/>
              </a:spcBef>
              <a:spcAft>
                <a:spcPts val="0"/>
              </a:spcAft>
              <a:defRPr/>
            </a:pPr>
            <a:endParaRPr lang="en-IN" sz="1000" dirty="0"/>
          </a:p>
        </p:txBody>
      </p:sp>
      <p:sp>
        <p:nvSpPr>
          <p:cNvPr id="18" name="Rounded Rectangle 17"/>
          <p:cNvSpPr/>
          <p:nvPr/>
        </p:nvSpPr>
        <p:spPr>
          <a:xfrm>
            <a:off x="3573351" y="5608319"/>
            <a:ext cx="2019931" cy="502444"/>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IN" sz="1000" dirty="0" err="1"/>
              <a:t>Adhoc</a:t>
            </a:r>
            <a:r>
              <a:rPr lang="en-IN" sz="1000" dirty="0"/>
              <a:t> Query &amp; Analysis</a:t>
            </a:r>
          </a:p>
        </p:txBody>
      </p:sp>
      <p:cxnSp>
        <p:nvCxnSpPr>
          <p:cNvPr id="19" name="Straight Arrow Connector 18"/>
          <p:cNvCxnSpPr/>
          <p:nvPr/>
        </p:nvCxnSpPr>
        <p:spPr>
          <a:xfrm flipH="1">
            <a:off x="2267061" y="4721020"/>
            <a:ext cx="1564616" cy="68225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a:endCxn id="17" idx="1"/>
          </p:cNvCxnSpPr>
          <p:nvPr/>
        </p:nvCxnSpPr>
        <p:spPr>
          <a:xfrm>
            <a:off x="5331327" y="4661488"/>
            <a:ext cx="1354398" cy="92496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a:stCxn id="11" idx="2"/>
          </p:cNvCxnSpPr>
          <p:nvPr/>
        </p:nvCxnSpPr>
        <p:spPr>
          <a:xfrm flipH="1">
            <a:off x="4573037" y="4802776"/>
            <a:ext cx="5558" cy="80554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itle 1"/>
          <p:cNvSpPr>
            <a:spLocks noGrp="1"/>
          </p:cNvSpPr>
          <p:nvPr>
            <p:ph type="title"/>
          </p:nvPr>
        </p:nvSpPr>
        <p:spPr>
          <a:xfrm>
            <a:off x="468516" y="133122"/>
            <a:ext cx="8229600" cy="705077"/>
          </a:xfrm>
        </p:spPr>
        <p:txBody>
          <a:bodyPr rtlCol="0">
            <a:normAutofit/>
          </a:bodyPr>
          <a:lstStyle/>
          <a:p>
            <a:pPr eaLnBrk="1" fontAlgn="auto" hangingPunct="1">
              <a:spcAft>
                <a:spcPts val="0"/>
              </a:spcAft>
              <a:defRPr/>
            </a:pPr>
            <a:r>
              <a:rPr lang="en-US" sz="2400" b="1" dirty="0" smtClean="0">
                <a:solidFill>
                  <a:schemeClr val="accent2">
                    <a:lumMod val="75000"/>
                  </a:schemeClr>
                </a:solidFill>
              </a:rPr>
              <a:t>DATABASE INTEGRATION</a:t>
            </a:r>
            <a:endParaRPr lang="en-IN" sz="2400" b="1" dirty="0">
              <a:solidFill>
                <a:schemeClr val="accent2">
                  <a:lumMod val="75000"/>
                </a:schemeClr>
              </a:solidFill>
            </a:endParaRPr>
          </a:p>
        </p:txBody>
      </p:sp>
      <p:sp>
        <p:nvSpPr>
          <p:cNvPr id="23" name="TextBox 22"/>
          <p:cNvSpPr txBox="1"/>
          <p:nvPr/>
        </p:nvSpPr>
        <p:spPr>
          <a:xfrm>
            <a:off x="2596601" y="4381002"/>
            <a:ext cx="1143000" cy="400050"/>
          </a:xfrm>
          <a:prstGeom prst="rect">
            <a:avLst/>
          </a:prstGeom>
          <a:noFill/>
        </p:spPr>
        <p:txBody>
          <a:bodyPr>
            <a:spAutoFit/>
          </a:bodyPr>
          <a:lstStyle/>
          <a:p>
            <a:pPr fontAlgn="auto">
              <a:spcBef>
                <a:spcPts val="0"/>
              </a:spcBef>
              <a:spcAft>
                <a:spcPts val="0"/>
              </a:spcAft>
              <a:defRPr/>
            </a:pPr>
            <a:r>
              <a:rPr lang="en-US" sz="1000" dirty="0">
                <a:solidFill>
                  <a:schemeClr val="accent2">
                    <a:lumMod val="75000"/>
                  </a:schemeClr>
                </a:solidFill>
                <a:latin typeface="+mn-lt"/>
                <a:cs typeface="+mn-cs"/>
              </a:rPr>
              <a:t>Data Security/</a:t>
            </a:r>
          </a:p>
          <a:p>
            <a:pPr fontAlgn="auto">
              <a:spcBef>
                <a:spcPts val="0"/>
              </a:spcBef>
              <a:spcAft>
                <a:spcPts val="0"/>
              </a:spcAft>
              <a:defRPr/>
            </a:pPr>
            <a:r>
              <a:rPr lang="en-US" sz="1000" dirty="0">
                <a:solidFill>
                  <a:schemeClr val="accent2">
                    <a:lumMod val="75000"/>
                  </a:schemeClr>
                </a:solidFill>
                <a:latin typeface="+mn-lt"/>
                <a:cs typeface="+mn-cs"/>
              </a:rPr>
              <a:t>Encryption</a:t>
            </a:r>
          </a:p>
        </p:txBody>
      </p:sp>
      <p:sp>
        <p:nvSpPr>
          <p:cNvPr id="24" name="TextBox 23"/>
          <p:cNvSpPr txBox="1"/>
          <p:nvPr/>
        </p:nvSpPr>
        <p:spPr>
          <a:xfrm>
            <a:off x="5442988" y="4417417"/>
            <a:ext cx="1143000" cy="400050"/>
          </a:xfrm>
          <a:prstGeom prst="rect">
            <a:avLst/>
          </a:prstGeom>
          <a:noFill/>
        </p:spPr>
        <p:txBody>
          <a:bodyPr>
            <a:spAutoFit/>
          </a:bodyPr>
          <a:lstStyle/>
          <a:p>
            <a:pPr fontAlgn="auto">
              <a:spcBef>
                <a:spcPts val="0"/>
              </a:spcBef>
              <a:spcAft>
                <a:spcPts val="0"/>
              </a:spcAft>
              <a:defRPr/>
            </a:pPr>
            <a:r>
              <a:rPr lang="en-US" sz="1000" dirty="0">
                <a:solidFill>
                  <a:schemeClr val="accent2">
                    <a:lumMod val="75000"/>
                  </a:schemeClr>
                </a:solidFill>
                <a:latin typeface="+mn-lt"/>
                <a:cs typeface="+mn-cs"/>
              </a:rPr>
              <a:t>Case History/</a:t>
            </a:r>
          </a:p>
          <a:p>
            <a:pPr fontAlgn="auto">
              <a:spcBef>
                <a:spcPts val="0"/>
              </a:spcBef>
              <a:spcAft>
                <a:spcPts val="0"/>
              </a:spcAft>
              <a:defRPr/>
            </a:pPr>
            <a:r>
              <a:rPr lang="en-US" sz="1000" dirty="0">
                <a:solidFill>
                  <a:schemeClr val="accent2">
                    <a:lumMod val="75000"/>
                  </a:schemeClr>
                </a:solidFill>
                <a:latin typeface="+mn-lt"/>
                <a:cs typeface="+mn-cs"/>
              </a:rPr>
              <a:t>Tracking</a:t>
            </a:r>
          </a:p>
        </p:txBody>
      </p:sp>
      <p:sp>
        <p:nvSpPr>
          <p:cNvPr id="38" name="TextBox 37"/>
          <p:cNvSpPr txBox="1"/>
          <p:nvPr/>
        </p:nvSpPr>
        <p:spPr>
          <a:xfrm>
            <a:off x="3049369" y="1070199"/>
            <a:ext cx="4490488"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C0504D">
                    <a:lumMod val="75000"/>
                  </a:srgbClr>
                </a:solidFill>
                <a:effectLst/>
                <a:uLnTx/>
                <a:uFillTx/>
                <a:latin typeface="Calibri"/>
                <a:cs typeface="+mn-cs"/>
              </a:rPr>
              <a:t>WITH Case Management System</a:t>
            </a:r>
            <a:endParaRPr kumimoji="0" lang="en-US" sz="1800" b="1" i="0" u="none" strike="noStrike" kern="0" cap="none" spc="0" normalizeH="0" baseline="0" noProof="0" dirty="0">
              <a:ln>
                <a:noFill/>
              </a:ln>
              <a:solidFill>
                <a:srgbClr val="C0504D">
                  <a:lumMod val="75000"/>
                </a:srgbClr>
              </a:solidFill>
              <a:effectLst/>
              <a:uLnTx/>
              <a:uFillTx/>
              <a:latin typeface="Calibri"/>
              <a:cs typeface="+mn-cs"/>
            </a:endParaRPr>
          </a:p>
        </p:txBody>
      </p:sp>
    </p:spTree>
    <p:extLst>
      <p:ext uri="{BB962C8B-B14F-4D97-AF65-F5344CB8AC3E}">
        <p14:creationId xmlns:p14="http://schemas.microsoft.com/office/powerpoint/2010/main" val="204984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a:t>
            </a:fld>
            <a:endParaRPr lang="en-US"/>
          </a:p>
        </p:txBody>
      </p:sp>
      <p:sp>
        <p:nvSpPr>
          <p:cNvPr id="5" name="Title 3"/>
          <p:cNvSpPr>
            <a:spLocks noGrp="1"/>
          </p:cNvSpPr>
          <p:nvPr>
            <p:ph type="title"/>
          </p:nvPr>
        </p:nvSpPr>
        <p:spPr/>
        <p:txBody>
          <a:bodyPr rtlCol="0">
            <a:normAutofit/>
          </a:bodyPr>
          <a:lstStyle/>
          <a:p>
            <a:pPr eaLnBrk="1" fontAlgn="auto" hangingPunct="1">
              <a:spcAft>
                <a:spcPts val="0"/>
              </a:spcAft>
              <a:defRPr/>
            </a:pPr>
            <a:r>
              <a:rPr lang="en-US" sz="2000" b="1" dirty="0" smtClean="0">
                <a:solidFill>
                  <a:schemeClr val="accent2"/>
                </a:solidFill>
              </a:rPr>
              <a:t>SYSTEM PROPOSED FOR </a:t>
            </a:r>
            <a:r>
              <a:rPr lang="en-US" sz="2000" b="1" dirty="0" smtClean="0">
                <a:solidFill>
                  <a:schemeClr val="accent2"/>
                </a:solidFill>
              </a:rPr>
              <a:t>RTMCM WORKS </a:t>
            </a:r>
            <a:r>
              <a:rPr lang="en-US" sz="2000" b="1" dirty="0" smtClean="0">
                <a:solidFill>
                  <a:schemeClr val="accent2"/>
                </a:solidFill>
              </a:rPr>
              <a:t>WITH 2 OPTIONS :</a:t>
            </a:r>
            <a:endParaRPr lang="en-IN" sz="2000" b="1" dirty="0">
              <a:solidFill>
                <a:schemeClr val="accent2"/>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6818403"/>
              </p:ext>
            </p:extLst>
          </p:nvPr>
        </p:nvGraphicFramePr>
        <p:xfrm>
          <a:off x="889348" y="1716065"/>
          <a:ext cx="7302674" cy="3796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27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05077"/>
          </a:xfrm>
        </p:spPr>
        <p:txBody>
          <a:bodyPr/>
          <a:lstStyle/>
          <a:p>
            <a:r>
              <a:rPr lang="en-US" sz="2400" dirty="0">
                <a:solidFill>
                  <a:schemeClr val="accent2">
                    <a:lumMod val="75000"/>
                  </a:schemeClr>
                </a:solidFill>
              </a:rPr>
              <a:t>DATABASE INTEGRATION</a:t>
            </a:r>
            <a:endParaRPr lang="en-US" sz="2400" dirty="0"/>
          </a:p>
        </p:txBody>
      </p:sp>
      <p:sp>
        <p:nvSpPr>
          <p:cNvPr id="3" name="Content Placeholder 2"/>
          <p:cNvSpPr>
            <a:spLocks noGrp="1"/>
          </p:cNvSpPr>
          <p:nvPr>
            <p:ph idx="1"/>
          </p:nvPr>
        </p:nvSpPr>
        <p:spPr/>
        <p:txBody>
          <a:bodyPr/>
          <a:lstStyle/>
          <a:p>
            <a:pPr marL="0" indent="0" algn="ctr">
              <a:buNone/>
            </a:pPr>
            <a:r>
              <a:rPr lang="en-US" dirty="0" smtClean="0">
                <a:solidFill>
                  <a:srgbClr val="C00000"/>
                </a:solidFill>
              </a:rPr>
              <a:t>                     </a:t>
            </a:r>
            <a:r>
              <a:rPr lang="en-US" sz="1800" b="1" dirty="0" smtClean="0">
                <a:solidFill>
                  <a:srgbClr val="C00000"/>
                </a:solidFill>
                <a:latin typeface="Calibri"/>
                <a:cs typeface="Calibri"/>
              </a:rPr>
              <a:t>With Portal</a:t>
            </a:r>
            <a:r>
              <a:rPr lang="en-US" sz="1800" dirty="0" smtClean="0">
                <a:solidFill>
                  <a:srgbClr val="C00000"/>
                </a:solidFill>
                <a:latin typeface="Calibri"/>
                <a:cs typeface="Calibri"/>
              </a:rPr>
              <a:t>                                          </a:t>
            </a:r>
            <a:endParaRPr lang="en-US" sz="1800" dirty="0">
              <a:solidFill>
                <a:srgbClr val="C0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30</a:t>
            </a:fld>
            <a:endParaRPr lang="en-US"/>
          </a:p>
        </p:txBody>
      </p:sp>
      <p:sp>
        <p:nvSpPr>
          <p:cNvPr id="40" name="Oval 39"/>
          <p:cNvSpPr/>
          <p:nvPr/>
        </p:nvSpPr>
        <p:spPr>
          <a:xfrm>
            <a:off x="1545771" y="1676603"/>
            <a:ext cx="1421886" cy="1023938"/>
          </a:xfrm>
          <a:prstGeom prst="ellipse">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User of </a:t>
            </a:r>
            <a:r>
              <a:rPr lang="en-US" sz="1400" dirty="0" err="1"/>
              <a:t>EviPlayer</a:t>
            </a:r>
            <a:endParaRPr lang="en-IN" sz="1400" dirty="0"/>
          </a:p>
        </p:txBody>
      </p:sp>
      <p:sp>
        <p:nvSpPr>
          <p:cNvPr id="41" name="Rounded Rectangle 40"/>
          <p:cNvSpPr/>
          <p:nvPr/>
        </p:nvSpPr>
        <p:spPr>
          <a:xfrm>
            <a:off x="5235379" y="1839535"/>
            <a:ext cx="1605777" cy="708025"/>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Portal</a:t>
            </a:r>
            <a:endParaRPr lang="en-IN" sz="1400" dirty="0"/>
          </a:p>
        </p:txBody>
      </p:sp>
      <p:sp>
        <p:nvSpPr>
          <p:cNvPr id="42" name="Cloud Callout 41"/>
          <p:cNvSpPr/>
          <p:nvPr/>
        </p:nvSpPr>
        <p:spPr>
          <a:xfrm>
            <a:off x="5225875" y="3353386"/>
            <a:ext cx="1944688" cy="1055687"/>
          </a:xfrm>
          <a:prstGeom prst="cloudCallout">
            <a:avLst>
              <a:gd name="adj1" fmla="val -12083"/>
              <a:gd name="adj2" fmla="val 26136"/>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Search For files with Keyword</a:t>
            </a:r>
            <a:endParaRPr lang="en-IN" sz="1400" dirty="0"/>
          </a:p>
        </p:txBody>
      </p:sp>
      <p:sp>
        <p:nvSpPr>
          <p:cNvPr id="43" name="Flowchart: Magnetic Disk 42"/>
          <p:cNvSpPr/>
          <p:nvPr/>
        </p:nvSpPr>
        <p:spPr>
          <a:xfrm>
            <a:off x="5591793" y="5401261"/>
            <a:ext cx="1249363" cy="663575"/>
          </a:xfrm>
          <a:prstGeom prst="flowChartMagneticDisk">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t>Database</a:t>
            </a:r>
            <a:endParaRPr lang="en-IN" sz="1400" dirty="0"/>
          </a:p>
        </p:txBody>
      </p:sp>
      <p:sp>
        <p:nvSpPr>
          <p:cNvPr id="44" name="Rounded Rectangle 43"/>
          <p:cNvSpPr/>
          <p:nvPr/>
        </p:nvSpPr>
        <p:spPr>
          <a:xfrm>
            <a:off x="1230086" y="5401261"/>
            <a:ext cx="1306564" cy="661254"/>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smtClean="0"/>
              <a:t>Stream file</a:t>
            </a:r>
            <a:endParaRPr lang="en-IN" sz="1400" dirty="0"/>
          </a:p>
        </p:txBody>
      </p:sp>
      <p:sp>
        <p:nvSpPr>
          <p:cNvPr id="45" name="Rounded Rectangle 44"/>
          <p:cNvSpPr/>
          <p:nvPr/>
        </p:nvSpPr>
        <p:spPr>
          <a:xfrm>
            <a:off x="1104984" y="3447048"/>
            <a:ext cx="1489868" cy="901700"/>
          </a:xfrm>
          <a:prstGeom prst="roundRect">
            <a:avLst/>
          </a:prstGeom>
          <a:solidFill>
            <a:srgbClr val="0066FF"/>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err="1"/>
              <a:t>EviPlayer</a:t>
            </a:r>
            <a:endParaRPr lang="en-IN" sz="1400" dirty="0"/>
          </a:p>
        </p:txBody>
      </p:sp>
      <p:cxnSp>
        <p:nvCxnSpPr>
          <p:cNvPr id="47" name="Straight Arrow Connector 46"/>
          <p:cNvCxnSpPr>
            <a:stCxn id="42" idx="1"/>
            <a:endCxn id="43" idx="1"/>
          </p:cNvCxnSpPr>
          <p:nvPr/>
        </p:nvCxnSpPr>
        <p:spPr>
          <a:xfrm>
            <a:off x="6198219" y="4407949"/>
            <a:ext cx="18256" cy="9933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43" idx="2"/>
          </p:cNvCxnSpPr>
          <p:nvPr/>
        </p:nvCxnSpPr>
        <p:spPr>
          <a:xfrm flipH="1">
            <a:off x="2536650" y="5733049"/>
            <a:ext cx="3055143"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1849919" y="4409073"/>
            <a:ext cx="0" cy="8242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 name="Straight Arrow Connector 6"/>
          <p:cNvCxnSpPr>
            <a:stCxn id="40" idx="6"/>
            <a:endCxn id="41" idx="1"/>
          </p:cNvCxnSpPr>
          <p:nvPr/>
        </p:nvCxnSpPr>
        <p:spPr>
          <a:xfrm>
            <a:off x="2967657" y="2188572"/>
            <a:ext cx="2267722" cy="4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6038267" y="2599125"/>
            <a:ext cx="6006" cy="66857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1122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85334"/>
          </a:xfrm>
        </p:spPr>
        <p:txBody>
          <a:bodyPr/>
          <a:lstStyle/>
          <a:p>
            <a:r>
              <a:rPr lang="en-US" sz="2400" dirty="0" smtClean="0"/>
              <a:t>RTMCM SOLUTION </a:t>
            </a:r>
            <a:r>
              <a:rPr lang="en-US" sz="2400" dirty="0" smtClean="0"/>
              <a:t>PHASE</a:t>
            </a:r>
            <a:endParaRPr lang="en-US" sz="2400" dirty="0"/>
          </a:p>
        </p:txBody>
      </p:sp>
      <p:sp>
        <p:nvSpPr>
          <p:cNvPr id="3" name="Content Placeholder 2"/>
          <p:cNvSpPr>
            <a:spLocks noGrp="1"/>
          </p:cNvSpPr>
          <p:nvPr>
            <p:ph idx="1"/>
          </p:nvPr>
        </p:nvSpPr>
        <p:spPr>
          <a:xfrm>
            <a:off x="1003300" y="2273300"/>
            <a:ext cx="7683500" cy="3852864"/>
          </a:xfrm>
        </p:spPr>
        <p:txBody>
          <a:bodyPr/>
          <a:lstStyle/>
          <a:p>
            <a:pPr marL="0" indent="0" algn="l">
              <a:buNone/>
            </a:pPr>
            <a:endParaRPr lang="en-US" sz="2000" dirty="0" smtClean="0"/>
          </a:p>
          <a:p>
            <a:pPr marL="0" indent="0" algn="l">
              <a:buNone/>
            </a:pPr>
            <a:r>
              <a:rPr lang="en-US" sz="2000" dirty="0"/>
              <a:t> </a:t>
            </a:r>
            <a:r>
              <a:rPr lang="en-US" sz="2000" dirty="0" smtClean="0"/>
              <a:t>  </a:t>
            </a:r>
            <a:r>
              <a:rPr lang="en-US" sz="2000" dirty="0" smtClean="0"/>
              <a:t>RTMCM Components</a:t>
            </a:r>
            <a:endParaRPr lang="en-US" sz="2000" dirty="0"/>
          </a:p>
          <a:p>
            <a:pPr lvl="1" algn="l">
              <a:buFont typeface="Wingdings" pitchFamily="2" charset="2"/>
              <a:buChar char="v"/>
            </a:pPr>
            <a:r>
              <a:rPr lang="en-US" dirty="0" smtClean="0"/>
              <a:t>Enterprise </a:t>
            </a:r>
            <a:r>
              <a:rPr lang="en-US" dirty="0"/>
              <a:t>Components for Advanced Video Recording Solution.</a:t>
            </a:r>
          </a:p>
          <a:p>
            <a:pPr marL="457200" lvl="1" indent="0" algn="l">
              <a:buNone/>
            </a:pPr>
            <a:endParaRPr lang="en-US" dirty="0"/>
          </a:p>
          <a:p>
            <a:pPr marL="457200" lvl="1" indent="0" algn="l">
              <a:buNone/>
            </a:pPr>
            <a:r>
              <a:rPr lang="en-US" dirty="0"/>
              <a:t>IBM </a:t>
            </a:r>
            <a:r>
              <a:rPr lang="en-US" dirty="0" err="1"/>
              <a:t>Infosphere</a:t>
            </a:r>
            <a:r>
              <a:rPr lang="en-US" dirty="0"/>
              <a:t> BigInsights </a:t>
            </a:r>
          </a:p>
          <a:p>
            <a:pPr lvl="2" algn="l">
              <a:buFont typeface="Wingdings" pitchFamily="2" charset="2"/>
              <a:buChar char="v"/>
            </a:pPr>
            <a:r>
              <a:rPr lang="en-US" sz="2000" dirty="0" smtClean="0">
                <a:solidFill>
                  <a:prstClr val="black"/>
                </a:solidFill>
              </a:rPr>
              <a:t>RTMCM Analysis </a:t>
            </a:r>
            <a:r>
              <a:rPr lang="en-US" sz="2000" dirty="0">
                <a:solidFill>
                  <a:prstClr val="black"/>
                </a:solidFill>
              </a:rPr>
              <a:t>features would be build on the </a:t>
            </a:r>
            <a:r>
              <a:rPr lang="en-US" sz="2000" dirty="0" err="1">
                <a:solidFill>
                  <a:prstClr val="black"/>
                </a:solidFill>
              </a:rPr>
              <a:t>Hadoop</a:t>
            </a:r>
            <a:r>
              <a:rPr lang="en-US" sz="2000" dirty="0">
                <a:solidFill>
                  <a:prstClr val="black"/>
                </a:solidFill>
              </a:rPr>
              <a:t> distributed computing platform.</a:t>
            </a:r>
          </a:p>
          <a:p>
            <a:pPr lvl="2" algn="l">
              <a:buFont typeface="Wingdings" pitchFamily="2" charset="2"/>
              <a:buChar char="v"/>
            </a:pPr>
            <a:r>
              <a:rPr lang="en-US" sz="2000" dirty="0">
                <a:solidFill>
                  <a:prstClr val="black"/>
                </a:solidFill>
              </a:rPr>
              <a:t>For </a:t>
            </a:r>
            <a:r>
              <a:rPr lang="en-US" sz="2000" dirty="0" smtClean="0">
                <a:solidFill>
                  <a:prstClr val="black"/>
                </a:solidFill>
              </a:rPr>
              <a:t>RTMCM Analysis </a:t>
            </a:r>
            <a:r>
              <a:rPr lang="en-US" sz="2000" dirty="0">
                <a:solidFill>
                  <a:prstClr val="black"/>
                </a:solidFill>
              </a:rPr>
              <a:t>will have IBM </a:t>
            </a:r>
            <a:r>
              <a:rPr lang="en-US" sz="2000" dirty="0" err="1">
                <a:solidFill>
                  <a:prstClr val="black"/>
                </a:solidFill>
              </a:rPr>
              <a:t>Infosphere</a:t>
            </a:r>
            <a:r>
              <a:rPr lang="en-US" sz="2000" dirty="0">
                <a:solidFill>
                  <a:prstClr val="black"/>
                </a:solidFill>
              </a:rPr>
              <a:t> BigInsights </a:t>
            </a:r>
          </a:p>
          <a:p>
            <a:pPr algn="l"/>
            <a:endParaRPr lang="en-US" dirty="0"/>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31</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956892180"/>
              </p:ext>
            </p:extLst>
          </p:nvPr>
        </p:nvGraphicFramePr>
        <p:xfrm>
          <a:off x="530225" y="1073943"/>
          <a:ext cx="7493000" cy="151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08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32</a:t>
            </a:fld>
            <a:endParaRPr lang="en-US"/>
          </a:p>
        </p:txBody>
      </p:sp>
      <p:sp>
        <p:nvSpPr>
          <p:cNvPr id="5" name="Title 1"/>
          <p:cNvSpPr txBox="1">
            <a:spLocks/>
          </p:cNvSpPr>
          <p:nvPr/>
        </p:nvSpPr>
        <p:spPr bwMode="auto">
          <a:xfrm>
            <a:off x="628650" y="274638"/>
            <a:ext cx="8229600" cy="54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i="0" u="none" strike="noStrike" kern="1200" cap="none" spc="0" normalizeH="0" baseline="0" noProof="0" dirty="0" smtClean="0">
                <a:ln>
                  <a:noFill/>
                </a:ln>
                <a:solidFill>
                  <a:srgbClr val="8A1616"/>
                </a:solidFill>
                <a:effectLst/>
                <a:uLnTx/>
                <a:uFillTx/>
                <a:latin typeface="Calibri"/>
                <a:ea typeface="+mj-ea"/>
                <a:cs typeface="+mj-cs"/>
              </a:rPr>
              <a:t>BIG DATA</a:t>
            </a:r>
            <a:r>
              <a:rPr kumimoji="0" lang="en-US" sz="2400" i="0" u="none" strike="noStrike" kern="1200" cap="none" spc="0" normalizeH="0" noProof="0" dirty="0" smtClean="0">
                <a:ln>
                  <a:noFill/>
                </a:ln>
                <a:solidFill>
                  <a:srgbClr val="8A1616"/>
                </a:solidFill>
                <a:effectLst/>
                <a:uLnTx/>
                <a:uFillTx/>
                <a:latin typeface="Calibri"/>
                <a:ea typeface="+mj-ea"/>
                <a:cs typeface="+mj-cs"/>
              </a:rPr>
              <a:t> </a:t>
            </a:r>
            <a:r>
              <a:rPr kumimoji="0" lang="en-US" sz="2400" i="0" u="none" strike="noStrike" kern="1200" cap="none" spc="0" normalizeH="0" baseline="0" noProof="0" dirty="0" smtClean="0">
                <a:ln>
                  <a:noFill/>
                </a:ln>
                <a:solidFill>
                  <a:srgbClr val="8A1616"/>
                </a:solidFill>
                <a:effectLst/>
                <a:uLnTx/>
                <a:uFillTx/>
                <a:latin typeface="Calibri"/>
                <a:ea typeface="+mj-ea"/>
                <a:cs typeface="+mj-cs"/>
              </a:rPr>
              <a:t>INSIGHTS</a:t>
            </a:r>
            <a:endParaRPr kumimoji="0" lang="en-US" sz="2400" i="0" u="none" strike="noStrike" kern="1200" cap="none" spc="0" normalizeH="0" baseline="0" noProof="0" dirty="0">
              <a:ln>
                <a:noFill/>
              </a:ln>
              <a:solidFill>
                <a:srgbClr val="8A1616"/>
              </a:solidFill>
              <a:effectLst/>
              <a:uLnTx/>
              <a:uFillTx/>
              <a:latin typeface="Calibri"/>
              <a:ea typeface="+mj-ea"/>
              <a:cs typeface="+mj-cs"/>
            </a:endParaRPr>
          </a:p>
        </p:txBody>
      </p:sp>
      <p:cxnSp>
        <p:nvCxnSpPr>
          <p:cNvPr id="19" name="Straight Connector 18"/>
          <p:cNvCxnSpPr/>
          <p:nvPr/>
        </p:nvCxnSpPr>
        <p:spPr>
          <a:xfrm>
            <a:off x="4108450" y="1657030"/>
            <a:ext cx="12700" cy="4525963"/>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2" name="Snip Single Corner Rectangle 1"/>
          <p:cNvSpPr/>
          <p:nvPr/>
        </p:nvSpPr>
        <p:spPr>
          <a:xfrm>
            <a:off x="304800" y="1657030"/>
            <a:ext cx="3670300" cy="3937000"/>
          </a:xfrm>
          <a:prstGeom prst="snip1Rect">
            <a:avLst/>
          </a:prstGeom>
          <a:solidFill>
            <a:schemeClr val="tx2">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2"/>
                </a:solidFill>
              </a:rPr>
              <a:t>Big Data Insights</a:t>
            </a:r>
          </a:p>
          <a:p>
            <a:pPr algn="ctr"/>
            <a:endParaRPr lang="en-US" sz="1800" dirty="0" smtClean="0">
              <a:solidFill>
                <a:schemeClr val="bg2"/>
              </a:solidFill>
            </a:endParaRPr>
          </a:p>
          <a:p>
            <a:pPr marL="285750" indent="-285750">
              <a:buFont typeface="Wingdings" pitchFamily="2" charset="2"/>
              <a:buChar char="v"/>
            </a:pPr>
            <a:r>
              <a:rPr lang="en-US" sz="1400" dirty="0" smtClean="0">
                <a:solidFill>
                  <a:schemeClr val="bg1">
                    <a:lumMod val="95000"/>
                  </a:schemeClr>
                </a:solidFill>
              </a:rPr>
              <a:t>Ensures speed </a:t>
            </a:r>
            <a:r>
              <a:rPr lang="en-US" sz="1400" dirty="0">
                <a:solidFill>
                  <a:schemeClr val="bg1">
                    <a:lumMod val="95000"/>
                  </a:schemeClr>
                </a:solidFill>
              </a:rPr>
              <a:t>and </a:t>
            </a:r>
            <a:r>
              <a:rPr lang="en-US" sz="1400" dirty="0" smtClean="0">
                <a:solidFill>
                  <a:schemeClr val="bg1">
                    <a:lumMod val="95000"/>
                  </a:schemeClr>
                </a:solidFill>
              </a:rPr>
              <a:t>scalability</a:t>
            </a:r>
            <a:r>
              <a:rPr lang="en-US" sz="1400" dirty="0">
                <a:solidFill>
                  <a:schemeClr val="bg1">
                    <a:lumMod val="95000"/>
                  </a:schemeClr>
                </a:solidFill>
              </a:rPr>
              <a:t>, mobility and security, flexibility and stability</a:t>
            </a:r>
          </a:p>
          <a:p>
            <a:pPr marL="285750" indent="-285750">
              <a:buFont typeface="Wingdings" pitchFamily="2" charset="2"/>
              <a:buChar char="v"/>
            </a:pPr>
            <a:r>
              <a:rPr lang="en-US" sz="1400" dirty="0">
                <a:solidFill>
                  <a:schemeClr val="bg1">
                    <a:lumMod val="95000"/>
                  </a:schemeClr>
                </a:solidFill>
              </a:rPr>
              <a:t>Integration of both structured and unstructured data</a:t>
            </a:r>
          </a:p>
          <a:p>
            <a:pPr marL="285750" indent="-285750">
              <a:buFont typeface="Wingdings" pitchFamily="2" charset="2"/>
              <a:buChar char="v"/>
            </a:pPr>
            <a:r>
              <a:rPr lang="en-US" sz="1400" dirty="0">
                <a:solidFill>
                  <a:schemeClr val="bg1">
                    <a:lumMod val="95000"/>
                  </a:schemeClr>
                </a:solidFill>
              </a:rPr>
              <a:t>The realization time to information is critical to extract value from various data sources including mobile devices, radio-frequency identification (RFID), the Web and a growing list of automated sensory technologies</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6900" y="2591273"/>
            <a:ext cx="2863850"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750" y="2629373"/>
            <a:ext cx="1466850"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txBox="1">
            <a:spLocks/>
          </p:cNvSpPr>
          <p:nvPr/>
        </p:nvSpPr>
        <p:spPr bwMode="auto">
          <a:xfrm>
            <a:off x="4121150" y="1481138"/>
            <a:ext cx="5283200" cy="82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600" y="1417638"/>
            <a:ext cx="40116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35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33</a:t>
            </a:fld>
            <a:endParaRPr lang="en-US"/>
          </a:p>
        </p:txBody>
      </p:sp>
      <p:sp>
        <p:nvSpPr>
          <p:cNvPr id="5" name="Title 1"/>
          <p:cNvSpPr txBox="1">
            <a:spLocks/>
          </p:cNvSpPr>
          <p:nvPr/>
        </p:nvSpPr>
        <p:spPr bwMode="auto">
          <a:xfrm>
            <a:off x="547461" y="199102"/>
            <a:ext cx="8229600" cy="59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400" i="0" u="none" strike="noStrike" kern="1200" cap="none" spc="0" normalizeH="0" baseline="0" noProof="0" dirty="0" smtClean="0">
                <a:ln>
                  <a:noFill/>
                </a:ln>
                <a:solidFill>
                  <a:srgbClr val="8A1616"/>
                </a:solidFill>
                <a:effectLst/>
                <a:uLnTx/>
                <a:uFillTx/>
                <a:latin typeface="Calibri"/>
                <a:ea typeface="+mj-ea"/>
                <a:cs typeface="+mj-cs"/>
              </a:rPr>
              <a:t>BIG DATA</a:t>
            </a:r>
            <a:r>
              <a:rPr kumimoji="0" lang="en-US" sz="2400" i="0" u="none" strike="noStrike" kern="1200" cap="none" spc="0" normalizeH="0" noProof="0" dirty="0" smtClean="0">
                <a:ln>
                  <a:noFill/>
                </a:ln>
                <a:solidFill>
                  <a:srgbClr val="8A1616"/>
                </a:solidFill>
                <a:effectLst/>
                <a:uLnTx/>
                <a:uFillTx/>
                <a:latin typeface="Calibri"/>
                <a:ea typeface="+mj-ea"/>
                <a:cs typeface="+mj-cs"/>
              </a:rPr>
              <a:t> </a:t>
            </a:r>
            <a:r>
              <a:rPr kumimoji="0" lang="en-US" sz="2400" i="0" u="none" strike="noStrike" kern="1200" cap="none" spc="0" normalizeH="0" baseline="0" noProof="0" dirty="0" smtClean="0">
                <a:ln>
                  <a:noFill/>
                </a:ln>
                <a:solidFill>
                  <a:srgbClr val="8A1616"/>
                </a:solidFill>
                <a:effectLst/>
                <a:uLnTx/>
                <a:uFillTx/>
                <a:latin typeface="Calibri"/>
                <a:ea typeface="+mj-ea"/>
                <a:cs typeface="+mj-cs"/>
              </a:rPr>
              <a:t>INSIGHTS Cont. </a:t>
            </a:r>
          </a:p>
        </p:txBody>
      </p:sp>
      <p:grpSp>
        <p:nvGrpSpPr>
          <p:cNvPr id="6" name="Group 5"/>
          <p:cNvGrpSpPr>
            <a:grpSpLocks/>
          </p:cNvGrpSpPr>
          <p:nvPr/>
        </p:nvGrpSpPr>
        <p:grpSpPr bwMode="auto">
          <a:xfrm>
            <a:off x="2382609" y="2252207"/>
            <a:ext cx="4227513" cy="4032250"/>
            <a:chOff x="2976" y="1394"/>
            <a:chExt cx="2663" cy="2540"/>
          </a:xfrm>
        </p:grpSpPr>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6" y="1394"/>
              <a:ext cx="2663" cy="2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3050" y="1450"/>
              <a:ext cx="2516" cy="2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 name="Group 8"/>
          <p:cNvGrpSpPr>
            <a:grpSpLocks/>
          </p:cNvGrpSpPr>
          <p:nvPr/>
        </p:nvGrpSpPr>
        <p:grpSpPr bwMode="auto">
          <a:xfrm>
            <a:off x="2384197" y="1315236"/>
            <a:ext cx="4132263" cy="955675"/>
            <a:chOff x="3012" y="742"/>
            <a:chExt cx="2603" cy="602"/>
          </a:xfrm>
        </p:grpSpPr>
        <p:grpSp>
          <p:nvGrpSpPr>
            <p:cNvPr id="10" name="Group 9"/>
            <p:cNvGrpSpPr>
              <a:grpSpLocks/>
            </p:cNvGrpSpPr>
            <p:nvPr/>
          </p:nvGrpSpPr>
          <p:grpSpPr bwMode="auto">
            <a:xfrm>
              <a:off x="3012" y="742"/>
              <a:ext cx="2603" cy="602"/>
              <a:chOff x="3012" y="742"/>
              <a:chExt cx="2603" cy="602"/>
            </a:xfrm>
          </p:grpSpPr>
          <p:pic>
            <p:nvPicPr>
              <p:cNvPr id="2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2" y="742"/>
                <a:ext cx="2603" cy="6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Text Box 12"/>
              <p:cNvSpPr txBox="1">
                <a:spLocks noChangeArrowheads="1"/>
              </p:cNvSpPr>
              <p:nvPr/>
            </p:nvSpPr>
            <p:spPr bwMode="auto">
              <a:xfrm>
                <a:off x="3086" y="795"/>
                <a:ext cx="2456"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1" name="Text Box 13"/>
            <p:cNvSpPr txBox="1">
              <a:spLocks noChangeArrowheads="1"/>
            </p:cNvSpPr>
            <p:nvPr/>
          </p:nvSpPr>
          <p:spPr bwMode="auto">
            <a:xfrm>
              <a:off x="3049" y="1043"/>
              <a:ext cx="45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BI / Reporting</a:t>
              </a:r>
            </a:p>
          </p:txBody>
        </p:sp>
        <p:sp>
          <p:nvSpPr>
            <p:cNvPr id="12" name="Text Box 14"/>
            <p:cNvSpPr txBox="1">
              <a:spLocks noChangeArrowheads="1"/>
            </p:cNvSpPr>
            <p:nvPr/>
          </p:nvSpPr>
          <p:spPr bwMode="auto">
            <a:xfrm>
              <a:off x="3403" y="1043"/>
              <a:ext cx="65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Exploration / Visualization</a:t>
              </a:r>
            </a:p>
          </p:txBody>
        </p:sp>
        <p:sp>
          <p:nvSpPr>
            <p:cNvPr id="13" name="Text Box 15"/>
            <p:cNvSpPr txBox="1">
              <a:spLocks noChangeArrowheads="1"/>
            </p:cNvSpPr>
            <p:nvPr/>
          </p:nvSpPr>
          <p:spPr bwMode="auto">
            <a:xfrm>
              <a:off x="3929" y="1043"/>
              <a:ext cx="52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Functional</a:t>
              </a:r>
              <a:b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b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App</a:t>
              </a:r>
            </a:p>
          </p:txBody>
        </p:sp>
        <p:sp>
          <p:nvSpPr>
            <p:cNvPr id="14" name="Text Box 16"/>
            <p:cNvSpPr txBox="1">
              <a:spLocks noChangeArrowheads="1"/>
            </p:cNvSpPr>
            <p:nvPr/>
          </p:nvSpPr>
          <p:spPr bwMode="auto">
            <a:xfrm>
              <a:off x="4321" y="1043"/>
              <a:ext cx="507"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Industry</a:t>
              </a:r>
              <a:b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b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App</a:t>
              </a:r>
            </a:p>
          </p:txBody>
        </p:sp>
        <p:sp>
          <p:nvSpPr>
            <p:cNvPr id="15" name="Text Box 17"/>
            <p:cNvSpPr txBox="1">
              <a:spLocks noChangeArrowheads="1"/>
            </p:cNvSpPr>
            <p:nvPr/>
          </p:nvSpPr>
          <p:spPr bwMode="auto">
            <a:xfrm>
              <a:off x="4691" y="1043"/>
              <a:ext cx="507"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Predictive Analytics</a:t>
              </a:r>
            </a:p>
          </p:txBody>
        </p:sp>
        <p:sp>
          <p:nvSpPr>
            <p:cNvPr id="16" name="Text Box 18"/>
            <p:cNvSpPr txBox="1">
              <a:spLocks noChangeArrowheads="1"/>
            </p:cNvSpPr>
            <p:nvPr/>
          </p:nvSpPr>
          <p:spPr bwMode="auto">
            <a:xfrm>
              <a:off x="5084" y="1043"/>
              <a:ext cx="507"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6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Content Analytics</a:t>
              </a:r>
            </a:p>
          </p:txBody>
        </p:sp>
        <p:grpSp>
          <p:nvGrpSpPr>
            <p:cNvPr id="17" name="Group 19"/>
            <p:cNvGrpSpPr>
              <a:grpSpLocks/>
            </p:cNvGrpSpPr>
            <p:nvPr/>
          </p:nvGrpSpPr>
          <p:grpSpPr bwMode="auto">
            <a:xfrm>
              <a:off x="3478" y="1046"/>
              <a:ext cx="1669" cy="191"/>
              <a:chOff x="3478" y="1046"/>
              <a:chExt cx="1669" cy="191"/>
            </a:xfrm>
          </p:grpSpPr>
          <p:sp>
            <p:nvSpPr>
              <p:cNvPr id="19" name="Line 20"/>
              <p:cNvSpPr>
                <a:spLocks noChangeShapeType="1"/>
              </p:cNvSpPr>
              <p:nvPr/>
            </p:nvSpPr>
            <p:spPr bwMode="auto">
              <a:xfrm>
                <a:off x="3478" y="1046"/>
                <a:ext cx="0" cy="191"/>
              </a:xfrm>
              <a:prstGeom prst="line">
                <a:avLst/>
              </a:prstGeom>
              <a:noFill/>
              <a:ln w="9360">
                <a:solidFill>
                  <a:srgbClr val="7F7F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21"/>
              <p:cNvSpPr>
                <a:spLocks noChangeShapeType="1"/>
              </p:cNvSpPr>
              <p:nvPr/>
            </p:nvSpPr>
            <p:spPr bwMode="auto">
              <a:xfrm>
                <a:off x="3982" y="1046"/>
                <a:ext cx="0" cy="191"/>
              </a:xfrm>
              <a:prstGeom prst="line">
                <a:avLst/>
              </a:prstGeom>
              <a:noFill/>
              <a:ln w="9360">
                <a:solidFill>
                  <a:srgbClr val="7F7F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22"/>
              <p:cNvSpPr>
                <a:spLocks noChangeShapeType="1"/>
              </p:cNvSpPr>
              <p:nvPr/>
            </p:nvSpPr>
            <p:spPr bwMode="auto">
              <a:xfrm>
                <a:off x="4405" y="1046"/>
                <a:ext cx="0" cy="191"/>
              </a:xfrm>
              <a:prstGeom prst="line">
                <a:avLst/>
              </a:prstGeom>
              <a:noFill/>
              <a:ln w="9360">
                <a:solidFill>
                  <a:srgbClr val="7F7F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Line 23"/>
              <p:cNvSpPr>
                <a:spLocks noChangeShapeType="1"/>
              </p:cNvSpPr>
              <p:nvPr/>
            </p:nvSpPr>
            <p:spPr bwMode="auto">
              <a:xfrm>
                <a:off x="4742" y="1046"/>
                <a:ext cx="0" cy="191"/>
              </a:xfrm>
              <a:prstGeom prst="line">
                <a:avLst/>
              </a:prstGeom>
              <a:noFill/>
              <a:ln w="9360">
                <a:solidFill>
                  <a:srgbClr val="7F7F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24"/>
              <p:cNvSpPr>
                <a:spLocks noChangeShapeType="1"/>
              </p:cNvSpPr>
              <p:nvPr/>
            </p:nvSpPr>
            <p:spPr bwMode="auto">
              <a:xfrm>
                <a:off x="5148" y="1046"/>
                <a:ext cx="0" cy="191"/>
              </a:xfrm>
              <a:prstGeom prst="line">
                <a:avLst/>
              </a:prstGeom>
              <a:noFill/>
              <a:ln w="9360">
                <a:solidFill>
                  <a:srgbClr val="7F7F7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8" name="Text Box 25"/>
            <p:cNvSpPr txBox="1">
              <a:spLocks noChangeArrowheads="1"/>
            </p:cNvSpPr>
            <p:nvPr/>
          </p:nvSpPr>
          <p:spPr bwMode="auto">
            <a:xfrm>
              <a:off x="3057" y="823"/>
              <a:ext cx="2524"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1125"/>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Analytic Applications</a:t>
              </a:r>
            </a:p>
          </p:txBody>
        </p:sp>
      </p:grpSp>
      <p:sp>
        <p:nvSpPr>
          <p:cNvPr id="27" name="Text Box 26"/>
          <p:cNvSpPr txBox="1">
            <a:spLocks noChangeArrowheads="1"/>
          </p:cNvSpPr>
          <p:nvPr/>
        </p:nvSpPr>
        <p:spPr bwMode="auto">
          <a:xfrm>
            <a:off x="2813616" y="2440433"/>
            <a:ext cx="41021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algn="ctr" eaLnBrk="1" hangingPunct="1">
              <a:lnSpc>
                <a:spcPct val="90000"/>
              </a:lnSpc>
              <a:spcBef>
                <a:spcPts val="1125"/>
              </a:spcBef>
              <a:buClrTx/>
              <a:buFontTx/>
              <a:buNone/>
            </a:pPr>
            <a:r>
              <a:rPr lang="en-US" sz="1800" b="0" dirty="0">
                <a:cs typeface="ＭＳ Ｐゴシック" charset="0"/>
              </a:rPr>
              <a:t>IBM Big Data Platform</a:t>
            </a:r>
          </a:p>
        </p:txBody>
      </p:sp>
      <p:grpSp>
        <p:nvGrpSpPr>
          <p:cNvPr id="33" name="Group 32"/>
          <p:cNvGrpSpPr>
            <a:grpSpLocks/>
          </p:cNvGrpSpPr>
          <p:nvPr/>
        </p:nvGrpSpPr>
        <p:grpSpPr bwMode="auto">
          <a:xfrm>
            <a:off x="2759075" y="3019875"/>
            <a:ext cx="1131888" cy="663575"/>
            <a:chOff x="3162" y="1673"/>
            <a:chExt cx="713" cy="418"/>
          </a:xfrm>
        </p:grpSpPr>
        <p:grpSp>
          <p:nvGrpSpPr>
            <p:cNvPr id="34" name="Group 33"/>
            <p:cNvGrpSpPr>
              <a:grpSpLocks/>
            </p:cNvGrpSpPr>
            <p:nvPr/>
          </p:nvGrpSpPr>
          <p:grpSpPr bwMode="auto">
            <a:xfrm>
              <a:off x="3162" y="1673"/>
              <a:ext cx="713" cy="418"/>
              <a:chOff x="3162" y="1673"/>
              <a:chExt cx="713" cy="418"/>
            </a:xfrm>
          </p:grpSpPr>
          <p:pic>
            <p:nvPicPr>
              <p:cNvPr id="36"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2" y="1673"/>
                <a:ext cx="713" cy="4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7" name="Text Box 40"/>
              <p:cNvSpPr txBox="1">
                <a:spLocks noChangeArrowheads="1"/>
              </p:cNvSpPr>
              <p:nvPr/>
            </p:nvSpPr>
            <p:spPr bwMode="auto">
              <a:xfrm>
                <a:off x="3220" y="1712"/>
                <a:ext cx="59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5" name="Text Box 41"/>
            <p:cNvSpPr txBox="1">
              <a:spLocks noChangeArrowheads="1"/>
            </p:cNvSpPr>
            <p:nvPr/>
          </p:nvSpPr>
          <p:spPr bwMode="auto">
            <a:xfrm>
              <a:off x="3195" y="1750"/>
              <a:ext cx="64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Visualization </a:t>
              </a:r>
              <a:br>
                <a:rPr kumimoji="0" lang="en-US" sz="13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br>
              <a:r>
                <a:rPr kumimoji="0" lang="en-US" sz="13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&amp; Discovery</a:t>
              </a:r>
            </a:p>
          </p:txBody>
        </p:sp>
      </p:grpSp>
      <p:grpSp>
        <p:nvGrpSpPr>
          <p:cNvPr id="44" name="Group 43"/>
          <p:cNvGrpSpPr>
            <a:grpSpLocks/>
          </p:cNvGrpSpPr>
          <p:nvPr/>
        </p:nvGrpSpPr>
        <p:grpSpPr bwMode="auto">
          <a:xfrm>
            <a:off x="2751138" y="5645600"/>
            <a:ext cx="3644900" cy="476250"/>
            <a:chOff x="3157" y="3431"/>
            <a:chExt cx="2296" cy="300"/>
          </a:xfrm>
        </p:grpSpPr>
        <p:grpSp>
          <p:nvGrpSpPr>
            <p:cNvPr id="45" name="Group 44"/>
            <p:cNvGrpSpPr>
              <a:grpSpLocks/>
            </p:cNvGrpSpPr>
            <p:nvPr/>
          </p:nvGrpSpPr>
          <p:grpSpPr bwMode="auto">
            <a:xfrm>
              <a:off x="3157" y="3431"/>
              <a:ext cx="2296" cy="300"/>
              <a:chOff x="3157" y="3431"/>
              <a:chExt cx="2296" cy="300"/>
            </a:xfrm>
          </p:grpSpPr>
          <p:pic>
            <p:nvPicPr>
              <p:cNvPr id="48"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7" y="3431"/>
                <a:ext cx="2296" cy="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9" name="Text Box 51"/>
              <p:cNvSpPr txBox="1">
                <a:spLocks noChangeArrowheads="1"/>
              </p:cNvSpPr>
              <p:nvPr/>
            </p:nvSpPr>
            <p:spPr bwMode="auto">
              <a:xfrm>
                <a:off x="3217" y="3470"/>
                <a:ext cx="217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6" name="Text Box 52"/>
            <p:cNvSpPr txBox="1">
              <a:spLocks noChangeArrowheads="1"/>
            </p:cNvSpPr>
            <p:nvPr/>
          </p:nvSpPr>
          <p:spPr bwMode="auto">
            <a:xfrm>
              <a:off x="3373" y="3513"/>
              <a:ext cx="2041" cy="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Information Integration &amp; Governance</a:t>
              </a:r>
            </a:p>
          </p:txBody>
        </p:sp>
        <p:pic>
          <p:nvPicPr>
            <p:cNvPr id="47" name="Picture 53" descr="InfoServ-icon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9" y="3468"/>
              <a:ext cx="249" cy="2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50" name="Group 49"/>
          <p:cNvGrpSpPr>
            <a:grpSpLocks/>
          </p:cNvGrpSpPr>
          <p:nvPr/>
        </p:nvGrpSpPr>
        <p:grpSpPr bwMode="auto">
          <a:xfrm>
            <a:off x="2725738" y="4305750"/>
            <a:ext cx="1139825" cy="1230312"/>
            <a:chOff x="3157" y="2587"/>
            <a:chExt cx="718" cy="775"/>
          </a:xfrm>
        </p:grpSpPr>
        <p:grpSp>
          <p:nvGrpSpPr>
            <p:cNvPr id="51" name="Group 50"/>
            <p:cNvGrpSpPr>
              <a:grpSpLocks/>
            </p:cNvGrpSpPr>
            <p:nvPr/>
          </p:nvGrpSpPr>
          <p:grpSpPr bwMode="auto">
            <a:xfrm>
              <a:off x="3157" y="2587"/>
              <a:ext cx="718" cy="775"/>
              <a:chOff x="3157" y="2587"/>
              <a:chExt cx="718" cy="775"/>
            </a:xfrm>
          </p:grpSpPr>
          <p:pic>
            <p:nvPicPr>
              <p:cNvPr id="54" name="Picture 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7" y="2587"/>
                <a:ext cx="718" cy="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5" name="Text Box 57"/>
              <p:cNvSpPr txBox="1">
                <a:spLocks noChangeArrowheads="1"/>
              </p:cNvSpPr>
              <p:nvPr/>
            </p:nvSpPr>
            <p:spPr bwMode="auto">
              <a:xfrm>
                <a:off x="3216" y="2631"/>
                <a:ext cx="599" cy="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2" name="Text Box 58"/>
            <p:cNvSpPr txBox="1">
              <a:spLocks noChangeArrowheads="1"/>
            </p:cNvSpPr>
            <p:nvPr/>
          </p:nvSpPr>
          <p:spPr bwMode="auto">
            <a:xfrm>
              <a:off x="3189" y="2638"/>
              <a:ext cx="65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Hadoop</a:t>
              </a:r>
              <a:b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b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System</a:t>
              </a:r>
            </a:p>
          </p:txBody>
        </p:sp>
        <p:pic>
          <p:nvPicPr>
            <p:cNvPr id="53" name="Picture 59" descr="BigInsights-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6" y="2903"/>
              <a:ext cx="360" cy="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56" name="Group 55"/>
          <p:cNvGrpSpPr>
            <a:grpSpLocks/>
          </p:cNvGrpSpPr>
          <p:nvPr/>
        </p:nvGrpSpPr>
        <p:grpSpPr bwMode="auto">
          <a:xfrm>
            <a:off x="3979863" y="4304162"/>
            <a:ext cx="1139825" cy="1231900"/>
            <a:chOff x="3947" y="2586"/>
            <a:chExt cx="718" cy="776"/>
          </a:xfrm>
        </p:grpSpPr>
        <p:grpSp>
          <p:nvGrpSpPr>
            <p:cNvPr id="57" name="Group 56"/>
            <p:cNvGrpSpPr>
              <a:grpSpLocks/>
            </p:cNvGrpSpPr>
            <p:nvPr/>
          </p:nvGrpSpPr>
          <p:grpSpPr bwMode="auto">
            <a:xfrm>
              <a:off x="3947" y="2586"/>
              <a:ext cx="718" cy="776"/>
              <a:chOff x="3947" y="2586"/>
              <a:chExt cx="718" cy="776"/>
            </a:xfrm>
          </p:grpSpPr>
          <p:pic>
            <p:nvPicPr>
              <p:cNvPr id="60" name="Picture 6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7" y="2586"/>
                <a:ext cx="718" cy="7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1" name="Text Box 63"/>
              <p:cNvSpPr txBox="1">
                <a:spLocks noChangeArrowheads="1"/>
              </p:cNvSpPr>
              <p:nvPr/>
            </p:nvSpPr>
            <p:spPr bwMode="auto">
              <a:xfrm>
                <a:off x="4005" y="2633"/>
                <a:ext cx="602"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8" name="Text Box 64"/>
            <p:cNvSpPr txBox="1">
              <a:spLocks noChangeArrowheads="1"/>
            </p:cNvSpPr>
            <p:nvPr/>
          </p:nvSpPr>
          <p:spPr bwMode="auto">
            <a:xfrm>
              <a:off x="3980" y="2640"/>
              <a:ext cx="6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Stream Computing</a:t>
              </a:r>
            </a:p>
          </p:txBody>
        </p:sp>
        <p:pic>
          <p:nvPicPr>
            <p:cNvPr id="59" name="Picture 65" descr="Stream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27" y="2904"/>
              <a:ext cx="359" cy="3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62" name="Group 61"/>
          <p:cNvGrpSpPr>
            <a:grpSpLocks/>
          </p:cNvGrpSpPr>
          <p:nvPr/>
        </p:nvGrpSpPr>
        <p:grpSpPr bwMode="auto">
          <a:xfrm>
            <a:off x="5232400" y="4312100"/>
            <a:ext cx="1139825" cy="1231900"/>
            <a:chOff x="4736" y="2591"/>
            <a:chExt cx="718" cy="776"/>
          </a:xfrm>
        </p:grpSpPr>
        <p:grpSp>
          <p:nvGrpSpPr>
            <p:cNvPr id="63" name="Group 62"/>
            <p:cNvGrpSpPr>
              <a:grpSpLocks/>
            </p:cNvGrpSpPr>
            <p:nvPr/>
          </p:nvGrpSpPr>
          <p:grpSpPr bwMode="auto">
            <a:xfrm>
              <a:off x="4736" y="2591"/>
              <a:ext cx="718" cy="776"/>
              <a:chOff x="4736" y="2591"/>
              <a:chExt cx="718" cy="776"/>
            </a:xfrm>
          </p:grpSpPr>
          <p:pic>
            <p:nvPicPr>
              <p:cNvPr id="66" name="Picture 6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36" y="2591"/>
                <a:ext cx="718" cy="7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7" name="Text Box 69"/>
              <p:cNvSpPr txBox="1">
                <a:spLocks noChangeArrowheads="1"/>
              </p:cNvSpPr>
              <p:nvPr/>
            </p:nvSpPr>
            <p:spPr bwMode="auto">
              <a:xfrm>
                <a:off x="4796" y="2635"/>
                <a:ext cx="599" cy="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4" name="Text Box 70"/>
            <p:cNvSpPr txBox="1">
              <a:spLocks noChangeArrowheads="1"/>
            </p:cNvSpPr>
            <p:nvPr/>
          </p:nvSpPr>
          <p:spPr bwMode="auto">
            <a:xfrm>
              <a:off x="4769" y="2638"/>
              <a:ext cx="65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Data Warehouse</a:t>
              </a:r>
            </a:p>
          </p:txBody>
        </p:sp>
        <p:pic>
          <p:nvPicPr>
            <p:cNvPr id="65" name="Picture 7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28" y="2902"/>
              <a:ext cx="337" cy="3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73" name="Group 72"/>
          <p:cNvGrpSpPr>
            <a:grpSpLocks/>
          </p:cNvGrpSpPr>
          <p:nvPr/>
        </p:nvGrpSpPr>
        <p:grpSpPr bwMode="auto">
          <a:xfrm>
            <a:off x="5245667" y="3010800"/>
            <a:ext cx="1138237" cy="661987"/>
            <a:chOff x="3947" y="1673"/>
            <a:chExt cx="717" cy="417"/>
          </a:xfrm>
        </p:grpSpPr>
        <p:grpSp>
          <p:nvGrpSpPr>
            <p:cNvPr id="74" name="Group 73"/>
            <p:cNvGrpSpPr>
              <a:grpSpLocks/>
            </p:cNvGrpSpPr>
            <p:nvPr/>
          </p:nvGrpSpPr>
          <p:grpSpPr bwMode="auto">
            <a:xfrm>
              <a:off x="3947" y="1673"/>
              <a:ext cx="717" cy="417"/>
              <a:chOff x="3947" y="1673"/>
              <a:chExt cx="717" cy="417"/>
            </a:xfrm>
          </p:grpSpPr>
          <p:pic>
            <p:nvPicPr>
              <p:cNvPr id="76" name="Picture 3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7" y="1673"/>
                <a:ext cx="717" cy="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7" name="Text Box 35"/>
              <p:cNvSpPr txBox="1">
                <a:spLocks noChangeArrowheads="1"/>
              </p:cNvSpPr>
              <p:nvPr/>
            </p:nvSpPr>
            <p:spPr bwMode="auto">
              <a:xfrm>
                <a:off x="4003" y="1712"/>
                <a:ext cx="60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5" name="Text Box 36"/>
            <p:cNvSpPr txBox="1">
              <a:spLocks noChangeArrowheads="1"/>
            </p:cNvSpPr>
            <p:nvPr/>
          </p:nvSpPr>
          <p:spPr bwMode="auto">
            <a:xfrm>
              <a:off x="3978" y="1750"/>
              <a:ext cx="655"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dirty="0" smtClean="0">
                  <a:ln>
                    <a:noFill/>
                  </a:ln>
                  <a:solidFill>
                    <a:srgbClr val="000000"/>
                  </a:solidFill>
                  <a:effectLst/>
                  <a:uLnTx/>
                  <a:uFillTx/>
                  <a:latin typeface="Arial" charset="0"/>
                  <a:ea typeface="ＭＳ Ｐゴシック" charset="0"/>
                  <a:cs typeface="ＭＳ Ｐゴシック" charset="0"/>
                </a:rPr>
                <a:t>Systems Management</a:t>
              </a:r>
              <a:endParaRPr kumimoji="0" lang="en-US" sz="13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grpSp>
      <p:grpSp>
        <p:nvGrpSpPr>
          <p:cNvPr id="78" name="Group 77"/>
          <p:cNvGrpSpPr>
            <a:grpSpLocks/>
          </p:cNvGrpSpPr>
          <p:nvPr/>
        </p:nvGrpSpPr>
        <p:grpSpPr bwMode="auto">
          <a:xfrm>
            <a:off x="2702492" y="3732661"/>
            <a:ext cx="3644900" cy="477838"/>
            <a:chOff x="3162" y="2220"/>
            <a:chExt cx="2296" cy="301"/>
          </a:xfrm>
        </p:grpSpPr>
        <p:grpSp>
          <p:nvGrpSpPr>
            <p:cNvPr id="79" name="Group 78"/>
            <p:cNvGrpSpPr>
              <a:grpSpLocks/>
            </p:cNvGrpSpPr>
            <p:nvPr/>
          </p:nvGrpSpPr>
          <p:grpSpPr bwMode="auto">
            <a:xfrm>
              <a:off x="3162" y="2220"/>
              <a:ext cx="2296" cy="301"/>
              <a:chOff x="3162" y="2220"/>
              <a:chExt cx="2296" cy="301"/>
            </a:xfrm>
          </p:grpSpPr>
          <p:pic>
            <p:nvPicPr>
              <p:cNvPr id="82" name="Picture 4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62" y="2220"/>
                <a:ext cx="2296" cy="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3" name="Text Box 45"/>
              <p:cNvSpPr txBox="1">
                <a:spLocks noChangeArrowheads="1"/>
              </p:cNvSpPr>
              <p:nvPr/>
            </p:nvSpPr>
            <p:spPr bwMode="auto">
              <a:xfrm>
                <a:off x="3224" y="2258"/>
                <a:ext cx="217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80" name="Text Box 46"/>
            <p:cNvSpPr txBox="1">
              <a:spLocks noChangeArrowheads="1"/>
            </p:cNvSpPr>
            <p:nvPr/>
          </p:nvSpPr>
          <p:spPr bwMode="auto">
            <a:xfrm>
              <a:off x="3374" y="2301"/>
              <a:ext cx="2045" cy="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rPr>
                <a:t>Accelerators</a:t>
              </a:r>
            </a:p>
          </p:txBody>
        </p:sp>
        <p:pic>
          <p:nvPicPr>
            <p:cNvPr id="81" name="Picture 4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45" y="2258"/>
              <a:ext cx="221" cy="1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84" name="Group 83"/>
          <p:cNvGrpSpPr>
            <a:grpSpLocks/>
          </p:cNvGrpSpPr>
          <p:nvPr/>
        </p:nvGrpSpPr>
        <p:grpSpPr bwMode="auto">
          <a:xfrm>
            <a:off x="4050280" y="3016699"/>
            <a:ext cx="1138237" cy="661987"/>
            <a:chOff x="3947" y="1673"/>
            <a:chExt cx="717" cy="417"/>
          </a:xfrm>
        </p:grpSpPr>
        <p:grpSp>
          <p:nvGrpSpPr>
            <p:cNvPr id="85" name="Group 84"/>
            <p:cNvGrpSpPr>
              <a:grpSpLocks/>
            </p:cNvGrpSpPr>
            <p:nvPr/>
          </p:nvGrpSpPr>
          <p:grpSpPr bwMode="auto">
            <a:xfrm>
              <a:off x="3947" y="1673"/>
              <a:ext cx="717" cy="417"/>
              <a:chOff x="3947" y="1673"/>
              <a:chExt cx="717" cy="417"/>
            </a:xfrm>
          </p:grpSpPr>
          <p:pic>
            <p:nvPicPr>
              <p:cNvPr id="87" name="Picture 3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7" y="1673"/>
                <a:ext cx="717" cy="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Text Box 35"/>
              <p:cNvSpPr txBox="1">
                <a:spLocks noChangeArrowheads="1"/>
              </p:cNvSpPr>
              <p:nvPr/>
            </p:nvSpPr>
            <p:spPr bwMode="auto">
              <a:xfrm>
                <a:off x="4003" y="1712"/>
                <a:ext cx="60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86" name="Text Box 36"/>
            <p:cNvSpPr txBox="1">
              <a:spLocks noChangeArrowheads="1"/>
            </p:cNvSpPr>
            <p:nvPr/>
          </p:nvSpPr>
          <p:spPr bwMode="auto">
            <a:xfrm>
              <a:off x="3978" y="1750"/>
              <a:ext cx="65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latin typeface="Arial" charset="0"/>
                  <a:ea typeface="Arial" charset="0"/>
                  <a:cs typeface="Arial" charset="0"/>
                </a:defRPr>
              </a:lvl9pPr>
            </a:lstStyle>
            <a:p>
              <a:pPr marL="0" marR="0" lvl="0" indent="0" algn="ctr" defTabSz="914400" eaLnBrk="1" fontAlgn="auto" latinLnBrk="0" hangingPunct="1">
                <a:lnSpc>
                  <a:spcPct val="90000"/>
                </a:lnSpc>
                <a:spcBef>
                  <a:spcPts val="813"/>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3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Application Development</a:t>
              </a:r>
            </a:p>
          </p:txBody>
        </p:sp>
      </p:grpSp>
    </p:spTree>
    <p:extLst>
      <p:ext uri="{BB962C8B-B14F-4D97-AF65-F5344CB8AC3E}">
        <p14:creationId xmlns:p14="http://schemas.microsoft.com/office/powerpoint/2010/main" val="3531721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34</a:t>
            </a:fld>
            <a:endParaRPr lang="en-US"/>
          </a:p>
        </p:txBody>
      </p:sp>
      <p:sp>
        <p:nvSpPr>
          <p:cNvPr id="5" name="Title 1"/>
          <p:cNvSpPr>
            <a:spLocks noGrp="1"/>
          </p:cNvSpPr>
          <p:nvPr>
            <p:ph type="title"/>
          </p:nvPr>
        </p:nvSpPr>
        <p:spPr>
          <a:xfrm>
            <a:off x="544285" y="220209"/>
            <a:ext cx="8229600" cy="871992"/>
          </a:xfrm>
        </p:spPr>
        <p:txBody>
          <a:bodyPr rtlCol="0">
            <a:noAutofit/>
          </a:bodyPr>
          <a:lstStyle/>
          <a:p>
            <a:pPr eaLnBrk="1" fontAlgn="auto" hangingPunct="1">
              <a:spcAft>
                <a:spcPts val="0"/>
              </a:spcAft>
              <a:defRPr/>
            </a:pPr>
            <a:r>
              <a:rPr lang="en-US" sz="2400" dirty="0" smtClean="0">
                <a:solidFill>
                  <a:srgbClr val="92D050"/>
                </a:solidFill>
              </a:rPr>
              <a:t>   </a:t>
            </a:r>
            <a:br>
              <a:rPr lang="en-US" sz="2400" dirty="0" smtClean="0">
                <a:solidFill>
                  <a:srgbClr val="92D050"/>
                </a:solidFill>
              </a:rPr>
            </a:br>
            <a:r>
              <a:rPr lang="en-US" sz="2400" dirty="0">
                <a:solidFill>
                  <a:schemeClr val="accent2">
                    <a:lumMod val="75000"/>
                  </a:schemeClr>
                </a:solidFill>
              </a:rPr>
              <a:t>ADAPTIBILITY AND EXTENDIBILITY</a:t>
            </a:r>
            <a:r>
              <a:rPr lang="en-US" sz="2400" b="1" dirty="0" smtClean="0">
                <a:solidFill>
                  <a:srgbClr val="E8950E"/>
                </a:solidFill>
                <a:latin typeface="Arial" pitchFamily="34" charset="0"/>
                <a:cs typeface="Arial" pitchFamily="34" charset="0"/>
              </a:rPr>
              <a:t/>
            </a:r>
            <a:br>
              <a:rPr lang="en-US" sz="2400" b="1" dirty="0" smtClean="0">
                <a:solidFill>
                  <a:srgbClr val="E8950E"/>
                </a:solidFill>
                <a:latin typeface="Arial" pitchFamily="34" charset="0"/>
                <a:cs typeface="Arial" pitchFamily="34" charset="0"/>
              </a:rPr>
            </a:b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2285040"/>
              </p:ext>
            </p:extLst>
          </p:nvPr>
        </p:nvGraphicFramePr>
        <p:xfrm>
          <a:off x="457200" y="1233488"/>
          <a:ext cx="8229600" cy="489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80849516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1896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92900" y="4308702"/>
            <a:ext cx="2133600" cy="365125"/>
          </a:xfrm>
        </p:spPr>
        <p:txBody>
          <a:bodyPr/>
          <a:lstStyle/>
          <a:p>
            <a:pPr>
              <a:defRPr/>
            </a:pPr>
            <a:fld id="{42E677FB-04DA-457B-8BA7-1D8353F8ADA2}" type="slidenum">
              <a:rPr lang="x-none" smtClean="0"/>
              <a:pPr>
                <a:defRPr/>
              </a:pPr>
              <a:t>35</a:t>
            </a:fld>
            <a:endParaRPr lang="en-US"/>
          </a:p>
        </p:txBody>
      </p:sp>
      <p:sp>
        <p:nvSpPr>
          <p:cNvPr id="5" name="Title 1"/>
          <p:cNvSpPr txBox="1">
            <a:spLocks/>
          </p:cNvSpPr>
          <p:nvPr/>
        </p:nvSpPr>
        <p:spPr bwMode="auto">
          <a:xfrm>
            <a:off x="475342" y="21181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200" b="1" kern="1200">
                <a:solidFill>
                  <a:schemeClr val="tx2">
                    <a:lumMod val="75000"/>
                  </a:schemeClr>
                </a:solidFill>
                <a:latin typeface="Tahoma" pitchFamily="34" charset="0"/>
                <a:ea typeface="Tahoma" pitchFamily="34" charset="0"/>
                <a:cs typeface="Tahoma" pitchFamily="34" charset="0"/>
              </a:defRPr>
            </a:lvl1pPr>
            <a:lvl2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2pPr>
            <a:lvl3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3pPr>
            <a:lvl4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4pPr>
            <a:lvl5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5pPr>
            <a:lvl6pPr marL="457200" algn="ctr" rtl="0" fontAlgn="base">
              <a:spcBef>
                <a:spcPct val="0"/>
              </a:spcBef>
              <a:spcAft>
                <a:spcPct val="0"/>
              </a:spcAft>
              <a:defRPr sz="4400">
                <a:solidFill>
                  <a:schemeClr val="tx1"/>
                </a:solidFill>
                <a:latin typeface="Century Gothic" pitchFamily="34" charset="0"/>
                <a:cs typeface="Monotype Koufi" pitchFamily="2" charset="-78"/>
              </a:defRPr>
            </a:lvl6pPr>
            <a:lvl7pPr marL="914400" algn="ctr" rtl="0" fontAlgn="base">
              <a:spcBef>
                <a:spcPct val="0"/>
              </a:spcBef>
              <a:spcAft>
                <a:spcPct val="0"/>
              </a:spcAft>
              <a:defRPr sz="4400">
                <a:solidFill>
                  <a:schemeClr val="tx1"/>
                </a:solidFill>
                <a:latin typeface="Century Gothic" pitchFamily="34" charset="0"/>
                <a:cs typeface="Monotype Koufi" pitchFamily="2" charset="-78"/>
              </a:defRPr>
            </a:lvl7pPr>
            <a:lvl8pPr marL="1371600" algn="ctr" rtl="0" fontAlgn="base">
              <a:spcBef>
                <a:spcPct val="0"/>
              </a:spcBef>
              <a:spcAft>
                <a:spcPct val="0"/>
              </a:spcAft>
              <a:defRPr sz="4400">
                <a:solidFill>
                  <a:schemeClr val="tx1"/>
                </a:solidFill>
                <a:latin typeface="Century Gothic" pitchFamily="34" charset="0"/>
                <a:cs typeface="Monotype Koufi" pitchFamily="2" charset="-78"/>
              </a:defRPr>
            </a:lvl8pPr>
            <a:lvl9pPr marL="1828800" algn="ctr" rtl="0" fontAlgn="base">
              <a:spcBef>
                <a:spcPct val="0"/>
              </a:spcBef>
              <a:spcAft>
                <a:spcPct val="0"/>
              </a:spcAft>
              <a:defRPr sz="4400">
                <a:solidFill>
                  <a:schemeClr val="tx1"/>
                </a:solidFill>
                <a:latin typeface="Century Gothic" pitchFamily="34" charset="0"/>
                <a:cs typeface="Monotype Koufi" pitchFamily="2" charset="-78"/>
              </a:defRPr>
            </a:lvl9pPr>
          </a:lstStyle>
          <a:p>
            <a:r>
              <a:rPr lang="en-US" sz="2400" dirty="0" smtClean="0">
                <a:solidFill>
                  <a:schemeClr val="accent2">
                    <a:lumMod val="75000"/>
                  </a:schemeClr>
                </a:solidFill>
              </a:rPr>
              <a:t>ADAPTIBILITY &amp; EXTENDIBILITY</a:t>
            </a:r>
            <a:endParaRPr lang="en-US" sz="2400" dirty="0"/>
          </a:p>
        </p:txBody>
      </p:sp>
      <p:graphicFrame>
        <p:nvGraphicFramePr>
          <p:cNvPr id="6" name="Diagram 5"/>
          <p:cNvGraphicFramePr/>
          <p:nvPr>
            <p:extLst>
              <p:ext uri="{D42A27DB-BD31-4B8C-83A1-F6EECF244321}">
                <p14:modId xmlns:p14="http://schemas.microsoft.com/office/powerpoint/2010/main" val="632478968"/>
              </p:ext>
            </p:extLst>
          </p:nvPr>
        </p:nvGraphicFramePr>
        <p:xfrm>
          <a:off x="237671" y="1692276"/>
          <a:ext cx="4711700" cy="261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4818742" y="1692275"/>
            <a:ext cx="4136571" cy="3048001"/>
          </a:xfrm>
          <a:prstGeom prst="roundRect">
            <a:avLst/>
          </a:prstGeom>
        </p:spPr>
        <p:style>
          <a:lnRef idx="1">
            <a:schemeClr val="dk1"/>
          </a:lnRef>
          <a:fillRef idx="1003">
            <a:schemeClr val="dk2"/>
          </a:fillRef>
          <a:effectRef idx="2">
            <a:schemeClr val="dk1"/>
          </a:effectRef>
          <a:fontRef idx="minor">
            <a:schemeClr val="lt1"/>
          </a:fontRef>
        </p:style>
        <p:txBody>
          <a:bodyPr rtlCol="0" anchor="ctr"/>
          <a:lstStyle/>
          <a:p>
            <a:r>
              <a:rPr lang="en-US" b="1" i="1" dirty="0" smtClean="0">
                <a:solidFill>
                  <a:schemeClr val="accent2">
                    <a:lumMod val="60000"/>
                    <a:lumOff val="40000"/>
                  </a:schemeClr>
                </a:solidFill>
              </a:rPr>
              <a:t>Future Enhancement of </a:t>
            </a:r>
            <a:r>
              <a:rPr lang="en-US" b="1" i="1" dirty="0" smtClean="0">
                <a:solidFill>
                  <a:schemeClr val="accent2">
                    <a:lumMod val="60000"/>
                    <a:lumOff val="40000"/>
                  </a:schemeClr>
                </a:solidFill>
              </a:rPr>
              <a:t>RTMCM can </a:t>
            </a:r>
            <a:r>
              <a:rPr lang="en-US" b="1" i="1" dirty="0" smtClean="0">
                <a:solidFill>
                  <a:schemeClr val="accent2">
                    <a:lumMod val="60000"/>
                    <a:lumOff val="40000"/>
                  </a:schemeClr>
                </a:solidFill>
              </a:rPr>
              <a:t>be made in :</a:t>
            </a:r>
          </a:p>
          <a:p>
            <a:endParaRPr lang="en-US" sz="1600" b="1" dirty="0" smtClean="0">
              <a:solidFill>
                <a:schemeClr val="tx1"/>
              </a:solidFill>
            </a:endParaRPr>
          </a:p>
          <a:p>
            <a:pPr>
              <a:buFont typeface="Wingdings" pitchFamily="2" charset="2"/>
              <a:buChar char="v"/>
            </a:pPr>
            <a:r>
              <a:rPr lang="en-US" sz="1600" b="1" dirty="0" smtClean="0">
                <a:solidFill>
                  <a:schemeClr val="bg1"/>
                </a:solidFill>
              </a:rPr>
              <a:t> Phase 2 </a:t>
            </a:r>
          </a:p>
          <a:p>
            <a:r>
              <a:rPr lang="en-US" sz="1600" b="1" dirty="0" smtClean="0">
                <a:solidFill>
                  <a:schemeClr val="bg1"/>
                </a:solidFill>
              </a:rPr>
              <a:t>Video Analytics and Facial Recognition</a:t>
            </a:r>
          </a:p>
          <a:p>
            <a:endParaRPr lang="en-US" sz="1600" b="1" dirty="0" smtClean="0">
              <a:solidFill>
                <a:schemeClr val="bg1"/>
              </a:solidFill>
            </a:endParaRPr>
          </a:p>
          <a:p>
            <a:pPr marL="285750" indent="-285750">
              <a:buFont typeface="Wingdings" pitchFamily="2" charset="2"/>
              <a:buChar char="v"/>
            </a:pPr>
            <a:r>
              <a:rPr lang="en-US" sz="1600" b="1" dirty="0" smtClean="0">
                <a:solidFill>
                  <a:schemeClr val="bg1"/>
                </a:solidFill>
              </a:rPr>
              <a:t>Phase 3</a:t>
            </a:r>
          </a:p>
          <a:p>
            <a:r>
              <a:rPr lang="en-US" sz="1600" b="1" dirty="0" smtClean="0">
                <a:solidFill>
                  <a:schemeClr val="bg1"/>
                </a:solidFill>
              </a:rPr>
              <a:t>Smarter Decision Making</a:t>
            </a:r>
          </a:p>
        </p:txBody>
      </p:sp>
    </p:spTree>
    <p:extLst>
      <p:ext uri="{BB962C8B-B14F-4D97-AF65-F5344CB8AC3E}">
        <p14:creationId xmlns:p14="http://schemas.microsoft.com/office/powerpoint/2010/main" val="170925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a:solidFill>
                  <a:srgbClr val="C0504D">
                    <a:lumMod val="75000"/>
                  </a:srgbClr>
                </a:solidFill>
              </a:rPr>
              <a:t>ADAPTIBILITY &amp; EXTENDIBILITY</a:t>
            </a:r>
            <a:br>
              <a:rPr lang="en-US" kern="0" dirty="0">
                <a:solidFill>
                  <a:srgbClr val="C0504D">
                    <a:lumMod val="75000"/>
                  </a:srgbClr>
                </a:solidFill>
              </a:rPr>
            </a:br>
            <a:r>
              <a:rPr lang="en-US" kern="0" dirty="0" smtClean="0">
                <a:solidFill>
                  <a:srgbClr val="C0504D">
                    <a:lumMod val="75000"/>
                  </a:srgbClr>
                </a:solidFill>
              </a:rPr>
              <a:t>RTMCM PHASE </a:t>
            </a:r>
            <a:r>
              <a:rPr lang="en-US" kern="0" dirty="0" smtClean="0">
                <a:solidFill>
                  <a:srgbClr val="C0504D">
                    <a:lumMod val="75000"/>
                  </a:srgbClr>
                </a:solidFill>
              </a:rPr>
              <a:t>2 Cont.</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601001134"/>
              </p:ext>
            </p:extLst>
          </p:nvPr>
        </p:nvGraphicFramePr>
        <p:xfrm>
          <a:off x="457200" y="1965325"/>
          <a:ext cx="8229600" cy="489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36</a:t>
            </a:fld>
            <a:endParaRPr lang="en-US"/>
          </a:p>
        </p:txBody>
      </p:sp>
      <p:grpSp>
        <p:nvGrpSpPr>
          <p:cNvPr id="7" name="Group 6"/>
          <p:cNvGrpSpPr/>
          <p:nvPr/>
        </p:nvGrpSpPr>
        <p:grpSpPr>
          <a:xfrm>
            <a:off x="956288" y="2632779"/>
            <a:ext cx="2543268" cy="492161"/>
            <a:chOff x="4383989" y="311452"/>
            <a:chExt cx="3845569" cy="984005"/>
          </a:xfrm>
          <a:solidFill>
            <a:srgbClr val="C00000"/>
          </a:solidFill>
        </p:grpSpPr>
        <p:sp>
          <p:nvSpPr>
            <p:cNvPr id="11" name="Rectangle 10"/>
            <p:cNvSpPr/>
            <p:nvPr/>
          </p:nvSpPr>
          <p:spPr>
            <a:xfrm>
              <a:off x="4383989" y="311452"/>
              <a:ext cx="3845569" cy="984005"/>
            </a:xfrm>
            <a:prstGeom prst="rect">
              <a:avLst/>
            </a:prstGeom>
            <a:grpFill/>
            <a:ln w="25400" cap="flat" cmpd="sng" algn="ctr">
              <a:solidFill>
                <a:srgbClr val="475A8D">
                  <a:shade val="50000"/>
                </a:srgbClr>
              </a:solidFill>
              <a:prstDash val="solid"/>
            </a:ln>
            <a:effectLst/>
          </p:spPr>
          <p:style>
            <a:lnRef idx="2">
              <a:schemeClr val="accent6">
                <a:shade val="50000"/>
              </a:schemeClr>
            </a:lnRef>
            <a:fillRef idx="1">
              <a:schemeClr val="accent6"/>
            </a:fillRef>
            <a:effectRef idx="0">
              <a:schemeClr val="accent6"/>
            </a:effectRef>
            <a:fontRef idx="minor">
              <a:schemeClr val="lt1"/>
            </a:fontRef>
          </p:style>
        </p:sp>
        <p:sp>
          <p:nvSpPr>
            <p:cNvPr id="12" name="Rectangle 11"/>
            <p:cNvSpPr/>
            <p:nvPr/>
          </p:nvSpPr>
          <p:spPr>
            <a:xfrm>
              <a:off x="4383989" y="311452"/>
              <a:ext cx="3845569" cy="9840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kern="1200" dirty="0" smtClean="0">
                  <a:solidFill>
                    <a:sysClr val="window" lastClr="FFFFFF"/>
                  </a:solidFill>
                  <a:latin typeface="Calisto MT"/>
                  <a:ea typeface="+mn-ea"/>
                  <a:cs typeface="+mn-cs"/>
                </a:rPr>
                <a:t>In house Development</a:t>
              </a:r>
              <a:endParaRPr lang="en-US" kern="1200" dirty="0">
                <a:solidFill>
                  <a:sysClr val="window" lastClr="FFFFFF"/>
                </a:solidFill>
                <a:latin typeface="Calisto MT"/>
                <a:ea typeface="+mn-ea"/>
                <a:cs typeface="+mn-cs"/>
              </a:endParaRPr>
            </a:p>
          </p:txBody>
        </p:sp>
      </p:grpSp>
      <p:grpSp>
        <p:nvGrpSpPr>
          <p:cNvPr id="8" name="Group 7"/>
          <p:cNvGrpSpPr/>
          <p:nvPr/>
        </p:nvGrpSpPr>
        <p:grpSpPr>
          <a:xfrm>
            <a:off x="956289" y="3124940"/>
            <a:ext cx="2543267" cy="1643412"/>
            <a:chOff x="256950" y="1550007"/>
            <a:chExt cx="3845569" cy="3285765"/>
          </a:xfrm>
        </p:grpSpPr>
        <p:sp>
          <p:nvSpPr>
            <p:cNvPr id="9" name="Rectangle 8"/>
            <p:cNvSpPr/>
            <p:nvPr/>
          </p:nvSpPr>
          <p:spPr>
            <a:xfrm>
              <a:off x="256950" y="1550007"/>
              <a:ext cx="3845569" cy="3285765"/>
            </a:xfrm>
            <a:prstGeom prst="rect">
              <a:avLst/>
            </a:prstGeom>
            <a:solidFill>
              <a:srgbClr val="964305">
                <a:tint val="40000"/>
                <a:alpha val="90000"/>
                <a:hueOff val="13007634"/>
                <a:satOff val="-6496"/>
                <a:lumOff val="306"/>
                <a:alphaOff val="0"/>
              </a:srgbClr>
            </a:solidFill>
            <a:ln w="9525" cap="flat" cmpd="sng" algn="ctr">
              <a:solidFill>
                <a:srgbClr val="964305">
                  <a:tint val="40000"/>
                  <a:alpha val="90000"/>
                  <a:hueOff val="13007634"/>
                  <a:satOff val="-6496"/>
                  <a:lumOff val="306"/>
                  <a:alphaOff val="0"/>
                </a:srgbClr>
              </a:solidFill>
              <a:prstDash val="solid"/>
            </a:ln>
            <a:effectLst/>
          </p:spPr>
          <p:style>
            <a:lnRef idx="1">
              <a:scrgbClr r="0" g="0" b="0"/>
            </a:lnRef>
            <a:fillRef idx="1">
              <a:scrgbClr r="0" g="0" b="0"/>
            </a:fillRef>
            <a:effectRef idx="0">
              <a:scrgbClr r="0" g="0" b="0"/>
            </a:effectRef>
            <a:fontRef idx="minor">
              <a:schemeClr val="dk1">
                <a:hueOff val="0"/>
                <a:satOff val="0"/>
                <a:lumOff val="0"/>
                <a:alphaOff val="0"/>
              </a:schemeClr>
            </a:fontRef>
          </p:style>
        </p:sp>
        <p:sp>
          <p:nvSpPr>
            <p:cNvPr id="10" name="Rectangle 9"/>
            <p:cNvSpPr/>
            <p:nvPr/>
          </p:nvSpPr>
          <p:spPr>
            <a:xfrm>
              <a:off x="256951" y="1550007"/>
              <a:ext cx="3406028" cy="32857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l" defTabSz="800100">
                <a:lnSpc>
                  <a:spcPct val="90000"/>
                </a:lnSpc>
                <a:spcBef>
                  <a:spcPct val="0"/>
                </a:spcBef>
                <a:spcAft>
                  <a:spcPct val="15000"/>
                </a:spcAft>
              </a:pPr>
              <a:r>
                <a:rPr lang="en-US" sz="1600" kern="1200" dirty="0" smtClean="0">
                  <a:solidFill>
                    <a:sysClr val="windowText" lastClr="000000">
                      <a:hueOff val="0"/>
                      <a:satOff val="0"/>
                      <a:lumOff val="0"/>
                      <a:alphaOff val="0"/>
                    </a:sysClr>
                  </a:solidFill>
                  <a:latin typeface="Calisto MT"/>
                  <a:ea typeface="+mn-ea"/>
                  <a:cs typeface="+mn-cs"/>
                </a:rPr>
                <a:t>EVI VISION</a:t>
              </a:r>
            </a:p>
            <a:p>
              <a:pPr marL="285750" lvl="1" indent="-285750" algn="l" defTabSz="800100">
                <a:lnSpc>
                  <a:spcPct val="90000"/>
                </a:lnSpc>
                <a:spcBef>
                  <a:spcPct val="0"/>
                </a:spcBef>
                <a:spcAft>
                  <a:spcPct val="15000"/>
                </a:spcAft>
                <a:buFont typeface="Wingdings" pitchFamily="2" charset="2"/>
                <a:buChar char="v"/>
              </a:pPr>
              <a:r>
                <a:rPr lang="en-US" sz="1600" i="1" dirty="0" smtClean="0">
                  <a:solidFill>
                    <a:sysClr val="windowText" lastClr="000000">
                      <a:hueOff val="0"/>
                      <a:satOff val="0"/>
                      <a:lumOff val="0"/>
                      <a:alphaOff val="0"/>
                    </a:sysClr>
                  </a:solidFill>
                  <a:latin typeface="Calisto MT"/>
                </a:rPr>
                <a:t>Face R</a:t>
              </a:r>
              <a:r>
                <a:rPr lang="en-US" sz="1600" i="1" kern="1200" dirty="0" smtClean="0">
                  <a:solidFill>
                    <a:sysClr val="windowText" lastClr="000000">
                      <a:hueOff val="0"/>
                      <a:satOff val="0"/>
                      <a:lumOff val="0"/>
                      <a:alphaOff val="0"/>
                    </a:sysClr>
                  </a:solidFill>
                  <a:latin typeface="Calisto MT"/>
                  <a:ea typeface="+mn-ea"/>
                  <a:cs typeface="+mn-cs"/>
                </a:rPr>
                <a:t>ecognition</a:t>
              </a:r>
              <a:endParaRPr lang="en-US" sz="1600" i="1" kern="1200" dirty="0">
                <a:solidFill>
                  <a:sysClr val="windowText" lastClr="000000">
                    <a:hueOff val="0"/>
                    <a:satOff val="0"/>
                    <a:lumOff val="0"/>
                    <a:alphaOff val="0"/>
                  </a:sysClr>
                </a:solidFill>
                <a:latin typeface="Calisto MT"/>
                <a:ea typeface="+mn-ea"/>
                <a:cs typeface="+mn-cs"/>
              </a:endParaRPr>
            </a:p>
            <a:p>
              <a:pPr marL="285750" lvl="1" indent="-285750" algn="l" defTabSz="800100">
                <a:lnSpc>
                  <a:spcPct val="90000"/>
                </a:lnSpc>
                <a:spcBef>
                  <a:spcPct val="0"/>
                </a:spcBef>
                <a:spcAft>
                  <a:spcPct val="15000"/>
                </a:spcAft>
                <a:buFont typeface="Wingdings" pitchFamily="2" charset="2"/>
                <a:buChar char="v"/>
              </a:pPr>
              <a:r>
                <a:rPr lang="en-US" sz="1600" i="1" kern="1200" dirty="0" smtClean="0">
                  <a:solidFill>
                    <a:sysClr val="windowText" lastClr="000000">
                      <a:hueOff val="0"/>
                      <a:satOff val="0"/>
                      <a:lumOff val="0"/>
                      <a:alphaOff val="0"/>
                    </a:sysClr>
                  </a:solidFill>
                  <a:latin typeface="Calisto MT"/>
                  <a:ea typeface="+mn-ea"/>
                  <a:cs typeface="+mn-cs"/>
                </a:rPr>
                <a:t>Motion Analysis</a:t>
              </a:r>
            </a:p>
            <a:p>
              <a:pPr marL="285750" lvl="1" indent="-285750" algn="l" defTabSz="800100">
                <a:lnSpc>
                  <a:spcPct val="90000"/>
                </a:lnSpc>
                <a:spcBef>
                  <a:spcPct val="0"/>
                </a:spcBef>
                <a:spcAft>
                  <a:spcPct val="15000"/>
                </a:spcAft>
                <a:buFont typeface="Wingdings" pitchFamily="2" charset="2"/>
                <a:buChar char="v"/>
              </a:pPr>
              <a:r>
                <a:rPr lang="en-US" sz="1600" i="1" kern="1200" dirty="0" smtClean="0">
                  <a:solidFill>
                    <a:sysClr val="windowText" lastClr="000000">
                      <a:hueOff val="0"/>
                      <a:satOff val="0"/>
                      <a:lumOff val="0"/>
                      <a:alphaOff val="0"/>
                    </a:sysClr>
                  </a:solidFill>
                  <a:latin typeface="Calisto MT"/>
                  <a:ea typeface="+mn-ea"/>
                  <a:cs typeface="+mn-cs"/>
                </a:rPr>
                <a:t>Scene reconstruction</a:t>
              </a:r>
            </a:p>
            <a:p>
              <a:pPr marL="0" lvl="1" algn="l" defTabSz="800100">
                <a:lnSpc>
                  <a:spcPct val="90000"/>
                </a:lnSpc>
                <a:spcBef>
                  <a:spcPct val="0"/>
                </a:spcBef>
                <a:spcAft>
                  <a:spcPct val="15000"/>
                </a:spcAft>
              </a:pPr>
              <a:r>
                <a:rPr lang="en-US" sz="1600" i="1" dirty="0" smtClean="0">
                  <a:solidFill>
                    <a:sysClr val="windowText" lastClr="000000">
                      <a:hueOff val="0"/>
                      <a:satOff val="0"/>
                      <a:lumOff val="0"/>
                      <a:alphaOff val="0"/>
                    </a:sysClr>
                  </a:solidFill>
                  <a:latin typeface="Calisto MT"/>
                </a:rPr>
                <a:t>EVIINTELLIGENCE</a:t>
              </a:r>
              <a:endParaRPr lang="en-US" sz="1600" i="1" kern="1200" dirty="0" smtClean="0">
                <a:solidFill>
                  <a:sysClr val="windowText" lastClr="000000">
                    <a:hueOff val="0"/>
                    <a:satOff val="0"/>
                    <a:lumOff val="0"/>
                    <a:alphaOff val="0"/>
                  </a:sysClr>
                </a:solidFill>
                <a:latin typeface="Calisto MT"/>
                <a:ea typeface="+mn-ea"/>
                <a:cs typeface="+mn-cs"/>
              </a:endParaRPr>
            </a:p>
            <a:p>
              <a:pPr marL="285750" lvl="1" indent="-285750" algn="l" defTabSz="800100">
                <a:lnSpc>
                  <a:spcPct val="90000"/>
                </a:lnSpc>
                <a:spcBef>
                  <a:spcPct val="0"/>
                </a:spcBef>
                <a:spcAft>
                  <a:spcPct val="15000"/>
                </a:spcAft>
                <a:buFont typeface="Wingdings" pitchFamily="2" charset="2"/>
                <a:buChar char="v"/>
              </a:pPr>
              <a:r>
                <a:rPr lang="en-US" sz="1600" i="1" dirty="0" smtClean="0">
                  <a:solidFill>
                    <a:sysClr val="windowText" lastClr="000000">
                      <a:hueOff val="0"/>
                      <a:satOff val="0"/>
                      <a:lumOff val="0"/>
                      <a:alphaOff val="0"/>
                    </a:sysClr>
                  </a:solidFill>
                  <a:latin typeface="Calisto MT"/>
                </a:rPr>
                <a:t>Intelligent inference</a:t>
              </a:r>
              <a:endParaRPr lang="en-US" sz="1600" i="1" kern="1200" dirty="0" smtClean="0">
                <a:solidFill>
                  <a:sysClr val="windowText" lastClr="000000">
                    <a:hueOff val="0"/>
                    <a:satOff val="0"/>
                    <a:lumOff val="0"/>
                    <a:alphaOff val="0"/>
                  </a:sysClr>
                </a:solidFill>
                <a:latin typeface="Calisto MT"/>
                <a:ea typeface="+mn-ea"/>
                <a:cs typeface="+mn-cs"/>
              </a:endParaRPr>
            </a:p>
          </p:txBody>
        </p:sp>
      </p:grpSp>
      <p:grpSp>
        <p:nvGrpSpPr>
          <p:cNvPr id="20" name="Group 19"/>
          <p:cNvGrpSpPr/>
          <p:nvPr/>
        </p:nvGrpSpPr>
        <p:grpSpPr>
          <a:xfrm>
            <a:off x="5337788" y="2644985"/>
            <a:ext cx="2543268" cy="492161"/>
            <a:chOff x="4383989" y="311452"/>
            <a:chExt cx="3845569" cy="984005"/>
          </a:xfrm>
        </p:grpSpPr>
        <p:sp>
          <p:nvSpPr>
            <p:cNvPr id="21" name="Rectangle 20"/>
            <p:cNvSpPr/>
            <p:nvPr/>
          </p:nvSpPr>
          <p:spPr>
            <a:xfrm>
              <a:off x="4383989" y="311452"/>
              <a:ext cx="3845569" cy="984005"/>
            </a:xfrm>
            <a:prstGeom prst="rect">
              <a:avLst/>
            </a:prstGeom>
            <a:solidFill>
              <a:srgbClr val="475A8D"/>
            </a:solidFill>
            <a:ln w="25400" cap="flat" cmpd="sng" algn="ctr">
              <a:solidFill>
                <a:srgbClr val="475A8D">
                  <a:shade val="50000"/>
                </a:srgbClr>
              </a:solidFill>
              <a:prstDash val="solid"/>
            </a:ln>
            <a:effectLst/>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dirty="0" smtClean="0"/>
                <a:t>With IBM</a:t>
              </a:r>
              <a:endParaRPr lang="en-US" dirty="0"/>
            </a:p>
          </p:txBody>
        </p:sp>
        <p:sp>
          <p:nvSpPr>
            <p:cNvPr id="22" name="Rectangle 21"/>
            <p:cNvSpPr/>
            <p:nvPr/>
          </p:nvSpPr>
          <p:spPr>
            <a:xfrm>
              <a:off x="4383989" y="311452"/>
              <a:ext cx="3845569" cy="98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endParaRPr lang="en-US" sz="2800" kern="1200" dirty="0">
                <a:solidFill>
                  <a:sysClr val="window" lastClr="FFFFFF"/>
                </a:solidFill>
                <a:latin typeface="Calisto MT"/>
                <a:ea typeface="+mn-ea"/>
                <a:cs typeface="+mn-cs"/>
              </a:endParaRPr>
            </a:p>
          </p:txBody>
        </p:sp>
      </p:grpSp>
      <p:grpSp>
        <p:nvGrpSpPr>
          <p:cNvPr id="23" name="Group 22"/>
          <p:cNvGrpSpPr/>
          <p:nvPr/>
        </p:nvGrpSpPr>
        <p:grpSpPr>
          <a:xfrm>
            <a:off x="5325089" y="3124446"/>
            <a:ext cx="2543267" cy="1656112"/>
            <a:chOff x="237747" y="1524615"/>
            <a:chExt cx="3845569" cy="3311157"/>
          </a:xfrm>
        </p:grpSpPr>
        <p:sp>
          <p:nvSpPr>
            <p:cNvPr id="24" name="Rectangle 23"/>
            <p:cNvSpPr/>
            <p:nvPr/>
          </p:nvSpPr>
          <p:spPr>
            <a:xfrm>
              <a:off x="237747" y="1524615"/>
              <a:ext cx="3845569" cy="3285765"/>
            </a:xfrm>
            <a:prstGeom prst="rect">
              <a:avLst/>
            </a:prstGeom>
            <a:solidFill>
              <a:srgbClr val="964305">
                <a:tint val="40000"/>
                <a:alpha val="90000"/>
                <a:hueOff val="13007634"/>
                <a:satOff val="-6496"/>
                <a:lumOff val="306"/>
                <a:alphaOff val="0"/>
              </a:srgbClr>
            </a:solidFill>
            <a:ln w="9525" cap="flat" cmpd="sng" algn="ctr">
              <a:solidFill>
                <a:srgbClr val="964305">
                  <a:tint val="40000"/>
                  <a:alpha val="90000"/>
                  <a:hueOff val="13007634"/>
                  <a:satOff val="-6496"/>
                  <a:lumOff val="306"/>
                  <a:alphaOff val="0"/>
                </a:srgbClr>
              </a:solidFill>
              <a:prstDash val="solid"/>
            </a:ln>
            <a:effectLst/>
          </p:spPr>
          <p:style>
            <a:lnRef idx="1">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1800" dirty="0" smtClean="0">
                  <a:solidFill>
                    <a:srgbClr val="000000"/>
                  </a:solidFill>
                  <a:latin typeface="Calisto MT" pitchFamily="18" charset="0"/>
                </a:rPr>
                <a:t>IBM Intelligent Video Analytics.       </a:t>
              </a:r>
            </a:p>
            <a:p>
              <a:r>
                <a:rPr lang="en-US" sz="1800" dirty="0" smtClean="0">
                  <a:solidFill>
                    <a:srgbClr val="000000"/>
                  </a:solidFill>
                  <a:latin typeface="Calisto MT" pitchFamily="18" charset="0"/>
                </a:rPr>
                <a:t>  IBM WATSON</a:t>
              </a:r>
            </a:p>
            <a:p>
              <a:endParaRPr lang="en-US" sz="1800" dirty="0" smtClean="0">
                <a:solidFill>
                  <a:srgbClr val="000000"/>
                </a:solidFill>
                <a:latin typeface="Calisto MT" pitchFamily="18" charset="0"/>
              </a:endParaRPr>
            </a:p>
            <a:p>
              <a:r>
                <a:rPr lang="en-US" sz="1600" i="1" dirty="0" smtClean="0">
                  <a:solidFill>
                    <a:srgbClr val="000000"/>
                  </a:solidFill>
                  <a:latin typeface="Calisto MT" pitchFamily="18" charset="0"/>
                </a:rPr>
                <a:t>Artificial Intelligence domain</a:t>
              </a:r>
            </a:p>
            <a:p>
              <a:endParaRPr lang="en-US" sz="1600" i="1" dirty="0" smtClean="0">
                <a:solidFill>
                  <a:srgbClr val="000000"/>
                </a:solidFill>
                <a:latin typeface="Calisto MT" pitchFamily="18" charset="0"/>
              </a:endParaRPr>
            </a:p>
          </p:txBody>
        </p:sp>
        <p:sp>
          <p:nvSpPr>
            <p:cNvPr id="25" name="Rectangle 24"/>
            <p:cNvSpPr/>
            <p:nvPr/>
          </p:nvSpPr>
          <p:spPr>
            <a:xfrm>
              <a:off x="256951" y="1550007"/>
              <a:ext cx="3406028" cy="32857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indent="-457200" defTabSz="800100">
                <a:lnSpc>
                  <a:spcPct val="90000"/>
                </a:lnSpc>
                <a:spcAft>
                  <a:spcPct val="15000"/>
                </a:spcAft>
                <a:buChar char="••"/>
              </a:pPr>
              <a:endParaRPr lang="en-US" sz="1800" kern="1200" dirty="0" smtClean="0">
                <a:solidFill>
                  <a:sysClr val="windowText" lastClr="000000">
                    <a:hueOff val="0"/>
                    <a:satOff val="0"/>
                    <a:lumOff val="0"/>
                    <a:alphaOff val="0"/>
                  </a:sysClr>
                </a:solidFill>
                <a:latin typeface="Calisto MT"/>
                <a:ea typeface="+mn-ea"/>
                <a:cs typeface="+mn-cs"/>
              </a:endParaRPr>
            </a:p>
          </p:txBody>
        </p:sp>
      </p:grpSp>
      <p:sp>
        <p:nvSpPr>
          <p:cNvPr id="26" name="Title 1"/>
          <p:cNvSpPr txBox="1">
            <a:spLocks/>
          </p:cNvSpPr>
          <p:nvPr/>
        </p:nvSpPr>
        <p:spPr bwMode="auto">
          <a:xfrm>
            <a:off x="609600" y="1430337"/>
            <a:ext cx="8229600" cy="8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200" b="1" kern="1200">
                <a:solidFill>
                  <a:schemeClr val="tx2">
                    <a:lumMod val="75000"/>
                  </a:schemeClr>
                </a:solidFill>
                <a:latin typeface="Tahoma" pitchFamily="34" charset="0"/>
                <a:ea typeface="Tahoma" pitchFamily="34" charset="0"/>
                <a:cs typeface="Tahoma" pitchFamily="34" charset="0"/>
              </a:defRPr>
            </a:lvl1pPr>
            <a:lvl2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2pPr>
            <a:lvl3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3pPr>
            <a:lvl4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4pPr>
            <a:lvl5pPr algn="ctr" rtl="0" eaLnBrk="0" fontAlgn="base" hangingPunct="0">
              <a:spcBef>
                <a:spcPct val="0"/>
              </a:spcBef>
              <a:spcAft>
                <a:spcPct val="0"/>
              </a:spcAft>
              <a:defRPr sz="4400">
                <a:solidFill>
                  <a:schemeClr val="tx1"/>
                </a:solidFill>
                <a:latin typeface="Century Gothic" pitchFamily="34" charset="0"/>
                <a:ea typeface="Monotype Koufi"/>
                <a:cs typeface="Monotype Koufi" pitchFamily="2" charset="-78"/>
              </a:defRPr>
            </a:lvl5pPr>
            <a:lvl6pPr marL="457200" algn="ctr" rtl="0" fontAlgn="base">
              <a:spcBef>
                <a:spcPct val="0"/>
              </a:spcBef>
              <a:spcAft>
                <a:spcPct val="0"/>
              </a:spcAft>
              <a:defRPr sz="4400">
                <a:solidFill>
                  <a:schemeClr val="tx1"/>
                </a:solidFill>
                <a:latin typeface="Century Gothic" pitchFamily="34" charset="0"/>
                <a:cs typeface="Monotype Koufi" pitchFamily="2" charset="-78"/>
              </a:defRPr>
            </a:lvl6pPr>
            <a:lvl7pPr marL="914400" algn="ctr" rtl="0" fontAlgn="base">
              <a:spcBef>
                <a:spcPct val="0"/>
              </a:spcBef>
              <a:spcAft>
                <a:spcPct val="0"/>
              </a:spcAft>
              <a:defRPr sz="4400">
                <a:solidFill>
                  <a:schemeClr val="tx1"/>
                </a:solidFill>
                <a:latin typeface="Century Gothic" pitchFamily="34" charset="0"/>
                <a:cs typeface="Monotype Koufi" pitchFamily="2" charset="-78"/>
              </a:defRPr>
            </a:lvl7pPr>
            <a:lvl8pPr marL="1371600" algn="ctr" rtl="0" fontAlgn="base">
              <a:spcBef>
                <a:spcPct val="0"/>
              </a:spcBef>
              <a:spcAft>
                <a:spcPct val="0"/>
              </a:spcAft>
              <a:defRPr sz="4400">
                <a:solidFill>
                  <a:schemeClr val="tx1"/>
                </a:solidFill>
                <a:latin typeface="Century Gothic" pitchFamily="34" charset="0"/>
                <a:cs typeface="Monotype Koufi" pitchFamily="2" charset="-78"/>
              </a:defRPr>
            </a:lvl8pPr>
            <a:lvl9pPr marL="1828800" algn="ctr" rtl="0" fontAlgn="base">
              <a:spcBef>
                <a:spcPct val="0"/>
              </a:spcBef>
              <a:spcAft>
                <a:spcPct val="0"/>
              </a:spcAft>
              <a:defRPr sz="4400">
                <a:solidFill>
                  <a:schemeClr val="tx1"/>
                </a:solidFill>
                <a:latin typeface="Century Gothic" pitchFamily="34" charset="0"/>
                <a:cs typeface="Monotype Koufi" pitchFamily="2" charset="-78"/>
              </a:defRPr>
            </a:lvl9pPr>
          </a:lstStyle>
          <a:p>
            <a:pPr algn="l"/>
            <a:r>
              <a:rPr lang="en-US" sz="1800" dirty="0" smtClean="0">
                <a:solidFill>
                  <a:srgbClr val="8A1616"/>
                </a:solidFill>
              </a:rPr>
              <a:t>Enhancement for </a:t>
            </a:r>
            <a:r>
              <a:rPr lang="en-US" sz="1800" dirty="0" smtClean="0">
                <a:solidFill>
                  <a:srgbClr val="8A1616"/>
                </a:solidFill>
              </a:rPr>
              <a:t>RTMCM in </a:t>
            </a:r>
            <a:r>
              <a:rPr lang="en-US" sz="1800" dirty="0" smtClean="0">
                <a:solidFill>
                  <a:srgbClr val="8A1616"/>
                </a:solidFill>
              </a:rPr>
              <a:t>Phase II &amp; III will have Video Analytics, Facial Recognition</a:t>
            </a:r>
            <a:endParaRPr lang="en-US" sz="1800" dirty="0">
              <a:solidFill>
                <a:srgbClr val="8A1616"/>
              </a:solidFill>
            </a:endParaRPr>
          </a:p>
        </p:txBody>
      </p:sp>
    </p:spTree>
    <p:extLst>
      <p:ext uri="{BB962C8B-B14F-4D97-AF65-F5344CB8AC3E}">
        <p14:creationId xmlns:p14="http://schemas.microsoft.com/office/powerpoint/2010/main" val="2577235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37</a:t>
            </a:fld>
            <a:endParaRPr lang="en-US"/>
          </a:p>
        </p:txBody>
      </p:sp>
      <p:sp>
        <p:nvSpPr>
          <p:cNvPr id="5" name="Title 1"/>
          <p:cNvSpPr>
            <a:spLocks noGrp="1"/>
          </p:cNvSpPr>
          <p:nvPr>
            <p:ph type="title"/>
          </p:nvPr>
        </p:nvSpPr>
        <p:spPr/>
        <p:txBody>
          <a:bodyPr>
            <a:normAutofit fontScale="90000"/>
          </a:bodyPr>
          <a:lstStyle/>
          <a:p>
            <a:r>
              <a:rPr lang="en-US" kern="0" dirty="0">
                <a:solidFill>
                  <a:srgbClr val="C0504D">
                    <a:lumMod val="75000"/>
                  </a:srgbClr>
                </a:solidFill>
              </a:rPr>
              <a:t>ADAPTIBILITY &amp; EXTENDIBILITY</a:t>
            </a:r>
            <a:br>
              <a:rPr lang="en-US" kern="0" dirty="0">
                <a:solidFill>
                  <a:srgbClr val="C0504D">
                    <a:lumMod val="75000"/>
                  </a:srgbClr>
                </a:solidFill>
              </a:rPr>
            </a:br>
            <a:r>
              <a:rPr lang="en-US" kern="0" dirty="0" smtClean="0">
                <a:solidFill>
                  <a:srgbClr val="C0504D">
                    <a:lumMod val="75000"/>
                  </a:srgbClr>
                </a:solidFill>
              </a:rPr>
              <a:t>RTMCM PHASE </a:t>
            </a:r>
            <a:r>
              <a:rPr lang="en-US" kern="0" dirty="0" smtClean="0">
                <a:solidFill>
                  <a:srgbClr val="C0504D">
                    <a:lumMod val="75000"/>
                  </a:srgbClr>
                </a:solidFill>
              </a:rPr>
              <a:t>2 Cont.</a:t>
            </a:r>
            <a:endParaRPr lang="en-US" dirty="0"/>
          </a:p>
        </p:txBody>
      </p:sp>
      <p:sp>
        <p:nvSpPr>
          <p:cNvPr id="6" name="Content Placeholder 2"/>
          <p:cNvSpPr txBox="1">
            <a:spLocks/>
          </p:cNvSpPr>
          <p:nvPr/>
        </p:nvSpPr>
        <p:spPr bwMode="auto">
          <a:xfrm>
            <a:off x="543167" y="1727207"/>
            <a:ext cx="8387865" cy="55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smtClean="0">
                <a:ln>
                  <a:noFill/>
                </a:ln>
                <a:solidFill>
                  <a:srgbClr val="C00000"/>
                </a:solidFill>
                <a:effectLst/>
                <a:uLnTx/>
                <a:uFillTx/>
                <a:latin typeface="Calibri"/>
                <a:ea typeface="+mn-ea"/>
                <a:cs typeface="+mn-cs"/>
              </a:rPr>
              <a:t>IBM Intelligent Video Analytics</a:t>
            </a:r>
            <a:endParaRPr kumimoji="0" lang="en-US" sz="2400" b="0" i="0" u="none" strike="noStrike" kern="1200" cap="none" spc="0" normalizeH="0" baseline="0" noProof="0" dirty="0" smtClean="0">
              <a:ln>
                <a:noFill/>
              </a:ln>
              <a:solidFill>
                <a:srgbClr val="C00000"/>
              </a:solidFill>
              <a:effectLst/>
              <a:uLnTx/>
              <a:uFillTx/>
              <a:latin typeface="Calibri"/>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grpSp>
        <p:nvGrpSpPr>
          <p:cNvPr id="8" name="그룹 347"/>
          <p:cNvGrpSpPr>
            <a:grpSpLocks/>
          </p:cNvGrpSpPr>
          <p:nvPr/>
        </p:nvGrpSpPr>
        <p:grpSpPr bwMode="auto">
          <a:xfrm>
            <a:off x="279400" y="2425700"/>
            <a:ext cx="4537610" cy="3644898"/>
            <a:chOff x="6340494" y="2151045"/>
            <a:chExt cx="3181323" cy="1689074"/>
          </a:xfrm>
        </p:grpSpPr>
        <p:pic>
          <p:nvPicPr>
            <p:cNvPr id="9" name="Picture 1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0494" y="2151045"/>
              <a:ext cx="3181323" cy="168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0" name="Picture 1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94" y="2552683"/>
              <a:ext cx="106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1" name="Rectangle 105"/>
            <p:cNvSpPr>
              <a:spLocks noChangeArrowheads="1"/>
            </p:cNvSpPr>
            <p:nvPr/>
          </p:nvSpPr>
          <p:spPr bwMode="auto">
            <a:xfrm>
              <a:off x="7178694" y="2247883"/>
              <a:ext cx="304800" cy="304800"/>
            </a:xfrm>
            <a:prstGeom prst="rect">
              <a:avLst/>
            </a:prstGeom>
            <a:noFill/>
            <a:ln w="25400" algn="ctr">
              <a:solidFill>
                <a:srgbClr val="D18213"/>
              </a:solidFill>
              <a:miter lim="800000"/>
              <a:headEnd/>
              <a:tailEnd/>
            </a:ln>
            <a:extLst>
              <a:ext uri="{909E8E84-426E-40DD-AFC4-6F175D3DCCD1}">
                <a14:hiddenFill xmlns:a14="http://schemas.microsoft.com/office/drawing/2010/main">
                  <a:solidFill>
                    <a:srgbClr val="FFFFFF"/>
                  </a:solidFill>
                </a14:hiddenFill>
              </a:ext>
            </a:extLst>
          </p:spPr>
          <p:txBody>
            <a:bodyPr wrap="none" lIns="54000" tIns="18000" rIns="54000" bIns="18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smtClean="0">
                <a:ln>
                  <a:noFill/>
                </a:ln>
                <a:solidFill>
                  <a:sysClr val="windowText" lastClr="000000"/>
                </a:solidFill>
                <a:effectLst/>
                <a:uLnTx/>
                <a:uFillTx/>
                <a:latin typeface="Tahoma" pitchFamily="34" charset="0"/>
                <a:ea typeface="Gulim" pitchFamily="34" charset="-127"/>
              </a:endParaRPr>
            </a:p>
          </p:txBody>
        </p:sp>
        <p:sp>
          <p:nvSpPr>
            <p:cNvPr id="12" name="Line 106"/>
            <p:cNvSpPr>
              <a:spLocks noChangeShapeType="1"/>
            </p:cNvSpPr>
            <p:nvPr/>
          </p:nvSpPr>
          <p:spPr bwMode="auto">
            <a:xfrm>
              <a:off x="7483494" y="2247883"/>
              <a:ext cx="533400" cy="309562"/>
            </a:xfrm>
            <a:prstGeom prst="line">
              <a:avLst/>
            </a:prstGeom>
            <a:noFill/>
            <a:ln w="28575">
              <a:solidFill>
                <a:srgbClr val="FF9900"/>
              </a:solidFill>
              <a:prstDash val="sysDot"/>
              <a:round/>
              <a:headEnd/>
              <a:tailEnd/>
            </a:ln>
            <a:extLst>
              <a:ext uri="{909E8E84-426E-40DD-AFC4-6F175D3DCCD1}">
                <a14:hiddenFill xmlns:a14="http://schemas.microsoft.com/office/drawing/2010/main">
                  <a:noFill/>
                </a14:hiddenFill>
              </a:ext>
            </a:extLst>
          </p:spPr>
          <p:txBody>
            <a:bodyPr lIns="54000" tIns="18000" rIns="54000" b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Line 107"/>
            <p:cNvSpPr>
              <a:spLocks noChangeShapeType="1"/>
            </p:cNvSpPr>
            <p:nvPr/>
          </p:nvSpPr>
          <p:spPr bwMode="auto">
            <a:xfrm>
              <a:off x="7483494" y="2552683"/>
              <a:ext cx="609600" cy="990600"/>
            </a:xfrm>
            <a:prstGeom prst="line">
              <a:avLst/>
            </a:prstGeom>
            <a:noFill/>
            <a:ln w="28575">
              <a:solidFill>
                <a:srgbClr val="FF9900"/>
              </a:solidFill>
              <a:prstDash val="sysDot"/>
              <a:round/>
              <a:headEnd/>
              <a:tailEnd/>
            </a:ln>
            <a:extLst>
              <a:ext uri="{909E8E84-426E-40DD-AFC4-6F175D3DCCD1}">
                <a14:hiddenFill xmlns:a14="http://schemas.microsoft.com/office/drawing/2010/main">
                  <a:noFill/>
                </a14:hiddenFill>
              </a:ext>
            </a:extLst>
          </p:spPr>
          <p:txBody>
            <a:bodyPr lIns="54000" tIns="18000" rIns="54000" b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4" name="Oval 42"/>
          <p:cNvSpPr>
            <a:spLocks noChangeArrowheads="1"/>
          </p:cNvSpPr>
          <p:nvPr/>
        </p:nvSpPr>
        <p:spPr bwMode="auto">
          <a:xfrm>
            <a:off x="5867400" y="2463800"/>
            <a:ext cx="3035300" cy="1485900"/>
          </a:xfrm>
          <a:prstGeom prst="ellipse">
            <a:avLst/>
          </a:prstGeom>
          <a:solidFill>
            <a:srgbClr val="666699"/>
          </a:solidFill>
          <a:ln w="12700" algn="ctr">
            <a:solidFill>
              <a:srgbClr val="FFFFFF"/>
            </a:solidFill>
            <a:round/>
            <a:headEnd/>
            <a:tailEnd/>
          </a:ln>
        </p:spPr>
        <p:txBody>
          <a:bodyPr wrap="none" lIns="90000" tIns="46800" rIns="90000" bIns="46800" anchor="ctr"/>
          <a:lstStyle/>
          <a:p>
            <a:pPr>
              <a:buClrTx/>
              <a:buFontTx/>
              <a:buNone/>
            </a:pPr>
            <a:r>
              <a:rPr lang="en-US" altLang="ko-KR" sz="1100" dirty="0" smtClean="0">
                <a:solidFill>
                  <a:srgbClr val="FFFFFF"/>
                </a:solidFill>
                <a:latin typeface="Tahoma" pitchFamily="34" charset="0"/>
                <a:ea typeface="Gulim" pitchFamily="34" charset="-127"/>
              </a:rPr>
              <a:t>            Analytics </a:t>
            </a:r>
            <a:r>
              <a:rPr lang="en-US" altLang="ko-KR" sz="1100" dirty="0">
                <a:solidFill>
                  <a:srgbClr val="FFFFFF"/>
                </a:solidFill>
                <a:latin typeface="Tahoma" pitchFamily="34" charset="0"/>
                <a:ea typeface="Gulim" pitchFamily="34" charset="-127"/>
              </a:rPr>
              <a:t>indexing </a:t>
            </a:r>
          </a:p>
          <a:p>
            <a:pPr>
              <a:buClrTx/>
              <a:buFontTx/>
              <a:buNone/>
            </a:pPr>
            <a:r>
              <a:rPr lang="en-US" altLang="ko-KR" sz="1100" dirty="0" smtClean="0">
                <a:solidFill>
                  <a:srgbClr val="FFFFFF"/>
                </a:solidFill>
                <a:latin typeface="Tahoma" pitchFamily="34" charset="0"/>
                <a:ea typeface="Gulim" pitchFamily="34" charset="-127"/>
              </a:rPr>
              <a:t>                   events</a:t>
            </a:r>
            <a:endParaRPr lang="en-US" altLang="ko-KR" sz="1100" dirty="0">
              <a:solidFill>
                <a:srgbClr val="FFFFFF"/>
              </a:solidFill>
              <a:latin typeface="Tahoma" pitchFamily="34" charset="0"/>
              <a:ea typeface="Gulim" pitchFamily="34" charset="-127"/>
            </a:endParaRPr>
          </a:p>
        </p:txBody>
      </p:sp>
      <p:sp>
        <p:nvSpPr>
          <p:cNvPr id="15" name="Oval 47"/>
          <p:cNvSpPr>
            <a:spLocks noChangeArrowheads="1"/>
          </p:cNvSpPr>
          <p:nvPr/>
        </p:nvSpPr>
        <p:spPr bwMode="auto">
          <a:xfrm>
            <a:off x="5854700" y="4152900"/>
            <a:ext cx="3035300" cy="1589885"/>
          </a:xfrm>
          <a:prstGeom prst="ellipse">
            <a:avLst/>
          </a:prstGeom>
          <a:solidFill>
            <a:srgbClr val="666699"/>
          </a:solidFill>
          <a:ln w="12700" algn="ctr">
            <a:solidFill>
              <a:srgbClr val="FFFFFF"/>
            </a:solidFill>
            <a:round/>
            <a:headEnd/>
            <a:tailEnd/>
          </a:ln>
        </p:spPr>
        <p:txBody>
          <a:bodyPr wrap="none" lIns="90000" tIns="46800" rIns="90000" bIns="46800" anchor="ctr"/>
          <a:lstStyle/>
          <a:p>
            <a:pPr>
              <a:lnSpc>
                <a:spcPct val="50000"/>
              </a:lnSpc>
              <a:buClrTx/>
              <a:buFontTx/>
              <a:buNone/>
            </a:pPr>
            <a:r>
              <a:rPr lang="en-US" altLang="ko-KR" sz="1100" dirty="0" smtClean="0">
                <a:solidFill>
                  <a:srgbClr val="FFFFFF"/>
                </a:solidFill>
                <a:latin typeface="Tahoma" pitchFamily="34" charset="0"/>
                <a:ea typeface="Gulim" pitchFamily="34" charset="-127"/>
              </a:rPr>
              <a:t>               Real-time</a:t>
            </a:r>
            <a:endParaRPr lang="en-US" altLang="ko-KR" sz="1100" dirty="0">
              <a:solidFill>
                <a:srgbClr val="FFFFFF"/>
              </a:solidFill>
              <a:latin typeface="Tahoma" pitchFamily="34" charset="0"/>
              <a:ea typeface="Gulim" pitchFamily="34" charset="-127"/>
            </a:endParaRPr>
          </a:p>
          <a:p>
            <a:pPr>
              <a:lnSpc>
                <a:spcPct val="50000"/>
              </a:lnSpc>
              <a:buClrTx/>
              <a:buFontTx/>
              <a:buNone/>
            </a:pPr>
            <a:endParaRPr lang="en-US" altLang="ko-KR" sz="1100" dirty="0">
              <a:solidFill>
                <a:srgbClr val="FFFFFF"/>
              </a:solidFill>
              <a:latin typeface="Tahoma" pitchFamily="34" charset="0"/>
              <a:ea typeface="Gulim" pitchFamily="34" charset="-127"/>
            </a:endParaRPr>
          </a:p>
          <a:p>
            <a:pPr>
              <a:lnSpc>
                <a:spcPct val="50000"/>
              </a:lnSpc>
              <a:buClrTx/>
              <a:buFontTx/>
              <a:buNone/>
            </a:pPr>
            <a:r>
              <a:rPr lang="en-US" altLang="ko-KR" sz="1100" dirty="0" smtClean="0">
                <a:solidFill>
                  <a:srgbClr val="FFFFFF"/>
                </a:solidFill>
                <a:latin typeface="Tahoma" pitchFamily="34" charset="0"/>
                <a:ea typeface="Gulim" pitchFamily="34" charset="-127"/>
              </a:rPr>
              <a:t>                 Alerting</a:t>
            </a:r>
            <a:endParaRPr lang="ko-KR" altLang="en-US" sz="1100" dirty="0">
              <a:solidFill>
                <a:srgbClr val="FFFFFF"/>
              </a:solidFill>
              <a:latin typeface="Tahoma" pitchFamily="34" charset="0"/>
              <a:ea typeface="Gulim" pitchFamily="34" charset="-127"/>
            </a:endParaRPr>
          </a:p>
        </p:txBody>
      </p:sp>
      <p:cxnSp>
        <p:nvCxnSpPr>
          <p:cNvPr id="18" name="Straight Connector 17"/>
          <p:cNvCxnSpPr>
            <a:endCxn id="14" idx="2"/>
          </p:cNvCxnSpPr>
          <p:nvPr/>
        </p:nvCxnSpPr>
        <p:spPr>
          <a:xfrm flipV="1">
            <a:off x="4762500" y="3206750"/>
            <a:ext cx="1104900" cy="742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62500" y="4000500"/>
            <a:ext cx="1181100" cy="800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4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98" y="145143"/>
            <a:ext cx="8770231" cy="1230085"/>
          </a:xfrm>
        </p:spPr>
        <p:txBody>
          <a:bodyPr>
            <a:normAutofit fontScale="90000"/>
          </a:bodyPr>
          <a:lstStyle/>
          <a:p>
            <a:pPr algn="l"/>
            <a:r>
              <a:rPr lang="en-IN" dirty="0" smtClean="0">
                <a:solidFill>
                  <a:schemeClr val="accent2"/>
                </a:solidFill>
              </a:rPr>
              <a:t/>
            </a:r>
            <a:br>
              <a:rPr lang="en-IN" dirty="0" smtClean="0">
                <a:solidFill>
                  <a:schemeClr val="accent2"/>
                </a:solidFill>
              </a:rPr>
            </a:br>
            <a:r>
              <a:rPr lang="en-IN" dirty="0">
                <a:solidFill>
                  <a:schemeClr val="accent2"/>
                </a:solidFill>
              </a:rPr>
              <a:t/>
            </a:r>
            <a:br>
              <a:rPr lang="en-IN" dirty="0">
                <a:solidFill>
                  <a:schemeClr val="accent2"/>
                </a:solidFill>
              </a:rPr>
            </a:br>
            <a:endParaRPr lang="en-US" sz="2800" dirty="0">
              <a:solidFill>
                <a:schemeClr val="accent2"/>
              </a:solidFill>
            </a:endParaRPr>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38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99598" y="1404258"/>
            <a:ext cx="4938459" cy="472190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98974" y="1404258"/>
            <a:ext cx="3945026" cy="4721907"/>
          </a:xfrm>
          <a:prstGeom prst="rect">
            <a:avLst/>
          </a:prstGeom>
          <a:noFill/>
          <a:ln w="9525">
            <a:noFill/>
            <a:miter lim="800000"/>
            <a:headEnd/>
            <a:tailEnd/>
          </a:ln>
        </p:spPr>
      </p:pic>
      <p:sp>
        <p:nvSpPr>
          <p:cNvPr id="7" name="Rectangle 6"/>
          <p:cNvSpPr/>
          <p:nvPr/>
        </p:nvSpPr>
        <p:spPr>
          <a:xfrm>
            <a:off x="319314" y="307763"/>
            <a:ext cx="8476343" cy="954107"/>
          </a:xfrm>
          <a:prstGeom prst="rect">
            <a:avLst/>
          </a:prstGeom>
        </p:spPr>
        <p:txBody>
          <a:bodyPr wrap="square">
            <a:spAutoFit/>
          </a:bodyPr>
          <a:lstStyle/>
          <a:p>
            <a:pPr algn="ctr"/>
            <a:r>
              <a:rPr lang="en-IN" sz="2800" dirty="0">
                <a:solidFill>
                  <a:schemeClr val="accent2"/>
                </a:solidFill>
              </a:rPr>
              <a:t>ADAPTIBILITY &amp; EXTENDIBILITY </a:t>
            </a:r>
            <a:r>
              <a:rPr lang="en-IN" sz="2800" dirty="0" smtClean="0">
                <a:solidFill>
                  <a:schemeClr val="accent2"/>
                </a:solidFill>
              </a:rPr>
              <a:t>- </a:t>
            </a:r>
            <a:r>
              <a:rPr lang="en-IN" sz="2800" dirty="0" smtClean="0">
                <a:solidFill>
                  <a:schemeClr val="accent2"/>
                </a:solidFill>
              </a:rPr>
              <a:t>RTMCM PHASE </a:t>
            </a:r>
            <a:r>
              <a:rPr lang="en-IN" sz="2800" dirty="0">
                <a:solidFill>
                  <a:schemeClr val="accent2"/>
                </a:solidFill>
              </a:rPr>
              <a:t>2</a:t>
            </a:r>
            <a:br>
              <a:rPr lang="en-IN" sz="2800" dirty="0">
                <a:solidFill>
                  <a:schemeClr val="accent2"/>
                </a:solidFill>
              </a:rPr>
            </a:br>
            <a:r>
              <a:rPr lang="en-IN" sz="2800" dirty="0">
                <a:solidFill>
                  <a:schemeClr val="accent2"/>
                </a:solidFill>
              </a:rPr>
              <a:t>RECOGNITION &amp; SCENE RECONSTRUCTION</a:t>
            </a:r>
            <a:endParaRPr lang="en-US" sz="2800" dirty="0">
              <a:solidFill>
                <a:schemeClr val="accent2"/>
              </a:solidFill>
            </a:endParaRPr>
          </a:p>
        </p:txBody>
      </p:sp>
    </p:spTree>
    <p:extLst>
      <p:ext uri="{BB962C8B-B14F-4D97-AF65-F5344CB8AC3E}">
        <p14:creationId xmlns:p14="http://schemas.microsoft.com/office/powerpoint/2010/main" val="331533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5" y="405266"/>
            <a:ext cx="8229600" cy="871992"/>
          </a:xfrm>
        </p:spPr>
        <p:txBody>
          <a:bodyPr>
            <a:normAutofit fontScale="90000"/>
          </a:bodyPr>
          <a:lstStyle/>
          <a:p>
            <a:r>
              <a:rPr lang="en-IN" dirty="0">
                <a:solidFill>
                  <a:schemeClr val="accent2"/>
                </a:solidFill>
              </a:rPr>
              <a:t>ADAPTIBILITY &amp; EXTENDIBILITY - </a:t>
            </a:r>
            <a:r>
              <a:rPr lang="en-IN" dirty="0" smtClean="0">
                <a:solidFill>
                  <a:schemeClr val="accent2"/>
                </a:solidFill>
              </a:rPr>
              <a:t>RTMCM PHASE </a:t>
            </a:r>
            <a:r>
              <a:rPr lang="en-IN" dirty="0" smtClean="0">
                <a:solidFill>
                  <a:schemeClr val="accent2"/>
                </a:solidFill>
              </a:rPr>
              <a:t>3</a:t>
            </a:r>
            <a:r>
              <a:rPr lang="en-IN" dirty="0">
                <a:solidFill>
                  <a:schemeClr val="accent2"/>
                </a:solidFill>
              </a:rPr>
              <a:t/>
            </a:r>
            <a:br>
              <a:rPr lang="en-IN" dirty="0">
                <a:solidFill>
                  <a:schemeClr val="accent2"/>
                </a:solidFill>
              </a:rPr>
            </a:br>
            <a:endParaRPr lang="en-US" dirty="0"/>
          </a:p>
        </p:txBody>
      </p:sp>
      <p:sp>
        <p:nvSpPr>
          <p:cNvPr id="4" name="Slide Number Placeholder 3"/>
          <p:cNvSpPr>
            <a:spLocks noGrp="1"/>
          </p:cNvSpPr>
          <p:nvPr>
            <p:ph type="sldNum" sz="quarter" idx="12"/>
          </p:nvPr>
        </p:nvSpPr>
        <p:spPr>
          <a:xfrm>
            <a:off x="6553200" y="6066070"/>
            <a:ext cx="2133600" cy="365125"/>
          </a:xfrm>
        </p:spPr>
        <p:txBody>
          <a:bodyPr/>
          <a:lstStyle/>
          <a:p>
            <a:pPr>
              <a:defRPr/>
            </a:pPr>
            <a:fld id="{42E677FB-04DA-457B-8BA7-1D8353F8ADA2}" type="slidenum">
              <a:rPr lang="x-none" smtClean="0"/>
              <a:pPr>
                <a:defRPr/>
              </a:pPr>
              <a:t>39</a:t>
            </a:fld>
            <a:endParaRPr lang="en-US"/>
          </a:p>
        </p:txBody>
      </p:sp>
      <p:pic>
        <p:nvPicPr>
          <p:cNvPr id="5" name="Picture 22" descr="Watson-Avatar_Blue-Blue_on_cle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488" y="2468795"/>
            <a:ext cx="15367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809750" y="1754421"/>
            <a:ext cx="1822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ea typeface="SimSun" charset="0"/>
                <a:cs typeface="SimSun" charset="0"/>
              </a:rPr>
              <a:t>Understands </a:t>
            </a:r>
            <a:br>
              <a:rPr kumimoji="0" lang="en-US" sz="1800" b="0" i="0" u="none" strike="noStrike" kern="0" cap="none" spc="0" normalizeH="0" baseline="0" noProof="0" dirty="0">
                <a:ln>
                  <a:noFill/>
                </a:ln>
                <a:solidFill>
                  <a:srgbClr val="C00000"/>
                </a:solidFill>
                <a:effectLst/>
                <a:uLnTx/>
                <a:uFillTx/>
                <a:ea typeface="SimSun" charset="0"/>
                <a:cs typeface="SimSun" charset="0"/>
              </a:rPr>
            </a:br>
            <a:r>
              <a:rPr kumimoji="0" lang="en-US" sz="1800" b="0" i="0" u="none" strike="noStrike" kern="0" cap="none" spc="0" normalizeH="0" baseline="0" noProof="0" dirty="0">
                <a:ln>
                  <a:noFill/>
                </a:ln>
                <a:solidFill>
                  <a:srgbClr val="C00000"/>
                </a:solidFill>
                <a:effectLst/>
                <a:uLnTx/>
                <a:uFillTx/>
                <a:ea typeface="SimSun" charset="0"/>
                <a:cs typeface="SimSun" charset="0"/>
              </a:rPr>
              <a:t>natural language </a:t>
            </a:r>
            <a:r>
              <a:rPr kumimoji="0" lang="en-US" sz="1800" b="0" i="0" u="none" strike="noStrike" kern="0" cap="none" spc="0" normalizeH="0" baseline="0" noProof="0" dirty="0">
                <a:ln>
                  <a:noFill/>
                </a:ln>
                <a:solidFill>
                  <a:srgbClr val="FFFFFF"/>
                </a:solidFill>
                <a:effectLst/>
                <a:uLnTx/>
                <a:uFillTx/>
                <a:ea typeface="SimSun" charset="0"/>
                <a:cs typeface="SimSun" charset="0"/>
              </a:rPr>
              <a:t>and human communication</a:t>
            </a:r>
          </a:p>
        </p:txBody>
      </p:sp>
      <p:sp>
        <p:nvSpPr>
          <p:cNvPr id="7" name="Rectangle 8"/>
          <p:cNvSpPr>
            <a:spLocks noChangeArrowheads="1"/>
          </p:cNvSpPr>
          <p:nvPr/>
        </p:nvSpPr>
        <p:spPr bwMode="auto">
          <a:xfrm>
            <a:off x="4737100" y="5034195"/>
            <a:ext cx="1847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2"/>
                </a:solidFill>
                <a:effectLst/>
                <a:uLnTx/>
                <a:uFillTx/>
                <a:ea typeface="SimSun" charset="0"/>
                <a:cs typeface="SimSun" charset="0"/>
              </a:rPr>
              <a:t>Adapts and learns from user </a:t>
            </a:r>
            <a:r>
              <a:rPr kumimoji="0" lang="en-US" sz="1800" b="0" i="0" u="none" strike="noStrike" kern="0" cap="none" spc="0" normalizeH="0" baseline="0" noProof="0" dirty="0">
                <a:ln>
                  <a:noFill/>
                </a:ln>
                <a:solidFill>
                  <a:srgbClr val="FFFFFF"/>
                </a:solidFill>
                <a:effectLst/>
                <a:uLnTx/>
                <a:uFillTx/>
                <a:ea typeface="SimSun" charset="0"/>
                <a:cs typeface="SimSun" charset="0"/>
              </a:rPr>
              <a:t>selections and responses</a:t>
            </a:r>
          </a:p>
        </p:txBody>
      </p:sp>
      <p:sp>
        <p:nvSpPr>
          <p:cNvPr id="8" name="Rectangle 7"/>
          <p:cNvSpPr>
            <a:spLocks noChangeArrowheads="1"/>
          </p:cNvSpPr>
          <p:nvPr/>
        </p:nvSpPr>
        <p:spPr bwMode="auto">
          <a:xfrm>
            <a:off x="6988968" y="1490894"/>
            <a:ext cx="20050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ea typeface="SimSun" charset="0"/>
                <a:cs typeface="SimSun" charset="0"/>
              </a:rPr>
              <a:t>Generates and evaluates</a:t>
            </a:r>
            <a:r>
              <a:rPr kumimoji="0" lang="en-US" sz="1800" b="0" i="0" u="none" strike="noStrike" kern="0" cap="none" spc="0" normalizeH="0" baseline="0" noProof="0" dirty="0">
                <a:ln>
                  <a:noFill/>
                </a:ln>
                <a:solidFill>
                  <a:srgbClr val="008A52"/>
                </a:solidFill>
                <a:effectLst/>
                <a:uLnTx/>
                <a:uFillTx/>
                <a:ea typeface="SimSun" charset="0"/>
                <a:cs typeface="SimSun" charset="0"/>
              </a:rPr>
              <a:t> </a:t>
            </a:r>
            <a:r>
              <a:rPr kumimoji="0" lang="en-US" sz="1800" b="0" i="0" u="none" strike="noStrike" kern="0" cap="none" spc="0" normalizeH="0" baseline="0" noProof="0" dirty="0">
                <a:ln>
                  <a:noFill/>
                </a:ln>
                <a:solidFill>
                  <a:schemeClr val="tx2">
                    <a:lumMod val="75000"/>
                  </a:schemeClr>
                </a:solidFill>
                <a:effectLst/>
                <a:uLnTx/>
                <a:uFillTx/>
                <a:ea typeface="SimSun" charset="0"/>
                <a:cs typeface="SimSun" charset="0"/>
              </a:rPr>
              <a:t>evidence-based hypothesis</a:t>
            </a:r>
          </a:p>
        </p:txBody>
      </p:sp>
      <p:sp>
        <p:nvSpPr>
          <p:cNvPr id="9" name="Oval 8"/>
          <p:cNvSpPr>
            <a:spLocks noChangeArrowheads="1"/>
          </p:cNvSpPr>
          <p:nvPr/>
        </p:nvSpPr>
        <p:spPr bwMode="auto">
          <a:xfrm rot="21042834">
            <a:off x="2440867" y="2011748"/>
            <a:ext cx="4829440" cy="2994926"/>
          </a:xfrm>
          <a:prstGeom prst="ellipse">
            <a:avLst/>
          </a:prstGeom>
          <a:noFill/>
          <a:ln w="38100">
            <a:solidFill>
              <a:srgbClr val="00B0F0"/>
            </a:solidFill>
            <a:round/>
            <a:headEnd/>
            <a:tailEnd/>
          </a:ln>
          <a:effectLst>
            <a:outerShdw blurRad="40000" dist="23000" dir="5400000" rotWithShape="0">
              <a:srgbClr val="808080">
                <a:alpha val="34998"/>
              </a:srgbClr>
            </a:outerShdw>
          </a:effectLst>
          <a:extLst/>
        </p:spPr>
        <p:txBody>
          <a:bodyPr anchor="ctr"/>
          <a:lstStyle/>
          <a:p>
            <a:pPr defTabSz="457200">
              <a:defRPr/>
            </a:pPr>
            <a:endParaRPr lang="en-US" sz="1200">
              <a:solidFill>
                <a:srgbClr val="FFFFFF"/>
              </a:solidFill>
              <a:latin typeface="Calibri" pitchFamily="34" charset="0"/>
              <a:ea typeface="MS PGothic" pitchFamily="34" charset="-128"/>
              <a:cs typeface="Calibri" pitchFamily="34" charset="0"/>
            </a:endParaRPr>
          </a:p>
        </p:txBody>
      </p:sp>
      <p:pic>
        <p:nvPicPr>
          <p:cNvPr id="10" name="Picture 15" descr="http://www.brightsideofnews.com/Data/2011_5_24/IBM-Watson-Becomes-a-Doctor-Take-Two-Aspirin/IBM_Watson_FutureComputing_.jpg"/>
          <p:cNvPicPr>
            <a:picLocks noChangeAspect="1" noChangeArrowheads="1"/>
          </p:cNvPicPr>
          <p:nvPr/>
        </p:nvPicPr>
        <p:blipFill rotWithShape="1">
          <a:blip r:embed="rId3" cstate="print">
            <a:extLst/>
          </a:blip>
          <a:srcRect/>
          <a:stretch/>
        </p:blipFill>
        <p:spPr bwMode="auto">
          <a:xfrm flipH="1">
            <a:off x="3769703" y="1573695"/>
            <a:ext cx="793819" cy="874712"/>
          </a:xfrm>
          <a:prstGeom prst="ellipse">
            <a:avLst/>
          </a:prstGeom>
          <a:noFill/>
          <a:ln w="76200">
            <a:solidFill>
              <a:srgbClr val="0070C0"/>
            </a:solidFill>
            <a:miter lim="800000"/>
            <a:headEnd/>
            <a:tailEnd/>
          </a:ln>
          <a:effectLst>
            <a:outerShdw blurRad="76200" dist="76200" dir="5400000" algn="t" rotWithShape="0">
              <a:prstClr val="black">
                <a:alpha val="30000"/>
              </a:prstClr>
            </a:outerShdw>
          </a:effectLst>
          <a:extLst/>
        </p:spPr>
      </p:pic>
      <p:pic>
        <p:nvPicPr>
          <p:cNvPr id="11" name="Picture 10"/>
          <p:cNvPicPr>
            <a:picLocks noChangeAspect="1"/>
          </p:cNvPicPr>
          <p:nvPr/>
        </p:nvPicPr>
        <p:blipFill rotWithShape="1">
          <a:blip r:embed="rId4" cstate="print">
            <a:duotone>
              <a:prstClr val="black"/>
              <a:srgbClr val="92D050">
                <a:tint val="45000"/>
                <a:satMod val="400000"/>
              </a:srgbClr>
            </a:duotone>
            <a:extLst/>
          </a:blip>
          <a:srcRect/>
          <a:stretch/>
        </p:blipFill>
        <p:spPr bwMode="auto">
          <a:xfrm>
            <a:off x="6625182" y="2901281"/>
            <a:ext cx="861638" cy="884423"/>
          </a:xfrm>
          <a:prstGeom prst="ellipse">
            <a:avLst/>
          </a:prstGeom>
          <a:ln w="76200">
            <a:solidFill>
              <a:srgbClr val="00B050"/>
            </a:solidFill>
          </a:ln>
          <a:effectLst>
            <a:outerShdw blurRad="76200" dist="76200" dir="5400000" algn="t" rotWithShape="0">
              <a:prstClr val="black">
                <a:alpha val="30000"/>
              </a:prstClr>
            </a:outerShdw>
          </a:effectLst>
        </p:spPr>
      </p:pic>
      <p:pic>
        <p:nvPicPr>
          <p:cNvPr id="12" name="Picture 22" descr="http://t1.gstatic.com/images?q=tbn:ANd9GcS8RXjNcxL_LG-tuEuiOP7x8rEixlGuXuxiuA7wxFFrEygdVhfXvw"/>
          <p:cNvPicPr>
            <a:picLocks noChangeAspect="1" noChangeArrowheads="1"/>
          </p:cNvPicPr>
          <p:nvPr/>
        </p:nvPicPr>
        <p:blipFill rotWithShape="1">
          <a:blip r:embed="rId5" cstate="print">
            <a:extLst/>
          </a:blip>
          <a:srcRect/>
          <a:stretch/>
        </p:blipFill>
        <p:spPr bwMode="auto">
          <a:xfrm>
            <a:off x="3746159" y="4593370"/>
            <a:ext cx="819131" cy="874712"/>
          </a:xfrm>
          <a:prstGeom prst="ellipse">
            <a:avLst/>
          </a:prstGeom>
          <a:noFill/>
          <a:ln w="76200">
            <a:solidFill>
              <a:srgbClr val="7030A0"/>
            </a:solidFill>
          </a:ln>
          <a:effectLst>
            <a:outerShdw blurRad="76200" dist="76200" dir="5400000" algn="t" rotWithShape="0">
              <a:prstClr val="black">
                <a:alpha val="30000"/>
              </a:prstClr>
            </a:outerShdw>
          </a:effectLst>
          <a:extLst/>
        </p:spPr>
      </p:pic>
      <p:sp>
        <p:nvSpPr>
          <p:cNvPr id="14" name="Oval 15"/>
          <p:cNvSpPr>
            <a:spLocks noChangeArrowheads="1"/>
          </p:cNvSpPr>
          <p:nvPr/>
        </p:nvSpPr>
        <p:spPr bwMode="auto">
          <a:xfrm>
            <a:off x="3690938" y="4573820"/>
            <a:ext cx="925512" cy="969963"/>
          </a:xfrm>
          <a:prstGeom prst="ellipse">
            <a:avLst/>
          </a:prstGeom>
          <a:noFill/>
          <a:ln w="88900">
            <a:solidFill>
              <a:srgbClr val="F1902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Oval 16"/>
          <p:cNvSpPr>
            <a:spLocks noChangeArrowheads="1"/>
          </p:cNvSpPr>
          <p:nvPr/>
        </p:nvSpPr>
        <p:spPr bwMode="auto">
          <a:xfrm>
            <a:off x="3695700" y="1517883"/>
            <a:ext cx="925513" cy="969962"/>
          </a:xfrm>
          <a:prstGeom prst="ellipse">
            <a:avLst/>
          </a:prstGeom>
          <a:noFill/>
          <a:ln w="88900">
            <a:solidFill>
              <a:srgbClr val="00B2E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Oval 17"/>
          <p:cNvSpPr>
            <a:spLocks noChangeArrowheads="1"/>
          </p:cNvSpPr>
          <p:nvPr/>
        </p:nvSpPr>
        <p:spPr bwMode="auto">
          <a:xfrm>
            <a:off x="6596063" y="2848208"/>
            <a:ext cx="925512" cy="969962"/>
          </a:xfrm>
          <a:prstGeom prst="ellipse">
            <a:avLst/>
          </a:prstGeom>
          <a:noFill/>
          <a:ln w="88900">
            <a:solidFill>
              <a:srgbClr val="8CC63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itle 1"/>
          <p:cNvSpPr txBox="1">
            <a:spLocks/>
          </p:cNvSpPr>
          <p:nvPr/>
        </p:nvSpPr>
        <p:spPr bwMode="auto">
          <a:xfrm>
            <a:off x="300038" y="956729"/>
            <a:ext cx="7691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rgbClr val="333333"/>
                </a:solidFill>
                <a:latin typeface="Arial" charset="0"/>
                <a:ea typeface="ＭＳ Ｐゴシック" charset="0"/>
                <a:cs typeface="ＭＳ Ｐゴシック" charset="0"/>
              </a:defRPr>
            </a:lvl1pPr>
            <a:lvl2pPr marL="742950" indent="-285750" eaLnBrk="0" hangingPunct="0">
              <a:defRPr sz="1400">
                <a:solidFill>
                  <a:srgbClr val="333333"/>
                </a:solidFill>
                <a:latin typeface="Arial" charset="0"/>
                <a:ea typeface="ＭＳ Ｐゴシック" charset="0"/>
              </a:defRPr>
            </a:lvl2pPr>
            <a:lvl3pPr marL="1143000" indent="-228600" eaLnBrk="0" hangingPunct="0">
              <a:defRPr sz="1400">
                <a:solidFill>
                  <a:srgbClr val="333333"/>
                </a:solidFill>
                <a:latin typeface="Arial" charset="0"/>
                <a:ea typeface="ＭＳ Ｐゴシック" charset="0"/>
              </a:defRPr>
            </a:lvl3pPr>
            <a:lvl4pPr marL="1600200" indent="-228600" eaLnBrk="0" hangingPunct="0">
              <a:defRPr sz="1400">
                <a:solidFill>
                  <a:srgbClr val="333333"/>
                </a:solidFill>
                <a:latin typeface="Arial" charset="0"/>
                <a:ea typeface="ＭＳ Ｐゴシック" charset="0"/>
              </a:defRPr>
            </a:lvl4pPr>
            <a:lvl5pPr marL="2057400" indent="-228600" eaLnBrk="0" hangingPunct="0">
              <a:defRPr sz="1400">
                <a:solidFill>
                  <a:srgbClr val="333333"/>
                </a:solidFill>
                <a:latin typeface="Arial" charset="0"/>
                <a:ea typeface="ＭＳ Ｐゴシック" charset="0"/>
              </a:defRPr>
            </a:lvl5pPr>
            <a:lvl6pPr marL="2514600" indent="-228600" algn="ctr" eaLnBrk="0" fontAlgn="base" hangingPunct="0">
              <a:spcBef>
                <a:spcPct val="0"/>
              </a:spcBef>
              <a:spcAft>
                <a:spcPct val="0"/>
              </a:spcAft>
              <a:defRPr sz="1400">
                <a:solidFill>
                  <a:srgbClr val="333333"/>
                </a:solidFill>
                <a:latin typeface="Arial" charset="0"/>
                <a:ea typeface="ＭＳ Ｐゴシック" charset="0"/>
              </a:defRPr>
            </a:lvl6pPr>
            <a:lvl7pPr marL="2971800" indent="-228600" algn="ctr" eaLnBrk="0" fontAlgn="base" hangingPunct="0">
              <a:spcBef>
                <a:spcPct val="0"/>
              </a:spcBef>
              <a:spcAft>
                <a:spcPct val="0"/>
              </a:spcAft>
              <a:defRPr sz="1400">
                <a:solidFill>
                  <a:srgbClr val="333333"/>
                </a:solidFill>
                <a:latin typeface="Arial" charset="0"/>
                <a:ea typeface="ＭＳ Ｐゴシック" charset="0"/>
              </a:defRPr>
            </a:lvl7pPr>
            <a:lvl8pPr marL="3429000" indent="-228600" algn="ctr" eaLnBrk="0" fontAlgn="base" hangingPunct="0">
              <a:spcBef>
                <a:spcPct val="0"/>
              </a:spcBef>
              <a:spcAft>
                <a:spcPct val="0"/>
              </a:spcAft>
              <a:defRPr sz="1400">
                <a:solidFill>
                  <a:srgbClr val="333333"/>
                </a:solidFill>
                <a:latin typeface="Arial" charset="0"/>
                <a:ea typeface="ＭＳ Ｐゴシック" charset="0"/>
              </a:defRPr>
            </a:lvl8pPr>
            <a:lvl9pPr marL="3886200" indent="-228600" algn="ctr" eaLnBrk="0" fontAlgn="base" hangingPunct="0">
              <a:spcBef>
                <a:spcPct val="0"/>
              </a:spcBef>
              <a:spcAft>
                <a:spcPct val="0"/>
              </a:spcAft>
              <a:defRPr sz="1400">
                <a:solidFill>
                  <a:srgbClr val="333333"/>
                </a:solidFill>
                <a:latin typeface="Arial" charset="0"/>
                <a:ea typeface="ＭＳ Ｐゴシック" charset="0"/>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Century Gothic"/>
                <a:ea typeface="ＭＳ Ｐゴシック" charset="0"/>
                <a:cs typeface="Century Gothic"/>
              </a:rPr>
              <a:t>Watson</a:t>
            </a:r>
            <a:endParaRPr kumimoji="0" lang="en-US" sz="2400" b="0" i="0" u="none" strike="noStrike" kern="0" cap="none" spc="0" normalizeH="0" baseline="0" noProof="0" dirty="0">
              <a:ln>
                <a:noFill/>
              </a:ln>
              <a:solidFill>
                <a:srgbClr val="FFFFFF"/>
              </a:solidFill>
              <a:effectLst/>
              <a:uLnTx/>
              <a:uFillTx/>
              <a:latin typeface="Century Gothic"/>
              <a:ea typeface="ＭＳ Ｐゴシック" charset="0"/>
              <a:cs typeface="Century Gothic"/>
            </a:endParaRPr>
          </a:p>
        </p:txBody>
      </p:sp>
      <p:sp>
        <p:nvSpPr>
          <p:cNvPr id="21" name="Rectangle 20"/>
          <p:cNvSpPr/>
          <p:nvPr/>
        </p:nvSpPr>
        <p:spPr>
          <a:xfrm>
            <a:off x="300038" y="1218339"/>
            <a:ext cx="5666936" cy="400110"/>
          </a:xfrm>
          <a:prstGeom prst="rect">
            <a:avLst/>
          </a:prstGeom>
        </p:spPr>
        <p:txBody>
          <a:bodyPr wrap="none">
            <a:spAutoFit/>
          </a:bodyPr>
          <a:lstStyle/>
          <a:p>
            <a:r>
              <a:rPr lang="en-US" dirty="0" smtClean="0">
                <a:solidFill>
                  <a:schemeClr val="accent2"/>
                </a:solidFill>
              </a:rPr>
              <a:t>IBM Watson, IBM IOC &amp; Smarter Government</a:t>
            </a:r>
            <a:endParaRPr lang="en-US" dirty="0">
              <a:solidFill>
                <a:schemeClr val="accent2"/>
              </a:solidFill>
            </a:endParaRPr>
          </a:p>
        </p:txBody>
      </p:sp>
      <p:sp>
        <p:nvSpPr>
          <p:cNvPr id="18" name="Rectangle 8"/>
          <p:cNvSpPr>
            <a:spLocks noChangeArrowheads="1"/>
          </p:cNvSpPr>
          <p:nvPr/>
        </p:nvSpPr>
        <p:spPr bwMode="auto">
          <a:xfrm>
            <a:off x="2845778" y="3185539"/>
            <a:ext cx="1847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457200" eaLnBrk="1" fontAlgn="auto" latinLnBrk="0" hangingPunct="1">
              <a:lnSpc>
                <a:spcPct val="100000"/>
              </a:lnSpc>
              <a:spcBef>
                <a:spcPts val="0"/>
              </a:spcBef>
              <a:spcAft>
                <a:spcPts val="0"/>
              </a:spcAft>
              <a:buClrTx/>
              <a:buSzTx/>
              <a:buFontTx/>
              <a:buNone/>
              <a:tabLst/>
              <a:defRPr/>
            </a:pPr>
            <a:r>
              <a:rPr lang="en-US" sz="1800" b="0" kern="0" dirty="0" smtClean="0">
                <a:solidFill>
                  <a:schemeClr val="accent2"/>
                </a:solidFill>
                <a:ea typeface="SimSun" charset="0"/>
                <a:cs typeface="SimSun" charset="0"/>
              </a:rPr>
              <a:t>I.O.C Integrates all components of government bodies.</a:t>
            </a:r>
            <a:endParaRPr kumimoji="0" lang="en-US" sz="1800" b="0" i="0" u="none" strike="noStrike" kern="0" cap="none" spc="0" normalizeH="0" baseline="0" noProof="0" dirty="0">
              <a:ln>
                <a:noFill/>
              </a:ln>
              <a:solidFill>
                <a:srgbClr val="FFFFFF"/>
              </a:solidFill>
              <a:effectLst/>
              <a:uLnTx/>
              <a:uFillTx/>
              <a:ea typeface="SimSun" charset="0"/>
              <a:cs typeface="SimSun" charset="0"/>
            </a:endParaRPr>
          </a:p>
        </p:txBody>
      </p:sp>
    </p:spTree>
    <p:extLst>
      <p:ext uri="{BB962C8B-B14F-4D97-AF65-F5344CB8AC3E}">
        <p14:creationId xmlns:p14="http://schemas.microsoft.com/office/powerpoint/2010/main" val="218645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ounded Rectangle 82"/>
          <p:cNvSpPr/>
          <p:nvPr/>
        </p:nvSpPr>
        <p:spPr>
          <a:xfrm>
            <a:off x="3295386" y="4178127"/>
            <a:ext cx="1473289" cy="591800"/>
          </a:xfrm>
          <a:prstGeom prst="roundRect">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prstClr val="black"/>
              </a:solidFill>
            </a:endParaRPr>
          </a:p>
        </p:txBody>
      </p:sp>
      <p:sp>
        <p:nvSpPr>
          <p:cNvPr id="82" name="Rounded Rectangle 81"/>
          <p:cNvSpPr/>
          <p:nvPr/>
        </p:nvSpPr>
        <p:spPr>
          <a:xfrm>
            <a:off x="870038" y="3010184"/>
            <a:ext cx="982663" cy="922337"/>
          </a:xfrm>
          <a:prstGeom prst="roundRect">
            <a:avLst/>
          </a:prstGeom>
          <a:noFill/>
          <a:ln>
            <a:noFill/>
          </a:ln>
        </p:spPr>
        <p:style>
          <a:lnRef idx="2">
            <a:schemeClr val="accent6"/>
          </a:lnRef>
          <a:fillRef idx="1002">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srgbClr val="8E872B"/>
              </a:solidFill>
            </a:endParaRPr>
          </a:p>
        </p:txBody>
      </p:sp>
      <p:sp>
        <p:nvSpPr>
          <p:cNvPr id="21" name="Rounded Rectangle 20"/>
          <p:cNvSpPr/>
          <p:nvPr/>
        </p:nvSpPr>
        <p:spPr>
          <a:xfrm>
            <a:off x="2304124" y="2810019"/>
            <a:ext cx="679450" cy="55562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prstClr val="black"/>
              </a:solidFill>
            </a:endParaRPr>
          </a:p>
        </p:txBody>
      </p:sp>
      <p:sp>
        <p:nvSpPr>
          <p:cNvPr id="10" name="Pentagon 9"/>
          <p:cNvSpPr/>
          <p:nvPr/>
        </p:nvSpPr>
        <p:spPr>
          <a:xfrm rot="10800000">
            <a:off x="2343237" y="5302534"/>
            <a:ext cx="4288162" cy="963612"/>
          </a:xfrm>
          <a:prstGeom prst="homePlat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dirty="0">
              <a:solidFill>
                <a:prstClr val="black"/>
              </a:solidFill>
            </a:endParaRPr>
          </a:p>
        </p:txBody>
      </p:sp>
      <p:sp>
        <p:nvSpPr>
          <p:cNvPr id="8" name="Rounded Rectangle 7"/>
          <p:cNvSpPr/>
          <p:nvPr/>
        </p:nvSpPr>
        <p:spPr>
          <a:xfrm>
            <a:off x="5191213" y="514634"/>
            <a:ext cx="2039938" cy="593725"/>
          </a:xfrm>
          <a:prstGeom prst="roundRect">
            <a:avLst/>
          </a:prstGeom>
          <a:solidFill>
            <a:srgbClr val="1F66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 name="TextBox 5"/>
          <p:cNvSpPr txBox="1"/>
          <p:nvPr/>
        </p:nvSpPr>
        <p:spPr>
          <a:xfrm>
            <a:off x="5490402" y="513046"/>
            <a:ext cx="1455848" cy="600164"/>
          </a:xfrm>
          <a:prstGeom prst="rect">
            <a:avLst/>
          </a:prstGeom>
          <a:noFill/>
          <a:ln>
            <a:noFill/>
          </a:ln>
        </p:spPr>
        <p:txBody>
          <a:bodyPr wrap="none">
            <a:spAutoFit/>
          </a:bodyPr>
          <a:lstStyle/>
          <a:p>
            <a:pPr algn="ctr" defTabSz="914400" fontAlgn="auto">
              <a:spcBef>
                <a:spcPts val="0"/>
              </a:spcBef>
              <a:spcAft>
                <a:spcPts val="0"/>
              </a:spcAft>
              <a:defRPr/>
            </a:pPr>
            <a:r>
              <a:rPr lang="en-US" sz="1100" b="1" dirty="0">
                <a:solidFill>
                  <a:prstClr val="white"/>
                </a:solidFill>
                <a:latin typeface="Calibri"/>
                <a:cs typeface="+mn-cs"/>
              </a:rPr>
              <a:t>Primary Server</a:t>
            </a:r>
          </a:p>
          <a:p>
            <a:pPr algn="ctr" defTabSz="914400" fontAlgn="auto">
              <a:spcBef>
                <a:spcPts val="0"/>
              </a:spcBef>
              <a:spcAft>
                <a:spcPts val="0"/>
              </a:spcAft>
              <a:defRPr/>
            </a:pPr>
            <a:r>
              <a:rPr lang="en-US" sz="1100" dirty="0">
                <a:solidFill>
                  <a:prstClr val="white"/>
                </a:solidFill>
                <a:latin typeface="Calibri"/>
                <a:cs typeface="+mn-cs"/>
              </a:rPr>
              <a:t>DB2/Oracle</a:t>
            </a:r>
          </a:p>
          <a:p>
            <a:pPr algn="ctr" defTabSz="914400" fontAlgn="auto">
              <a:spcBef>
                <a:spcPts val="0"/>
              </a:spcBef>
              <a:spcAft>
                <a:spcPts val="0"/>
              </a:spcAft>
              <a:defRPr/>
            </a:pPr>
            <a:r>
              <a:rPr lang="en-US" sz="1100" dirty="0" smtClean="0">
                <a:solidFill>
                  <a:prstClr val="white"/>
                </a:solidFill>
                <a:latin typeface="Calibri"/>
                <a:cs typeface="+mn-cs"/>
              </a:rPr>
              <a:t>(</a:t>
            </a:r>
            <a:r>
              <a:rPr lang="en-US" sz="1100" dirty="0" err="1" smtClean="0">
                <a:solidFill>
                  <a:prstClr val="white"/>
                </a:solidFill>
                <a:latin typeface="Calibri"/>
                <a:cs typeface="+mn-cs"/>
              </a:rPr>
              <a:t>EviCrypto</a:t>
            </a:r>
            <a:r>
              <a:rPr lang="en-US" sz="1100" dirty="0" smtClean="0">
                <a:solidFill>
                  <a:prstClr val="white"/>
                </a:solidFill>
                <a:latin typeface="Calibri"/>
                <a:cs typeface="+mn-cs"/>
              </a:rPr>
              <a:t>, </a:t>
            </a:r>
            <a:r>
              <a:rPr lang="en-US" sz="1100" dirty="0" err="1" smtClean="0">
                <a:solidFill>
                  <a:prstClr val="white"/>
                </a:solidFill>
                <a:latin typeface="Calibri"/>
                <a:cs typeface="+mn-cs"/>
              </a:rPr>
              <a:t>EviDigital</a:t>
            </a:r>
            <a:r>
              <a:rPr lang="en-US" sz="1100" dirty="0" smtClean="0">
                <a:solidFill>
                  <a:prstClr val="white"/>
                </a:solidFill>
                <a:latin typeface="Calibri"/>
                <a:cs typeface="+mn-cs"/>
              </a:rPr>
              <a:t>)</a:t>
            </a:r>
            <a:endParaRPr lang="en-US" sz="1100" dirty="0">
              <a:solidFill>
                <a:prstClr val="white"/>
              </a:solidFill>
              <a:latin typeface="Calibri"/>
              <a:cs typeface="+mn-cs"/>
            </a:endParaRPr>
          </a:p>
        </p:txBody>
      </p:sp>
      <p:sp>
        <p:nvSpPr>
          <p:cNvPr id="9" name="Oval 8"/>
          <p:cNvSpPr/>
          <p:nvPr/>
        </p:nvSpPr>
        <p:spPr>
          <a:xfrm>
            <a:off x="1563914" y="5283200"/>
            <a:ext cx="973226" cy="970246"/>
          </a:xfrm>
          <a:prstGeom prst="ellipse">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dirty="0">
              <a:solidFill>
                <a:prstClr val="black"/>
              </a:solidFill>
            </a:endParaRPr>
          </a:p>
        </p:txBody>
      </p:sp>
      <p:pic>
        <p:nvPicPr>
          <p:cNvPr id="30731" name="Picture 6" descr="C:\Users\Administrator\Desktop\senzit\1197115544208915882acspike_male_user_icon.svg.med.png"/>
          <p:cNvPicPr>
            <a:picLocks noChangeAspect="1" noChangeArrowheads="1"/>
          </p:cNvPicPr>
          <p:nvPr/>
        </p:nvPicPr>
        <p:blipFill>
          <a:blip r:embed="rId3" cstate="print"/>
          <a:srcRect/>
          <a:stretch>
            <a:fillRect/>
          </a:stretch>
        </p:blipFill>
        <p:spPr bwMode="auto">
          <a:xfrm>
            <a:off x="1730463" y="5339046"/>
            <a:ext cx="646113" cy="612775"/>
          </a:xfrm>
          <a:prstGeom prst="rect">
            <a:avLst/>
          </a:prstGeom>
          <a:noFill/>
          <a:ln w="9525">
            <a:noFill/>
            <a:miter lim="800000"/>
            <a:headEnd/>
            <a:tailEnd/>
          </a:ln>
        </p:spPr>
      </p:pic>
      <p:pic>
        <p:nvPicPr>
          <p:cNvPr id="30732" name="Picture 10"/>
          <p:cNvPicPr>
            <a:picLocks noChangeAspect="1"/>
          </p:cNvPicPr>
          <p:nvPr/>
        </p:nvPicPr>
        <p:blipFill>
          <a:blip r:embed="rId4" cstate="print"/>
          <a:srcRect/>
          <a:stretch>
            <a:fillRect/>
          </a:stretch>
        </p:blipFill>
        <p:spPr bwMode="auto">
          <a:xfrm>
            <a:off x="3027141" y="5481721"/>
            <a:ext cx="403225" cy="403225"/>
          </a:xfrm>
          <a:prstGeom prst="rect">
            <a:avLst/>
          </a:prstGeom>
          <a:noFill/>
          <a:ln w="9525">
            <a:noFill/>
            <a:miter lim="800000"/>
            <a:headEnd/>
            <a:tailEnd/>
          </a:ln>
        </p:spPr>
      </p:pic>
      <p:pic>
        <p:nvPicPr>
          <p:cNvPr id="30733" name="Picture 11"/>
          <p:cNvPicPr>
            <a:picLocks noChangeAspect="1"/>
          </p:cNvPicPr>
          <p:nvPr/>
        </p:nvPicPr>
        <p:blipFill>
          <a:blip r:embed="rId5" cstate="print"/>
          <a:srcRect/>
          <a:stretch>
            <a:fillRect/>
          </a:stretch>
        </p:blipFill>
        <p:spPr bwMode="auto">
          <a:xfrm>
            <a:off x="4197438" y="5645434"/>
            <a:ext cx="349250" cy="349250"/>
          </a:xfrm>
          <a:prstGeom prst="rect">
            <a:avLst/>
          </a:prstGeom>
          <a:noFill/>
          <a:ln w="9525">
            <a:noFill/>
            <a:miter lim="800000"/>
            <a:headEnd/>
            <a:tailEnd/>
          </a:ln>
        </p:spPr>
      </p:pic>
      <p:pic>
        <p:nvPicPr>
          <p:cNvPr id="30734" name="Picture 17"/>
          <p:cNvPicPr>
            <a:picLocks noChangeAspect="1"/>
          </p:cNvPicPr>
          <p:nvPr/>
        </p:nvPicPr>
        <p:blipFill>
          <a:blip r:embed="rId6" cstate="print"/>
          <a:srcRect/>
          <a:stretch>
            <a:fillRect/>
          </a:stretch>
        </p:blipFill>
        <p:spPr bwMode="auto">
          <a:xfrm>
            <a:off x="4924247" y="5611303"/>
            <a:ext cx="417513" cy="417512"/>
          </a:xfrm>
          <a:prstGeom prst="rect">
            <a:avLst/>
          </a:prstGeom>
          <a:noFill/>
          <a:ln w="9525">
            <a:noFill/>
            <a:miter lim="800000"/>
            <a:headEnd/>
            <a:tailEnd/>
          </a:ln>
        </p:spPr>
      </p:pic>
      <p:sp>
        <p:nvSpPr>
          <p:cNvPr id="22" name="TextBox 21"/>
          <p:cNvSpPr txBox="1"/>
          <p:nvPr/>
        </p:nvSpPr>
        <p:spPr>
          <a:xfrm>
            <a:off x="1674901" y="5894671"/>
            <a:ext cx="769937" cy="307975"/>
          </a:xfrm>
          <a:prstGeom prst="rect">
            <a:avLst/>
          </a:prstGeom>
          <a:noFill/>
        </p:spPr>
        <p:txBody>
          <a:bodyPr wrap="none">
            <a:spAutoFit/>
          </a:bodyPr>
          <a:lstStyle/>
          <a:p>
            <a:pPr defTabSz="914400" fontAlgn="auto">
              <a:spcBef>
                <a:spcPts val="0"/>
              </a:spcBef>
              <a:spcAft>
                <a:spcPts val="0"/>
              </a:spcAft>
              <a:defRPr/>
            </a:pPr>
            <a:r>
              <a:rPr lang="en-US" sz="1400" dirty="0">
                <a:solidFill>
                  <a:prstClr val="white"/>
                </a:solidFill>
                <a:latin typeface="Calibri"/>
                <a:cs typeface="+mn-cs"/>
              </a:rPr>
              <a:t>Initiator</a:t>
            </a:r>
          </a:p>
        </p:txBody>
      </p:sp>
      <p:sp>
        <p:nvSpPr>
          <p:cNvPr id="23" name="TextBox 22"/>
          <p:cNvSpPr txBox="1"/>
          <p:nvPr/>
        </p:nvSpPr>
        <p:spPr>
          <a:xfrm>
            <a:off x="2747741" y="5823033"/>
            <a:ext cx="1047082" cy="276999"/>
          </a:xfrm>
          <a:prstGeom prst="rect">
            <a:avLst/>
          </a:prstGeom>
          <a:noFill/>
        </p:spPr>
        <p:txBody>
          <a:bodyPr wrap="none">
            <a:spAutoFit/>
          </a:bodyPr>
          <a:lstStyle/>
          <a:p>
            <a:pPr defTabSz="914400" fontAlgn="auto">
              <a:spcBef>
                <a:spcPts val="0"/>
              </a:spcBef>
              <a:spcAft>
                <a:spcPts val="0"/>
              </a:spcAft>
              <a:defRPr/>
            </a:pPr>
            <a:r>
              <a:rPr lang="en-US" sz="1200" dirty="0" smtClean="0">
                <a:solidFill>
                  <a:prstClr val="white"/>
                </a:solidFill>
                <a:latin typeface="Calibri"/>
                <a:cs typeface="+mn-cs"/>
              </a:rPr>
              <a:t>EVIDENLIGHT</a:t>
            </a:r>
            <a:endParaRPr lang="en-US" sz="1200" dirty="0">
              <a:solidFill>
                <a:prstClr val="white"/>
              </a:solidFill>
              <a:latin typeface="Calibri"/>
              <a:cs typeface="+mn-cs"/>
            </a:endParaRPr>
          </a:p>
        </p:txBody>
      </p:sp>
      <p:sp>
        <p:nvSpPr>
          <p:cNvPr id="33" name="TextBox 32"/>
          <p:cNvSpPr txBox="1"/>
          <p:nvPr/>
        </p:nvSpPr>
        <p:spPr>
          <a:xfrm>
            <a:off x="3938676" y="5958171"/>
            <a:ext cx="835485" cy="276999"/>
          </a:xfrm>
          <a:prstGeom prst="rect">
            <a:avLst/>
          </a:prstGeom>
          <a:noFill/>
        </p:spPr>
        <p:txBody>
          <a:bodyPr wrap="none">
            <a:spAutoFit/>
          </a:bodyPr>
          <a:lstStyle/>
          <a:p>
            <a:pPr defTabSz="914400" fontAlgn="auto">
              <a:spcBef>
                <a:spcPts val="0"/>
              </a:spcBef>
              <a:spcAft>
                <a:spcPts val="0"/>
              </a:spcAft>
              <a:defRPr/>
            </a:pPr>
            <a:r>
              <a:rPr lang="en-US" sz="1200" dirty="0">
                <a:solidFill>
                  <a:prstClr val="white"/>
                </a:solidFill>
                <a:latin typeface="Calibri"/>
                <a:cs typeface="+mn-cs"/>
              </a:rPr>
              <a:t>EVIMEDIA</a:t>
            </a:r>
          </a:p>
        </p:txBody>
      </p:sp>
      <p:sp>
        <p:nvSpPr>
          <p:cNvPr id="34" name="TextBox 33"/>
          <p:cNvSpPr txBox="1"/>
          <p:nvPr/>
        </p:nvSpPr>
        <p:spPr>
          <a:xfrm>
            <a:off x="4800688" y="5960455"/>
            <a:ext cx="684803" cy="276999"/>
          </a:xfrm>
          <a:prstGeom prst="rect">
            <a:avLst/>
          </a:prstGeom>
          <a:noFill/>
        </p:spPr>
        <p:txBody>
          <a:bodyPr wrap="none">
            <a:spAutoFit/>
          </a:bodyPr>
          <a:lstStyle/>
          <a:p>
            <a:pPr defTabSz="914400" fontAlgn="auto">
              <a:spcBef>
                <a:spcPts val="0"/>
              </a:spcBef>
              <a:spcAft>
                <a:spcPts val="0"/>
              </a:spcAft>
              <a:defRPr/>
            </a:pPr>
            <a:r>
              <a:rPr lang="en-US" sz="1200" dirty="0">
                <a:solidFill>
                  <a:prstClr val="white"/>
                </a:solidFill>
                <a:latin typeface="Calibri"/>
                <a:cs typeface="+mn-cs"/>
              </a:rPr>
              <a:t>EVIEDIT</a:t>
            </a:r>
          </a:p>
        </p:txBody>
      </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922" y="4551483"/>
            <a:ext cx="711478" cy="7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Box 24"/>
          <p:cNvSpPr txBox="1"/>
          <p:nvPr/>
        </p:nvSpPr>
        <p:spPr>
          <a:xfrm>
            <a:off x="957351" y="5135846"/>
            <a:ext cx="808037" cy="292100"/>
          </a:xfrm>
          <a:prstGeom prst="rect">
            <a:avLst/>
          </a:prstGeom>
          <a:noFill/>
        </p:spPr>
        <p:txBody>
          <a:bodyPr wrap="none">
            <a:spAutoFit/>
          </a:bodyPr>
          <a:lstStyle/>
          <a:p>
            <a:pPr defTabSz="914400" fontAlgn="auto">
              <a:spcBef>
                <a:spcPts val="0"/>
              </a:spcBef>
              <a:spcAft>
                <a:spcPts val="0"/>
              </a:spcAft>
              <a:defRPr/>
            </a:pPr>
            <a:r>
              <a:rPr lang="en-US" sz="1300" b="1" dirty="0">
                <a:solidFill>
                  <a:prstClr val="black"/>
                </a:solidFill>
                <a:latin typeface="Calibri"/>
                <a:cs typeface="+mn-cs"/>
              </a:rPr>
              <a:t>Recorder</a:t>
            </a:r>
          </a:p>
        </p:txBody>
      </p:sp>
      <p:sp>
        <p:nvSpPr>
          <p:cNvPr id="30" name="Bent-Up Arrow 29"/>
          <p:cNvSpPr/>
          <p:nvPr/>
        </p:nvSpPr>
        <p:spPr>
          <a:xfrm flipH="1">
            <a:off x="1225496" y="5427946"/>
            <a:ext cx="317642" cy="511175"/>
          </a:xfrm>
          <a:prstGeom prst="bentUpArrow">
            <a:avLst>
              <a:gd name="adj1" fmla="val 7432"/>
              <a:gd name="adj2" fmla="val 18758"/>
              <a:gd name="adj3" fmla="val 1941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4" name="Bent-Up Arrow 3"/>
          <p:cNvSpPr/>
          <p:nvPr/>
        </p:nvSpPr>
        <p:spPr>
          <a:xfrm rot="16200000" flipV="1">
            <a:off x="1320095" y="388427"/>
            <a:ext cx="2487612" cy="2568575"/>
          </a:xfrm>
          <a:prstGeom prst="bentUpArrow">
            <a:avLst>
              <a:gd name="adj1" fmla="val 612"/>
              <a:gd name="adj2" fmla="val 1944"/>
              <a:gd name="adj3" fmla="val 2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32" name="TextBox 31"/>
          <p:cNvSpPr txBox="1"/>
          <p:nvPr/>
        </p:nvSpPr>
        <p:spPr>
          <a:xfrm>
            <a:off x="265201" y="3826159"/>
            <a:ext cx="1019175" cy="293687"/>
          </a:xfrm>
          <a:prstGeom prst="rect">
            <a:avLst/>
          </a:prstGeom>
          <a:noFill/>
        </p:spPr>
        <p:txBody>
          <a:bodyPr wrap="none">
            <a:spAutoFit/>
          </a:bodyPr>
          <a:lstStyle/>
          <a:p>
            <a:pPr defTabSz="914400" fontAlgn="auto">
              <a:spcBef>
                <a:spcPts val="0"/>
              </a:spcBef>
              <a:spcAft>
                <a:spcPts val="0"/>
              </a:spcAft>
              <a:defRPr/>
            </a:pPr>
            <a:r>
              <a:rPr lang="en-US" sz="1300" b="1" dirty="0">
                <a:solidFill>
                  <a:prstClr val="black"/>
                </a:solidFill>
                <a:latin typeface="Calibri"/>
                <a:cs typeface="+mn-cs"/>
              </a:rPr>
              <a:t>Local Server</a:t>
            </a:r>
          </a:p>
        </p:txBody>
      </p:sp>
      <p:sp>
        <p:nvSpPr>
          <p:cNvPr id="35" name="Bent-Up Arrow 34"/>
          <p:cNvSpPr/>
          <p:nvPr/>
        </p:nvSpPr>
        <p:spPr>
          <a:xfrm flipH="1" flipV="1">
            <a:off x="2616200" y="886108"/>
            <a:ext cx="1206281" cy="383892"/>
          </a:xfrm>
          <a:prstGeom prst="bentUpArrow">
            <a:avLst>
              <a:gd name="adj1" fmla="val 5429"/>
              <a:gd name="adj2" fmla="val 13857"/>
              <a:gd name="adj3" fmla="val 2266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 name="Rounded Rectangle 4"/>
          <p:cNvSpPr/>
          <p:nvPr/>
        </p:nvSpPr>
        <p:spPr>
          <a:xfrm>
            <a:off x="2181872" y="1364937"/>
            <a:ext cx="974637" cy="392048"/>
          </a:xfrm>
          <a:prstGeom prst="roundRect">
            <a:avLst/>
          </a:prstGeom>
          <a:solidFill>
            <a:srgbClr val="1F66B0"/>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 name="TextBox 6"/>
          <p:cNvSpPr txBox="1"/>
          <p:nvPr/>
        </p:nvSpPr>
        <p:spPr>
          <a:xfrm>
            <a:off x="2292434" y="1395510"/>
            <a:ext cx="765087" cy="307777"/>
          </a:xfrm>
          <a:prstGeom prst="rect">
            <a:avLst/>
          </a:prstGeom>
          <a:noFill/>
        </p:spPr>
        <p:txBody>
          <a:bodyPr wrap="square">
            <a:spAutoFit/>
          </a:bodyPr>
          <a:lstStyle/>
          <a:p>
            <a:pPr defTabSz="914400" fontAlgn="auto">
              <a:spcBef>
                <a:spcPts val="0"/>
              </a:spcBef>
              <a:spcAft>
                <a:spcPts val="0"/>
              </a:spcAft>
              <a:defRPr/>
            </a:pPr>
            <a:r>
              <a:rPr lang="en-US" sz="1400" dirty="0" smtClean="0">
                <a:solidFill>
                  <a:prstClr val="white"/>
                </a:solidFill>
                <a:latin typeface="Calibri"/>
                <a:cs typeface="+mn-cs"/>
              </a:rPr>
              <a:t>   UDB</a:t>
            </a:r>
            <a:endParaRPr lang="en-US" sz="1400" dirty="0">
              <a:solidFill>
                <a:prstClr val="white"/>
              </a:solidFill>
              <a:latin typeface="Calibri"/>
              <a:cs typeface="+mn-cs"/>
            </a:endParaRPr>
          </a:p>
        </p:txBody>
      </p:sp>
      <p:sp>
        <p:nvSpPr>
          <p:cNvPr id="20" name="TextBox 19"/>
          <p:cNvSpPr txBox="1"/>
          <p:nvPr/>
        </p:nvSpPr>
        <p:spPr>
          <a:xfrm>
            <a:off x="2239604" y="3123173"/>
            <a:ext cx="870751" cy="292388"/>
          </a:xfrm>
          <a:prstGeom prst="rect">
            <a:avLst/>
          </a:prstGeom>
          <a:noFill/>
        </p:spPr>
        <p:txBody>
          <a:bodyPr wrap="none">
            <a:spAutoFit/>
          </a:bodyPr>
          <a:lstStyle/>
          <a:p>
            <a:pPr defTabSz="914400" fontAlgn="auto">
              <a:spcBef>
                <a:spcPts val="0"/>
              </a:spcBef>
              <a:spcAft>
                <a:spcPts val="0"/>
              </a:spcAft>
              <a:defRPr/>
            </a:pPr>
            <a:r>
              <a:rPr lang="en-US" sz="1300" b="1" dirty="0" smtClean="0">
                <a:solidFill>
                  <a:prstClr val="black"/>
                </a:solidFill>
                <a:latin typeface="Calibri"/>
                <a:cs typeface="+mn-cs"/>
              </a:rPr>
              <a:t>Scheduler</a:t>
            </a:r>
            <a:endParaRPr lang="en-US" sz="1300" b="1" dirty="0">
              <a:solidFill>
                <a:prstClr val="black"/>
              </a:solidFill>
              <a:latin typeface="Calibri"/>
              <a:cs typeface="+mn-cs"/>
            </a:endParaRPr>
          </a:p>
        </p:txBody>
      </p:sp>
      <p:sp>
        <p:nvSpPr>
          <p:cNvPr id="81" name="Rounded Rectangle 80"/>
          <p:cNvSpPr/>
          <p:nvPr/>
        </p:nvSpPr>
        <p:spPr>
          <a:xfrm>
            <a:off x="3456076" y="2451789"/>
            <a:ext cx="1476374" cy="570811"/>
          </a:xfrm>
          <a:prstGeom prst="roundRect">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r>
              <a:rPr lang="en-US" sz="1200" dirty="0" smtClean="0">
                <a:solidFill>
                  <a:schemeClr val="bg1"/>
                </a:solidFill>
              </a:rPr>
              <a:t>                  </a:t>
            </a:r>
            <a:r>
              <a:rPr lang="en-US" sz="1050" dirty="0" smtClean="0">
                <a:solidFill>
                  <a:schemeClr val="bg1"/>
                </a:solidFill>
              </a:rPr>
              <a:t>Video conferencing Unit </a:t>
            </a:r>
            <a:endParaRPr lang="en-US" sz="1050" dirty="0">
              <a:solidFill>
                <a:schemeClr val="bg1"/>
              </a:solidFill>
            </a:endParaRPr>
          </a:p>
        </p:txBody>
      </p:sp>
      <p:pic>
        <p:nvPicPr>
          <p:cNvPr id="39" name="Picture 38"/>
          <p:cNvPicPr>
            <a:picLocks noChangeAspect="1"/>
          </p:cNvPicPr>
          <p:nvPr/>
        </p:nvPicPr>
        <p:blipFill>
          <a:blip r:embed="rId8" cstate="print"/>
          <a:srcRect/>
          <a:stretch>
            <a:fillRect/>
          </a:stretch>
        </p:blipFill>
        <p:spPr bwMode="auto">
          <a:xfrm>
            <a:off x="3619491" y="2435044"/>
            <a:ext cx="405980" cy="399639"/>
          </a:xfrm>
          <a:prstGeom prst="rect">
            <a:avLst/>
          </a:prstGeom>
          <a:noFill/>
          <a:ln w="9525">
            <a:noFill/>
            <a:miter lim="800000"/>
            <a:headEnd/>
            <a:tailEnd/>
          </a:ln>
        </p:spPr>
      </p:pic>
      <p:pic>
        <p:nvPicPr>
          <p:cNvPr id="46" name="Picture 45"/>
          <p:cNvPicPr>
            <a:picLocks noChangeAspect="1"/>
          </p:cNvPicPr>
          <p:nvPr/>
        </p:nvPicPr>
        <p:blipFill>
          <a:blip r:embed="rId9" cstate="print"/>
          <a:srcRect/>
          <a:stretch>
            <a:fillRect/>
          </a:stretch>
        </p:blipFill>
        <p:spPr bwMode="auto">
          <a:xfrm>
            <a:off x="3413402" y="4272200"/>
            <a:ext cx="494374" cy="433388"/>
          </a:xfrm>
          <a:prstGeom prst="rect">
            <a:avLst/>
          </a:prstGeom>
          <a:noFill/>
          <a:ln w="9525">
            <a:noFill/>
            <a:miter lim="800000"/>
            <a:headEnd/>
            <a:tailEnd/>
          </a:ln>
        </p:spPr>
      </p:pic>
      <p:sp>
        <p:nvSpPr>
          <p:cNvPr id="57" name="TextBox 56"/>
          <p:cNvSpPr txBox="1"/>
          <p:nvPr/>
        </p:nvSpPr>
        <p:spPr>
          <a:xfrm>
            <a:off x="3927203" y="4348088"/>
            <a:ext cx="722224" cy="307777"/>
          </a:xfrm>
          <a:prstGeom prst="rect">
            <a:avLst/>
          </a:prstGeom>
          <a:noFill/>
        </p:spPr>
        <p:txBody>
          <a:bodyPr wrap="square">
            <a:spAutoFit/>
          </a:bodyPr>
          <a:lstStyle/>
          <a:p>
            <a:pPr defTabSz="914400" fontAlgn="auto">
              <a:spcBef>
                <a:spcPts val="0"/>
              </a:spcBef>
              <a:spcAft>
                <a:spcPts val="0"/>
              </a:spcAft>
              <a:defRPr/>
            </a:pPr>
            <a:r>
              <a:rPr lang="en-US" sz="1400" dirty="0">
                <a:solidFill>
                  <a:prstClr val="white"/>
                </a:solidFill>
                <a:latin typeface="Calibri"/>
                <a:cs typeface="+mn-cs"/>
              </a:rPr>
              <a:t>Portal</a:t>
            </a:r>
          </a:p>
        </p:txBody>
      </p:sp>
      <p:sp>
        <p:nvSpPr>
          <p:cNvPr id="59" name="Rounded Rectangle 58"/>
          <p:cNvSpPr/>
          <p:nvPr/>
        </p:nvSpPr>
        <p:spPr>
          <a:xfrm>
            <a:off x="5334088" y="4284946"/>
            <a:ext cx="1103313" cy="461963"/>
          </a:xfrm>
          <a:prstGeom prst="roundRect">
            <a:avLst/>
          </a:prstGeom>
          <a:solidFill>
            <a:srgbClr val="1F66B0"/>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fontAlgn="auto">
              <a:spcBef>
                <a:spcPts val="0"/>
              </a:spcBef>
              <a:spcAft>
                <a:spcPts val="0"/>
              </a:spcAft>
              <a:defRPr/>
            </a:pPr>
            <a:endParaRPr lang="en-US" dirty="0">
              <a:solidFill>
                <a:prstClr val="white"/>
              </a:solidFill>
            </a:endParaRPr>
          </a:p>
        </p:txBody>
      </p:sp>
      <p:sp>
        <p:nvSpPr>
          <p:cNvPr id="51" name="TextBox 50"/>
          <p:cNvSpPr txBox="1"/>
          <p:nvPr/>
        </p:nvSpPr>
        <p:spPr>
          <a:xfrm>
            <a:off x="5348376" y="4272246"/>
            <a:ext cx="919162" cy="461963"/>
          </a:xfrm>
          <a:prstGeom prst="rect">
            <a:avLst/>
          </a:prstGeom>
          <a:noFill/>
        </p:spPr>
        <p:txBody>
          <a:bodyPr wrap="none">
            <a:spAutoFit/>
          </a:bodyPr>
          <a:lstStyle/>
          <a:p>
            <a:pPr algn="ctr" defTabSz="914400" fontAlgn="auto">
              <a:spcBef>
                <a:spcPts val="0"/>
              </a:spcBef>
              <a:spcAft>
                <a:spcPts val="0"/>
              </a:spcAft>
              <a:defRPr/>
            </a:pPr>
            <a:r>
              <a:rPr lang="en-US" sz="1200" dirty="0">
                <a:solidFill>
                  <a:prstClr val="white"/>
                </a:solidFill>
                <a:latin typeface="Calibri"/>
                <a:cs typeface="+mn-cs"/>
              </a:rPr>
              <a:t>Compliance</a:t>
            </a:r>
          </a:p>
          <a:p>
            <a:pPr algn="ctr" defTabSz="914400" fontAlgn="auto">
              <a:spcBef>
                <a:spcPts val="0"/>
              </a:spcBef>
              <a:spcAft>
                <a:spcPts val="0"/>
              </a:spcAft>
              <a:defRPr/>
            </a:pPr>
            <a:r>
              <a:rPr lang="en-US" sz="1200" dirty="0">
                <a:solidFill>
                  <a:prstClr val="white"/>
                </a:solidFill>
                <a:latin typeface="Calibri"/>
                <a:cs typeface="+mn-cs"/>
              </a:rPr>
              <a:t> Manager</a:t>
            </a:r>
          </a:p>
        </p:txBody>
      </p:sp>
      <p:sp>
        <p:nvSpPr>
          <p:cNvPr id="64" name="Left Arrow 63"/>
          <p:cNvSpPr/>
          <p:nvPr/>
        </p:nvSpPr>
        <p:spPr>
          <a:xfrm>
            <a:off x="4959481" y="1089309"/>
            <a:ext cx="2166849" cy="180691"/>
          </a:xfrm>
          <a:prstGeom prst="leftArrow">
            <a:avLst>
              <a:gd name="adj1" fmla="val 18877"/>
              <a:gd name="adj2" fmla="val 486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6" name="L-Shape 55"/>
          <p:cNvSpPr/>
          <p:nvPr/>
        </p:nvSpPr>
        <p:spPr>
          <a:xfrm flipH="1">
            <a:off x="6426197" y="1179654"/>
            <a:ext cx="703351" cy="3430446"/>
          </a:xfrm>
          <a:prstGeom prst="corner">
            <a:avLst>
              <a:gd name="adj1" fmla="val 3745"/>
              <a:gd name="adj2" fmla="val 48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2" name="Up Arrow 71"/>
          <p:cNvSpPr/>
          <p:nvPr/>
        </p:nvSpPr>
        <p:spPr>
          <a:xfrm>
            <a:off x="1239925" y="3632200"/>
            <a:ext cx="121443" cy="883727"/>
          </a:xfrm>
          <a:prstGeom prst="upArrow">
            <a:avLst>
              <a:gd name="adj1" fmla="val 15262"/>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4" name="Bent-Up Arrow 73"/>
          <p:cNvSpPr/>
          <p:nvPr/>
        </p:nvSpPr>
        <p:spPr>
          <a:xfrm rot="5400000" flipV="1">
            <a:off x="3445061" y="3062384"/>
            <a:ext cx="452155" cy="3887877"/>
          </a:xfrm>
          <a:prstGeom prst="bentUpArrow">
            <a:avLst>
              <a:gd name="adj1" fmla="val 3711"/>
              <a:gd name="adj2" fmla="val 13996"/>
              <a:gd name="adj3" fmla="val 2750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7" name="Up Arrow 66"/>
          <p:cNvSpPr/>
          <p:nvPr/>
        </p:nvSpPr>
        <p:spPr>
          <a:xfrm>
            <a:off x="3398684" y="4783420"/>
            <a:ext cx="243612" cy="519114"/>
          </a:xfrm>
          <a:prstGeom prst="upArrow">
            <a:avLst>
              <a:gd name="adj1" fmla="val 22167"/>
              <a:gd name="adj2" fmla="val 81963"/>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5" name="L-Shape 74"/>
          <p:cNvSpPr/>
          <p:nvPr/>
        </p:nvSpPr>
        <p:spPr>
          <a:xfrm flipH="1">
            <a:off x="6438896" y="2820904"/>
            <a:ext cx="577155" cy="1613696"/>
          </a:xfrm>
          <a:prstGeom prst="corner">
            <a:avLst>
              <a:gd name="adj1" fmla="val 3986"/>
              <a:gd name="adj2" fmla="val 394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6" name="Left Arrow 75"/>
          <p:cNvSpPr/>
          <p:nvPr/>
        </p:nvSpPr>
        <p:spPr>
          <a:xfrm>
            <a:off x="4984837" y="2755592"/>
            <a:ext cx="2031213" cy="130625"/>
          </a:xfrm>
          <a:prstGeom prst="leftArrow">
            <a:avLst>
              <a:gd name="adj1" fmla="val 16069"/>
              <a:gd name="adj2" fmla="val 9863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8" name="L-Shape 77"/>
          <p:cNvSpPr/>
          <p:nvPr/>
        </p:nvSpPr>
        <p:spPr>
          <a:xfrm flipH="1">
            <a:off x="6489698" y="469899"/>
            <a:ext cx="1452651" cy="5213633"/>
          </a:xfrm>
          <a:prstGeom prst="corner">
            <a:avLst>
              <a:gd name="adj1" fmla="val 2046"/>
              <a:gd name="adj2" fmla="val 222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9" name="Bent-Up Arrow 78"/>
          <p:cNvSpPr/>
          <p:nvPr/>
        </p:nvSpPr>
        <p:spPr>
          <a:xfrm rot="5400000" flipV="1">
            <a:off x="4453081" y="2192482"/>
            <a:ext cx="5736938" cy="1790700"/>
          </a:xfrm>
          <a:prstGeom prst="bentUpArrow">
            <a:avLst>
              <a:gd name="adj1" fmla="val 1596"/>
              <a:gd name="adj2" fmla="val 4174"/>
              <a:gd name="adj3" fmla="val 892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3" name="TextBox 62"/>
          <p:cNvSpPr txBox="1"/>
          <p:nvPr/>
        </p:nvSpPr>
        <p:spPr>
          <a:xfrm>
            <a:off x="4354551" y="5302534"/>
            <a:ext cx="1611312" cy="338137"/>
          </a:xfrm>
          <a:prstGeom prst="rect">
            <a:avLst/>
          </a:prstGeom>
          <a:noFill/>
        </p:spPr>
        <p:txBody>
          <a:bodyPr wrap="none">
            <a:spAutoFit/>
          </a:bodyPr>
          <a:lstStyle/>
          <a:p>
            <a:pPr defTabSz="914400" fontAlgn="auto">
              <a:spcBef>
                <a:spcPts val="0"/>
              </a:spcBef>
              <a:spcAft>
                <a:spcPts val="0"/>
              </a:spcAft>
              <a:defRPr/>
            </a:pPr>
            <a:r>
              <a:rPr lang="en-US" sz="1600" dirty="0">
                <a:solidFill>
                  <a:prstClr val="white"/>
                </a:solidFill>
                <a:latin typeface="Calibri"/>
                <a:cs typeface="+mn-cs"/>
              </a:rPr>
              <a:t>Authorized Users</a:t>
            </a:r>
          </a:p>
        </p:txBody>
      </p:sp>
      <p:sp>
        <p:nvSpPr>
          <p:cNvPr id="65" name="TextBox 64"/>
          <p:cNvSpPr txBox="1"/>
          <p:nvPr/>
        </p:nvSpPr>
        <p:spPr>
          <a:xfrm>
            <a:off x="6708134" y="5375756"/>
            <a:ext cx="798708" cy="307777"/>
          </a:xfrm>
          <a:prstGeom prst="rect">
            <a:avLst/>
          </a:prstGeom>
          <a:noFill/>
        </p:spPr>
        <p:txBody>
          <a:bodyPr wrap="square">
            <a:spAutoFit/>
          </a:bodyPr>
          <a:lstStyle>
            <a:defPPr>
              <a:defRPr lang="en-US"/>
            </a:defPPr>
            <a:lvl1pPr>
              <a:defRPr sz="1400">
                <a:solidFill>
                  <a:schemeClr val="bg1"/>
                </a:solidFill>
              </a:defRPr>
            </a:lvl1pPr>
          </a:lstStyle>
          <a:p>
            <a:pPr defTabSz="914400" fontAlgn="auto">
              <a:spcBef>
                <a:spcPts val="0"/>
              </a:spcBef>
              <a:spcAft>
                <a:spcPts val="0"/>
              </a:spcAft>
              <a:defRPr/>
            </a:pPr>
            <a:r>
              <a:rPr lang="en-US" dirty="0">
                <a:solidFill>
                  <a:prstClr val="black"/>
                </a:solidFill>
                <a:latin typeface="Calibri"/>
                <a:cs typeface="+mn-cs"/>
              </a:rPr>
              <a:t>Storing</a:t>
            </a:r>
          </a:p>
        </p:txBody>
      </p:sp>
      <p:sp>
        <p:nvSpPr>
          <p:cNvPr id="66" name="TextBox 65"/>
          <p:cNvSpPr txBox="1"/>
          <p:nvPr/>
        </p:nvSpPr>
        <p:spPr>
          <a:xfrm>
            <a:off x="6735851" y="5631146"/>
            <a:ext cx="719137" cy="307975"/>
          </a:xfrm>
          <a:prstGeom prst="rect">
            <a:avLst/>
          </a:prstGeom>
          <a:noFill/>
        </p:spPr>
        <p:txBody>
          <a:bodyPr>
            <a:spAutoFit/>
          </a:bodyPr>
          <a:lstStyle>
            <a:defPPr>
              <a:defRPr lang="en-US"/>
            </a:defPPr>
            <a:lvl1pPr>
              <a:defRPr sz="1400">
                <a:solidFill>
                  <a:schemeClr val="bg1"/>
                </a:solidFill>
              </a:defRPr>
            </a:lvl1pPr>
          </a:lstStyle>
          <a:p>
            <a:pPr defTabSz="914400" fontAlgn="auto">
              <a:spcBef>
                <a:spcPts val="0"/>
              </a:spcBef>
              <a:spcAft>
                <a:spcPts val="0"/>
              </a:spcAft>
              <a:defRPr/>
            </a:pPr>
            <a:r>
              <a:rPr lang="en-US" dirty="0">
                <a:solidFill>
                  <a:prstClr val="black"/>
                </a:solidFill>
                <a:latin typeface="Calibri"/>
                <a:cs typeface="+mn-cs"/>
              </a:rPr>
              <a:t>Editing</a:t>
            </a:r>
          </a:p>
        </p:txBody>
      </p:sp>
      <p:sp>
        <p:nvSpPr>
          <p:cNvPr id="36" name="TextBox 35"/>
          <p:cNvSpPr txBox="1"/>
          <p:nvPr/>
        </p:nvSpPr>
        <p:spPr>
          <a:xfrm>
            <a:off x="605752" y="0"/>
            <a:ext cx="7420648" cy="369332"/>
          </a:xfrm>
          <a:prstGeom prst="rect">
            <a:avLst/>
          </a:prstGeom>
          <a:noFill/>
        </p:spPr>
        <p:txBody>
          <a:bodyPr wrap="square">
            <a:spAutoFit/>
          </a:bodyPr>
          <a:lstStyle/>
          <a:p>
            <a:pPr defTabSz="914400" fontAlgn="auto">
              <a:spcBef>
                <a:spcPts val="0"/>
              </a:spcBef>
              <a:spcAft>
                <a:spcPts val="0"/>
              </a:spcAft>
              <a:defRPr/>
            </a:pPr>
            <a:r>
              <a:rPr lang="en-US" dirty="0" smtClean="0">
                <a:solidFill>
                  <a:schemeClr val="accent2"/>
                </a:solidFill>
                <a:latin typeface="Calibri"/>
                <a:cs typeface="+mn-cs"/>
              </a:rPr>
              <a:t>RTMCM SYSTEM </a:t>
            </a:r>
            <a:r>
              <a:rPr lang="en-US" dirty="0" smtClean="0">
                <a:solidFill>
                  <a:schemeClr val="accent2"/>
                </a:solidFill>
                <a:latin typeface="Calibri"/>
                <a:cs typeface="+mn-cs"/>
              </a:rPr>
              <a:t>WITH INITIATOR</a:t>
            </a:r>
            <a:endParaRPr lang="en-US" dirty="0">
              <a:solidFill>
                <a:schemeClr val="accent2"/>
              </a:solidFill>
              <a:latin typeface="Calibri"/>
              <a:cs typeface="+mn-cs"/>
            </a:endParaRPr>
          </a:p>
        </p:txBody>
      </p:sp>
      <p:sp>
        <p:nvSpPr>
          <p:cNvPr id="87" name="Right Arrow 86"/>
          <p:cNvSpPr/>
          <p:nvPr/>
        </p:nvSpPr>
        <p:spPr>
          <a:xfrm rot="5400000">
            <a:off x="2390494" y="2004804"/>
            <a:ext cx="578230" cy="136263"/>
          </a:xfrm>
          <a:prstGeom prst="rightArrow">
            <a:avLst>
              <a:gd name="adj1" fmla="val 12771"/>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grpSp>
        <p:nvGrpSpPr>
          <p:cNvPr id="13" name="Group 12"/>
          <p:cNvGrpSpPr/>
          <p:nvPr/>
        </p:nvGrpSpPr>
        <p:grpSpPr>
          <a:xfrm>
            <a:off x="5953963" y="1390046"/>
            <a:ext cx="1040888" cy="1100263"/>
            <a:chOff x="4635838" y="1716371"/>
            <a:chExt cx="1040888" cy="1100263"/>
          </a:xfrm>
        </p:grpSpPr>
        <p:pic>
          <p:nvPicPr>
            <p:cNvPr id="37" name="Picture 36"/>
            <p:cNvPicPr>
              <a:picLocks noChangeAspect="1"/>
            </p:cNvPicPr>
            <p:nvPr/>
          </p:nvPicPr>
          <p:blipFill>
            <a:blip r:embed="rId10" cstate="print"/>
            <a:srcRect/>
            <a:stretch>
              <a:fillRect/>
            </a:stretch>
          </p:blipFill>
          <p:spPr bwMode="auto">
            <a:xfrm rot="21385114">
              <a:off x="4855288" y="2300696"/>
              <a:ext cx="519113" cy="515938"/>
            </a:xfrm>
            <a:prstGeom prst="rect">
              <a:avLst/>
            </a:prstGeom>
            <a:noFill/>
            <a:ln w="9525">
              <a:noFill/>
              <a:miter lim="800000"/>
              <a:headEnd/>
              <a:tailEnd/>
            </a:ln>
          </p:spPr>
        </p:pic>
        <p:pic>
          <p:nvPicPr>
            <p:cNvPr id="93" name="Picture 92"/>
            <p:cNvPicPr>
              <a:picLocks noChangeAspect="1"/>
            </p:cNvPicPr>
            <p:nvPr/>
          </p:nvPicPr>
          <p:blipFill>
            <a:blip r:embed="rId10" cstate="print"/>
            <a:srcRect/>
            <a:stretch>
              <a:fillRect/>
            </a:stretch>
          </p:blipFill>
          <p:spPr bwMode="auto">
            <a:xfrm rot="7200000">
              <a:off x="4633456" y="1718753"/>
              <a:ext cx="519113" cy="514350"/>
            </a:xfrm>
            <a:prstGeom prst="rect">
              <a:avLst/>
            </a:prstGeom>
            <a:noFill/>
            <a:ln w="9525">
              <a:noFill/>
              <a:miter lim="800000"/>
              <a:headEnd/>
              <a:tailEnd/>
            </a:ln>
          </p:spPr>
        </p:pic>
        <p:pic>
          <p:nvPicPr>
            <p:cNvPr id="94" name="Picture 93"/>
            <p:cNvPicPr>
              <a:picLocks noChangeAspect="1"/>
            </p:cNvPicPr>
            <p:nvPr/>
          </p:nvPicPr>
          <p:blipFill>
            <a:blip r:embed="rId10" cstate="print"/>
            <a:srcRect/>
            <a:stretch>
              <a:fillRect/>
            </a:stretch>
          </p:blipFill>
          <p:spPr bwMode="auto">
            <a:xfrm rot="13500000">
              <a:off x="5159995" y="1726690"/>
              <a:ext cx="519112" cy="514350"/>
            </a:xfrm>
            <a:prstGeom prst="rect">
              <a:avLst/>
            </a:prstGeom>
            <a:noFill/>
            <a:ln w="9525">
              <a:noFill/>
              <a:miter lim="800000"/>
              <a:headEnd/>
              <a:tailEnd/>
            </a:ln>
          </p:spPr>
        </p:pic>
      </p:grpSp>
      <p:pic>
        <p:nvPicPr>
          <p:cNvPr id="38" name="Picture 37"/>
          <p:cNvPicPr>
            <a:picLocks noChangeAspect="1"/>
          </p:cNvPicPr>
          <p:nvPr/>
        </p:nvPicPr>
        <p:blipFill>
          <a:blip r:embed="rId11" cstate="print"/>
          <a:srcRect/>
          <a:stretch>
            <a:fillRect/>
          </a:stretch>
        </p:blipFill>
        <p:spPr bwMode="auto">
          <a:xfrm>
            <a:off x="512850" y="2499008"/>
            <a:ext cx="1425292" cy="1425292"/>
          </a:xfrm>
          <a:prstGeom prst="rect">
            <a:avLst/>
          </a:prstGeom>
          <a:noFill/>
          <a:ln w="9525">
            <a:noFill/>
            <a:miter lim="800000"/>
            <a:headEnd/>
            <a:tailEnd/>
          </a:ln>
        </p:spPr>
      </p:pic>
      <p:pic>
        <p:nvPicPr>
          <p:cNvPr id="95" name="Picture 94"/>
          <p:cNvPicPr>
            <a:picLocks noChangeAspect="1"/>
          </p:cNvPicPr>
          <p:nvPr/>
        </p:nvPicPr>
        <p:blipFill>
          <a:blip r:embed="rId11" cstate="print"/>
          <a:srcRect/>
          <a:stretch>
            <a:fillRect/>
          </a:stretch>
        </p:blipFill>
        <p:spPr bwMode="auto">
          <a:xfrm>
            <a:off x="3698963" y="95534"/>
            <a:ext cx="1370013" cy="1370012"/>
          </a:xfrm>
          <a:prstGeom prst="rect">
            <a:avLst/>
          </a:prstGeom>
          <a:noFill/>
          <a:ln w="9525">
            <a:noFill/>
            <a:miter lim="800000"/>
            <a:headEnd/>
            <a:tailEnd/>
          </a:ln>
        </p:spPr>
      </p:pic>
      <p:pic>
        <p:nvPicPr>
          <p:cNvPr id="1028" name="Picture 4" descr="C:\Users\Administrator\Desktop\senzit\database.png"/>
          <p:cNvPicPr>
            <a:picLocks noChangeAspect="1" noChangeArrowheads="1"/>
          </p:cNvPicPr>
          <p:nvPr/>
        </p:nvPicPr>
        <p:blipFill>
          <a:blip r:embed="rId12" cstate="print"/>
          <a:srcRect/>
          <a:stretch>
            <a:fillRect/>
          </a:stretch>
        </p:blipFill>
        <p:spPr bwMode="auto">
          <a:xfrm>
            <a:off x="4457788" y="728946"/>
            <a:ext cx="466725" cy="502954"/>
          </a:xfrm>
          <a:prstGeom prst="rect">
            <a:avLst/>
          </a:prstGeom>
          <a:noFill/>
          <a:ln w="9525">
            <a:noFill/>
            <a:miter lim="800000"/>
            <a:headEnd/>
            <a:tailEnd/>
          </a:ln>
        </p:spPr>
      </p:pic>
      <p:pic>
        <p:nvPicPr>
          <p:cNvPr id="2" name="Picture 1"/>
          <p:cNvPicPr>
            <a:picLocks noChangeAspect="1"/>
          </p:cNvPicPr>
          <p:nvPr/>
        </p:nvPicPr>
        <p:blipFill>
          <a:blip r:embed="rId13" cstate="print"/>
          <a:srcRect/>
          <a:stretch>
            <a:fillRect/>
          </a:stretch>
        </p:blipFill>
        <p:spPr bwMode="auto">
          <a:xfrm>
            <a:off x="2309900" y="2385701"/>
            <a:ext cx="738099" cy="730845"/>
          </a:xfrm>
          <a:prstGeom prst="rect">
            <a:avLst/>
          </a:prstGeom>
          <a:noFill/>
          <a:ln w="9525">
            <a:noFill/>
            <a:miter lim="800000"/>
            <a:headEnd/>
            <a:tailEnd/>
          </a:ln>
        </p:spPr>
      </p:pic>
      <p:grpSp>
        <p:nvGrpSpPr>
          <p:cNvPr id="18" name="Group 17"/>
          <p:cNvGrpSpPr/>
          <p:nvPr/>
        </p:nvGrpSpPr>
        <p:grpSpPr>
          <a:xfrm>
            <a:off x="4924512" y="1377721"/>
            <a:ext cx="1968771" cy="1352779"/>
            <a:chOff x="4610065" y="1377721"/>
            <a:chExt cx="2283218" cy="1525588"/>
          </a:xfrm>
        </p:grpSpPr>
        <p:grpSp>
          <p:nvGrpSpPr>
            <p:cNvPr id="11" name="Group 10"/>
            <p:cNvGrpSpPr/>
            <p:nvPr/>
          </p:nvGrpSpPr>
          <p:grpSpPr>
            <a:xfrm>
              <a:off x="4749984" y="1571332"/>
              <a:ext cx="725487" cy="725488"/>
              <a:chOff x="3627634" y="1914317"/>
              <a:chExt cx="725487" cy="725488"/>
            </a:xfrm>
          </p:grpSpPr>
          <p:pic>
            <p:nvPicPr>
              <p:cNvPr id="80" name="Picture 79"/>
              <p:cNvPicPr>
                <a:picLocks noChangeAspect="1"/>
              </p:cNvPicPr>
              <p:nvPr/>
            </p:nvPicPr>
            <p:blipFill>
              <a:blip r:embed="rId14" cstate="print"/>
              <a:srcRect/>
              <a:stretch>
                <a:fillRect/>
              </a:stretch>
            </p:blipFill>
            <p:spPr bwMode="auto">
              <a:xfrm>
                <a:off x="3627634" y="1914317"/>
                <a:ext cx="725487" cy="725488"/>
              </a:xfrm>
              <a:prstGeom prst="rect">
                <a:avLst/>
              </a:prstGeom>
              <a:noFill/>
              <a:ln w="9525">
                <a:noFill/>
                <a:miter lim="800000"/>
                <a:headEnd/>
                <a:tailEnd/>
              </a:ln>
            </p:spPr>
          </p:pic>
          <p:pic>
            <p:nvPicPr>
              <p:cNvPr id="29" name="Picture 4" descr="C:\Users\Administrator\Desktop\senzit\database.png"/>
              <p:cNvPicPr>
                <a:picLocks noChangeAspect="1" noChangeArrowheads="1"/>
              </p:cNvPicPr>
              <p:nvPr/>
            </p:nvPicPr>
            <p:blipFill>
              <a:blip r:embed="rId15" cstate="print"/>
              <a:srcRect/>
              <a:stretch>
                <a:fillRect/>
              </a:stretch>
            </p:blipFill>
            <p:spPr bwMode="auto">
              <a:xfrm>
                <a:off x="4019746" y="2220704"/>
                <a:ext cx="244475" cy="244475"/>
              </a:xfrm>
              <a:prstGeom prst="rect">
                <a:avLst/>
              </a:prstGeom>
              <a:noFill/>
              <a:ln w="9525">
                <a:noFill/>
                <a:miter lim="800000"/>
                <a:headEnd/>
                <a:tailEnd/>
              </a:ln>
            </p:spPr>
          </p:pic>
        </p:grpSp>
        <p:sp>
          <p:nvSpPr>
            <p:cNvPr id="43" name="Left-Right Arrow 42"/>
            <p:cNvSpPr/>
            <p:nvPr/>
          </p:nvSpPr>
          <p:spPr>
            <a:xfrm>
              <a:off x="5426688" y="1933497"/>
              <a:ext cx="533400" cy="85725"/>
            </a:xfrm>
            <a:prstGeom prst="leftRightArrow">
              <a:avLst>
                <a:gd name="adj1" fmla="val 50000"/>
                <a:gd name="adj2" fmla="val 55217"/>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3" name="TextBox 52"/>
            <p:cNvSpPr txBox="1"/>
            <p:nvPr/>
          </p:nvSpPr>
          <p:spPr>
            <a:xfrm>
              <a:off x="4610065" y="2228954"/>
              <a:ext cx="2001618" cy="624768"/>
            </a:xfrm>
            <a:prstGeom prst="rect">
              <a:avLst/>
            </a:prstGeom>
            <a:noFill/>
          </p:spPr>
          <p:txBody>
            <a:bodyPr wrap="square">
              <a:spAutoFit/>
            </a:bodyPr>
            <a:lstStyle/>
            <a:p>
              <a:pPr algn="ctr" defTabSz="914400" fontAlgn="auto">
                <a:spcBef>
                  <a:spcPts val="0"/>
                </a:spcBef>
                <a:spcAft>
                  <a:spcPts val="0"/>
                </a:spcAft>
                <a:defRPr/>
              </a:pPr>
              <a:r>
                <a:rPr lang="en-US" sz="1000" dirty="0" err="1">
                  <a:solidFill>
                    <a:prstClr val="black"/>
                  </a:solidFill>
                  <a:latin typeface="Calibri"/>
                  <a:cs typeface="+mn-cs"/>
                </a:rPr>
                <a:t>Hadoop</a:t>
              </a:r>
              <a:r>
                <a:rPr lang="en-US" sz="1000" dirty="0">
                  <a:solidFill>
                    <a:prstClr val="black"/>
                  </a:solidFill>
                  <a:latin typeface="Calibri"/>
                  <a:cs typeface="+mn-cs"/>
                </a:rPr>
                <a:t> Cluster</a:t>
              </a:r>
            </a:p>
            <a:p>
              <a:pPr algn="ctr" defTabSz="914400" fontAlgn="auto">
                <a:spcBef>
                  <a:spcPts val="0"/>
                </a:spcBef>
                <a:spcAft>
                  <a:spcPts val="0"/>
                </a:spcAft>
                <a:defRPr/>
              </a:pPr>
              <a:r>
                <a:rPr lang="en-US" sz="1000" dirty="0">
                  <a:solidFill>
                    <a:prstClr val="black"/>
                  </a:solidFill>
                  <a:latin typeface="Calibri"/>
                  <a:cs typeface="+mn-cs"/>
                </a:rPr>
                <a:t>Secondary Server</a:t>
              </a:r>
            </a:p>
            <a:p>
              <a:pPr algn="ctr" defTabSz="914400" fontAlgn="auto">
                <a:spcBef>
                  <a:spcPts val="0"/>
                </a:spcBef>
                <a:spcAft>
                  <a:spcPts val="0"/>
                </a:spcAft>
                <a:defRPr/>
              </a:pPr>
              <a:r>
                <a:rPr lang="en-US" sz="1000" dirty="0" smtClean="0">
                  <a:solidFill>
                    <a:prstClr val="black"/>
                  </a:solidFill>
                  <a:latin typeface="Calibri"/>
                  <a:cs typeface="+mn-cs"/>
                </a:rPr>
                <a:t>(</a:t>
              </a:r>
              <a:r>
                <a:rPr lang="en-US" sz="1000" dirty="0" err="1" smtClean="0">
                  <a:solidFill>
                    <a:prstClr val="black"/>
                  </a:solidFill>
                  <a:latin typeface="Calibri"/>
                  <a:cs typeface="+mn-cs"/>
                </a:rPr>
                <a:t>EviCrypto</a:t>
              </a:r>
              <a:r>
                <a:rPr lang="en-US" sz="1000" dirty="0" smtClean="0">
                  <a:solidFill>
                    <a:prstClr val="black"/>
                  </a:solidFill>
                  <a:latin typeface="Calibri"/>
                  <a:cs typeface="+mn-cs"/>
                </a:rPr>
                <a:t>, </a:t>
              </a:r>
              <a:r>
                <a:rPr lang="en-US" sz="1000" dirty="0" err="1" smtClean="0">
                  <a:solidFill>
                    <a:prstClr val="black"/>
                  </a:solidFill>
                  <a:latin typeface="Calibri"/>
                  <a:cs typeface="+mn-cs"/>
                </a:rPr>
                <a:t>EviDigital</a:t>
              </a:r>
              <a:r>
                <a:rPr lang="en-US" sz="1000" dirty="0" smtClean="0">
                  <a:solidFill>
                    <a:prstClr val="black"/>
                  </a:solidFill>
                  <a:latin typeface="Calibri"/>
                  <a:cs typeface="+mn-cs"/>
                </a:rPr>
                <a:t>)</a:t>
              </a:r>
              <a:endParaRPr lang="en-US" sz="1000" dirty="0">
                <a:solidFill>
                  <a:prstClr val="black"/>
                </a:solidFill>
                <a:latin typeface="Calibri"/>
                <a:cs typeface="+mn-cs"/>
              </a:endParaRPr>
            </a:p>
          </p:txBody>
        </p:sp>
        <p:grpSp>
          <p:nvGrpSpPr>
            <p:cNvPr id="12" name="Group 11"/>
            <p:cNvGrpSpPr/>
            <p:nvPr/>
          </p:nvGrpSpPr>
          <p:grpSpPr>
            <a:xfrm>
              <a:off x="6012251" y="1522957"/>
              <a:ext cx="813812" cy="711200"/>
              <a:chOff x="4729751" y="1629832"/>
              <a:chExt cx="813812" cy="711200"/>
            </a:xfrm>
          </p:grpSpPr>
          <p:pic>
            <p:nvPicPr>
              <p:cNvPr id="14" name="Picture 7" descr="C:\Users\Administrator\Desktop\senzit\IBM-SONAS-System-Storage-Icon.png"/>
              <p:cNvPicPr>
                <a:picLocks noChangeAspect="1" noChangeArrowheads="1"/>
              </p:cNvPicPr>
              <p:nvPr/>
            </p:nvPicPr>
            <p:blipFill>
              <a:blip r:embed="rId16" cstate="print"/>
              <a:srcRect/>
              <a:stretch>
                <a:fillRect/>
              </a:stretch>
            </p:blipFill>
            <p:spPr bwMode="auto">
              <a:xfrm>
                <a:off x="4729751" y="2026707"/>
                <a:ext cx="315912" cy="314325"/>
              </a:xfrm>
              <a:prstGeom prst="rect">
                <a:avLst/>
              </a:prstGeom>
              <a:noFill/>
              <a:ln w="9525">
                <a:noFill/>
                <a:miter lim="800000"/>
                <a:headEnd/>
                <a:tailEnd/>
              </a:ln>
            </p:spPr>
          </p:pic>
          <p:pic>
            <p:nvPicPr>
              <p:cNvPr id="16" name="Picture 7" descr="C:\Users\Administrator\Desktop\senzit\IBM-SONAS-System-Storage-Icon.png"/>
              <p:cNvPicPr>
                <a:picLocks noChangeAspect="1" noChangeArrowheads="1"/>
              </p:cNvPicPr>
              <p:nvPr/>
            </p:nvPicPr>
            <p:blipFill>
              <a:blip r:embed="rId17" cstate="print"/>
              <a:srcRect/>
              <a:stretch>
                <a:fillRect/>
              </a:stretch>
            </p:blipFill>
            <p:spPr bwMode="auto">
              <a:xfrm>
                <a:off x="4949588" y="1629832"/>
                <a:ext cx="311150" cy="312737"/>
              </a:xfrm>
              <a:prstGeom prst="rect">
                <a:avLst/>
              </a:prstGeom>
              <a:noFill/>
              <a:ln w="9525">
                <a:noFill/>
                <a:miter lim="800000"/>
                <a:headEnd/>
                <a:tailEnd/>
              </a:ln>
            </p:spPr>
          </p:pic>
          <p:pic>
            <p:nvPicPr>
              <p:cNvPr id="17" name="Picture 7" descr="C:\Users\Administrator\Desktop\senzit\IBM-SONAS-System-Storage-Icon.png"/>
              <p:cNvPicPr>
                <a:picLocks noChangeAspect="1" noChangeArrowheads="1"/>
              </p:cNvPicPr>
              <p:nvPr/>
            </p:nvPicPr>
            <p:blipFill>
              <a:blip r:embed="rId18" cstate="print"/>
              <a:srcRect/>
              <a:stretch>
                <a:fillRect/>
              </a:stretch>
            </p:blipFill>
            <p:spPr bwMode="auto">
              <a:xfrm>
                <a:off x="5221301" y="2010832"/>
                <a:ext cx="322262" cy="322262"/>
              </a:xfrm>
              <a:prstGeom prst="rect">
                <a:avLst/>
              </a:prstGeom>
              <a:noFill/>
              <a:ln w="9525">
                <a:noFill/>
                <a:miter lim="800000"/>
                <a:headEnd/>
                <a:tailEnd/>
              </a:ln>
            </p:spPr>
          </p:pic>
        </p:grpSp>
        <p:sp>
          <p:nvSpPr>
            <p:cNvPr id="15" name="Rounded Rectangle 14"/>
            <p:cNvSpPr/>
            <p:nvPr/>
          </p:nvSpPr>
          <p:spPr>
            <a:xfrm>
              <a:off x="4772427" y="1377721"/>
              <a:ext cx="2120856" cy="15255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grpSp>
      <p:sp>
        <p:nvSpPr>
          <p:cNvPr id="84" name="Left Arrow 83"/>
          <p:cNvSpPr/>
          <p:nvPr/>
        </p:nvSpPr>
        <p:spPr>
          <a:xfrm>
            <a:off x="4924513" y="145544"/>
            <a:ext cx="3292388" cy="147637"/>
          </a:xfrm>
          <a:prstGeom prst="leftArrow">
            <a:avLst>
              <a:gd name="adj1" fmla="val 12744"/>
              <a:gd name="adj2" fmla="val 486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8" name="Left Arrow 87"/>
          <p:cNvSpPr/>
          <p:nvPr/>
        </p:nvSpPr>
        <p:spPr>
          <a:xfrm>
            <a:off x="4924512" y="397159"/>
            <a:ext cx="3017837" cy="117475"/>
          </a:xfrm>
          <a:prstGeom prst="leftArrow">
            <a:avLst>
              <a:gd name="adj1" fmla="val 32203"/>
              <a:gd name="adj2" fmla="val 6249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5" name="Right Arrow 104"/>
          <p:cNvSpPr/>
          <p:nvPr/>
        </p:nvSpPr>
        <p:spPr>
          <a:xfrm rot="5400000">
            <a:off x="5643923" y="4961847"/>
            <a:ext cx="528754" cy="127000"/>
          </a:xfrm>
          <a:prstGeom prst="rightArrow">
            <a:avLst>
              <a:gd name="adj1" fmla="val 26824"/>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7" name="Right Arrow 76"/>
          <p:cNvSpPr/>
          <p:nvPr/>
        </p:nvSpPr>
        <p:spPr>
          <a:xfrm rot="10800000" flipV="1">
            <a:off x="4800687" y="4434600"/>
            <a:ext cx="508000" cy="162800"/>
          </a:xfrm>
          <a:prstGeom prst="rightArrow">
            <a:avLst>
              <a:gd name="adj1" fmla="val 16818"/>
              <a:gd name="adj2" fmla="val 7236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6" name="Right Arrow 95"/>
          <p:cNvSpPr/>
          <p:nvPr/>
        </p:nvSpPr>
        <p:spPr>
          <a:xfrm rot="16200000">
            <a:off x="1379467" y="3675132"/>
            <a:ext cx="268001" cy="152400"/>
          </a:xfrm>
          <a:prstGeom prst="rightArrow">
            <a:avLst>
              <a:gd name="adj1" fmla="val 14634"/>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9" name="Right Arrow 98"/>
          <p:cNvSpPr/>
          <p:nvPr/>
        </p:nvSpPr>
        <p:spPr>
          <a:xfrm rot="5400000">
            <a:off x="3912500" y="3383015"/>
            <a:ext cx="853249" cy="132424"/>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0" name="Right Arrow 99"/>
          <p:cNvSpPr/>
          <p:nvPr/>
        </p:nvSpPr>
        <p:spPr>
          <a:xfrm>
            <a:off x="1509751" y="3826159"/>
            <a:ext cx="2844800" cy="96898"/>
          </a:xfrm>
          <a:prstGeom prst="rightArrow">
            <a:avLst>
              <a:gd name="adj1" fmla="val 23016"/>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3" name="Up Arrow 102"/>
          <p:cNvSpPr/>
          <p:nvPr/>
        </p:nvSpPr>
        <p:spPr>
          <a:xfrm rot="16200000" flipV="1">
            <a:off x="1967376" y="1396582"/>
            <a:ext cx="115626" cy="305635"/>
          </a:xfrm>
          <a:prstGeom prst="upArrow">
            <a:avLst>
              <a:gd name="adj1" fmla="val 19381"/>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5" name="Right Arrow 84"/>
          <p:cNvSpPr/>
          <p:nvPr/>
        </p:nvSpPr>
        <p:spPr>
          <a:xfrm>
            <a:off x="1870453" y="3517572"/>
            <a:ext cx="4051299" cy="153051"/>
          </a:xfrm>
          <a:prstGeom prst="rightArrow">
            <a:avLst>
              <a:gd name="adj1" fmla="val 14001"/>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6" name="Right Arrow 85"/>
          <p:cNvSpPr/>
          <p:nvPr/>
        </p:nvSpPr>
        <p:spPr>
          <a:xfrm rot="16200000" flipV="1">
            <a:off x="5575384" y="3831756"/>
            <a:ext cx="686534" cy="194446"/>
          </a:xfrm>
          <a:prstGeom prst="rightArrow">
            <a:avLst>
              <a:gd name="adj1" fmla="val 1147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6" name="Right Arrow 105"/>
          <p:cNvSpPr/>
          <p:nvPr/>
        </p:nvSpPr>
        <p:spPr>
          <a:xfrm rot="5400000">
            <a:off x="854996" y="2520320"/>
            <a:ext cx="2054063" cy="112226"/>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7" name="Up Arrow 106"/>
          <p:cNvSpPr/>
          <p:nvPr/>
        </p:nvSpPr>
        <p:spPr>
          <a:xfrm rot="16200000" flipV="1">
            <a:off x="2036732" y="2542022"/>
            <a:ext cx="110595" cy="409199"/>
          </a:xfrm>
          <a:prstGeom prst="upArrow">
            <a:avLst>
              <a:gd name="adj1" fmla="val 15262"/>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pic>
        <p:nvPicPr>
          <p:cNvPr id="92" name="Picture 17"/>
          <p:cNvPicPr>
            <a:picLocks noChangeAspect="1"/>
          </p:cNvPicPr>
          <p:nvPr/>
        </p:nvPicPr>
        <p:blipFill>
          <a:blip r:embed="rId6" cstate="print"/>
          <a:srcRect/>
          <a:stretch>
            <a:fillRect/>
          </a:stretch>
        </p:blipFill>
        <p:spPr bwMode="auto">
          <a:xfrm>
            <a:off x="5752991" y="5602572"/>
            <a:ext cx="417513" cy="417512"/>
          </a:xfrm>
          <a:prstGeom prst="rect">
            <a:avLst/>
          </a:prstGeom>
          <a:noFill/>
          <a:ln w="9525">
            <a:noFill/>
            <a:miter lim="800000"/>
            <a:headEnd/>
            <a:tailEnd/>
          </a:ln>
        </p:spPr>
      </p:pic>
      <p:sp>
        <p:nvSpPr>
          <p:cNvPr id="104" name="TextBox 103"/>
          <p:cNvSpPr txBox="1"/>
          <p:nvPr/>
        </p:nvSpPr>
        <p:spPr>
          <a:xfrm>
            <a:off x="5532820" y="5971838"/>
            <a:ext cx="862993" cy="276999"/>
          </a:xfrm>
          <a:prstGeom prst="rect">
            <a:avLst/>
          </a:prstGeom>
          <a:noFill/>
        </p:spPr>
        <p:txBody>
          <a:bodyPr wrap="none">
            <a:spAutoFit/>
          </a:bodyPr>
          <a:lstStyle/>
          <a:p>
            <a:pPr defTabSz="914400" fontAlgn="auto">
              <a:spcBef>
                <a:spcPts val="0"/>
              </a:spcBef>
              <a:spcAft>
                <a:spcPts val="0"/>
              </a:spcAft>
              <a:defRPr/>
            </a:pPr>
            <a:r>
              <a:rPr lang="en-US" sz="1200" dirty="0" smtClean="0">
                <a:solidFill>
                  <a:prstClr val="white"/>
                </a:solidFill>
                <a:latin typeface="Calibri"/>
                <a:cs typeface="+mn-cs"/>
              </a:rPr>
              <a:t>EVIPLAYER</a:t>
            </a:r>
            <a:endParaRPr lang="en-US" sz="1200" dirty="0">
              <a:solidFill>
                <a:prstClr val="white"/>
              </a:solidFill>
              <a:latin typeface="Calibri"/>
              <a:cs typeface="+mn-cs"/>
            </a:endParaRPr>
          </a:p>
        </p:txBody>
      </p:sp>
      <p:sp>
        <p:nvSpPr>
          <p:cNvPr id="102" name="Right Arrow 101"/>
          <p:cNvSpPr/>
          <p:nvPr/>
        </p:nvSpPr>
        <p:spPr>
          <a:xfrm>
            <a:off x="3052851" y="2685422"/>
            <a:ext cx="379980" cy="122397"/>
          </a:xfrm>
          <a:prstGeom prst="rightArrow">
            <a:avLst>
              <a:gd name="adj1" fmla="val 12771"/>
              <a:gd name="adj2" fmla="val 7259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8" name="Up Arrow 107"/>
          <p:cNvSpPr/>
          <p:nvPr/>
        </p:nvSpPr>
        <p:spPr>
          <a:xfrm rot="10800000">
            <a:off x="4530549" y="4780245"/>
            <a:ext cx="243612" cy="519114"/>
          </a:xfrm>
          <a:prstGeom prst="upArrow">
            <a:avLst>
              <a:gd name="adj1" fmla="val 22167"/>
              <a:gd name="adj2" fmla="val 81963"/>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grpSp>
        <p:nvGrpSpPr>
          <p:cNvPr id="26" name="Group 25"/>
          <p:cNvGrpSpPr/>
          <p:nvPr/>
        </p:nvGrpSpPr>
        <p:grpSpPr>
          <a:xfrm>
            <a:off x="1730163" y="622352"/>
            <a:ext cx="2092318" cy="3893913"/>
            <a:chOff x="1730163" y="622352"/>
            <a:chExt cx="2092318" cy="3893913"/>
          </a:xfrm>
          <a:solidFill>
            <a:srgbClr val="FFC000"/>
          </a:solidFill>
        </p:grpSpPr>
        <p:sp>
          <p:nvSpPr>
            <p:cNvPr id="110" name="Bent-Up Arrow 109"/>
            <p:cNvSpPr/>
            <p:nvPr/>
          </p:nvSpPr>
          <p:spPr>
            <a:xfrm rot="5400000">
              <a:off x="580474" y="1828600"/>
              <a:ext cx="3837654" cy="1537676"/>
            </a:xfrm>
            <a:prstGeom prst="bentUpArrow">
              <a:avLst>
                <a:gd name="adj1" fmla="val 1360"/>
                <a:gd name="adj2" fmla="val 4749"/>
                <a:gd name="adj3" fmla="val 87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11" name="Left Arrow 110"/>
            <p:cNvSpPr/>
            <p:nvPr/>
          </p:nvSpPr>
          <p:spPr>
            <a:xfrm>
              <a:off x="1730163" y="622352"/>
              <a:ext cx="2092318" cy="130625"/>
            </a:xfrm>
            <a:prstGeom prst="leftArrow">
              <a:avLst>
                <a:gd name="adj1" fmla="val 1606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grpSp>
      <p:sp>
        <p:nvSpPr>
          <p:cNvPr id="112" name="Bent-Up Arrow 111"/>
          <p:cNvSpPr/>
          <p:nvPr/>
        </p:nvSpPr>
        <p:spPr>
          <a:xfrm rot="16200000" flipH="1" flipV="1">
            <a:off x="4360240" y="1245515"/>
            <a:ext cx="688897" cy="630321"/>
          </a:xfrm>
          <a:prstGeom prst="bentUpArrow">
            <a:avLst>
              <a:gd name="adj1" fmla="val 5429"/>
              <a:gd name="adj2" fmla="val 13857"/>
              <a:gd name="adj3" fmla="val 2266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9" name="Right Arrow 88"/>
          <p:cNvSpPr/>
          <p:nvPr/>
        </p:nvSpPr>
        <p:spPr>
          <a:xfrm>
            <a:off x="1487975" y="4005943"/>
            <a:ext cx="2463539" cy="69514"/>
          </a:xfrm>
          <a:prstGeom prst="rightArrow">
            <a:avLst>
              <a:gd name="adj1" fmla="val 23016"/>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0" name="Up Arrow 89"/>
          <p:cNvSpPr/>
          <p:nvPr/>
        </p:nvSpPr>
        <p:spPr>
          <a:xfrm>
            <a:off x="3875315" y="3022600"/>
            <a:ext cx="119745" cy="1026886"/>
          </a:xfrm>
          <a:prstGeom prst="upArrow">
            <a:avLst>
              <a:gd name="adj1" fmla="val 15262"/>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1" name="Right Arrow 90"/>
          <p:cNvSpPr/>
          <p:nvPr/>
        </p:nvSpPr>
        <p:spPr>
          <a:xfrm rot="16200000">
            <a:off x="1239290" y="4232860"/>
            <a:ext cx="524196" cy="132310"/>
          </a:xfrm>
          <a:prstGeom prst="rightArrow">
            <a:avLst>
              <a:gd name="adj1" fmla="val 23016"/>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838857672"/>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07752" y="2819138"/>
            <a:ext cx="8228554" cy="1144121"/>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t>RTMCM Architectural </a:t>
            </a:r>
            <a:r>
              <a:rPr lang="en-IN" dirty="0" smtClean="0"/>
              <a:t>Framework</a:t>
            </a:r>
            <a:endParaRPr lang="en-IN" dirty="0"/>
          </a:p>
        </p:txBody>
      </p:sp>
    </p:spTree>
    <p:extLst>
      <p:ext uri="{BB962C8B-B14F-4D97-AF65-F5344CB8AC3E}">
        <p14:creationId xmlns:p14="http://schemas.microsoft.com/office/powerpoint/2010/main" val="40746876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977" y="273850"/>
            <a:ext cx="8228554" cy="114412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TOGAF Framework</a:t>
            </a:r>
          </a:p>
        </p:txBody>
      </p:sp>
      <p:sp>
        <p:nvSpPr>
          <p:cNvPr id="4098" name="Rectangle 2"/>
          <p:cNvSpPr>
            <a:spLocks noGrp="1" noChangeArrowheads="1"/>
          </p:cNvSpPr>
          <p:nvPr>
            <p:ph type="body" idx="1"/>
          </p:nvPr>
        </p:nvSpPr>
        <p:spPr>
          <a:xfrm>
            <a:off x="456977" y="1604457"/>
            <a:ext cx="8228554" cy="4526078"/>
          </a:xfrm>
          <a:ln/>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latin typeface="Times New Roman" pitchFamily="16" charset="0"/>
              </a:rPr>
              <a:t>The </a:t>
            </a:r>
            <a:r>
              <a:rPr lang="en-IN" dirty="0">
                <a:latin typeface="Times New Roman" pitchFamily="16" charset="0"/>
              </a:rPr>
              <a:t>development </a:t>
            </a:r>
            <a:r>
              <a:rPr lang="en-IN" dirty="0" smtClean="0">
                <a:latin typeface="Times New Roman" pitchFamily="16" charset="0"/>
              </a:rPr>
              <a:t>RTMCM solution </a:t>
            </a:r>
            <a:r>
              <a:rPr lang="en-IN" dirty="0">
                <a:latin typeface="Times New Roman" pitchFamily="16" charset="0"/>
              </a:rPr>
              <a:t>is based on an iterative process model, which helps in revolutionizing a re-usable set of architectural asset.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a:latin typeface="Times New Roman" pitchFamily="16" charset="0"/>
              </a:rPr>
              <a:t>The best practice for such a development strategy is by the use of an Enterprise Architectural Framework , TOGAF.  </a:t>
            </a:r>
          </a:p>
        </p:txBody>
      </p:sp>
    </p:spTree>
    <p:extLst>
      <p:ext uri="{BB962C8B-B14F-4D97-AF65-F5344CB8AC3E}">
        <p14:creationId xmlns:p14="http://schemas.microsoft.com/office/powerpoint/2010/main" val="10532998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977" y="273850"/>
            <a:ext cx="8228554" cy="1144120"/>
          </a:xfrm>
          <a:ln/>
        </p:spPr>
        <p:txBody>
          <a:bodyPr tIns="33516">
            <a:normAutofit fontScale="90000"/>
          </a:bodyPr>
          <a:lstStyle/>
          <a:p>
            <a:pPr>
              <a:tabLst>
                <a:tab pos="355600" algn="l"/>
                <a:tab pos="711200" algn="l"/>
                <a:tab pos="1065213" algn="l"/>
                <a:tab pos="1420813" algn="l"/>
                <a:tab pos="1778000" algn="l"/>
                <a:tab pos="2133600" algn="l"/>
                <a:tab pos="2487613" algn="l"/>
                <a:tab pos="2843213" algn="l"/>
                <a:tab pos="3200400" algn="l"/>
                <a:tab pos="3556000" algn="l"/>
                <a:tab pos="3911600" algn="l"/>
                <a:tab pos="4265613" algn="l"/>
                <a:tab pos="4343400" algn="l"/>
                <a:tab pos="5067300" algn="l"/>
                <a:tab pos="5791200" algn="l"/>
                <a:tab pos="6515100" algn="l"/>
                <a:tab pos="7239000" algn="l"/>
                <a:tab pos="7962900" algn="l"/>
                <a:tab pos="8686800" algn="l"/>
              </a:tabLst>
            </a:pPr>
            <a:r>
              <a:rPr lang="en-IN" b="1">
                <a:solidFill>
                  <a:srgbClr val="FF3333"/>
                </a:solidFill>
                <a:latin typeface="Times New Roman" pitchFamily="16" charset="0"/>
              </a:rPr>
              <a:t>Architecture Content Framework Overview</a:t>
            </a:r>
          </a:p>
        </p:txBody>
      </p:sp>
      <p:sp>
        <p:nvSpPr>
          <p:cNvPr id="17410" name="Rectangle 2"/>
          <p:cNvSpPr>
            <a:spLocks noGrp="1" noChangeArrowheads="1"/>
          </p:cNvSpPr>
          <p:nvPr>
            <p:ph type="body" idx="1"/>
          </p:nvPr>
        </p:nvSpPr>
        <p:spPr>
          <a:xfrm>
            <a:off x="456977" y="1604457"/>
            <a:ext cx="8228554" cy="4526078"/>
          </a:xfrm>
          <a:ln/>
        </p:spPr>
        <p:txBody>
          <a:bodyPr>
            <a:normAutofit fontScale="85000" lnSpcReduction="20000"/>
          </a:bodyPr>
          <a:lstStyle/>
          <a:p>
            <a:pPr marL="0" indent="0">
              <a:tabLst>
                <a:tab pos="355600" algn="l"/>
                <a:tab pos="711200" algn="l"/>
                <a:tab pos="1065213" algn="l"/>
                <a:tab pos="1420813" algn="l"/>
                <a:tab pos="1778000" algn="l"/>
                <a:tab pos="2133600" algn="l"/>
                <a:tab pos="2487613" algn="l"/>
                <a:tab pos="2843213" algn="l"/>
                <a:tab pos="3200400" algn="l"/>
                <a:tab pos="3556000" algn="l"/>
                <a:tab pos="3911600" algn="l"/>
                <a:tab pos="4265613" algn="l"/>
                <a:tab pos="4343400" algn="l"/>
                <a:tab pos="5067300" algn="l"/>
                <a:tab pos="5791200" algn="l"/>
                <a:tab pos="6515100" algn="l"/>
                <a:tab pos="7239000" algn="l"/>
                <a:tab pos="7962900" algn="l"/>
                <a:tab pos="8686800" algn="l"/>
              </a:tabLst>
            </a:pPr>
            <a:r>
              <a:rPr lang="en-IN">
                <a:latin typeface="Times New Roman" pitchFamily="16" charset="0"/>
              </a:rPr>
              <a:t>During the execution of the ADM a number of outputs will be produced as a result, such as process flows, architectural requirements, project plans, project compliance assessments, etc. In order to be able to collate and present these major work products in a consistent and structured manner, it is necessary to have an Architecture Content Framework within which to place them. This allows for easier reference and standard classification, and also to help facilitate the structuring of relationships between the various constituent work products that make up what is often referred to as the “Enterprise Architecture”.</a:t>
            </a:r>
          </a:p>
        </p:txBody>
      </p:sp>
    </p:spTree>
    <p:extLst>
      <p:ext uri="{BB962C8B-B14F-4D97-AF65-F5344CB8AC3E}">
        <p14:creationId xmlns:p14="http://schemas.microsoft.com/office/powerpoint/2010/main" val="21438172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solidFill>
                  <a:srgbClr val="C00000"/>
                </a:solidFill>
              </a:rPr>
              <a:t>PMBOK</a:t>
            </a:r>
            <a:endParaRPr lang="en-US" b="1" dirty="0">
              <a:solidFill>
                <a:srgbClr val="C00000"/>
              </a:solidFill>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dirty="0" smtClean="0">
                <a:solidFill>
                  <a:schemeClr val="accent6">
                    <a:lumMod val="75000"/>
                  </a:schemeClr>
                </a:solidFill>
              </a:rPr>
              <a:t>We using The PMBOK organize the project management process into five groups. </a:t>
            </a:r>
          </a:p>
          <a:p>
            <a:r>
              <a:rPr lang="en-US" dirty="0" smtClean="0">
                <a:solidFill>
                  <a:schemeClr val="accent6">
                    <a:lumMod val="75000"/>
                  </a:schemeClr>
                </a:solidFill>
              </a:rPr>
              <a:t>The groups follow the project life cycle and consists of total process found in PMBOK</a:t>
            </a:r>
          </a:p>
          <a:p>
            <a:pPr marL="571500" indent="-571500">
              <a:buFont typeface="+mj-lt"/>
              <a:buAutoNum type="romanUcPeriod"/>
            </a:pPr>
            <a:r>
              <a:rPr lang="en-US" dirty="0" smtClean="0">
                <a:solidFill>
                  <a:schemeClr val="accent6">
                    <a:lumMod val="50000"/>
                  </a:schemeClr>
                </a:solidFill>
              </a:rPr>
              <a:t>Initiate</a:t>
            </a:r>
          </a:p>
          <a:p>
            <a:pPr marL="571500" indent="-571500">
              <a:buFont typeface="+mj-lt"/>
              <a:buAutoNum type="romanUcPeriod"/>
            </a:pPr>
            <a:r>
              <a:rPr lang="en-US" dirty="0" smtClean="0">
                <a:solidFill>
                  <a:schemeClr val="accent6">
                    <a:lumMod val="50000"/>
                  </a:schemeClr>
                </a:solidFill>
              </a:rPr>
              <a:t>Plan</a:t>
            </a:r>
          </a:p>
          <a:p>
            <a:pPr marL="571500" indent="-571500">
              <a:buFont typeface="+mj-lt"/>
              <a:buAutoNum type="romanUcPeriod"/>
            </a:pPr>
            <a:r>
              <a:rPr lang="en-US" dirty="0" smtClean="0">
                <a:solidFill>
                  <a:schemeClr val="accent6">
                    <a:lumMod val="50000"/>
                  </a:schemeClr>
                </a:solidFill>
              </a:rPr>
              <a:t>Executing</a:t>
            </a:r>
          </a:p>
          <a:p>
            <a:pPr marL="571500" indent="-571500">
              <a:buFont typeface="+mj-lt"/>
              <a:buAutoNum type="romanUcPeriod"/>
            </a:pPr>
            <a:r>
              <a:rPr lang="en-US" dirty="0" smtClean="0">
                <a:solidFill>
                  <a:schemeClr val="accent6">
                    <a:lumMod val="50000"/>
                  </a:schemeClr>
                </a:solidFill>
              </a:rPr>
              <a:t>Monitoring &amp; Controlling</a:t>
            </a:r>
          </a:p>
          <a:p>
            <a:pPr marL="571500" indent="-571500">
              <a:buFont typeface="+mj-lt"/>
              <a:buAutoNum type="romanUcPeriod"/>
            </a:pPr>
            <a:r>
              <a:rPr lang="en-US" dirty="0" smtClean="0">
                <a:solidFill>
                  <a:schemeClr val="accent6">
                    <a:lumMod val="50000"/>
                  </a:schemeClr>
                </a:solidFill>
              </a:rPr>
              <a:t>Closing</a:t>
            </a:r>
            <a:endParaRPr lang="en-US" dirty="0">
              <a:solidFill>
                <a:schemeClr val="accent6">
                  <a:lumMod val="50000"/>
                </a:schemeClr>
              </a:solidFill>
            </a:endParaRPr>
          </a:p>
        </p:txBody>
      </p:sp>
    </p:spTree>
    <p:extLst>
      <p:ext uri="{BB962C8B-B14F-4D97-AF65-F5344CB8AC3E}">
        <p14:creationId xmlns:p14="http://schemas.microsoft.com/office/powerpoint/2010/main" val="130848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solidFill>
                  <a:srgbClr val="C00000"/>
                </a:solidFill>
              </a:rPr>
              <a:t>PMBOK Overview:</a:t>
            </a:r>
            <a:endParaRPr lang="en-US" b="1" dirty="0">
              <a:solidFill>
                <a:srgbClr val="C0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52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7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l" eaLnBrk="1" hangingPunct="1">
              <a:buNone/>
              <a:defRPr/>
            </a:pPr>
            <a:r>
              <a:rPr lang="en-US" dirty="0" smtClean="0"/>
              <a:t>Ensures :</a:t>
            </a:r>
          </a:p>
          <a:p>
            <a:pPr algn="l" eaLnBrk="1" hangingPunct="1">
              <a:defRPr/>
            </a:pPr>
            <a:r>
              <a:rPr lang="en-US" dirty="0" smtClean="0"/>
              <a:t>Provide </a:t>
            </a:r>
            <a:r>
              <a:rPr lang="en-US" dirty="0" err="1" smtClean="0"/>
              <a:t>WorkBreakDown</a:t>
            </a:r>
            <a:r>
              <a:rPr lang="en-US" dirty="0" smtClean="0"/>
              <a:t> Structure(WBS) using Microsoft Soft project</a:t>
            </a:r>
          </a:p>
          <a:p>
            <a:pPr algn="l" eaLnBrk="1" hangingPunct="1">
              <a:defRPr/>
            </a:pPr>
            <a:r>
              <a:rPr lang="en-US" dirty="0" smtClean="0"/>
              <a:t>Follow Project process standard </a:t>
            </a:r>
          </a:p>
          <a:p>
            <a:pPr algn="l" eaLnBrk="1" hangingPunct="1">
              <a:defRPr/>
            </a:pPr>
            <a:r>
              <a:rPr lang="en-US" dirty="0"/>
              <a:t>P</a:t>
            </a:r>
            <a:r>
              <a:rPr lang="en-US" dirty="0" smtClean="0"/>
              <a:t>rovide qualified,certified and experienced project </a:t>
            </a:r>
          </a:p>
          <a:p>
            <a:pPr algn="l" eaLnBrk="1" hangingPunct="1">
              <a:defRPr/>
            </a:pPr>
            <a:r>
              <a:rPr lang="en-US" dirty="0" smtClean="0"/>
              <a:t>management staff.</a:t>
            </a:r>
          </a:p>
          <a:p>
            <a:pPr algn="l" eaLnBrk="1" hangingPunct="1">
              <a:defRPr/>
            </a:pPr>
            <a:r>
              <a:rPr lang="en-US" dirty="0" smtClean="0"/>
              <a:t>Provide Project progress report and proper maintenance of project time plan and charter.</a:t>
            </a:r>
          </a:p>
          <a:p>
            <a:pPr algn="l" eaLnBrk="1" hangingPunct="1">
              <a:defRPr/>
            </a:pPr>
            <a:endParaRPr lang="en-US" dirty="0" smtClean="0"/>
          </a:p>
          <a:p>
            <a:pPr algn="l" eaLnBrk="1" hangingPunct="1">
              <a:defRPr/>
            </a:pPr>
            <a:endParaRPr lang="en-US" dirty="0"/>
          </a:p>
        </p:txBody>
      </p:sp>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45</a:t>
            </a:fld>
            <a:endParaRPr lang="en-US"/>
          </a:p>
        </p:txBody>
      </p:sp>
      <p:sp>
        <p:nvSpPr>
          <p:cNvPr id="5"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accent2">
                    <a:lumMod val="75000"/>
                  </a:schemeClr>
                </a:solidFill>
              </a:rPr>
              <a:t>Pr</a:t>
            </a:r>
            <a:r>
              <a:rPr lang="en-US" b="1" dirty="0" smtClean="0">
                <a:solidFill>
                  <a:schemeClr val="accent2">
                    <a:lumMod val="75000"/>
                  </a:schemeClr>
                </a:solidFill>
              </a:rPr>
              <a:t>oject Management </a:t>
            </a:r>
            <a:endParaRPr lang="en-US" b="1" dirty="0">
              <a:solidFill>
                <a:schemeClr val="accent2">
                  <a:lumMod val="75000"/>
                </a:schemeClr>
              </a:solidFill>
            </a:endParaRPr>
          </a:p>
        </p:txBody>
      </p:sp>
    </p:spTree>
    <p:extLst>
      <p:ext uri="{BB962C8B-B14F-4D97-AF65-F5344CB8AC3E}">
        <p14:creationId xmlns:p14="http://schemas.microsoft.com/office/powerpoint/2010/main" val="347603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46</a:t>
            </a:fld>
            <a:endParaRPr lang="en-US"/>
          </a:p>
        </p:txBody>
      </p:sp>
      <p:sp>
        <p:nvSpPr>
          <p:cNvPr id="5" name="Title 3"/>
          <p:cNvSpPr>
            <a:spLocks noGrp="1"/>
          </p:cNvSpPr>
          <p:nvPr>
            <p:ph type="title"/>
          </p:nvPr>
        </p:nvSpPr>
        <p:spPr>
          <a:xfrm>
            <a:off x="544882" y="2504269"/>
            <a:ext cx="8229600" cy="871992"/>
          </a:xfrm>
        </p:spPr>
        <p:txBody>
          <a:bodyPr rtlCol="0">
            <a:normAutofit/>
          </a:bodyPr>
          <a:lstStyle/>
          <a:p>
            <a:pPr eaLnBrk="1" fontAlgn="auto" hangingPunct="1">
              <a:spcAft>
                <a:spcPts val="0"/>
              </a:spcAft>
              <a:defRPr/>
            </a:pPr>
            <a:r>
              <a:rPr lang="en-US" b="1" dirty="0" smtClean="0">
                <a:solidFill>
                  <a:schemeClr val="accent2">
                    <a:lumMod val="75000"/>
                  </a:schemeClr>
                </a:solidFill>
              </a:rPr>
              <a:t>THANK YOU.</a:t>
            </a:r>
            <a:endParaRPr lang="en-IN" b="1" dirty="0">
              <a:solidFill>
                <a:schemeClr val="accent2">
                  <a:lumMod val="75000"/>
                </a:schemeClr>
              </a:solidFill>
            </a:endParaRPr>
          </a:p>
        </p:txBody>
      </p:sp>
    </p:spTree>
    <p:extLst>
      <p:ext uri="{BB962C8B-B14F-4D97-AF65-F5344CB8AC3E}">
        <p14:creationId xmlns:p14="http://schemas.microsoft.com/office/powerpoint/2010/main" val="268291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05752" y="0"/>
            <a:ext cx="3710324" cy="369332"/>
          </a:xfrm>
          <a:prstGeom prst="rect">
            <a:avLst/>
          </a:prstGeom>
          <a:noFill/>
        </p:spPr>
        <p:txBody>
          <a:bodyPr wrap="square">
            <a:spAutoFit/>
          </a:bodyPr>
          <a:lstStyle/>
          <a:p>
            <a:pPr defTabSz="914400" fontAlgn="auto">
              <a:spcBef>
                <a:spcPts val="0"/>
              </a:spcBef>
              <a:spcAft>
                <a:spcPts val="0"/>
              </a:spcAft>
              <a:defRPr/>
            </a:pPr>
            <a:r>
              <a:rPr lang="en-US" dirty="0" smtClean="0">
                <a:solidFill>
                  <a:schemeClr val="accent2"/>
                </a:solidFill>
                <a:latin typeface="Calibri"/>
                <a:cs typeface="+mn-cs"/>
              </a:rPr>
              <a:t>RTMCM With </a:t>
            </a:r>
            <a:r>
              <a:rPr lang="en-US" dirty="0" smtClean="0">
                <a:solidFill>
                  <a:schemeClr val="accent2"/>
                </a:solidFill>
                <a:latin typeface="Calibri"/>
                <a:cs typeface="+mn-cs"/>
              </a:rPr>
              <a:t>Auto Task Scheduler</a:t>
            </a:r>
            <a:endParaRPr lang="en-US" dirty="0">
              <a:solidFill>
                <a:schemeClr val="accent2"/>
              </a:solidFill>
              <a:latin typeface="Calibri"/>
              <a:cs typeface="+mn-cs"/>
            </a:endParaRPr>
          </a:p>
        </p:txBody>
      </p:sp>
      <p:sp>
        <p:nvSpPr>
          <p:cNvPr id="83" name="Rounded Rectangle 82"/>
          <p:cNvSpPr/>
          <p:nvPr/>
        </p:nvSpPr>
        <p:spPr>
          <a:xfrm>
            <a:off x="2944900" y="4037046"/>
            <a:ext cx="1625688" cy="730250"/>
          </a:xfrm>
          <a:prstGeom prst="roundRect">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prstClr val="black"/>
              </a:solidFill>
            </a:endParaRPr>
          </a:p>
        </p:txBody>
      </p:sp>
      <p:sp>
        <p:nvSpPr>
          <p:cNvPr id="82" name="Rounded Rectangle 81"/>
          <p:cNvSpPr/>
          <p:nvPr/>
        </p:nvSpPr>
        <p:spPr>
          <a:xfrm>
            <a:off x="1440038" y="3105184"/>
            <a:ext cx="982663" cy="922337"/>
          </a:xfrm>
          <a:prstGeom prst="roundRect">
            <a:avLst/>
          </a:prstGeom>
          <a:noFill/>
          <a:ln>
            <a:noFill/>
          </a:ln>
        </p:spPr>
        <p:style>
          <a:lnRef idx="2">
            <a:schemeClr val="accent6"/>
          </a:lnRef>
          <a:fillRef idx="1002">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srgbClr val="8E872B"/>
              </a:solidFill>
            </a:endParaRPr>
          </a:p>
        </p:txBody>
      </p:sp>
      <p:sp>
        <p:nvSpPr>
          <p:cNvPr id="21" name="Rounded Rectangle 20"/>
          <p:cNvSpPr/>
          <p:nvPr/>
        </p:nvSpPr>
        <p:spPr>
          <a:xfrm>
            <a:off x="2864026" y="2870234"/>
            <a:ext cx="679450" cy="55562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endParaRPr lang="en-US">
              <a:solidFill>
                <a:prstClr val="black"/>
              </a:solidFill>
            </a:endParaRPr>
          </a:p>
        </p:txBody>
      </p:sp>
      <p:sp>
        <p:nvSpPr>
          <p:cNvPr id="8" name="Rounded Rectangle 7"/>
          <p:cNvSpPr/>
          <p:nvPr/>
        </p:nvSpPr>
        <p:spPr>
          <a:xfrm>
            <a:off x="5761213" y="609634"/>
            <a:ext cx="2039938" cy="593725"/>
          </a:xfrm>
          <a:prstGeom prst="roundRect">
            <a:avLst/>
          </a:prstGeom>
          <a:solidFill>
            <a:srgbClr val="1F66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 name="TextBox 5"/>
          <p:cNvSpPr txBox="1"/>
          <p:nvPr/>
        </p:nvSpPr>
        <p:spPr>
          <a:xfrm>
            <a:off x="6060401" y="608046"/>
            <a:ext cx="1455848" cy="600164"/>
          </a:xfrm>
          <a:prstGeom prst="rect">
            <a:avLst/>
          </a:prstGeom>
          <a:noFill/>
          <a:ln>
            <a:noFill/>
          </a:ln>
        </p:spPr>
        <p:txBody>
          <a:bodyPr wrap="none">
            <a:spAutoFit/>
          </a:bodyPr>
          <a:lstStyle/>
          <a:p>
            <a:pPr algn="ctr" defTabSz="914400" fontAlgn="auto">
              <a:spcBef>
                <a:spcPts val="0"/>
              </a:spcBef>
              <a:spcAft>
                <a:spcPts val="0"/>
              </a:spcAft>
              <a:defRPr/>
            </a:pPr>
            <a:r>
              <a:rPr lang="en-US" sz="1100" b="1" dirty="0">
                <a:solidFill>
                  <a:prstClr val="white"/>
                </a:solidFill>
                <a:latin typeface="Calibri"/>
                <a:cs typeface="+mn-cs"/>
              </a:rPr>
              <a:t>Primary Server</a:t>
            </a:r>
          </a:p>
          <a:p>
            <a:pPr algn="ctr" defTabSz="914400" fontAlgn="auto">
              <a:spcBef>
                <a:spcPts val="0"/>
              </a:spcBef>
              <a:spcAft>
                <a:spcPts val="0"/>
              </a:spcAft>
              <a:defRPr/>
            </a:pPr>
            <a:r>
              <a:rPr lang="en-US" sz="1100" dirty="0">
                <a:solidFill>
                  <a:prstClr val="white"/>
                </a:solidFill>
                <a:latin typeface="Calibri"/>
                <a:cs typeface="+mn-cs"/>
              </a:rPr>
              <a:t>DB2/Oracle</a:t>
            </a:r>
          </a:p>
          <a:p>
            <a:pPr algn="ctr" defTabSz="914400" fontAlgn="auto">
              <a:spcBef>
                <a:spcPts val="0"/>
              </a:spcBef>
              <a:spcAft>
                <a:spcPts val="0"/>
              </a:spcAft>
              <a:defRPr/>
            </a:pPr>
            <a:r>
              <a:rPr lang="en-US" sz="1100" dirty="0" smtClean="0">
                <a:solidFill>
                  <a:schemeClr val="bg1"/>
                </a:solidFill>
                <a:latin typeface="Calibri"/>
                <a:cs typeface="+mn-cs"/>
              </a:rPr>
              <a:t>(</a:t>
            </a:r>
            <a:r>
              <a:rPr lang="en-US" sz="1100" dirty="0" err="1">
                <a:solidFill>
                  <a:schemeClr val="bg1"/>
                </a:solidFill>
                <a:latin typeface="Calibri"/>
              </a:rPr>
              <a:t>EviCrypto</a:t>
            </a:r>
            <a:r>
              <a:rPr lang="en-US" sz="1100" dirty="0">
                <a:solidFill>
                  <a:schemeClr val="bg1"/>
                </a:solidFill>
                <a:latin typeface="Calibri"/>
              </a:rPr>
              <a:t>, </a:t>
            </a:r>
            <a:r>
              <a:rPr lang="en-US" sz="1100" dirty="0" err="1">
                <a:solidFill>
                  <a:schemeClr val="bg1"/>
                </a:solidFill>
                <a:latin typeface="Calibri"/>
              </a:rPr>
              <a:t>EviDigital</a:t>
            </a:r>
            <a:r>
              <a:rPr lang="en-US" sz="1100" dirty="0" smtClean="0">
                <a:solidFill>
                  <a:schemeClr val="bg1"/>
                </a:solidFill>
                <a:latin typeface="Calibri"/>
                <a:cs typeface="+mn-cs"/>
              </a:rPr>
              <a:t>)</a:t>
            </a:r>
            <a:endParaRPr lang="en-US" sz="1100" dirty="0">
              <a:solidFill>
                <a:schemeClr val="bg1"/>
              </a:solidFill>
              <a:latin typeface="Calibri"/>
              <a:cs typeface="+mn-cs"/>
            </a:endParaRPr>
          </a:p>
        </p:txBody>
      </p:sp>
      <p:sp>
        <p:nvSpPr>
          <p:cNvPr id="23" name="TextBox 22"/>
          <p:cNvSpPr txBox="1"/>
          <p:nvPr/>
        </p:nvSpPr>
        <p:spPr>
          <a:xfrm>
            <a:off x="3557201" y="6053171"/>
            <a:ext cx="1168910" cy="307777"/>
          </a:xfrm>
          <a:prstGeom prst="rect">
            <a:avLst/>
          </a:prstGeom>
          <a:noFill/>
        </p:spPr>
        <p:txBody>
          <a:bodyPr wrap="none">
            <a:spAutoFit/>
          </a:bodyPr>
          <a:lstStyle/>
          <a:p>
            <a:pPr defTabSz="914400" fontAlgn="auto">
              <a:spcBef>
                <a:spcPts val="0"/>
              </a:spcBef>
              <a:spcAft>
                <a:spcPts val="0"/>
              </a:spcAft>
              <a:defRPr/>
            </a:pPr>
            <a:r>
              <a:rPr lang="en-US" sz="1400" dirty="0" smtClean="0">
                <a:solidFill>
                  <a:prstClr val="white"/>
                </a:solidFill>
                <a:latin typeface="Calibri"/>
                <a:cs typeface="+mn-cs"/>
              </a:rPr>
              <a:t>EVIDENLIGHT</a:t>
            </a:r>
            <a:endParaRPr lang="en-US" sz="1400" dirty="0">
              <a:solidFill>
                <a:prstClr val="white"/>
              </a:solidFill>
              <a:latin typeface="Calibri"/>
              <a:cs typeface="+mn-cs"/>
            </a:endParaRPr>
          </a:p>
        </p:txBody>
      </p:sp>
      <p:sp>
        <p:nvSpPr>
          <p:cNvPr id="33" name="TextBox 32"/>
          <p:cNvSpPr txBox="1"/>
          <p:nvPr/>
        </p:nvSpPr>
        <p:spPr>
          <a:xfrm>
            <a:off x="4846251" y="6053171"/>
            <a:ext cx="922337" cy="307975"/>
          </a:xfrm>
          <a:prstGeom prst="rect">
            <a:avLst/>
          </a:prstGeom>
          <a:noFill/>
        </p:spPr>
        <p:txBody>
          <a:bodyPr wrap="none">
            <a:spAutoFit/>
          </a:bodyPr>
          <a:lstStyle/>
          <a:p>
            <a:pPr defTabSz="914400" fontAlgn="auto">
              <a:spcBef>
                <a:spcPts val="0"/>
              </a:spcBef>
              <a:spcAft>
                <a:spcPts val="0"/>
              </a:spcAft>
              <a:defRPr/>
            </a:pPr>
            <a:r>
              <a:rPr lang="en-US" sz="1400" dirty="0">
                <a:solidFill>
                  <a:prstClr val="white"/>
                </a:solidFill>
                <a:latin typeface="Calibri"/>
                <a:cs typeface="+mn-cs"/>
              </a:rPr>
              <a:t>EVIMEDIA</a:t>
            </a:r>
          </a:p>
        </p:txBody>
      </p:sp>
      <p:sp>
        <p:nvSpPr>
          <p:cNvPr id="34" name="TextBox 33"/>
          <p:cNvSpPr txBox="1"/>
          <p:nvPr/>
        </p:nvSpPr>
        <p:spPr>
          <a:xfrm>
            <a:off x="6124188" y="6048409"/>
            <a:ext cx="752475" cy="307975"/>
          </a:xfrm>
          <a:prstGeom prst="rect">
            <a:avLst/>
          </a:prstGeom>
          <a:noFill/>
        </p:spPr>
        <p:txBody>
          <a:bodyPr wrap="none">
            <a:spAutoFit/>
          </a:bodyPr>
          <a:lstStyle/>
          <a:p>
            <a:pPr defTabSz="914400" fontAlgn="auto">
              <a:spcBef>
                <a:spcPts val="0"/>
              </a:spcBef>
              <a:spcAft>
                <a:spcPts val="0"/>
              </a:spcAft>
              <a:defRPr/>
            </a:pPr>
            <a:r>
              <a:rPr lang="en-US" sz="1400" dirty="0">
                <a:solidFill>
                  <a:prstClr val="white"/>
                </a:solidFill>
                <a:latin typeface="Calibri"/>
                <a:cs typeface="+mn-cs"/>
              </a:rPr>
              <a:t>EVIEDIT</a:t>
            </a:r>
          </a:p>
        </p:txBody>
      </p:sp>
      <p:sp>
        <p:nvSpPr>
          <p:cNvPr id="4" name="Bent-Up Arrow 3"/>
          <p:cNvSpPr/>
          <p:nvPr/>
        </p:nvSpPr>
        <p:spPr>
          <a:xfrm rot="16200000" flipV="1">
            <a:off x="1890095" y="483427"/>
            <a:ext cx="2487612" cy="2568575"/>
          </a:xfrm>
          <a:prstGeom prst="bentUpArrow">
            <a:avLst>
              <a:gd name="adj1" fmla="val 612"/>
              <a:gd name="adj2" fmla="val 1944"/>
              <a:gd name="adj3" fmla="val 2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32" name="TextBox 31"/>
          <p:cNvSpPr txBox="1"/>
          <p:nvPr/>
        </p:nvSpPr>
        <p:spPr>
          <a:xfrm>
            <a:off x="835201" y="3921159"/>
            <a:ext cx="1019175" cy="293687"/>
          </a:xfrm>
          <a:prstGeom prst="rect">
            <a:avLst/>
          </a:prstGeom>
          <a:noFill/>
        </p:spPr>
        <p:txBody>
          <a:bodyPr wrap="none">
            <a:spAutoFit/>
          </a:bodyPr>
          <a:lstStyle/>
          <a:p>
            <a:pPr defTabSz="914400" fontAlgn="auto">
              <a:spcBef>
                <a:spcPts val="0"/>
              </a:spcBef>
              <a:spcAft>
                <a:spcPts val="0"/>
              </a:spcAft>
              <a:defRPr/>
            </a:pPr>
            <a:r>
              <a:rPr lang="en-US" sz="1300" b="1" dirty="0">
                <a:solidFill>
                  <a:prstClr val="black"/>
                </a:solidFill>
                <a:latin typeface="Calibri"/>
                <a:cs typeface="+mn-cs"/>
              </a:rPr>
              <a:t>Local Server</a:t>
            </a:r>
          </a:p>
        </p:txBody>
      </p:sp>
      <p:sp>
        <p:nvSpPr>
          <p:cNvPr id="35" name="Bent-Up Arrow 34"/>
          <p:cNvSpPr/>
          <p:nvPr/>
        </p:nvSpPr>
        <p:spPr>
          <a:xfrm flipH="1" flipV="1">
            <a:off x="3186200" y="981108"/>
            <a:ext cx="1231989" cy="345792"/>
          </a:xfrm>
          <a:prstGeom prst="bentUpArrow">
            <a:avLst>
              <a:gd name="adj1" fmla="val 4022"/>
              <a:gd name="adj2" fmla="val 9637"/>
              <a:gd name="adj3" fmla="val 1844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 name="Rounded Rectangle 4"/>
          <p:cNvSpPr/>
          <p:nvPr/>
        </p:nvSpPr>
        <p:spPr>
          <a:xfrm>
            <a:off x="2757662" y="1314484"/>
            <a:ext cx="974637" cy="723616"/>
          </a:xfrm>
          <a:prstGeom prst="roundRect">
            <a:avLst/>
          </a:prstGeom>
          <a:solidFill>
            <a:srgbClr val="1F66B0"/>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 name="TextBox 6"/>
          <p:cNvSpPr txBox="1"/>
          <p:nvPr/>
        </p:nvSpPr>
        <p:spPr>
          <a:xfrm>
            <a:off x="2979912" y="1524034"/>
            <a:ext cx="765087" cy="307777"/>
          </a:xfrm>
          <a:prstGeom prst="rect">
            <a:avLst/>
          </a:prstGeom>
          <a:noFill/>
        </p:spPr>
        <p:txBody>
          <a:bodyPr wrap="square">
            <a:spAutoFit/>
          </a:bodyPr>
          <a:lstStyle/>
          <a:p>
            <a:pPr defTabSz="914400" fontAlgn="auto">
              <a:spcBef>
                <a:spcPts val="0"/>
              </a:spcBef>
              <a:spcAft>
                <a:spcPts val="0"/>
              </a:spcAft>
              <a:defRPr/>
            </a:pPr>
            <a:r>
              <a:rPr lang="en-US" sz="1400" dirty="0">
                <a:solidFill>
                  <a:prstClr val="white"/>
                </a:solidFill>
                <a:latin typeface="Calibri"/>
                <a:cs typeface="+mn-cs"/>
              </a:rPr>
              <a:t>UDB</a:t>
            </a:r>
          </a:p>
        </p:txBody>
      </p:sp>
      <p:sp>
        <p:nvSpPr>
          <p:cNvPr id="20" name="TextBox 19"/>
          <p:cNvSpPr txBox="1"/>
          <p:nvPr/>
        </p:nvSpPr>
        <p:spPr>
          <a:xfrm>
            <a:off x="2604845" y="3210321"/>
            <a:ext cx="1677898" cy="292388"/>
          </a:xfrm>
          <a:prstGeom prst="rect">
            <a:avLst/>
          </a:prstGeom>
          <a:noFill/>
        </p:spPr>
        <p:txBody>
          <a:bodyPr wrap="square">
            <a:spAutoFit/>
          </a:bodyPr>
          <a:lstStyle/>
          <a:p>
            <a:pPr defTabSz="914400" fontAlgn="auto">
              <a:spcBef>
                <a:spcPts val="0"/>
              </a:spcBef>
              <a:spcAft>
                <a:spcPts val="0"/>
              </a:spcAft>
              <a:defRPr/>
            </a:pPr>
            <a:r>
              <a:rPr lang="en-US" sz="1300" b="1" dirty="0" smtClean="0">
                <a:solidFill>
                  <a:prstClr val="black"/>
                </a:solidFill>
                <a:latin typeface="Calibri"/>
                <a:cs typeface="+mn-cs"/>
              </a:rPr>
              <a:t>Auto  Task Scheduler</a:t>
            </a:r>
            <a:endParaRPr lang="en-US" sz="1300" b="1" dirty="0">
              <a:solidFill>
                <a:prstClr val="black"/>
              </a:solidFill>
              <a:latin typeface="Calibri"/>
              <a:cs typeface="+mn-cs"/>
            </a:endParaRPr>
          </a:p>
        </p:txBody>
      </p:sp>
      <p:sp>
        <p:nvSpPr>
          <p:cNvPr id="81" name="Rounded Rectangle 80"/>
          <p:cNvSpPr/>
          <p:nvPr/>
        </p:nvSpPr>
        <p:spPr>
          <a:xfrm>
            <a:off x="4141656" y="2406676"/>
            <a:ext cx="1360795" cy="642599"/>
          </a:xfrm>
          <a:prstGeom prst="roundRect">
            <a:avLst/>
          </a:prstGeom>
          <a:solidFill>
            <a:srgbClr val="1F66B0"/>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400" fontAlgn="auto">
              <a:spcBef>
                <a:spcPts val="0"/>
              </a:spcBef>
              <a:spcAft>
                <a:spcPts val="0"/>
              </a:spcAft>
              <a:defRPr/>
            </a:pPr>
            <a:r>
              <a:rPr lang="en-US" sz="1000" dirty="0" smtClean="0">
                <a:solidFill>
                  <a:schemeClr val="bg1"/>
                </a:solidFill>
              </a:rPr>
              <a:t>                     Video Conferencing Uni</a:t>
            </a:r>
            <a:r>
              <a:rPr lang="en-US" sz="1200" dirty="0" smtClean="0">
                <a:solidFill>
                  <a:schemeClr val="bg1"/>
                </a:solidFill>
              </a:rPr>
              <a:t>t </a:t>
            </a:r>
            <a:endParaRPr lang="en-US" sz="1200" dirty="0">
              <a:solidFill>
                <a:schemeClr val="bg1"/>
              </a:solidFill>
            </a:endParaRPr>
          </a:p>
        </p:txBody>
      </p:sp>
      <p:pic>
        <p:nvPicPr>
          <p:cNvPr id="39" name="Picture 38"/>
          <p:cNvPicPr>
            <a:picLocks noChangeAspect="1"/>
          </p:cNvPicPr>
          <p:nvPr/>
        </p:nvPicPr>
        <p:blipFill>
          <a:blip r:embed="rId3" cstate="print"/>
          <a:srcRect/>
          <a:stretch>
            <a:fillRect/>
          </a:stretch>
        </p:blipFill>
        <p:spPr bwMode="auto">
          <a:xfrm>
            <a:off x="4264283" y="2443816"/>
            <a:ext cx="374288" cy="362376"/>
          </a:xfrm>
          <a:prstGeom prst="rect">
            <a:avLst/>
          </a:prstGeom>
          <a:noFill/>
          <a:ln w="9525">
            <a:noFill/>
            <a:miter lim="800000"/>
            <a:headEnd/>
            <a:tailEnd/>
          </a:ln>
        </p:spPr>
      </p:pic>
      <p:pic>
        <p:nvPicPr>
          <p:cNvPr id="46" name="Picture 45"/>
          <p:cNvPicPr>
            <a:picLocks noChangeAspect="1"/>
          </p:cNvPicPr>
          <p:nvPr/>
        </p:nvPicPr>
        <p:blipFill>
          <a:blip r:embed="rId4" cstate="print"/>
          <a:srcRect/>
          <a:stretch>
            <a:fillRect/>
          </a:stretch>
        </p:blipFill>
        <p:spPr bwMode="auto">
          <a:xfrm>
            <a:off x="3045097" y="4095783"/>
            <a:ext cx="673098" cy="612775"/>
          </a:xfrm>
          <a:prstGeom prst="rect">
            <a:avLst/>
          </a:prstGeom>
          <a:noFill/>
          <a:ln w="9525">
            <a:noFill/>
            <a:miter lim="800000"/>
            <a:headEnd/>
            <a:tailEnd/>
          </a:ln>
        </p:spPr>
      </p:pic>
      <p:sp>
        <p:nvSpPr>
          <p:cNvPr id="57" name="TextBox 56"/>
          <p:cNvSpPr txBox="1"/>
          <p:nvPr/>
        </p:nvSpPr>
        <p:spPr>
          <a:xfrm>
            <a:off x="3759784" y="4226057"/>
            <a:ext cx="722224" cy="307777"/>
          </a:xfrm>
          <a:prstGeom prst="rect">
            <a:avLst/>
          </a:prstGeom>
          <a:noFill/>
        </p:spPr>
        <p:txBody>
          <a:bodyPr wrap="square">
            <a:spAutoFit/>
          </a:bodyPr>
          <a:lstStyle/>
          <a:p>
            <a:pPr defTabSz="914400" fontAlgn="auto">
              <a:spcBef>
                <a:spcPts val="0"/>
              </a:spcBef>
              <a:spcAft>
                <a:spcPts val="0"/>
              </a:spcAft>
              <a:defRPr/>
            </a:pPr>
            <a:r>
              <a:rPr lang="en-US" sz="1400" dirty="0">
                <a:solidFill>
                  <a:prstClr val="white"/>
                </a:solidFill>
                <a:latin typeface="Calibri"/>
                <a:cs typeface="+mn-cs"/>
              </a:rPr>
              <a:t>Portal</a:t>
            </a:r>
          </a:p>
        </p:txBody>
      </p:sp>
      <p:sp>
        <p:nvSpPr>
          <p:cNvPr id="59" name="Rounded Rectangle 58"/>
          <p:cNvSpPr/>
          <p:nvPr/>
        </p:nvSpPr>
        <p:spPr>
          <a:xfrm>
            <a:off x="5206977" y="4238757"/>
            <a:ext cx="1103313" cy="461963"/>
          </a:xfrm>
          <a:prstGeom prst="roundRect">
            <a:avLst/>
          </a:prstGeom>
          <a:solidFill>
            <a:srgbClr val="1F66B0"/>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fontAlgn="auto">
              <a:spcBef>
                <a:spcPts val="0"/>
              </a:spcBef>
              <a:spcAft>
                <a:spcPts val="0"/>
              </a:spcAft>
              <a:defRPr/>
            </a:pPr>
            <a:endParaRPr lang="en-US" dirty="0">
              <a:solidFill>
                <a:prstClr val="white"/>
              </a:solidFill>
            </a:endParaRPr>
          </a:p>
        </p:txBody>
      </p:sp>
      <p:sp>
        <p:nvSpPr>
          <p:cNvPr id="51" name="TextBox 50"/>
          <p:cNvSpPr txBox="1"/>
          <p:nvPr/>
        </p:nvSpPr>
        <p:spPr>
          <a:xfrm>
            <a:off x="5221265" y="4226057"/>
            <a:ext cx="919162" cy="461963"/>
          </a:xfrm>
          <a:prstGeom prst="rect">
            <a:avLst/>
          </a:prstGeom>
          <a:noFill/>
        </p:spPr>
        <p:txBody>
          <a:bodyPr wrap="none">
            <a:spAutoFit/>
          </a:bodyPr>
          <a:lstStyle/>
          <a:p>
            <a:pPr algn="ctr" defTabSz="914400" fontAlgn="auto">
              <a:spcBef>
                <a:spcPts val="0"/>
              </a:spcBef>
              <a:spcAft>
                <a:spcPts val="0"/>
              </a:spcAft>
              <a:defRPr/>
            </a:pPr>
            <a:r>
              <a:rPr lang="en-US" sz="1200" dirty="0">
                <a:solidFill>
                  <a:prstClr val="white"/>
                </a:solidFill>
                <a:latin typeface="Calibri"/>
                <a:cs typeface="+mn-cs"/>
              </a:rPr>
              <a:t>Compliance</a:t>
            </a:r>
          </a:p>
          <a:p>
            <a:pPr algn="ctr" defTabSz="914400" fontAlgn="auto">
              <a:spcBef>
                <a:spcPts val="0"/>
              </a:spcBef>
              <a:spcAft>
                <a:spcPts val="0"/>
              </a:spcAft>
              <a:defRPr/>
            </a:pPr>
            <a:r>
              <a:rPr lang="en-US" sz="1200" dirty="0">
                <a:solidFill>
                  <a:prstClr val="white"/>
                </a:solidFill>
                <a:latin typeface="Calibri"/>
                <a:cs typeface="+mn-cs"/>
              </a:rPr>
              <a:t> Manager</a:t>
            </a:r>
          </a:p>
        </p:txBody>
      </p:sp>
      <p:sp>
        <p:nvSpPr>
          <p:cNvPr id="64" name="Left Arrow 63"/>
          <p:cNvSpPr/>
          <p:nvPr/>
        </p:nvSpPr>
        <p:spPr>
          <a:xfrm>
            <a:off x="5529185" y="1168268"/>
            <a:ext cx="2166849" cy="180691"/>
          </a:xfrm>
          <a:prstGeom prst="leftArrow">
            <a:avLst>
              <a:gd name="adj1" fmla="val 12744"/>
              <a:gd name="adj2" fmla="val 486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6" name="L-Shape 55"/>
          <p:cNvSpPr/>
          <p:nvPr/>
        </p:nvSpPr>
        <p:spPr>
          <a:xfrm flipH="1">
            <a:off x="6351763" y="1257334"/>
            <a:ext cx="1347786" cy="3352098"/>
          </a:xfrm>
          <a:prstGeom prst="corner">
            <a:avLst>
              <a:gd name="adj1" fmla="val 2158"/>
              <a:gd name="adj2" fmla="val 209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2" name="Up Arrow 71"/>
          <p:cNvSpPr/>
          <p:nvPr/>
        </p:nvSpPr>
        <p:spPr>
          <a:xfrm>
            <a:off x="1809925" y="3727201"/>
            <a:ext cx="121444" cy="1395554"/>
          </a:xfrm>
          <a:prstGeom prst="upArrow">
            <a:avLst>
              <a:gd name="adj1" fmla="val 30944"/>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4" name="Bent-Up Arrow 73"/>
          <p:cNvSpPr/>
          <p:nvPr/>
        </p:nvSpPr>
        <p:spPr>
          <a:xfrm rot="5400000" flipV="1">
            <a:off x="3500288" y="3194615"/>
            <a:ext cx="351489" cy="3652838"/>
          </a:xfrm>
          <a:prstGeom prst="bentUpArrow">
            <a:avLst>
              <a:gd name="adj1" fmla="val 8897"/>
              <a:gd name="adj2" fmla="val 22206"/>
              <a:gd name="adj3"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7" name="Up Arrow 66"/>
          <p:cNvSpPr/>
          <p:nvPr/>
        </p:nvSpPr>
        <p:spPr>
          <a:xfrm>
            <a:off x="3675195" y="4911922"/>
            <a:ext cx="203199" cy="482437"/>
          </a:xfrm>
          <a:prstGeom prst="upArrow">
            <a:avLst>
              <a:gd name="adj1" fmla="val 22167"/>
              <a:gd name="adj2" fmla="val 81963"/>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1" name="Up Arrow 70"/>
          <p:cNvSpPr/>
          <p:nvPr/>
        </p:nvSpPr>
        <p:spPr>
          <a:xfrm rot="10800000">
            <a:off x="4092914" y="4925591"/>
            <a:ext cx="190411" cy="478978"/>
          </a:xfrm>
          <a:prstGeom prst="upArrow">
            <a:avLst>
              <a:gd name="adj1" fmla="val 22169"/>
              <a:gd name="adj2" fmla="val 87224"/>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5" name="L-Shape 74"/>
          <p:cNvSpPr/>
          <p:nvPr/>
        </p:nvSpPr>
        <p:spPr>
          <a:xfrm flipH="1">
            <a:off x="6351763" y="2915904"/>
            <a:ext cx="1234288" cy="1613696"/>
          </a:xfrm>
          <a:prstGeom prst="corner">
            <a:avLst>
              <a:gd name="adj1" fmla="val 2253"/>
              <a:gd name="adj2" fmla="val 264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6" name="Left Arrow 75"/>
          <p:cNvSpPr/>
          <p:nvPr/>
        </p:nvSpPr>
        <p:spPr>
          <a:xfrm>
            <a:off x="5554835" y="2850592"/>
            <a:ext cx="2031215" cy="130625"/>
          </a:xfrm>
          <a:prstGeom prst="leftArrow">
            <a:avLst>
              <a:gd name="adj1" fmla="val 16069"/>
              <a:gd name="adj2" fmla="val 9863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8" name="L-Shape 77"/>
          <p:cNvSpPr/>
          <p:nvPr/>
        </p:nvSpPr>
        <p:spPr>
          <a:xfrm flipH="1">
            <a:off x="6029105" y="564900"/>
            <a:ext cx="1956303" cy="5116668"/>
          </a:xfrm>
          <a:prstGeom prst="corner">
            <a:avLst>
              <a:gd name="adj1" fmla="val 2046"/>
              <a:gd name="adj2" fmla="val 222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9" name="Bent-Up Arrow 78"/>
          <p:cNvSpPr/>
          <p:nvPr/>
        </p:nvSpPr>
        <p:spPr>
          <a:xfrm rot="5400000" flipV="1">
            <a:off x="4255299" y="2051818"/>
            <a:ext cx="5782790" cy="2318212"/>
          </a:xfrm>
          <a:prstGeom prst="bentUpArrow">
            <a:avLst>
              <a:gd name="adj1" fmla="val 1950"/>
              <a:gd name="adj2" fmla="val 4174"/>
              <a:gd name="adj3" fmla="val 892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63" name="TextBox 62"/>
          <p:cNvSpPr txBox="1"/>
          <p:nvPr/>
        </p:nvSpPr>
        <p:spPr>
          <a:xfrm>
            <a:off x="4824026" y="5397534"/>
            <a:ext cx="1611312" cy="338137"/>
          </a:xfrm>
          <a:prstGeom prst="rect">
            <a:avLst/>
          </a:prstGeom>
          <a:noFill/>
        </p:spPr>
        <p:txBody>
          <a:bodyPr wrap="none">
            <a:spAutoFit/>
          </a:bodyPr>
          <a:lstStyle/>
          <a:p>
            <a:pPr defTabSz="914400" fontAlgn="auto">
              <a:spcBef>
                <a:spcPts val="0"/>
              </a:spcBef>
              <a:spcAft>
                <a:spcPts val="0"/>
              </a:spcAft>
              <a:defRPr/>
            </a:pPr>
            <a:r>
              <a:rPr lang="en-US" sz="1600" dirty="0">
                <a:solidFill>
                  <a:prstClr val="white"/>
                </a:solidFill>
                <a:latin typeface="Calibri"/>
                <a:cs typeface="+mn-cs"/>
              </a:rPr>
              <a:t>Authorized Users</a:t>
            </a:r>
          </a:p>
        </p:txBody>
      </p:sp>
      <p:sp>
        <p:nvSpPr>
          <p:cNvPr id="65" name="TextBox 64"/>
          <p:cNvSpPr txBox="1"/>
          <p:nvPr/>
        </p:nvSpPr>
        <p:spPr>
          <a:xfrm>
            <a:off x="6145301" y="5390900"/>
            <a:ext cx="798708" cy="307777"/>
          </a:xfrm>
          <a:prstGeom prst="rect">
            <a:avLst/>
          </a:prstGeom>
          <a:noFill/>
        </p:spPr>
        <p:txBody>
          <a:bodyPr wrap="square">
            <a:spAutoFit/>
          </a:bodyPr>
          <a:lstStyle>
            <a:defPPr>
              <a:defRPr lang="en-US"/>
            </a:defPPr>
            <a:lvl1pPr>
              <a:defRPr sz="1400">
                <a:solidFill>
                  <a:schemeClr val="bg1"/>
                </a:solidFill>
              </a:defRPr>
            </a:lvl1pPr>
          </a:lstStyle>
          <a:p>
            <a:pPr defTabSz="914400" fontAlgn="auto">
              <a:spcBef>
                <a:spcPts val="0"/>
              </a:spcBef>
              <a:spcAft>
                <a:spcPts val="0"/>
              </a:spcAft>
              <a:defRPr/>
            </a:pPr>
            <a:r>
              <a:rPr lang="en-US" dirty="0">
                <a:solidFill>
                  <a:prstClr val="black"/>
                </a:solidFill>
                <a:latin typeface="Calibri"/>
                <a:cs typeface="+mn-cs"/>
              </a:rPr>
              <a:t>Storing</a:t>
            </a:r>
          </a:p>
        </p:txBody>
      </p:sp>
      <p:sp>
        <p:nvSpPr>
          <p:cNvPr id="66" name="TextBox 65"/>
          <p:cNvSpPr txBox="1"/>
          <p:nvPr/>
        </p:nvSpPr>
        <p:spPr>
          <a:xfrm>
            <a:off x="6188251" y="5726146"/>
            <a:ext cx="719137" cy="307975"/>
          </a:xfrm>
          <a:prstGeom prst="rect">
            <a:avLst/>
          </a:prstGeom>
          <a:noFill/>
        </p:spPr>
        <p:txBody>
          <a:bodyPr>
            <a:spAutoFit/>
          </a:bodyPr>
          <a:lstStyle>
            <a:defPPr>
              <a:defRPr lang="en-US"/>
            </a:defPPr>
            <a:lvl1pPr>
              <a:defRPr sz="1400">
                <a:solidFill>
                  <a:schemeClr val="bg1"/>
                </a:solidFill>
              </a:defRPr>
            </a:lvl1pPr>
          </a:lstStyle>
          <a:p>
            <a:pPr defTabSz="914400" fontAlgn="auto">
              <a:spcBef>
                <a:spcPts val="0"/>
              </a:spcBef>
              <a:spcAft>
                <a:spcPts val="0"/>
              </a:spcAft>
              <a:defRPr/>
            </a:pPr>
            <a:r>
              <a:rPr lang="en-US" dirty="0" smtClean="0">
                <a:solidFill>
                  <a:prstClr val="black"/>
                </a:solidFill>
                <a:latin typeface="Calibri"/>
                <a:cs typeface="+mn-cs"/>
              </a:rPr>
              <a:t>Editing</a:t>
            </a:r>
            <a:endParaRPr lang="en-US" dirty="0">
              <a:solidFill>
                <a:prstClr val="black"/>
              </a:solidFill>
              <a:latin typeface="Calibri"/>
              <a:cs typeface="+mn-cs"/>
            </a:endParaRPr>
          </a:p>
        </p:txBody>
      </p:sp>
      <p:sp>
        <p:nvSpPr>
          <p:cNvPr id="87" name="Right Arrow 86"/>
          <p:cNvSpPr/>
          <p:nvPr/>
        </p:nvSpPr>
        <p:spPr>
          <a:xfrm rot="5400000">
            <a:off x="2976650" y="2209551"/>
            <a:ext cx="469896" cy="127002"/>
          </a:xfrm>
          <a:prstGeom prst="rightArrow">
            <a:avLst>
              <a:gd name="adj1" fmla="val 12771"/>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grpSp>
        <p:nvGrpSpPr>
          <p:cNvPr id="13" name="Group 12"/>
          <p:cNvGrpSpPr/>
          <p:nvPr/>
        </p:nvGrpSpPr>
        <p:grpSpPr>
          <a:xfrm>
            <a:off x="6587173" y="1542010"/>
            <a:ext cx="945052" cy="992188"/>
            <a:chOff x="4635838" y="1716371"/>
            <a:chExt cx="1040888" cy="1092804"/>
          </a:xfrm>
        </p:grpSpPr>
        <p:pic>
          <p:nvPicPr>
            <p:cNvPr id="37" name="Picture 36"/>
            <p:cNvPicPr>
              <a:picLocks noChangeAspect="1"/>
            </p:cNvPicPr>
            <p:nvPr/>
          </p:nvPicPr>
          <p:blipFill>
            <a:blip r:embed="rId5" cstate="print"/>
            <a:srcRect/>
            <a:stretch>
              <a:fillRect/>
            </a:stretch>
          </p:blipFill>
          <p:spPr bwMode="auto">
            <a:xfrm rot="21385114">
              <a:off x="4884829" y="2293237"/>
              <a:ext cx="519113" cy="515938"/>
            </a:xfrm>
            <a:prstGeom prst="rect">
              <a:avLst/>
            </a:prstGeom>
            <a:noFill/>
            <a:ln w="9525">
              <a:noFill/>
              <a:miter lim="800000"/>
              <a:headEnd/>
              <a:tailEnd/>
            </a:ln>
          </p:spPr>
        </p:pic>
        <p:pic>
          <p:nvPicPr>
            <p:cNvPr id="93" name="Picture 92"/>
            <p:cNvPicPr>
              <a:picLocks noChangeAspect="1"/>
            </p:cNvPicPr>
            <p:nvPr/>
          </p:nvPicPr>
          <p:blipFill>
            <a:blip r:embed="rId5" cstate="print"/>
            <a:srcRect/>
            <a:stretch>
              <a:fillRect/>
            </a:stretch>
          </p:blipFill>
          <p:spPr bwMode="auto">
            <a:xfrm rot="7200000">
              <a:off x="4633456" y="1718753"/>
              <a:ext cx="519113" cy="514350"/>
            </a:xfrm>
            <a:prstGeom prst="rect">
              <a:avLst/>
            </a:prstGeom>
            <a:noFill/>
            <a:ln w="9525">
              <a:noFill/>
              <a:miter lim="800000"/>
              <a:headEnd/>
              <a:tailEnd/>
            </a:ln>
          </p:spPr>
        </p:pic>
        <p:pic>
          <p:nvPicPr>
            <p:cNvPr id="94" name="Picture 93"/>
            <p:cNvPicPr>
              <a:picLocks noChangeAspect="1"/>
            </p:cNvPicPr>
            <p:nvPr/>
          </p:nvPicPr>
          <p:blipFill>
            <a:blip r:embed="rId5" cstate="print"/>
            <a:srcRect/>
            <a:stretch>
              <a:fillRect/>
            </a:stretch>
          </p:blipFill>
          <p:spPr bwMode="auto">
            <a:xfrm rot="13500000">
              <a:off x="5159995" y="1726690"/>
              <a:ext cx="519112" cy="514350"/>
            </a:xfrm>
            <a:prstGeom prst="rect">
              <a:avLst/>
            </a:prstGeom>
            <a:noFill/>
            <a:ln w="9525">
              <a:noFill/>
              <a:miter lim="800000"/>
              <a:headEnd/>
              <a:tailEnd/>
            </a:ln>
          </p:spPr>
        </p:pic>
      </p:grpSp>
      <p:pic>
        <p:nvPicPr>
          <p:cNvPr id="38" name="Picture 37"/>
          <p:cNvPicPr>
            <a:picLocks noChangeAspect="1"/>
          </p:cNvPicPr>
          <p:nvPr/>
        </p:nvPicPr>
        <p:blipFill>
          <a:blip r:embed="rId6" cstate="print"/>
          <a:srcRect/>
          <a:stretch>
            <a:fillRect/>
          </a:stretch>
        </p:blipFill>
        <p:spPr bwMode="auto">
          <a:xfrm>
            <a:off x="1082850" y="2594008"/>
            <a:ext cx="1425292" cy="1425292"/>
          </a:xfrm>
          <a:prstGeom prst="rect">
            <a:avLst/>
          </a:prstGeom>
          <a:noFill/>
          <a:ln w="9525">
            <a:noFill/>
            <a:miter lim="800000"/>
            <a:headEnd/>
            <a:tailEnd/>
          </a:ln>
        </p:spPr>
      </p:pic>
      <p:pic>
        <p:nvPicPr>
          <p:cNvPr id="95" name="Picture 94"/>
          <p:cNvPicPr>
            <a:picLocks noChangeAspect="1"/>
          </p:cNvPicPr>
          <p:nvPr/>
        </p:nvPicPr>
        <p:blipFill>
          <a:blip r:embed="rId6" cstate="print"/>
          <a:srcRect/>
          <a:stretch>
            <a:fillRect/>
          </a:stretch>
        </p:blipFill>
        <p:spPr bwMode="auto">
          <a:xfrm>
            <a:off x="4268963" y="190534"/>
            <a:ext cx="1370013" cy="1370012"/>
          </a:xfrm>
          <a:prstGeom prst="rect">
            <a:avLst/>
          </a:prstGeom>
          <a:noFill/>
          <a:ln w="9525">
            <a:noFill/>
            <a:miter lim="800000"/>
            <a:headEnd/>
            <a:tailEnd/>
          </a:ln>
        </p:spPr>
      </p:pic>
      <p:pic>
        <p:nvPicPr>
          <p:cNvPr id="1028" name="Picture 4" descr="C:\Users\Administrator\Desktop\senzit\database.png"/>
          <p:cNvPicPr>
            <a:picLocks noChangeAspect="1" noChangeArrowheads="1"/>
          </p:cNvPicPr>
          <p:nvPr/>
        </p:nvPicPr>
        <p:blipFill>
          <a:blip r:embed="rId7" cstate="print"/>
          <a:srcRect/>
          <a:stretch>
            <a:fillRect/>
          </a:stretch>
        </p:blipFill>
        <p:spPr bwMode="auto">
          <a:xfrm>
            <a:off x="5027788" y="823946"/>
            <a:ext cx="466725" cy="525013"/>
          </a:xfrm>
          <a:prstGeom prst="rect">
            <a:avLst/>
          </a:prstGeom>
          <a:noFill/>
          <a:ln w="9525">
            <a:noFill/>
            <a:miter lim="800000"/>
            <a:headEnd/>
            <a:tailEnd/>
          </a:ln>
        </p:spPr>
      </p:pic>
      <p:grpSp>
        <p:nvGrpSpPr>
          <p:cNvPr id="11" name="Group 10"/>
          <p:cNvGrpSpPr/>
          <p:nvPr/>
        </p:nvGrpSpPr>
        <p:grpSpPr>
          <a:xfrm>
            <a:off x="5554836" y="1560546"/>
            <a:ext cx="643557" cy="643309"/>
            <a:chOff x="3557676" y="1819750"/>
            <a:chExt cx="746345" cy="725488"/>
          </a:xfrm>
        </p:grpSpPr>
        <p:pic>
          <p:nvPicPr>
            <p:cNvPr id="80" name="Picture 79"/>
            <p:cNvPicPr>
              <a:picLocks noChangeAspect="1"/>
            </p:cNvPicPr>
            <p:nvPr/>
          </p:nvPicPr>
          <p:blipFill>
            <a:blip r:embed="rId8" cstate="print"/>
            <a:srcRect/>
            <a:stretch>
              <a:fillRect/>
            </a:stretch>
          </p:blipFill>
          <p:spPr bwMode="auto">
            <a:xfrm>
              <a:off x="3557676" y="1819750"/>
              <a:ext cx="725487" cy="725488"/>
            </a:xfrm>
            <a:prstGeom prst="rect">
              <a:avLst/>
            </a:prstGeom>
            <a:noFill/>
            <a:ln w="9525">
              <a:noFill/>
              <a:miter lim="800000"/>
              <a:headEnd/>
              <a:tailEnd/>
            </a:ln>
          </p:spPr>
        </p:pic>
        <p:pic>
          <p:nvPicPr>
            <p:cNvPr id="29" name="Picture 4" descr="C:\Users\Administrator\Desktop\senzit\database.png"/>
            <p:cNvPicPr>
              <a:picLocks noChangeAspect="1" noChangeArrowheads="1"/>
            </p:cNvPicPr>
            <p:nvPr/>
          </p:nvPicPr>
          <p:blipFill>
            <a:blip r:embed="rId9" cstate="print"/>
            <a:srcRect/>
            <a:stretch>
              <a:fillRect/>
            </a:stretch>
          </p:blipFill>
          <p:spPr bwMode="auto">
            <a:xfrm>
              <a:off x="4059546" y="2141625"/>
              <a:ext cx="244475" cy="244475"/>
            </a:xfrm>
            <a:prstGeom prst="rect">
              <a:avLst/>
            </a:prstGeom>
            <a:noFill/>
            <a:ln w="9525">
              <a:noFill/>
              <a:miter lim="800000"/>
              <a:headEnd/>
              <a:tailEnd/>
            </a:ln>
          </p:spPr>
        </p:pic>
      </p:grpSp>
      <p:sp>
        <p:nvSpPr>
          <p:cNvPr id="43" name="Left-Right Arrow 42"/>
          <p:cNvSpPr/>
          <p:nvPr/>
        </p:nvSpPr>
        <p:spPr>
          <a:xfrm>
            <a:off x="6248726" y="1896890"/>
            <a:ext cx="363883" cy="76015"/>
          </a:xfrm>
          <a:prstGeom prst="leftRightArrow">
            <a:avLst>
              <a:gd name="adj1" fmla="val 50000"/>
              <a:gd name="adj2" fmla="val 55217"/>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53" name="TextBox 52"/>
          <p:cNvSpPr txBox="1"/>
          <p:nvPr/>
        </p:nvSpPr>
        <p:spPr>
          <a:xfrm>
            <a:off x="5486700" y="2149110"/>
            <a:ext cx="1548529" cy="553998"/>
          </a:xfrm>
          <a:prstGeom prst="rect">
            <a:avLst/>
          </a:prstGeom>
          <a:noFill/>
        </p:spPr>
        <p:txBody>
          <a:bodyPr wrap="square">
            <a:spAutoFit/>
          </a:bodyPr>
          <a:lstStyle/>
          <a:p>
            <a:pPr algn="ctr" defTabSz="914400" fontAlgn="auto">
              <a:spcBef>
                <a:spcPts val="0"/>
              </a:spcBef>
              <a:spcAft>
                <a:spcPts val="0"/>
              </a:spcAft>
              <a:defRPr/>
            </a:pPr>
            <a:r>
              <a:rPr lang="en-US" sz="1000" dirty="0" err="1">
                <a:solidFill>
                  <a:prstClr val="black"/>
                </a:solidFill>
                <a:latin typeface="Calibri"/>
                <a:cs typeface="+mn-cs"/>
              </a:rPr>
              <a:t>Hadoop</a:t>
            </a:r>
            <a:r>
              <a:rPr lang="en-US" sz="1000" dirty="0">
                <a:solidFill>
                  <a:prstClr val="black"/>
                </a:solidFill>
                <a:latin typeface="Calibri"/>
                <a:cs typeface="+mn-cs"/>
              </a:rPr>
              <a:t> Cluster</a:t>
            </a:r>
          </a:p>
          <a:p>
            <a:pPr algn="ctr" defTabSz="914400" fontAlgn="auto">
              <a:spcBef>
                <a:spcPts val="0"/>
              </a:spcBef>
              <a:spcAft>
                <a:spcPts val="0"/>
              </a:spcAft>
              <a:defRPr/>
            </a:pPr>
            <a:r>
              <a:rPr lang="en-US" sz="1000" dirty="0">
                <a:solidFill>
                  <a:prstClr val="black"/>
                </a:solidFill>
                <a:latin typeface="Calibri"/>
                <a:cs typeface="+mn-cs"/>
              </a:rPr>
              <a:t>Secondary Server</a:t>
            </a:r>
          </a:p>
          <a:p>
            <a:pPr algn="ctr" defTabSz="914400" fontAlgn="auto">
              <a:spcBef>
                <a:spcPts val="0"/>
              </a:spcBef>
              <a:spcAft>
                <a:spcPts val="0"/>
              </a:spcAft>
              <a:defRPr/>
            </a:pPr>
            <a:r>
              <a:rPr lang="en-US" sz="1000" dirty="0" smtClean="0">
                <a:solidFill>
                  <a:prstClr val="black"/>
                </a:solidFill>
                <a:latin typeface="Calibri"/>
                <a:cs typeface="+mn-cs"/>
              </a:rPr>
              <a:t>(</a:t>
            </a:r>
            <a:r>
              <a:rPr lang="en-US" sz="1000" dirty="0" err="1">
                <a:solidFill>
                  <a:prstClr val="black"/>
                </a:solidFill>
                <a:latin typeface="Calibri"/>
              </a:rPr>
              <a:t>EviCrypto</a:t>
            </a:r>
            <a:r>
              <a:rPr lang="en-US" sz="1000" dirty="0">
                <a:solidFill>
                  <a:prstClr val="black"/>
                </a:solidFill>
                <a:latin typeface="Calibri"/>
              </a:rPr>
              <a:t>, </a:t>
            </a:r>
            <a:r>
              <a:rPr lang="en-US" sz="1000" dirty="0" err="1">
                <a:solidFill>
                  <a:prstClr val="black"/>
                </a:solidFill>
                <a:latin typeface="Calibri"/>
              </a:rPr>
              <a:t>EviDigital</a:t>
            </a:r>
            <a:r>
              <a:rPr lang="en-US" sz="1000" dirty="0" smtClean="0">
                <a:solidFill>
                  <a:prstClr val="black"/>
                </a:solidFill>
                <a:latin typeface="Calibri"/>
                <a:cs typeface="+mn-cs"/>
              </a:rPr>
              <a:t>)</a:t>
            </a:r>
            <a:endParaRPr lang="en-US" sz="1000" dirty="0">
              <a:solidFill>
                <a:prstClr val="black"/>
              </a:solidFill>
              <a:latin typeface="Calibri"/>
              <a:cs typeface="+mn-cs"/>
            </a:endParaRPr>
          </a:p>
        </p:txBody>
      </p:sp>
      <p:pic>
        <p:nvPicPr>
          <p:cNvPr id="14" name="Picture 7" descr="C:\Users\Administrator\Desktop\senzit\IBM-SONAS-System-Storage-Icon.png"/>
          <p:cNvPicPr>
            <a:picLocks noChangeAspect="1" noChangeArrowheads="1"/>
          </p:cNvPicPr>
          <p:nvPr/>
        </p:nvPicPr>
        <p:blipFill>
          <a:blip r:embed="rId10" cstate="print"/>
          <a:srcRect/>
          <a:stretch>
            <a:fillRect/>
          </a:stretch>
        </p:blipFill>
        <p:spPr bwMode="auto">
          <a:xfrm>
            <a:off x="6684826" y="1963935"/>
            <a:ext cx="272404" cy="278720"/>
          </a:xfrm>
          <a:prstGeom prst="rect">
            <a:avLst/>
          </a:prstGeom>
          <a:noFill/>
          <a:ln w="9525">
            <a:noFill/>
            <a:miter lim="800000"/>
            <a:headEnd/>
            <a:tailEnd/>
          </a:ln>
        </p:spPr>
      </p:pic>
      <p:pic>
        <p:nvPicPr>
          <p:cNvPr id="16" name="Picture 7" descr="C:\Users\Administrator\Desktop\senzit\IBM-SONAS-System-Storage-Icon.png"/>
          <p:cNvPicPr>
            <a:picLocks noChangeAspect="1" noChangeArrowheads="1"/>
          </p:cNvPicPr>
          <p:nvPr/>
        </p:nvPicPr>
        <p:blipFill>
          <a:blip r:embed="rId11" cstate="print"/>
          <a:srcRect/>
          <a:stretch>
            <a:fillRect/>
          </a:stretch>
        </p:blipFill>
        <p:spPr bwMode="auto">
          <a:xfrm>
            <a:off x="6920013" y="1600732"/>
            <a:ext cx="268298" cy="277312"/>
          </a:xfrm>
          <a:prstGeom prst="rect">
            <a:avLst/>
          </a:prstGeom>
          <a:noFill/>
          <a:ln w="9525">
            <a:noFill/>
            <a:miter lim="800000"/>
            <a:headEnd/>
            <a:tailEnd/>
          </a:ln>
        </p:spPr>
      </p:pic>
      <p:pic>
        <p:nvPicPr>
          <p:cNvPr id="17" name="Picture 7" descr="C:\Users\Administrator\Desktop\senzit\IBM-SONAS-System-Storage-Icon.png"/>
          <p:cNvPicPr>
            <a:picLocks noChangeAspect="1" noChangeArrowheads="1"/>
          </p:cNvPicPr>
          <p:nvPr/>
        </p:nvPicPr>
        <p:blipFill>
          <a:blip r:embed="rId12" cstate="print"/>
          <a:srcRect/>
          <a:stretch>
            <a:fillRect/>
          </a:stretch>
        </p:blipFill>
        <p:spPr bwMode="auto">
          <a:xfrm>
            <a:off x="7131933" y="1945615"/>
            <a:ext cx="277880" cy="285758"/>
          </a:xfrm>
          <a:prstGeom prst="rect">
            <a:avLst/>
          </a:prstGeom>
          <a:noFill/>
          <a:ln w="9525">
            <a:noFill/>
            <a:miter lim="800000"/>
            <a:headEnd/>
            <a:tailEnd/>
          </a:ln>
        </p:spPr>
      </p:pic>
      <p:sp>
        <p:nvSpPr>
          <p:cNvPr id="15" name="Rounded Rectangle 14"/>
          <p:cNvSpPr/>
          <p:nvPr/>
        </p:nvSpPr>
        <p:spPr>
          <a:xfrm>
            <a:off x="5634513" y="1472722"/>
            <a:ext cx="1828770" cy="12761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4" name="Left Arrow 83"/>
          <p:cNvSpPr/>
          <p:nvPr/>
        </p:nvSpPr>
        <p:spPr>
          <a:xfrm>
            <a:off x="5402438" y="257209"/>
            <a:ext cx="2903364" cy="142901"/>
          </a:xfrm>
          <a:prstGeom prst="leftArrow">
            <a:avLst>
              <a:gd name="adj1" fmla="val 12744"/>
              <a:gd name="adj2" fmla="val 486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8" name="Left Arrow 87"/>
          <p:cNvSpPr/>
          <p:nvPr/>
        </p:nvSpPr>
        <p:spPr>
          <a:xfrm>
            <a:off x="5402438" y="492159"/>
            <a:ext cx="2582971" cy="147638"/>
          </a:xfrm>
          <a:prstGeom prst="leftArrow">
            <a:avLst>
              <a:gd name="adj1" fmla="val 12744"/>
              <a:gd name="adj2" fmla="val 6249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5" name="Right Arrow 104"/>
          <p:cNvSpPr/>
          <p:nvPr/>
        </p:nvSpPr>
        <p:spPr>
          <a:xfrm rot="5400000">
            <a:off x="5399666" y="4943816"/>
            <a:ext cx="509096" cy="218944"/>
          </a:xfrm>
          <a:prstGeom prst="rightArrow">
            <a:avLst>
              <a:gd name="adj1" fmla="val 12771"/>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77" name="Right Arrow 76"/>
          <p:cNvSpPr/>
          <p:nvPr/>
        </p:nvSpPr>
        <p:spPr>
          <a:xfrm rot="10800000" flipV="1">
            <a:off x="4589664" y="4355476"/>
            <a:ext cx="571741" cy="178358"/>
          </a:xfrm>
          <a:prstGeom prst="rightArrow">
            <a:avLst>
              <a:gd name="adj1" fmla="val 12771"/>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6" name="Right Arrow 95"/>
          <p:cNvSpPr/>
          <p:nvPr/>
        </p:nvSpPr>
        <p:spPr>
          <a:xfrm rot="16200000">
            <a:off x="1937106" y="3753774"/>
            <a:ext cx="281750" cy="152402"/>
          </a:xfrm>
          <a:prstGeom prst="rightArrow">
            <a:avLst>
              <a:gd name="adj1" fmla="val 12771"/>
              <a:gd name="adj2" fmla="val 7843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9" name="Right Arrow 98"/>
          <p:cNvSpPr/>
          <p:nvPr/>
        </p:nvSpPr>
        <p:spPr>
          <a:xfrm rot="5400000">
            <a:off x="4468904" y="3480619"/>
            <a:ext cx="865664" cy="114797"/>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0" name="Right Arrow 99"/>
          <p:cNvSpPr/>
          <p:nvPr/>
        </p:nvSpPr>
        <p:spPr>
          <a:xfrm>
            <a:off x="2068600" y="3918187"/>
            <a:ext cx="2844800" cy="96898"/>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3" name="Up Arrow 102"/>
          <p:cNvSpPr/>
          <p:nvPr/>
        </p:nvSpPr>
        <p:spPr>
          <a:xfrm rot="16200000" flipV="1">
            <a:off x="2540914" y="1490937"/>
            <a:ext cx="115626" cy="305635"/>
          </a:xfrm>
          <a:prstGeom prst="upArrow">
            <a:avLst>
              <a:gd name="adj1" fmla="val 15262"/>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5" name="Right Arrow 84"/>
          <p:cNvSpPr/>
          <p:nvPr/>
        </p:nvSpPr>
        <p:spPr>
          <a:xfrm>
            <a:off x="2452794" y="3628180"/>
            <a:ext cx="3661062" cy="153051"/>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86" name="Right Arrow 85"/>
          <p:cNvSpPr/>
          <p:nvPr/>
        </p:nvSpPr>
        <p:spPr>
          <a:xfrm rot="16200000" flipV="1">
            <a:off x="5838020" y="3879931"/>
            <a:ext cx="525908" cy="169135"/>
          </a:xfrm>
          <a:prstGeom prst="rightArrow">
            <a:avLst>
              <a:gd name="adj1" fmla="val 2499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6" name="Right Arrow 105"/>
          <p:cNvSpPr/>
          <p:nvPr/>
        </p:nvSpPr>
        <p:spPr>
          <a:xfrm rot="5400000">
            <a:off x="1415414" y="2624901"/>
            <a:ext cx="2073227" cy="112226"/>
          </a:xfrm>
          <a:prstGeom prst="rightArrow">
            <a:avLst>
              <a:gd name="adj1" fmla="val 1886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7" name="Up Arrow 106"/>
          <p:cNvSpPr/>
          <p:nvPr/>
        </p:nvSpPr>
        <p:spPr>
          <a:xfrm rot="16200000" flipV="1">
            <a:off x="2610216" y="2617176"/>
            <a:ext cx="110595" cy="409199"/>
          </a:xfrm>
          <a:prstGeom prst="upArrow">
            <a:avLst>
              <a:gd name="adj1" fmla="val 15262"/>
              <a:gd name="adj2" fmla="val 7407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2" name="Rounded Rectangle 101"/>
          <p:cNvSpPr/>
          <p:nvPr/>
        </p:nvSpPr>
        <p:spPr>
          <a:xfrm>
            <a:off x="2770938" y="5401678"/>
            <a:ext cx="3163744" cy="849412"/>
          </a:xfrm>
          <a:prstGeom prst="roundRect">
            <a:avLst/>
          </a:prstGeom>
          <a:solidFill>
            <a:srgbClr val="1F66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pic>
        <p:nvPicPr>
          <p:cNvPr id="108" name="Picture 10"/>
          <p:cNvPicPr>
            <a:picLocks noChangeAspect="1"/>
          </p:cNvPicPr>
          <p:nvPr/>
        </p:nvPicPr>
        <p:blipFill>
          <a:blip r:embed="rId13" cstate="print"/>
          <a:srcRect/>
          <a:stretch>
            <a:fillRect/>
          </a:stretch>
        </p:blipFill>
        <p:spPr bwMode="auto">
          <a:xfrm>
            <a:off x="3229195" y="5605897"/>
            <a:ext cx="404813" cy="403225"/>
          </a:xfrm>
          <a:prstGeom prst="rect">
            <a:avLst/>
          </a:prstGeom>
          <a:noFill/>
          <a:ln w="9525">
            <a:noFill/>
            <a:miter lim="800000"/>
            <a:headEnd/>
            <a:tailEnd/>
          </a:ln>
        </p:spPr>
      </p:pic>
      <p:pic>
        <p:nvPicPr>
          <p:cNvPr id="109" name="Picture 11"/>
          <p:cNvPicPr>
            <a:picLocks noChangeAspect="1"/>
          </p:cNvPicPr>
          <p:nvPr/>
        </p:nvPicPr>
        <p:blipFill>
          <a:blip r:embed="rId14" cstate="print"/>
          <a:srcRect/>
          <a:stretch>
            <a:fillRect/>
          </a:stretch>
        </p:blipFill>
        <p:spPr bwMode="auto">
          <a:xfrm>
            <a:off x="4334845" y="5691872"/>
            <a:ext cx="349250" cy="349250"/>
          </a:xfrm>
          <a:prstGeom prst="rect">
            <a:avLst/>
          </a:prstGeom>
          <a:noFill/>
          <a:ln w="9525">
            <a:noFill/>
            <a:miter lim="800000"/>
            <a:headEnd/>
            <a:tailEnd/>
          </a:ln>
        </p:spPr>
      </p:pic>
      <p:pic>
        <p:nvPicPr>
          <p:cNvPr id="110" name="Picture 17"/>
          <p:cNvPicPr>
            <a:picLocks noChangeAspect="1"/>
          </p:cNvPicPr>
          <p:nvPr/>
        </p:nvPicPr>
        <p:blipFill>
          <a:blip r:embed="rId15" cstate="print"/>
          <a:srcRect/>
          <a:stretch>
            <a:fillRect/>
          </a:stretch>
        </p:blipFill>
        <p:spPr bwMode="auto">
          <a:xfrm>
            <a:off x="5219280" y="5605897"/>
            <a:ext cx="415925" cy="417512"/>
          </a:xfrm>
          <a:prstGeom prst="rect">
            <a:avLst/>
          </a:prstGeom>
          <a:noFill/>
          <a:ln w="9525">
            <a:noFill/>
            <a:miter lim="800000"/>
            <a:headEnd/>
            <a:tailEnd/>
          </a:ln>
        </p:spPr>
      </p:pic>
      <p:sp>
        <p:nvSpPr>
          <p:cNvPr id="111" name="TextBox 110"/>
          <p:cNvSpPr txBox="1"/>
          <p:nvPr/>
        </p:nvSpPr>
        <p:spPr>
          <a:xfrm>
            <a:off x="2932645" y="5979209"/>
            <a:ext cx="898003" cy="246221"/>
          </a:xfrm>
          <a:prstGeom prst="rect">
            <a:avLst/>
          </a:prstGeom>
          <a:noFill/>
        </p:spPr>
        <p:txBody>
          <a:bodyPr wrap="none">
            <a:spAutoFit/>
          </a:bodyPr>
          <a:lstStyle/>
          <a:p>
            <a:pPr defTabSz="914400" fontAlgn="auto">
              <a:spcBef>
                <a:spcPts val="0"/>
              </a:spcBef>
              <a:spcAft>
                <a:spcPts val="0"/>
              </a:spcAft>
              <a:defRPr/>
            </a:pPr>
            <a:r>
              <a:rPr lang="en-US" sz="1000" dirty="0" smtClean="0">
                <a:solidFill>
                  <a:prstClr val="white"/>
                </a:solidFill>
                <a:latin typeface="Calibri"/>
                <a:cs typeface="+mn-cs"/>
              </a:rPr>
              <a:t>EVIDENLIGHT</a:t>
            </a:r>
            <a:endParaRPr lang="en-US" sz="1000" dirty="0">
              <a:solidFill>
                <a:prstClr val="white"/>
              </a:solidFill>
              <a:latin typeface="Calibri"/>
              <a:cs typeface="+mn-cs"/>
            </a:endParaRPr>
          </a:p>
        </p:txBody>
      </p:sp>
      <p:sp>
        <p:nvSpPr>
          <p:cNvPr id="112" name="TextBox 111"/>
          <p:cNvSpPr txBox="1"/>
          <p:nvPr/>
        </p:nvSpPr>
        <p:spPr>
          <a:xfrm>
            <a:off x="4101483" y="6004609"/>
            <a:ext cx="721672" cy="246221"/>
          </a:xfrm>
          <a:prstGeom prst="rect">
            <a:avLst/>
          </a:prstGeom>
          <a:noFill/>
        </p:spPr>
        <p:txBody>
          <a:bodyPr wrap="none">
            <a:spAutoFit/>
          </a:bodyPr>
          <a:lstStyle/>
          <a:p>
            <a:pPr defTabSz="914400" fontAlgn="auto">
              <a:spcBef>
                <a:spcPts val="0"/>
              </a:spcBef>
              <a:spcAft>
                <a:spcPts val="0"/>
              </a:spcAft>
              <a:defRPr/>
            </a:pPr>
            <a:r>
              <a:rPr lang="en-US" sz="1000" dirty="0">
                <a:solidFill>
                  <a:prstClr val="white"/>
                </a:solidFill>
                <a:latin typeface="Calibri"/>
                <a:cs typeface="+mn-cs"/>
              </a:rPr>
              <a:t>EVIMEDIA</a:t>
            </a:r>
          </a:p>
        </p:txBody>
      </p:sp>
      <p:sp>
        <p:nvSpPr>
          <p:cNvPr id="113" name="TextBox 112"/>
          <p:cNvSpPr txBox="1"/>
          <p:nvPr/>
        </p:nvSpPr>
        <p:spPr>
          <a:xfrm>
            <a:off x="5136774" y="5980150"/>
            <a:ext cx="596638" cy="246221"/>
          </a:xfrm>
          <a:prstGeom prst="rect">
            <a:avLst/>
          </a:prstGeom>
          <a:noFill/>
        </p:spPr>
        <p:txBody>
          <a:bodyPr wrap="none">
            <a:spAutoFit/>
          </a:bodyPr>
          <a:lstStyle/>
          <a:p>
            <a:pPr defTabSz="914400" fontAlgn="auto">
              <a:spcBef>
                <a:spcPts val="0"/>
              </a:spcBef>
              <a:spcAft>
                <a:spcPts val="0"/>
              </a:spcAft>
              <a:defRPr/>
            </a:pPr>
            <a:r>
              <a:rPr lang="en-US" sz="1000" dirty="0">
                <a:solidFill>
                  <a:prstClr val="white"/>
                </a:solidFill>
                <a:latin typeface="Calibri"/>
                <a:cs typeface="+mn-cs"/>
              </a:rPr>
              <a:t>EVIEDIT</a:t>
            </a:r>
          </a:p>
        </p:txBody>
      </p:sp>
      <p:sp>
        <p:nvSpPr>
          <p:cNvPr id="114" name="TextBox 113"/>
          <p:cNvSpPr txBox="1"/>
          <p:nvPr/>
        </p:nvSpPr>
        <p:spPr>
          <a:xfrm>
            <a:off x="3786548" y="5404569"/>
            <a:ext cx="1279581" cy="276999"/>
          </a:xfrm>
          <a:prstGeom prst="rect">
            <a:avLst/>
          </a:prstGeom>
          <a:noFill/>
        </p:spPr>
        <p:txBody>
          <a:bodyPr wrap="none">
            <a:spAutoFit/>
          </a:bodyPr>
          <a:lstStyle/>
          <a:p>
            <a:pPr defTabSz="914400" fontAlgn="auto">
              <a:spcBef>
                <a:spcPts val="0"/>
              </a:spcBef>
              <a:spcAft>
                <a:spcPts val="0"/>
              </a:spcAft>
              <a:defRPr/>
            </a:pPr>
            <a:r>
              <a:rPr lang="en-US" sz="1200" dirty="0">
                <a:solidFill>
                  <a:prstClr val="white"/>
                </a:solidFill>
                <a:latin typeface="Calibri"/>
                <a:cs typeface="+mn-cs"/>
              </a:rPr>
              <a:t>Authorized Users</a:t>
            </a:r>
          </a:p>
        </p:txBody>
      </p:sp>
      <p:pic>
        <p:nvPicPr>
          <p:cNvPr id="307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6251" y="2531504"/>
            <a:ext cx="6572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Up Arrow 114"/>
          <p:cNvSpPr/>
          <p:nvPr/>
        </p:nvSpPr>
        <p:spPr>
          <a:xfrm rot="16200000" flipV="1">
            <a:off x="3728884" y="2565651"/>
            <a:ext cx="203527" cy="496978"/>
          </a:xfrm>
          <a:prstGeom prst="upArrow">
            <a:avLst>
              <a:gd name="adj1" fmla="val 15262"/>
              <a:gd name="adj2" fmla="val 5884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92" name="Bent-Up Arrow 91"/>
          <p:cNvSpPr/>
          <p:nvPr/>
        </p:nvSpPr>
        <p:spPr>
          <a:xfrm rot="16200000" flipH="1" flipV="1">
            <a:off x="4892536" y="1438489"/>
            <a:ext cx="776209" cy="528202"/>
          </a:xfrm>
          <a:prstGeom prst="bentUpArrow">
            <a:avLst>
              <a:gd name="adj1" fmla="val 4022"/>
              <a:gd name="adj2" fmla="val 9637"/>
              <a:gd name="adj3" fmla="val 1844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04" name="Bent-Up Arrow 103"/>
          <p:cNvSpPr/>
          <p:nvPr/>
        </p:nvSpPr>
        <p:spPr>
          <a:xfrm rot="16200000" flipH="1" flipV="1">
            <a:off x="765504" y="2326384"/>
            <a:ext cx="3623182" cy="618309"/>
          </a:xfrm>
          <a:prstGeom prst="bentUpArrow">
            <a:avLst>
              <a:gd name="adj1" fmla="val 3693"/>
              <a:gd name="adj2" fmla="val 10417"/>
              <a:gd name="adj3" fmla="val 2310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
        <p:nvSpPr>
          <p:cNvPr id="116" name="Left Arrow 115"/>
          <p:cNvSpPr/>
          <p:nvPr/>
        </p:nvSpPr>
        <p:spPr>
          <a:xfrm>
            <a:off x="2267940" y="767443"/>
            <a:ext cx="2084870" cy="130625"/>
          </a:xfrm>
          <a:prstGeom prst="leftArrow">
            <a:avLst>
              <a:gd name="adj1" fmla="val 19354"/>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79057514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E677FB-04DA-457B-8BA7-1D8353F8ADA2}" type="slidenum">
              <a:rPr lang="x-none" smtClean="0"/>
              <a:pPr>
                <a:defRPr/>
              </a:pPr>
              <a:t>6</a:t>
            </a:fld>
            <a:endParaRPr lang="en-US"/>
          </a:p>
        </p:txBody>
      </p:sp>
      <p:sp>
        <p:nvSpPr>
          <p:cNvPr id="5" name="Title 4"/>
          <p:cNvSpPr txBox="1">
            <a:spLocks noGrp="1"/>
          </p:cNvSpPr>
          <p:nvPr>
            <p:ph type="title"/>
          </p:nvPr>
        </p:nvSpPr>
        <p:spPr>
          <a:xfrm>
            <a:off x="457200" y="479800"/>
            <a:ext cx="8229600" cy="461665"/>
          </a:xfrm>
          <a:prstGeom prst="rect">
            <a:avLst/>
          </a:prstGeom>
          <a:noFill/>
        </p:spPr>
        <p:txBody>
          <a:bodyPr wrap="square">
            <a:spAutoFit/>
          </a:bodyPr>
          <a:lstStyle/>
          <a:p>
            <a:pPr defTabSz="914400" fontAlgn="auto">
              <a:spcBef>
                <a:spcPts val="0"/>
              </a:spcBef>
              <a:spcAft>
                <a:spcPts val="0"/>
              </a:spcAft>
              <a:defRPr/>
            </a:pPr>
            <a:r>
              <a:rPr lang="en-US" sz="2400" b="1" dirty="0" smtClean="0">
                <a:solidFill>
                  <a:srgbClr val="C00000"/>
                </a:solidFill>
                <a:latin typeface="Calibri"/>
                <a:cs typeface="+mn-cs"/>
              </a:rPr>
              <a:t>COMPONENTS</a:t>
            </a:r>
            <a:endParaRPr lang="en-US" sz="2400" dirty="0">
              <a:solidFill>
                <a:srgbClr val="C00000"/>
              </a:solidFill>
              <a:latin typeface="Calibri"/>
              <a:cs typeface="+mn-cs"/>
            </a:endParaRPr>
          </a:p>
        </p:txBody>
      </p:sp>
      <p:graphicFrame>
        <p:nvGraphicFramePr>
          <p:cNvPr id="10" name="Content Placeholder 4"/>
          <p:cNvGraphicFramePr>
            <a:graphicFrameLocks noGrp="1"/>
          </p:cNvGraphicFramePr>
          <p:nvPr>
            <p:ph idx="1"/>
            <p:extLst>
              <p:ext uri="{D42A27DB-BD31-4B8C-83A1-F6EECF244321}">
                <p14:modId xmlns:p14="http://schemas.microsoft.com/office/powerpoint/2010/main" val="2906649782"/>
              </p:ext>
            </p:extLst>
          </p:nvPr>
        </p:nvGraphicFramePr>
        <p:xfrm>
          <a:off x="439387" y="1104406"/>
          <a:ext cx="8247413" cy="502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478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graphicEl>
                                              <a:dgm id="{6D2CF17F-B245-49A8-8535-953E1372DB5C}"/>
                                            </p:graphicEl>
                                          </p:spTgt>
                                        </p:tgtEl>
                                        <p:attrNameLst>
                                          <p:attrName>style.visibility</p:attrName>
                                        </p:attrNameLst>
                                      </p:cBhvr>
                                      <p:to>
                                        <p:strVal val="visible"/>
                                      </p:to>
                                    </p:set>
                                    <p:anim calcmode="lin" valueType="num">
                                      <p:cBhvr additive="base">
                                        <p:cTn id="7" dur="500"/>
                                        <p:tgtEl>
                                          <p:spTgt spid="10">
                                            <p:graphicEl>
                                              <a:dgm id="{6D2CF17F-B245-49A8-8535-953E1372DB5C}"/>
                                            </p:graphicEl>
                                          </p:spTgt>
                                        </p:tgtEl>
                                        <p:attrNameLst>
                                          <p:attrName>ppt_x</p:attrName>
                                        </p:attrNameLst>
                                      </p:cBhvr>
                                      <p:tavLst>
                                        <p:tav tm="0">
                                          <p:val>
                                            <p:strVal val="#ppt_x-#ppt_w*1.125000"/>
                                          </p:val>
                                        </p:tav>
                                        <p:tav tm="100000">
                                          <p:val>
                                            <p:strVal val="#ppt_x"/>
                                          </p:val>
                                        </p:tav>
                                      </p:tavLst>
                                    </p:anim>
                                    <p:animEffect transition="in" filter="wipe(right)">
                                      <p:cBhvr>
                                        <p:cTn id="8" dur="500"/>
                                        <p:tgtEl>
                                          <p:spTgt spid="10">
                                            <p:graphicEl>
                                              <a:dgm id="{6D2CF17F-B245-49A8-8535-953E1372DB5C}"/>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graphicEl>
                                              <a:dgm id="{8782C1DE-45CC-468F-AD49-911019A8FA12}"/>
                                            </p:graphicEl>
                                          </p:spTgt>
                                        </p:tgtEl>
                                        <p:attrNameLst>
                                          <p:attrName>style.visibility</p:attrName>
                                        </p:attrNameLst>
                                      </p:cBhvr>
                                      <p:to>
                                        <p:strVal val="visible"/>
                                      </p:to>
                                    </p:set>
                                    <p:anim calcmode="lin" valueType="num">
                                      <p:cBhvr additive="base">
                                        <p:cTn id="13" dur="500"/>
                                        <p:tgtEl>
                                          <p:spTgt spid="10">
                                            <p:graphicEl>
                                              <a:dgm id="{8782C1DE-45CC-468F-AD49-911019A8FA12}"/>
                                            </p:graphicEl>
                                          </p:spTgt>
                                        </p:tgtEl>
                                        <p:attrNameLst>
                                          <p:attrName>ppt_x</p:attrName>
                                        </p:attrNameLst>
                                      </p:cBhvr>
                                      <p:tavLst>
                                        <p:tav tm="0">
                                          <p:val>
                                            <p:strVal val="#ppt_x-#ppt_w*1.125000"/>
                                          </p:val>
                                        </p:tav>
                                        <p:tav tm="100000">
                                          <p:val>
                                            <p:strVal val="#ppt_x"/>
                                          </p:val>
                                        </p:tav>
                                      </p:tavLst>
                                    </p:anim>
                                    <p:animEffect transition="in" filter="wipe(right)">
                                      <p:cBhvr>
                                        <p:cTn id="14" dur="500"/>
                                        <p:tgtEl>
                                          <p:spTgt spid="10">
                                            <p:graphicEl>
                                              <a:dgm id="{8782C1DE-45CC-468F-AD49-911019A8FA12}"/>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
                                            <p:graphicEl>
                                              <a:dgm id="{FACF04E5-0212-4E8B-9D53-AB4A326D210F}"/>
                                            </p:graphicEl>
                                          </p:spTgt>
                                        </p:tgtEl>
                                        <p:attrNameLst>
                                          <p:attrName>style.visibility</p:attrName>
                                        </p:attrNameLst>
                                      </p:cBhvr>
                                      <p:to>
                                        <p:strVal val="visible"/>
                                      </p:to>
                                    </p:set>
                                    <p:anim calcmode="lin" valueType="num">
                                      <p:cBhvr additive="base">
                                        <p:cTn id="19" dur="500"/>
                                        <p:tgtEl>
                                          <p:spTgt spid="10">
                                            <p:graphicEl>
                                              <a:dgm id="{FACF04E5-0212-4E8B-9D53-AB4A326D210F}"/>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10">
                                            <p:graphicEl>
                                              <a:dgm id="{FACF04E5-0212-4E8B-9D53-AB4A326D210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0">
                                            <p:graphicEl>
                                              <a:dgm id="{A3F6BE0B-E334-42FB-9F48-716E0FE24168}"/>
                                            </p:graphicEl>
                                          </p:spTgt>
                                        </p:tgtEl>
                                        <p:attrNameLst>
                                          <p:attrName>style.visibility</p:attrName>
                                        </p:attrNameLst>
                                      </p:cBhvr>
                                      <p:to>
                                        <p:strVal val="visible"/>
                                      </p:to>
                                    </p:set>
                                    <p:anim calcmode="lin" valueType="num">
                                      <p:cBhvr additive="base">
                                        <p:cTn id="25" dur="500"/>
                                        <p:tgtEl>
                                          <p:spTgt spid="10">
                                            <p:graphicEl>
                                              <a:dgm id="{A3F6BE0B-E334-42FB-9F48-716E0FE24168}"/>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10">
                                            <p:graphicEl>
                                              <a:dgm id="{A3F6BE0B-E334-42FB-9F48-716E0FE2416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0">
                                            <p:graphicEl>
                                              <a:dgm id="{91C23845-5B41-4830-B9DA-802324D55855}"/>
                                            </p:graphicEl>
                                          </p:spTgt>
                                        </p:tgtEl>
                                        <p:attrNameLst>
                                          <p:attrName>style.visibility</p:attrName>
                                        </p:attrNameLst>
                                      </p:cBhvr>
                                      <p:to>
                                        <p:strVal val="visible"/>
                                      </p:to>
                                    </p:set>
                                    <p:anim calcmode="lin" valueType="num">
                                      <p:cBhvr additive="base">
                                        <p:cTn id="31" dur="500"/>
                                        <p:tgtEl>
                                          <p:spTgt spid="10">
                                            <p:graphicEl>
                                              <a:dgm id="{91C23845-5B41-4830-B9DA-802324D55855}"/>
                                            </p:graphicEl>
                                          </p:spTgt>
                                        </p:tgtEl>
                                        <p:attrNameLst>
                                          <p:attrName>ppt_x</p:attrName>
                                        </p:attrNameLst>
                                      </p:cBhvr>
                                      <p:tavLst>
                                        <p:tav tm="0">
                                          <p:val>
                                            <p:strVal val="#ppt_x-#ppt_w*1.125000"/>
                                          </p:val>
                                        </p:tav>
                                        <p:tav tm="100000">
                                          <p:val>
                                            <p:strVal val="#ppt_x"/>
                                          </p:val>
                                        </p:tav>
                                      </p:tavLst>
                                    </p:anim>
                                    <p:animEffect transition="in" filter="wipe(right)">
                                      <p:cBhvr>
                                        <p:cTn id="32" dur="500"/>
                                        <p:tgtEl>
                                          <p:spTgt spid="10">
                                            <p:graphicEl>
                                              <a:dgm id="{91C23845-5B41-4830-B9DA-802324D55855}"/>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0">
                                            <p:graphicEl>
                                              <a:dgm id="{8066AA1E-98AB-4AED-A9BF-5BC9352D7A76}"/>
                                            </p:graphicEl>
                                          </p:spTgt>
                                        </p:tgtEl>
                                        <p:attrNameLst>
                                          <p:attrName>style.visibility</p:attrName>
                                        </p:attrNameLst>
                                      </p:cBhvr>
                                      <p:to>
                                        <p:strVal val="visible"/>
                                      </p:to>
                                    </p:set>
                                    <p:anim calcmode="lin" valueType="num">
                                      <p:cBhvr additive="base">
                                        <p:cTn id="37" dur="500"/>
                                        <p:tgtEl>
                                          <p:spTgt spid="10">
                                            <p:graphicEl>
                                              <a:dgm id="{8066AA1E-98AB-4AED-A9BF-5BC9352D7A76}"/>
                                            </p:graphicEl>
                                          </p:spTgt>
                                        </p:tgtEl>
                                        <p:attrNameLst>
                                          <p:attrName>ppt_x</p:attrName>
                                        </p:attrNameLst>
                                      </p:cBhvr>
                                      <p:tavLst>
                                        <p:tav tm="0">
                                          <p:val>
                                            <p:strVal val="#ppt_x-#ppt_w*1.125000"/>
                                          </p:val>
                                        </p:tav>
                                        <p:tav tm="100000">
                                          <p:val>
                                            <p:strVal val="#ppt_x"/>
                                          </p:val>
                                        </p:tav>
                                      </p:tavLst>
                                    </p:anim>
                                    <p:animEffect transition="in" filter="wipe(right)">
                                      <p:cBhvr>
                                        <p:cTn id="38" dur="500"/>
                                        <p:tgtEl>
                                          <p:spTgt spid="10">
                                            <p:graphicEl>
                                              <a:dgm id="{8066AA1E-98AB-4AED-A9BF-5BC9352D7A7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p:cNvSpPr txBox="1">
            <a:spLocks/>
          </p:cNvSpPr>
          <p:nvPr/>
        </p:nvSpPr>
        <p:spPr>
          <a:xfrm>
            <a:off x="361949" y="336555"/>
            <a:ext cx="7017220" cy="344170"/>
          </a:xfrm>
          <a:prstGeom prst="rect">
            <a:avLst/>
          </a:prstGeom>
        </p:spPr>
        <p:txBody>
          <a:bodyPr/>
          <a:lstStyle>
            <a:lvl1pPr marL="121890" indent="0" algn="l" defTabSz="914400" rtl="0" eaLnBrk="1" latinLnBrk="0" hangingPunct="1">
              <a:lnSpc>
                <a:spcPct val="90000"/>
              </a:lnSpc>
              <a:spcBef>
                <a:spcPts val="1200"/>
              </a:spcBef>
              <a:buClr>
                <a:schemeClr val="tx2"/>
              </a:buClr>
              <a:buFont typeface="Arial" pitchFamily="34" charset="0"/>
              <a:buNone/>
              <a:defRPr sz="2133" b="0" kern="1200" cap="all" baseline="0">
                <a:solidFill>
                  <a:schemeClr val="tx1"/>
                </a:solidFill>
                <a:latin typeface="Arial" pitchFamily="34" charset="0"/>
                <a:ea typeface="+mn-ea"/>
                <a:cs typeface="Arial" pitchFamily="34" charset="0"/>
              </a:defRPr>
            </a:lvl1pPr>
            <a:lvl2pPr marL="609448" indent="0" algn="ctr" defTabSz="914400" rtl="0" eaLnBrk="1" latinLnBrk="0" hangingPunct="1">
              <a:lnSpc>
                <a:spcPct val="90000"/>
              </a:lnSpc>
              <a:spcBef>
                <a:spcPts val="600"/>
              </a:spcBef>
              <a:buClr>
                <a:schemeClr val="tx2"/>
              </a:buClr>
              <a:buFont typeface="Arial" pitchFamily="34" charset="0"/>
              <a:buNone/>
              <a:defRPr sz="2000" kern="1200">
                <a:solidFill>
                  <a:schemeClr val="tx1">
                    <a:tint val="75000"/>
                  </a:schemeClr>
                </a:solidFill>
                <a:latin typeface="Arial" pitchFamily="34" charset="0"/>
                <a:ea typeface="+mn-ea"/>
                <a:cs typeface="Arial" pitchFamily="34" charset="0"/>
              </a:defRPr>
            </a:lvl2pPr>
            <a:lvl3pPr marL="1218895" indent="0" algn="ctr" defTabSz="914400" rtl="0" eaLnBrk="1" latinLnBrk="0" hangingPunct="1">
              <a:lnSpc>
                <a:spcPct val="90000"/>
              </a:lnSpc>
              <a:spcBef>
                <a:spcPts val="600"/>
              </a:spcBef>
              <a:buClr>
                <a:schemeClr val="tx2"/>
              </a:buClr>
              <a:buFont typeface="Arial" pitchFamily="34" charset="0"/>
              <a:buNone/>
              <a:defRPr sz="1800" kern="1200">
                <a:solidFill>
                  <a:schemeClr val="tx1">
                    <a:tint val="75000"/>
                  </a:schemeClr>
                </a:solidFill>
                <a:latin typeface="Arial" pitchFamily="34" charset="0"/>
                <a:ea typeface="+mn-ea"/>
                <a:cs typeface="Arial" pitchFamily="34" charset="0"/>
              </a:defRPr>
            </a:lvl3pPr>
            <a:lvl4pPr marL="1828343" indent="0" algn="ctr" defTabSz="914400" rtl="0" eaLnBrk="1" latinLnBrk="0" hangingPunct="1">
              <a:lnSpc>
                <a:spcPct val="90000"/>
              </a:lnSpc>
              <a:spcBef>
                <a:spcPts val="600"/>
              </a:spcBef>
              <a:buClr>
                <a:schemeClr val="tx2"/>
              </a:buClr>
              <a:buFont typeface="Arial" pitchFamily="34" charset="0"/>
              <a:buNone/>
              <a:defRPr sz="1600" kern="1200">
                <a:solidFill>
                  <a:schemeClr val="tx1">
                    <a:tint val="75000"/>
                  </a:schemeClr>
                </a:solidFill>
                <a:latin typeface="Arial" pitchFamily="34" charset="0"/>
                <a:ea typeface="+mn-ea"/>
                <a:cs typeface="Arial" pitchFamily="34" charset="0"/>
              </a:defRPr>
            </a:lvl4pPr>
            <a:lvl5pPr marL="2437790" indent="0" algn="ctr" defTabSz="914400" rtl="0" eaLnBrk="1" latinLnBrk="0" hangingPunct="1">
              <a:lnSpc>
                <a:spcPct val="90000"/>
              </a:lnSpc>
              <a:spcBef>
                <a:spcPts val="600"/>
              </a:spcBef>
              <a:buClr>
                <a:schemeClr val="tx2"/>
              </a:buClr>
              <a:buFont typeface="Arial" pitchFamily="34" charset="0"/>
              <a:buNone/>
              <a:defRPr sz="1600" kern="1200">
                <a:solidFill>
                  <a:schemeClr val="tx1">
                    <a:tint val="75000"/>
                  </a:schemeClr>
                </a:solidFill>
                <a:latin typeface="Arial" pitchFamily="34" charset="0"/>
                <a:ea typeface="+mn-ea"/>
                <a:cs typeface="Arial" pitchFamily="34" charset="0"/>
              </a:defRPr>
            </a:lvl5pPr>
            <a:lvl6pPr marL="3047238"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3656686"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4266133"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4875581"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Proposed Polycom endpoints</a:t>
            </a:r>
          </a:p>
          <a:p>
            <a:r>
              <a:rPr lang="en-US" dirty="0" smtClean="0"/>
              <a:t>					</a:t>
            </a:r>
            <a:endParaRPr lang="en-US" dirty="0"/>
          </a:p>
          <a:p>
            <a:endParaRPr lang="en-US" dirty="0" smtClean="0">
              <a:solidFill>
                <a:schemeClr val="accent1"/>
              </a:solidFill>
            </a:endParaRPr>
          </a:p>
          <a:p>
            <a:r>
              <a:rPr lang="en-US" dirty="0" smtClean="0">
                <a:solidFill>
                  <a:schemeClr val="accent1"/>
                </a:solidFill>
              </a:rPr>
              <a:t>	</a:t>
            </a:r>
          </a:p>
          <a:p>
            <a:endParaRPr lang="en-US" dirty="0" smtClean="0">
              <a:solidFill>
                <a:schemeClr val="bg1">
                  <a:lumMod val="20000"/>
                  <a:lumOff val="80000"/>
                </a:schemeClr>
              </a:solidFill>
            </a:endParaRPr>
          </a:p>
          <a:p>
            <a:endParaRPr lang="en-US" dirty="0" smtClean="0">
              <a:solidFill>
                <a:schemeClr val="accent1"/>
              </a:solidFill>
            </a:endParaRPr>
          </a:p>
          <a:p>
            <a:r>
              <a:rPr lang="en-US" dirty="0" smtClean="0">
                <a:solidFill>
                  <a:schemeClr val="accent1"/>
                </a:solidFill>
              </a:rPr>
              <a:t>		        		</a:t>
            </a:r>
          </a:p>
          <a:p>
            <a:endParaRPr lang="en-US" dirty="0" smtClean="0">
              <a:solidFill>
                <a:schemeClr val="accent1"/>
              </a:solidFill>
            </a:endParaRPr>
          </a:p>
          <a:p>
            <a:endParaRPr lang="en-US" dirty="0" smtClean="0">
              <a:solidFill>
                <a:schemeClr val="accent1"/>
              </a:solidFill>
            </a:endParaRPr>
          </a:p>
          <a:p>
            <a:endParaRPr lang="en-US" dirty="0"/>
          </a:p>
        </p:txBody>
      </p:sp>
      <p:cxnSp>
        <p:nvCxnSpPr>
          <p:cNvPr id="40" name="Straight Connector 39"/>
          <p:cNvCxnSpPr/>
          <p:nvPr/>
        </p:nvCxnSpPr>
        <p:spPr>
          <a:xfrm>
            <a:off x="361950" y="436885"/>
            <a:ext cx="0" cy="243840"/>
          </a:xfrm>
          <a:prstGeom prst="line">
            <a:avLst/>
          </a:prstGeom>
          <a:ln w="28575">
            <a:solidFill>
              <a:srgbClr val="BD2B0B"/>
            </a:solidFill>
          </a:ln>
        </p:spPr>
        <p:style>
          <a:lnRef idx="1">
            <a:schemeClr val="accent1"/>
          </a:lnRef>
          <a:fillRef idx="0">
            <a:schemeClr val="accent1"/>
          </a:fillRef>
          <a:effectRef idx="0">
            <a:schemeClr val="accent1"/>
          </a:effectRef>
          <a:fontRef idx="minor">
            <a:schemeClr val="tx1"/>
          </a:fontRef>
        </p:style>
      </p:cxnSp>
      <p:sp>
        <p:nvSpPr>
          <p:cNvPr id="14" name="Content Placeholder 5"/>
          <p:cNvSpPr txBox="1">
            <a:spLocks/>
          </p:cNvSpPr>
          <p:nvPr/>
        </p:nvSpPr>
        <p:spPr>
          <a:xfrm>
            <a:off x="267621" y="3027484"/>
            <a:ext cx="2866649" cy="2746300"/>
          </a:xfrm>
          <a:prstGeom prst="rect">
            <a:avLst/>
          </a:prstGeom>
        </p:spPr>
        <p:txBody>
          <a:bodyPr/>
          <a:lstStyle>
            <a:lvl1pPr marL="228600" indent="-228600" algn="l" defTabSz="914400" rtl="0" eaLnBrk="1" latinLnBrk="0" hangingPunct="1">
              <a:lnSpc>
                <a:spcPct val="90000"/>
              </a:lnSpc>
              <a:spcBef>
                <a:spcPts val="1200"/>
              </a:spcBef>
              <a:buClr>
                <a:schemeClr val="tx2"/>
              </a:buClr>
              <a:buFont typeface="Arial" pitchFamily="34" charset="0"/>
              <a:buChar char="•"/>
              <a:defRPr sz="2400" kern="1200">
                <a:solidFill>
                  <a:schemeClr val="bg1"/>
                </a:solidFill>
                <a:latin typeface="Arial" pitchFamily="34" charset="0"/>
                <a:ea typeface="+mn-ea"/>
                <a:cs typeface="Arial" pitchFamily="34" charset="0"/>
              </a:defRPr>
            </a:lvl1pPr>
            <a:lvl2pPr marL="533400" indent="-285750" algn="l" defTabSz="914400" rtl="0" eaLnBrk="1" latinLnBrk="0" hangingPunct="1">
              <a:lnSpc>
                <a:spcPct val="90000"/>
              </a:lnSpc>
              <a:spcBef>
                <a:spcPts val="600"/>
              </a:spcBef>
              <a:buClr>
                <a:schemeClr val="tx2"/>
              </a:buClr>
              <a:buFont typeface="Arial" pitchFamily="34" charset="0"/>
              <a:buChar char="−"/>
              <a:defRPr sz="2000" kern="1200">
                <a:solidFill>
                  <a:schemeClr val="accent5"/>
                </a:solidFill>
                <a:latin typeface="Arial" pitchFamily="34" charset="0"/>
                <a:ea typeface="+mn-ea"/>
                <a:cs typeface="Arial" pitchFamily="34" charset="0"/>
              </a:defRPr>
            </a:lvl2pPr>
            <a:lvl3pPr marL="857250" indent="-285750" algn="l" defTabSz="914400" rtl="0" eaLnBrk="1" latinLnBrk="0" hangingPunct="1">
              <a:lnSpc>
                <a:spcPct val="90000"/>
              </a:lnSpc>
              <a:spcBef>
                <a:spcPts val="600"/>
              </a:spcBef>
              <a:buClr>
                <a:schemeClr val="tx2"/>
              </a:buClr>
              <a:buFont typeface="Arial" pitchFamily="34" charset="0"/>
              <a:buChar char="−"/>
              <a:defRPr sz="1800" kern="1200">
                <a:solidFill>
                  <a:schemeClr val="accent5"/>
                </a:solidFill>
                <a:latin typeface="Arial" pitchFamily="34" charset="0"/>
                <a:ea typeface="+mn-ea"/>
                <a:cs typeface="Arial" pitchFamily="34" charset="0"/>
              </a:defRPr>
            </a:lvl3pPr>
            <a:lvl4pPr marL="1085850" indent="-228600" algn="l" defTabSz="914400" rtl="0" eaLnBrk="1" latinLnBrk="0" hangingPunct="1">
              <a:lnSpc>
                <a:spcPct val="90000"/>
              </a:lnSpc>
              <a:spcBef>
                <a:spcPts val="600"/>
              </a:spcBef>
              <a:buClr>
                <a:schemeClr val="tx2"/>
              </a:buClr>
              <a:buFont typeface="Arial" pitchFamily="34" charset="0"/>
              <a:buChar char="−"/>
              <a:defRPr sz="1600" kern="1200">
                <a:solidFill>
                  <a:schemeClr val="accent5"/>
                </a:solidFill>
                <a:latin typeface="Arial" pitchFamily="34" charset="0"/>
                <a:ea typeface="+mn-ea"/>
                <a:cs typeface="Arial" pitchFamily="34" charset="0"/>
              </a:defRPr>
            </a:lvl4pPr>
            <a:lvl5pPr marL="1314450" indent="-228600" algn="l" defTabSz="914400" rtl="0" eaLnBrk="1" latinLnBrk="0" hangingPunct="1">
              <a:lnSpc>
                <a:spcPct val="90000"/>
              </a:lnSpc>
              <a:spcBef>
                <a:spcPts val="600"/>
              </a:spcBef>
              <a:buClr>
                <a:schemeClr val="tx2"/>
              </a:buClr>
              <a:buFont typeface="Arial" pitchFamily="34" charset="0"/>
              <a:buChar char="−"/>
              <a:defRPr sz="1600" kern="1200">
                <a:solidFill>
                  <a:schemeClr val="accent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smtClean="0"/>
              <a:t>Natural High Definition Video</a:t>
            </a:r>
          </a:p>
          <a:p>
            <a:pPr lvl="1"/>
            <a:r>
              <a:rPr lang="en-US" sz="1200" b="1" dirty="0" smtClean="0"/>
              <a:t>1080p30 | 720p60 Video Standard</a:t>
            </a:r>
          </a:p>
          <a:p>
            <a:pPr lvl="1"/>
            <a:r>
              <a:rPr lang="en-US" sz="1200" b="1" dirty="0" smtClean="0"/>
              <a:t>Dual monitor capable</a:t>
            </a:r>
          </a:p>
          <a:p>
            <a:r>
              <a:rPr lang="en-US" sz="1200" b="1" dirty="0" smtClean="0"/>
              <a:t>Incredible Audio Quality</a:t>
            </a:r>
          </a:p>
          <a:p>
            <a:pPr lvl="1"/>
            <a:r>
              <a:rPr lang="en-US" sz="1200" b="1" dirty="0" smtClean="0"/>
              <a:t>Stereo Surround Siren 22kHz wide-band audio</a:t>
            </a:r>
          </a:p>
          <a:p>
            <a:pPr lvl="1"/>
            <a:r>
              <a:rPr lang="en-US" sz="1200" b="1" dirty="0" smtClean="0"/>
              <a:t>Powerful speaker system</a:t>
            </a:r>
          </a:p>
          <a:p>
            <a:r>
              <a:rPr lang="en-US" sz="1200" b="1" dirty="0" smtClean="0"/>
              <a:t>Sharp Graphics and Content Sharing</a:t>
            </a:r>
          </a:p>
          <a:p>
            <a:pPr lvl="1"/>
            <a:r>
              <a:rPr lang="en-US" sz="1200" b="1" dirty="0" smtClean="0"/>
              <a:t>Up to 1080p content resolution for H.239 content sharing</a:t>
            </a:r>
          </a:p>
          <a:p>
            <a:pPr lvl="1"/>
            <a:r>
              <a:rPr lang="en-US" sz="1200" b="1" dirty="0" smtClean="0"/>
              <a:t>Bright screen for true color representation</a:t>
            </a:r>
          </a:p>
        </p:txBody>
      </p:sp>
      <p:sp>
        <p:nvSpPr>
          <p:cNvPr id="15" name="Title 1"/>
          <p:cNvSpPr>
            <a:spLocks noGrp="1"/>
          </p:cNvSpPr>
          <p:nvPr>
            <p:ph type="title"/>
          </p:nvPr>
        </p:nvSpPr>
        <p:spPr>
          <a:xfrm>
            <a:off x="422783" y="1089628"/>
            <a:ext cx="2556325" cy="479425"/>
          </a:xfrm>
        </p:spPr>
        <p:txBody>
          <a:bodyPr>
            <a:normAutofit fontScale="90000"/>
          </a:bodyPr>
          <a:lstStyle/>
          <a:p>
            <a:r>
              <a:rPr lang="en-US" u="sng" dirty="0" smtClean="0"/>
              <a:t>Polycom HDX 4500</a:t>
            </a:r>
            <a:endParaRPr lang="en-US" u="sng" dirty="0"/>
          </a:p>
        </p:txBody>
      </p:sp>
      <p:pic>
        <p:nvPicPr>
          <p:cNvPr id="16" name="Picture 2" descr="C:\Documents and Settings\bknauf\My Documents\My Pictures\HDX4500\HDX 4500_right_01.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6307" y="1774647"/>
            <a:ext cx="908574" cy="1047243"/>
          </a:xfrm>
          <a:prstGeom prst="rect">
            <a:avLst/>
          </a:prstGeom>
          <a:noFill/>
        </p:spPr>
      </p:pic>
      <p:sp>
        <p:nvSpPr>
          <p:cNvPr id="17" name="Title 1"/>
          <p:cNvSpPr txBox="1">
            <a:spLocks/>
          </p:cNvSpPr>
          <p:nvPr/>
        </p:nvSpPr>
        <p:spPr bwMode="gray">
          <a:xfrm>
            <a:off x="3193607" y="1139953"/>
            <a:ext cx="2556325" cy="479425"/>
          </a:xfrm>
          <a:prstGeom prst="rect">
            <a:avLst/>
          </a:prstGeom>
        </p:spPr>
        <p:txBody>
          <a:bodyPr vert="horz" lIns="91440" tIns="45720" rIns="91440" bIns="45720" rtlCol="0" anchor="b" anchorCtr="0">
            <a:normAutofit fontScale="75000" lnSpcReduction="20000"/>
          </a:bodyPr>
          <a:lstStyle>
            <a:lvl1pPr algn="l" defTabSz="914400" rtl="0" eaLnBrk="1" latinLnBrk="0" hangingPunct="1">
              <a:lnSpc>
                <a:spcPct val="90000"/>
              </a:lnSpc>
              <a:spcBef>
                <a:spcPct val="0"/>
              </a:spcBef>
              <a:buNone/>
              <a:defRPr sz="3200" kern="1200">
                <a:solidFill>
                  <a:schemeClr val="tx2"/>
                </a:solidFill>
                <a:latin typeface="Arial" pitchFamily="34" charset="0"/>
                <a:ea typeface="+mj-ea"/>
                <a:cs typeface="Arial" pitchFamily="34" charset="0"/>
              </a:defRPr>
            </a:lvl1pPr>
          </a:lstStyle>
          <a:p>
            <a:r>
              <a:rPr lang="en-US" u="sng" dirty="0" smtClean="0"/>
              <a:t>Polycom GS 500</a:t>
            </a:r>
            <a:endParaRPr lang="en-US" u="sng" dirty="0"/>
          </a:p>
        </p:txBody>
      </p:sp>
      <p:cxnSp>
        <p:nvCxnSpPr>
          <p:cNvPr id="21" name="Straight Connector 20"/>
          <p:cNvCxnSpPr/>
          <p:nvPr/>
        </p:nvCxnSpPr>
        <p:spPr>
          <a:xfrm flipV="1">
            <a:off x="3066496" y="1024556"/>
            <a:ext cx="0" cy="51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927707" y="1011493"/>
            <a:ext cx="0" cy="5119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bwMode="gray">
          <a:xfrm>
            <a:off x="6095236" y="1089627"/>
            <a:ext cx="2556325" cy="479425"/>
          </a:xfrm>
          <a:prstGeom prst="rect">
            <a:avLst/>
          </a:prstGeom>
        </p:spPr>
        <p:txBody>
          <a:bodyPr vert="horz" lIns="91440" tIns="45720" rIns="91440" bIns="45720" rtlCol="0" anchor="b" anchorCtr="0">
            <a:normAutofit fontScale="75000" lnSpcReduction="20000"/>
          </a:bodyPr>
          <a:lstStyle>
            <a:lvl1pPr algn="l" defTabSz="914400" rtl="0" eaLnBrk="1" latinLnBrk="0" hangingPunct="1">
              <a:lnSpc>
                <a:spcPct val="90000"/>
              </a:lnSpc>
              <a:spcBef>
                <a:spcPct val="0"/>
              </a:spcBef>
              <a:buNone/>
              <a:defRPr sz="3200" kern="1200">
                <a:solidFill>
                  <a:schemeClr val="tx2"/>
                </a:solidFill>
                <a:latin typeface="Arial" pitchFamily="34" charset="0"/>
                <a:ea typeface="+mj-ea"/>
                <a:cs typeface="Arial" pitchFamily="34" charset="0"/>
              </a:defRPr>
            </a:lvl1pPr>
          </a:lstStyle>
          <a:p>
            <a:r>
              <a:rPr lang="en-US" u="sng" dirty="0" smtClean="0"/>
              <a:t>Polycom GS 700</a:t>
            </a:r>
            <a:endParaRPr lang="en-US" u="sng" dirty="0"/>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1821" t="4071" r="4556" b="2486"/>
          <a:stretch/>
        </p:blipFill>
        <p:spPr>
          <a:xfrm>
            <a:off x="3575290" y="1689398"/>
            <a:ext cx="1509019" cy="1338087"/>
          </a:xfrm>
          <a:prstGeom prst="rect">
            <a:avLst/>
          </a:prstGeom>
        </p:spPr>
      </p:pic>
      <p:pic>
        <p:nvPicPr>
          <p:cNvPr id="28" name="Picture 27"/>
          <p:cNvPicPr>
            <a:picLocks noChangeAspect="1"/>
          </p:cNvPicPr>
          <p:nvPr/>
        </p:nvPicPr>
        <p:blipFill rotWithShape="1">
          <a:blip r:embed="rId5" cstate="print">
            <a:extLst>
              <a:ext uri="{28A0092B-C50C-407E-A947-70E740481C1C}">
                <a14:useLocalDpi xmlns:a14="http://schemas.microsoft.com/office/drawing/2010/main" val="0"/>
              </a:ext>
            </a:extLst>
          </a:blip>
          <a:srcRect t="7956" r="7090" b="13421"/>
          <a:stretch/>
        </p:blipFill>
        <p:spPr>
          <a:xfrm>
            <a:off x="6609075" y="1689397"/>
            <a:ext cx="1528647" cy="1149262"/>
          </a:xfrm>
          <a:prstGeom prst="rect">
            <a:avLst/>
          </a:prstGeom>
        </p:spPr>
      </p:pic>
    </p:spTree>
    <p:extLst>
      <p:ext uri="{BB962C8B-B14F-4D97-AF65-F5344CB8AC3E}">
        <p14:creationId xmlns:p14="http://schemas.microsoft.com/office/powerpoint/2010/main" val="141941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7749"/>
            <a:ext cx="2555813" cy="307777"/>
          </a:xfrm>
          <a:prstGeom prst="rect">
            <a:avLst/>
          </a:prstGeom>
        </p:spPr>
        <p:txBody>
          <a:bodyPr wrap="square">
            <a:spAutoFit/>
          </a:bodyPr>
          <a:lstStyle/>
          <a:p>
            <a:pPr algn="ctr" eaLnBrk="0" hangingPunct="0">
              <a:spcBef>
                <a:spcPts val="600"/>
              </a:spcBef>
              <a:buSzPct val="100000"/>
              <a:defRPr/>
            </a:pPr>
            <a:r>
              <a:rPr lang="en-US" sz="1400" b="1" u="sng" kern="0" dirty="0" smtClean="0">
                <a:solidFill>
                  <a:schemeClr val="accent1"/>
                </a:solidFill>
                <a:latin typeface="Arial" pitchFamily="34" charset="0"/>
                <a:cs typeface="Arial" pitchFamily="34" charset="0"/>
              </a:rPr>
              <a:t>Abu Dhabi Data Centre</a:t>
            </a:r>
            <a:endParaRPr lang="en-US" sz="1400" b="1" u="sng" kern="0" dirty="0">
              <a:solidFill>
                <a:schemeClr val="accent1"/>
              </a:solidFill>
              <a:latin typeface="Arial" pitchFamily="34" charset="0"/>
              <a:cs typeface="Arial" pitchFamily="34" charset="0"/>
            </a:endParaRPr>
          </a:p>
        </p:txBody>
      </p:sp>
      <p:sp>
        <p:nvSpPr>
          <p:cNvPr id="3" name="Rectangle 58"/>
          <p:cNvSpPr>
            <a:spLocks noChangeArrowheads="1"/>
          </p:cNvSpPr>
          <p:nvPr/>
        </p:nvSpPr>
        <p:spPr bwMode="auto">
          <a:xfrm>
            <a:off x="971823" y="450145"/>
            <a:ext cx="1255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RMX 4000 </a:t>
            </a:r>
          </a:p>
        </p:txBody>
      </p:sp>
      <p:cxnSp>
        <p:nvCxnSpPr>
          <p:cNvPr id="4" name="Straight Connector 3"/>
          <p:cNvCxnSpPr/>
          <p:nvPr/>
        </p:nvCxnSpPr>
        <p:spPr>
          <a:xfrm>
            <a:off x="762624" y="1629128"/>
            <a:ext cx="0" cy="51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25733" y="1609869"/>
            <a:ext cx="0" cy="515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8"/>
          <p:cNvSpPr>
            <a:spLocks noChangeArrowheads="1"/>
          </p:cNvSpPr>
          <p:nvPr/>
        </p:nvSpPr>
        <p:spPr bwMode="auto">
          <a:xfrm>
            <a:off x="1265207" y="4897574"/>
            <a:ext cx="5022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RPAD</a:t>
            </a:r>
          </a:p>
        </p:txBody>
      </p:sp>
      <p:cxnSp>
        <p:nvCxnSpPr>
          <p:cNvPr id="7" name="Straight Connector 6"/>
          <p:cNvCxnSpPr/>
          <p:nvPr/>
        </p:nvCxnSpPr>
        <p:spPr>
          <a:xfrm>
            <a:off x="315139" y="4713440"/>
            <a:ext cx="281137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58"/>
          <p:cNvSpPr>
            <a:spLocks noChangeArrowheads="1"/>
          </p:cNvSpPr>
          <p:nvPr/>
        </p:nvSpPr>
        <p:spPr bwMode="auto">
          <a:xfrm>
            <a:off x="2394412" y="4905616"/>
            <a:ext cx="5175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Firewall</a:t>
            </a:r>
          </a:p>
        </p:txBody>
      </p:sp>
      <p:sp>
        <p:nvSpPr>
          <p:cNvPr id="9" name="Rectangle 58"/>
          <p:cNvSpPr>
            <a:spLocks noChangeArrowheads="1"/>
          </p:cNvSpPr>
          <p:nvPr/>
        </p:nvSpPr>
        <p:spPr bwMode="auto">
          <a:xfrm>
            <a:off x="1703920" y="5246740"/>
            <a:ext cx="38133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DMZ</a:t>
            </a:r>
          </a:p>
        </p:txBody>
      </p:sp>
      <p:grpSp>
        <p:nvGrpSpPr>
          <p:cNvPr id="10" name="Group 9"/>
          <p:cNvGrpSpPr/>
          <p:nvPr/>
        </p:nvGrpSpPr>
        <p:grpSpPr>
          <a:xfrm>
            <a:off x="3530085" y="5109646"/>
            <a:ext cx="752728" cy="797408"/>
            <a:chOff x="8223751" y="5746061"/>
            <a:chExt cx="1003376" cy="797408"/>
          </a:xfrm>
        </p:grpSpPr>
        <p:sp>
          <p:nvSpPr>
            <p:cNvPr id="11" name="Cloud 10"/>
            <p:cNvSpPr/>
            <p:nvPr/>
          </p:nvSpPr>
          <p:spPr>
            <a:xfrm>
              <a:off x="8223751" y="5746061"/>
              <a:ext cx="1003376" cy="797408"/>
            </a:xfrm>
            <a:prstGeom prst="cloud">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3"/>
                </a:solidFill>
              </a:endParaRPr>
            </a:p>
          </p:txBody>
        </p:sp>
        <p:sp>
          <p:nvSpPr>
            <p:cNvPr id="12" name="Rectangle 58"/>
            <p:cNvSpPr>
              <a:spLocks noChangeArrowheads="1"/>
            </p:cNvSpPr>
            <p:nvPr/>
          </p:nvSpPr>
          <p:spPr bwMode="auto">
            <a:xfrm>
              <a:off x="8438555" y="5989236"/>
              <a:ext cx="5737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WAN</a:t>
              </a:r>
            </a:p>
          </p:txBody>
        </p:sp>
      </p:grpSp>
      <p:cxnSp>
        <p:nvCxnSpPr>
          <p:cNvPr id="14" name="Straight Connector 13"/>
          <p:cNvCxnSpPr/>
          <p:nvPr/>
        </p:nvCxnSpPr>
        <p:spPr>
          <a:xfrm>
            <a:off x="1588735" y="2125393"/>
            <a:ext cx="0" cy="548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80159" y="1609869"/>
            <a:ext cx="0" cy="515525"/>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35" descr="C:\Documents and Settings\gburke\My Documents\Product Icons\a MSOffice-Visio\Final - PNG files 25percent\Video-Infrastructure\RSS4000.png"/>
          <p:cNvPicPr>
            <a:picLocks noChangeAspect="1" noChangeArrowheads="1"/>
          </p:cNvPicPr>
          <p:nvPr/>
        </p:nvPicPr>
        <p:blipFill>
          <a:blip r:embed="rId3" cstate="print"/>
          <a:srcRect/>
          <a:stretch>
            <a:fillRect/>
          </a:stretch>
        </p:blipFill>
        <p:spPr bwMode="auto">
          <a:xfrm>
            <a:off x="1265207" y="3627499"/>
            <a:ext cx="877427" cy="852313"/>
          </a:xfrm>
          <a:prstGeom prst="rect">
            <a:avLst/>
          </a:prstGeom>
          <a:noFill/>
          <a:ln w="9525">
            <a:noFill/>
            <a:miter lim="800000"/>
            <a:headEnd/>
            <a:tailEnd/>
          </a:ln>
        </p:spPr>
      </p:pic>
      <p:pic>
        <p:nvPicPr>
          <p:cNvPr id="23" name="Picture 35" descr="C:\Documents and Settings\gburke\My Documents\Product Icons\a MSOffice-Visio\Final - PNG files 25percent\Video-Infrastructure\RSS4000.png"/>
          <p:cNvPicPr>
            <a:picLocks noChangeAspect="1" noChangeArrowheads="1"/>
          </p:cNvPicPr>
          <p:nvPr/>
        </p:nvPicPr>
        <p:blipFill>
          <a:blip r:embed="rId3" cstate="print"/>
          <a:srcRect/>
          <a:stretch>
            <a:fillRect/>
          </a:stretch>
        </p:blipFill>
        <p:spPr bwMode="auto">
          <a:xfrm>
            <a:off x="738140" y="4947492"/>
            <a:ext cx="877427" cy="852313"/>
          </a:xfrm>
          <a:prstGeom prst="rect">
            <a:avLst/>
          </a:prstGeom>
          <a:noFill/>
          <a:ln w="9525">
            <a:noFill/>
            <a:miter lim="800000"/>
            <a:headEnd/>
            <a:tailEnd/>
          </a:ln>
        </p:spPr>
      </p:pic>
      <p:cxnSp>
        <p:nvCxnSpPr>
          <p:cNvPr id="24" name="Straight Arrow Connector 23"/>
          <p:cNvCxnSpPr/>
          <p:nvPr/>
        </p:nvCxnSpPr>
        <p:spPr>
          <a:xfrm flipH="1" flipV="1">
            <a:off x="1046053" y="4187431"/>
            <a:ext cx="390029" cy="19667"/>
          </a:xfrm>
          <a:prstGeom prst="straightConnector1">
            <a:avLst/>
          </a:prstGeom>
          <a:ln w="19050">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58"/>
          <p:cNvSpPr>
            <a:spLocks noChangeArrowheads="1"/>
          </p:cNvSpPr>
          <p:nvPr/>
        </p:nvSpPr>
        <p:spPr bwMode="auto">
          <a:xfrm>
            <a:off x="689015" y="3381174"/>
            <a:ext cx="11523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a:solidFill>
                  <a:prstClr val="black"/>
                </a:solidFill>
                <a:latin typeface="Arial" pitchFamily="34" charset="0"/>
                <a:cs typeface="Arial" pitchFamily="34" charset="0"/>
              </a:rPr>
              <a:t>VCM 6.5 Appliance</a:t>
            </a:r>
          </a:p>
        </p:txBody>
      </p:sp>
      <p:sp>
        <p:nvSpPr>
          <p:cNvPr id="28" name="AutoShape 34"/>
          <p:cNvSpPr>
            <a:spLocks noChangeArrowheads="1"/>
          </p:cNvSpPr>
          <p:nvPr/>
        </p:nvSpPr>
        <p:spPr bwMode="auto">
          <a:xfrm>
            <a:off x="151451" y="77749"/>
            <a:ext cx="3180445" cy="6394801"/>
          </a:xfrm>
          <a:prstGeom prst="roundRect">
            <a:avLst>
              <a:gd name="adj" fmla="val 5949"/>
            </a:avLst>
          </a:prstGeom>
          <a:noFill/>
          <a:ln w="19050">
            <a:solidFill>
              <a:schemeClr val="accent1"/>
            </a:solidFill>
            <a:round/>
            <a:headEnd/>
            <a:tailEnd/>
          </a:ln>
          <a:effectLst/>
        </p:spPr>
        <p:txBody>
          <a:bodyPr tIns="0" bIns="0"/>
          <a:lstStyle/>
          <a:p>
            <a:pPr algn="ctr" eaLnBrk="0" hangingPunct="0">
              <a:spcBef>
                <a:spcPts val="600"/>
              </a:spcBef>
              <a:buSzPct val="100000"/>
              <a:defRPr/>
            </a:pPr>
            <a:endParaRPr lang="en-US" b="1" kern="0" dirty="0">
              <a:solidFill>
                <a:srgbClr val="C00000"/>
              </a:solidFill>
              <a:latin typeface="Arial" pitchFamily="34" charset="0"/>
              <a:cs typeface="Arial" pitchFamily="34" charset="0"/>
            </a:endParaRPr>
          </a:p>
        </p:txBody>
      </p:sp>
      <p:cxnSp>
        <p:nvCxnSpPr>
          <p:cNvPr id="29" name="Straight Connector 28"/>
          <p:cNvCxnSpPr>
            <a:endCxn id="11" idx="2"/>
          </p:cNvCxnSpPr>
          <p:nvPr/>
        </p:nvCxnSpPr>
        <p:spPr>
          <a:xfrm>
            <a:off x="1588735" y="5504452"/>
            <a:ext cx="1943684" cy="389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90365" y="77748"/>
            <a:ext cx="2555813" cy="307777"/>
          </a:xfrm>
          <a:prstGeom prst="rect">
            <a:avLst/>
          </a:prstGeom>
        </p:spPr>
        <p:txBody>
          <a:bodyPr wrap="square">
            <a:spAutoFit/>
          </a:bodyPr>
          <a:lstStyle/>
          <a:p>
            <a:pPr algn="ctr" eaLnBrk="0" hangingPunct="0">
              <a:spcBef>
                <a:spcPts val="600"/>
              </a:spcBef>
              <a:buSzPct val="100000"/>
              <a:defRPr/>
            </a:pPr>
            <a:r>
              <a:rPr lang="en-US" sz="1400" b="1" u="sng" kern="0" dirty="0" smtClean="0">
                <a:solidFill>
                  <a:schemeClr val="accent1"/>
                </a:solidFill>
                <a:latin typeface="Arial" pitchFamily="34" charset="0"/>
                <a:cs typeface="Arial" pitchFamily="34" charset="0"/>
              </a:rPr>
              <a:t>Al </a:t>
            </a:r>
            <a:r>
              <a:rPr lang="en-US" sz="1400" b="1" u="sng" kern="0" dirty="0" err="1" smtClean="0">
                <a:solidFill>
                  <a:schemeClr val="accent1"/>
                </a:solidFill>
                <a:latin typeface="Arial" pitchFamily="34" charset="0"/>
                <a:cs typeface="Arial" pitchFamily="34" charset="0"/>
              </a:rPr>
              <a:t>Ain</a:t>
            </a:r>
            <a:r>
              <a:rPr lang="en-US" sz="1400" b="1" u="sng" kern="0" dirty="0" smtClean="0">
                <a:solidFill>
                  <a:schemeClr val="accent1"/>
                </a:solidFill>
                <a:latin typeface="Arial" pitchFamily="34" charset="0"/>
                <a:cs typeface="Arial" pitchFamily="34" charset="0"/>
              </a:rPr>
              <a:t> Data Centre</a:t>
            </a:r>
            <a:endParaRPr lang="en-US" sz="1400" b="1" u="sng" kern="0" dirty="0">
              <a:solidFill>
                <a:schemeClr val="accent1"/>
              </a:solidFill>
              <a:latin typeface="Arial" pitchFamily="34" charset="0"/>
              <a:cs typeface="Arial" pitchFamily="34" charset="0"/>
            </a:endParaRPr>
          </a:p>
        </p:txBody>
      </p:sp>
      <p:sp>
        <p:nvSpPr>
          <p:cNvPr id="31" name="Rectangle 58"/>
          <p:cNvSpPr>
            <a:spLocks noChangeArrowheads="1"/>
          </p:cNvSpPr>
          <p:nvPr/>
        </p:nvSpPr>
        <p:spPr bwMode="auto">
          <a:xfrm>
            <a:off x="5162187" y="450144"/>
            <a:ext cx="1255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RMX4000</a:t>
            </a:r>
          </a:p>
        </p:txBody>
      </p:sp>
      <p:cxnSp>
        <p:nvCxnSpPr>
          <p:cNvPr id="32" name="Straight Connector 31"/>
          <p:cNvCxnSpPr/>
          <p:nvPr/>
        </p:nvCxnSpPr>
        <p:spPr>
          <a:xfrm>
            <a:off x="4471697" y="2141140"/>
            <a:ext cx="2602687" cy="3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52989" y="1629126"/>
            <a:ext cx="0" cy="51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16098" y="1609868"/>
            <a:ext cx="0" cy="51552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58"/>
          <p:cNvSpPr>
            <a:spLocks noChangeArrowheads="1"/>
          </p:cNvSpPr>
          <p:nvPr/>
        </p:nvSpPr>
        <p:spPr bwMode="auto">
          <a:xfrm>
            <a:off x="6030554" y="4793199"/>
            <a:ext cx="5022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RPAD</a:t>
            </a:r>
          </a:p>
        </p:txBody>
      </p:sp>
      <p:cxnSp>
        <p:nvCxnSpPr>
          <p:cNvPr id="36" name="Straight Connector 35"/>
          <p:cNvCxnSpPr/>
          <p:nvPr/>
        </p:nvCxnSpPr>
        <p:spPr>
          <a:xfrm>
            <a:off x="4471697" y="4713440"/>
            <a:ext cx="2602687"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58"/>
          <p:cNvSpPr>
            <a:spLocks noChangeArrowheads="1"/>
          </p:cNvSpPr>
          <p:nvPr/>
        </p:nvSpPr>
        <p:spPr bwMode="auto">
          <a:xfrm>
            <a:off x="4605654" y="4920866"/>
            <a:ext cx="5175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Firewall</a:t>
            </a:r>
          </a:p>
        </p:txBody>
      </p:sp>
      <p:sp>
        <p:nvSpPr>
          <p:cNvPr id="38" name="Rectangle 58"/>
          <p:cNvSpPr>
            <a:spLocks noChangeArrowheads="1"/>
          </p:cNvSpPr>
          <p:nvPr/>
        </p:nvSpPr>
        <p:spPr bwMode="auto">
          <a:xfrm>
            <a:off x="5318332" y="5242842"/>
            <a:ext cx="38133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DMZ</a:t>
            </a:r>
          </a:p>
        </p:txBody>
      </p:sp>
      <p:cxnSp>
        <p:nvCxnSpPr>
          <p:cNvPr id="40" name="Straight Connector 39"/>
          <p:cNvCxnSpPr/>
          <p:nvPr/>
        </p:nvCxnSpPr>
        <p:spPr>
          <a:xfrm>
            <a:off x="5495296" y="2163826"/>
            <a:ext cx="0" cy="28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370524" y="1609868"/>
            <a:ext cx="0" cy="515525"/>
          </a:xfrm>
          <a:prstGeom prst="line">
            <a:avLst/>
          </a:prstGeom>
        </p:spPr>
        <p:style>
          <a:lnRef idx="1">
            <a:schemeClr val="accent1"/>
          </a:lnRef>
          <a:fillRef idx="0">
            <a:schemeClr val="accent1"/>
          </a:fillRef>
          <a:effectRef idx="0">
            <a:schemeClr val="accent1"/>
          </a:effectRef>
          <a:fontRef idx="minor">
            <a:schemeClr val="tx1"/>
          </a:fontRef>
        </p:style>
      </p:cxnSp>
      <p:pic>
        <p:nvPicPr>
          <p:cNvPr id="45" name="Picture 35" descr="C:\Documents and Settings\gburke\My Documents\Product Icons\a MSOffice-Visio\Final - PNG files 25percent\Video-Infrastructure\RSS4000.png"/>
          <p:cNvPicPr>
            <a:picLocks noChangeAspect="1" noChangeArrowheads="1"/>
          </p:cNvPicPr>
          <p:nvPr/>
        </p:nvPicPr>
        <p:blipFill>
          <a:blip r:embed="rId3" cstate="print"/>
          <a:srcRect/>
          <a:stretch>
            <a:fillRect/>
          </a:stretch>
        </p:blipFill>
        <p:spPr bwMode="auto">
          <a:xfrm>
            <a:off x="5164423" y="3650185"/>
            <a:ext cx="877427" cy="852313"/>
          </a:xfrm>
          <a:prstGeom prst="rect">
            <a:avLst/>
          </a:prstGeom>
          <a:noFill/>
          <a:ln w="9525">
            <a:noFill/>
            <a:miter lim="800000"/>
            <a:headEnd/>
            <a:tailEnd/>
          </a:ln>
        </p:spPr>
      </p:pic>
      <p:sp>
        <p:nvSpPr>
          <p:cNvPr id="46" name="Rectangle 58"/>
          <p:cNvSpPr>
            <a:spLocks noChangeArrowheads="1"/>
          </p:cNvSpPr>
          <p:nvPr/>
        </p:nvSpPr>
        <p:spPr bwMode="auto">
          <a:xfrm>
            <a:off x="5493972" y="3460082"/>
            <a:ext cx="105221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VCM 6.5 Appliance</a:t>
            </a:r>
          </a:p>
        </p:txBody>
      </p:sp>
      <p:sp>
        <p:nvSpPr>
          <p:cNvPr id="49" name="AutoShape 34"/>
          <p:cNvSpPr>
            <a:spLocks noChangeArrowheads="1"/>
          </p:cNvSpPr>
          <p:nvPr/>
        </p:nvSpPr>
        <p:spPr bwMode="auto">
          <a:xfrm>
            <a:off x="4341815" y="77748"/>
            <a:ext cx="2918868" cy="6394801"/>
          </a:xfrm>
          <a:prstGeom prst="roundRect">
            <a:avLst>
              <a:gd name="adj" fmla="val 5949"/>
            </a:avLst>
          </a:prstGeom>
          <a:noFill/>
          <a:ln w="19050">
            <a:solidFill>
              <a:schemeClr val="accent1"/>
            </a:solidFill>
            <a:round/>
            <a:headEnd/>
            <a:tailEnd/>
          </a:ln>
          <a:effectLst/>
        </p:spPr>
        <p:txBody>
          <a:bodyPr tIns="0" bIns="0"/>
          <a:lstStyle/>
          <a:p>
            <a:pPr algn="ctr" eaLnBrk="0" hangingPunct="0">
              <a:spcBef>
                <a:spcPts val="600"/>
              </a:spcBef>
              <a:buSzPct val="100000"/>
              <a:defRPr/>
            </a:pPr>
            <a:endParaRPr lang="en-US" b="1" kern="0" dirty="0">
              <a:solidFill>
                <a:srgbClr val="C00000"/>
              </a:solidFill>
              <a:latin typeface="Arial" pitchFamily="34" charset="0"/>
              <a:cs typeface="Arial" pitchFamily="34" charset="0"/>
            </a:endParaRPr>
          </a:p>
        </p:txBody>
      </p:sp>
      <p:pic>
        <p:nvPicPr>
          <p:cNvPr id="5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7465" y="5212196"/>
            <a:ext cx="401205" cy="72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11" idx="0"/>
          </p:cNvCxnSpPr>
          <p:nvPr/>
        </p:nvCxnSpPr>
        <p:spPr>
          <a:xfrm>
            <a:off x="4282186" y="5508350"/>
            <a:ext cx="1519063" cy="0"/>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35" descr="C:\Documents and Settings\gburke\My Documents\Product Icons\a MSOffice-Visio\Final - PNG files 25percent\Video-Infrastructure\RSS4000.png"/>
          <p:cNvPicPr>
            <a:picLocks noChangeAspect="1" noChangeArrowheads="1"/>
          </p:cNvPicPr>
          <p:nvPr/>
        </p:nvPicPr>
        <p:blipFill>
          <a:blip r:embed="rId3" cstate="print"/>
          <a:srcRect/>
          <a:stretch>
            <a:fillRect/>
          </a:stretch>
        </p:blipFill>
        <p:spPr bwMode="auto">
          <a:xfrm>
            <a:off x="5661663" y="5015565"/>
            <a:ext cx="877427" cy="852313"/>
          </a:xfrm>
          <a:prstGeom prst="rect">
            <a:avLst/>
          </a:prstGeom>
          <a:noFill/>
          <a:ln w="9525">
            <a:noFill/>
            <a:miter lim="800000"/>
            <a:headEnd/>
            <a:tailEnd/>
          </a:ln>
        </p:spPr>
      </p:pic>
      <p:pic>
        <p:nvPicPr>
          <p:cNvPr id="5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529" y="5212614"/>
            <a:ext cx="401205" cy="72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4" name="Straight Connector 53"/>
          <p:cNvCxnSpPr/>
          <p:nvPr/>
        </p:nvCxnSpPr>
        <p:spPr>
          <a:xfrm>
            <a:off x="4471697" y="3381174"/>
            <a:ext cx="26026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5139" y="3366256"/>
            <a:ext cx="2811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41034" y="4707034"/>
            <a:ext cx="0" cy="308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394412" y="4707035"/>
            <a:ext cx="0" cy="51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6041850" y="4146726"/>
            <a:ext cx="390029" cy="19667"/>
          </a:xfrm>
          <a:prstGeom prst="straightConnector1">
            <a:avLst/>
          </a:prstGeom>
          <a:ln w="19050">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1879" y="2521910"/>
            <a:ext cx="742684" cy="1011382"/>
            <a:chOff x="438976" y="2556415"/>
            <a:chExt cx="989987" cy="1011382"/>
          </a:xfrm>
        </p:grpSpPr>
        <p:sp>
          <p:nvSpPr>
            <p:cNvPr id="63" name="Flowchart: Magnetic Disk 62"/>
            <p:cNvSpPr/>
            <p:nvPr/>
          </p:nvSpPr>
          <p:spPr>
            <a:xfrm>
              <a:off x="438976" y="2556415"/>
              <a:ext cx="989987" cy="808481"/>
            </a:xfrm>
            <a:prstGeom prst="flowChartMagneticDisk">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2"/>
                </a:solidFill>
              </a:endParaRPr>
            </a:p>
          </p:txBody>
        </p:sp>
        <p:sp>
          <p:nvSpPr>
            <p:cNvPr id="64" name="Rectangle 58"/>
            <p:cNvSpPr>
              <a:spLocks noChangeArrowheads="1"/>
            </p:cNvSpPr>
            <p:nvPr/>
          </p:nvSpPr>
          <p:spPr bwMode="auto">
            <a:xfrm>
              <a:off x="457876" y="2798356"/>
              <a:ext cx="971087" cy="769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ts val="600"/>
                </a:spcBef>
              </a:pPr>
              <a:r>
                <a:rPr lang="en-US" sz="1100" b="1" dirty="0">
                  <a:solidFill>
                    <a:srgbClr val="FF0000"/>
                  </a:solidFill>
                  <a:latin typeface="Arial" pitchFamily="34" charset="0"/>
                  <a:cs typeface="Arial" pitchFamily="34" charset="0"/>
                </a:rPr>
                <a:t>External Content Storage</a:t>
              </a:r>
            </a:p>
          </p:txBody>
        </p:sp>
      </p:grpSp>
      <p:cxnSp>
        <p:nvCxnSpPr>
          <p:cNvPr id="65" name="Straight Connector 64"/>
          <p:cNvCxnSpPr/>
          <p:nvPr/>
        </p:nvCxnSpPr>
        <p:spPr>
          <a:xfrm>
            <a:off x="5114509" y="4713441"/>
            <a:ext cx="0" cy="51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904747" y="4689728"/>
            <a:ext cx="0" cy="419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15138" y="2125393"/>
            <a:ext cx="281137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58"/>
          <p:cNvSpPr>
            <a:spLocks noChangeArrowheads="1"/>
          </p:cNvSpPr>
          <p:nvPr/>
        </p:nvSpPr>
        <p:spPr bwMode="auto">
          <a:xfrm>
            <a:off x="3352268" y="1846332"/>
            <a:ext cx="9583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smtClean="0">
                <a:solidFill>
                  <a:prstClr val="black"/>
                </a:solidFill>
                <a:latin typeface="Arial" pitchFamily="34" charset="0"/>
                <a:cs typeface="Arial" pitchFamily="34" charset="0"/>
              </a:rPr>
              <a:t>Connected over high-speed connection between data centers</a:t>
            </a:r>
          </a:p>
        </p:txBody>
      </p:sp>
      <p:cxnSp>
        <p:nvCxnSpPr>
          <p:cNvPr id="69" name="Straight Arrow Connector 68"/>
          <p:cNvCxnSpPr/>
          <p:nvPr/>
        </p:nvCxnSpPr>
        <p:spPr>
          <a:xfrm flipH="1">
            <a:off x="1077966" y="2839948"/>
            <a:ext cx="4029430" cy="524067"/>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777640" y="2674309"/>
            <a:ext cx="4640060" cy="566034"/>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5064" y="2746024"/>
            <a:ext cx="426815" cy="201347"/>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958968" y="2729700"/>
            <a:ext cx="236185" cy="21767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a:xfrm>
            <a:off x="5012089" y="3895106"/>
            <a:ext cx="2943168" cy="2174544"/>
          </a:xfrm>
          <a:custGeom>
            <a:avLst/>
            <a:gdLst>
              <a:gd name="connsiteX0" fmla="*/ 4208629 w 4208629"/>
              <a:gd name="connsiteY0" fmla="*/ 356260 h 2174544"/>
              <a:gd name="connsiteX1" fmla="*/ 2819216 w 4208629"/>
              <a:gd name="connsiteY1" fmla="*/ 2078182 h 2174544"/>
              <a:gd name="connsiteX2" fmla="*/ 147268 w 4208629"/>
              <a:gd name="connsiteY2" fmla="*/ 1793175 h 2174544"/>
              <a:gd name="connsiteX3" fmla="*/ 503527 w 4208629"/>
              <a:gd name="connsiteY3" fmla="*/ 427512 h 2174544"/>
              <a:gd name="connsiteX4" fmla="*/ 1821688 w 4208629"/>
              <a:gd name="connsiteY4" fmla="*/ 0 h 21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629" h="2174544">
                <a:moveTo>
                  <a:pt x="4208629" y="356260"/>
                </a:moveTo>
                <a:cubicBezTo>
                  <a:pt x="3852369" y="1097478"/>
                  <a:pt x="3496109" y="1838696"/>
                  <a:pt x="2819216" y="2078182"/>
                </a:cubicBezTo>
                <a:cubicBezTo>
                  <a:pt x="2142323" y="2317668"/>
                  <a:pt x="533216" y="2068287"/>
                  <a:pt x="147268" y="1793175"/>
                </a:cubicBezTo>
                <a:cubicBezTo>
                  <a:pt x="-238680" y="1518063"/>
                  <a:pt x="224457" y="726374"/>
                  <a:pt x="503527" y="427512"/>
                </a:cubicBezTo>
                <a:cubicBezTo>
                  <a:pt x="782597" y="128650"/>
                  <a:pt x="1609911" y="65314"/>
                  <a:pt x="1821688" y="0"/>
                </a:cubicBezTo>
              </a:path>
            </a:pathLst>
          </a:custGeom>
          <a:noFill/>
          <a:ln>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reeform 80"/>
          <p:cNvSpPr/>
          <p:nvPr/>
        </p:nvSpPr>
        <p:spPr>
          <a:xfrm>
            <a:off x="1077966" y="3919907"/>
            <a:ext cx="6913455" cy="2478901"/>
          </a:xfrm>
          <a:custGeom>
            <a:avLst/>
            <a:gdLst>
              <a:gd name="connsiteX0" fmla="*/ 9583387 w 9589402"/>
              <a:gd name="connsiteY0" fmla="*/ 272084 h 2478901"/>
              <a:gd name="connsiteX1" fmla="*/ 8348354 w 9589402"/>
              <a:gd name="connsiteY1" fmla="*/ 2445268 h 2478901"/>
              <a:gd name="connsiteX2" fmla="*/ 1900052 w 9589402"/>
              <a:gd name="connsiteY2" fmla="*/ 1495242 h 2478901"/>
              <a:gd name="connsiteX3" fmla="*/ 475013 w 9589402"/>
              <a:gd name="connsiteY3" fmla="*/ 165206 h 2478901"/>
              <a:gd name="connsiteX4" fmla="*/ 0 w 9589402"/>
              <a:gd name="connsiteY4" fmla="*/ 46452 h 2478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9402" h="2478901">
                <a:moveTo>
                  <a:pt x="9583387" y="272084"/>
                </a:moveTo>
                <a:cubicBezTo>
                  <a:pt x="9606148" y="1256746"/>
                  <a:pt x="9628910" y="2241408"/>
                  <a:pt x="8348354" y="2445268"/>
                </a:cubicBezTo>
                <a:cubicBezTo>
                  <a:pt x="7067798" y="2649128"/>
                  <a:pt x="3212275" y="1875252"/>
                  <a:pt x="1900052" y="1495242"/>
                </a:cubicBezTo>
                <a:cubicBezTo>
                  <a:pt x="587828" y="1115232"/>
                  <a:pt x="791688" y="406671"/>
                  <a:pt x="475013" y="165206"/>
                </a:cubicBezTo>
                <a:cubicBezTo>
                  <a:pt x="158338" y="-76259"/>
                  <a:pt x="35626" y="6868"/>
                  <a:pt x="0" y="46452"/>
                </a:cubicBezTo>
              </a:path>
            </a:pathLst>
          </a:custGeom>
          <a:noFill/>
          <a:ln>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3" name="Straight Arrow Connector 82"/>
          <p:cNvCxnSpPr/>
          <p:nvPr/>
        </p:nvCxnSpPr>
        <p:spPr>
          <a:xfrm>
            <a:off x="958968" y="1763577"/>
            <a:ext cx="386263" cy="781019"/>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395604" y="1705290"/>
            <a:ext cx="40478" cy="70850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646893" y="1609867"/>
            <a:ext cx="340135" cy="82685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061485" y="1691959"/>
            <a:ext cx="278249" cy="72183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5546110" y="1633674"/>
            <a:ext cx="36787" cy="780117"/>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5749410" y="1538250"/>
            <a:ext cx="340135" cy="82685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280996" y="142369"/>
            <a:ext cx="1810617" cy="307777"/>
          </a:xfrm>
          <a:prstGeom prst="rect">
            <a:avLst/>
          </a:prstGeom>
        </p:spPr>
        <p:txBody>
          <a:bodyPr wrap="square">
            <a:spAutoFit/>
          </a:bodyPr>
          <a:lstStyle/>
          <a:p>
            <a:pPr algn="ctr" eaLnBrk="0" hangingPunct="0">
              <a:spcBef>
                <a:spcPts val="600"/>
              </a:spcBef>
              <a:buSzPct val="100000"/>
              <a:defRPr/>
            </a:pPr>
            <a:r>
              <a:rPr lang="en-US" sz="1400" b="1" u="sng" kern="0" dirty="0" smtClean="0">
                <a:solidFill>
                  <a:srgbClr val="FF0000"/>
                </a:solidFill>
                <a:latin typeface="Arial" pitchFamily="34" charset="0"/>
                <a:cs typeface="Arial" pitchFamily="34" charset="0"/>
              </a:rPr>
              <a:t> </a:t>
            </a:r>
          </a:p>
        </p:txBody>
      </p:sp>
      <p:grpSp>
        <p:nvGrpSpPr>
          <p:cNvPr id="94" name="Group 93"/>
          <p:cNvGrpSpPr/>
          <p:nvPr/>
        </p:nvGrpSpPr>
        <p:grpSpPr>
          <a:xfrm>
            <a:off x="4703853" y="3872389"/>
            <a:ext cx="543364" cy="780935"/>
            <a:chOff x="6270171" y="3872389"/>
            <a:chExt cx="724296" cy="780935"/>
          </a:xfrm>
        </p:grpSpPr>
        <p:sp>
          <p:nvSpPr>
            <p:cNvPr id="91" name="Flowchart: Magnetic Disk 90"/>
            <p:cNvSpPr/>
            <p:nvPr/>
          </p:nvSpPr>
          <p:spPr>
            <a:xfrm>
              <a:off x="6270171" y="3872389"/>
              <a:ext cx="724296" cy="579504"/>
            </a:xfrm>
            <a:prstGeom prst="flowChartMagneticDisk">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2"/>
                </a:solidFill>
              </a:endParaRPr>
            </a:p>
          </p:txBody>
        </p:sp>
        <p:sp>
          <p:nvSpPr>
            <p:cNvPr id="92" name="Rectangle 58"/>
            <p:cNvSpPr>
              <a:spLocks noChangeArrowheads="1"/>
            </p:cNvSpPr>
            <p:nvPr/>
          </p:nvSpPr>
          <p:spPr bwMode="auto">
            <a:xfrm>
              <a:off x="6270171" y="4053160"/>
              <a:ext cx="724295" cy="6001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en-US" sz="1100" b="1" u="sng" dirty="0" smtClean="0">
                  <a:solidFill>
                    <a:schemeClr val="accent2"/>
                  </a:solidFill>
                  <a:latin typeface="Arial" pitchFamily="34" charset="0"/>
                  <a:cs typeface="Arial" pitchFamily="34" charset="0"/>
                </a:rPr>
                <a:t>Internal</a:t>
              </a:r>
            </a:p>
            <a:p>
              <a:pPr algn="ctr"/>
              <a:r>
                <a:rPr lang="en-US" sz="1100" b="1" dirty="0" smtClean="0">
                  <a:solidFill>
                    <a:schemeClr val="accent2"/>
                  </a:solidFill>
                  <a:latin typeface="Arial" pitchFamily="34" charset="0"/>
                  <a:cs typeface="Arial" pitchFamily="34" charset="0"/>
                </a:rPr>
                <a:t>SQL</a:t>
              </a:r>
            </a:p>
          </p:txBody>
        </p:sp>
      </p:grpSp>
      <p:grpSp>
        <p:nvGrpSpPr>
          <p:cNvPr id="95" name="Group 94"/>
          <p:cNvGrpSpPr/>
          <p:nvPr/>
        </p:nvGrpSpPr>
        <p:grpSpPr>
          <a:xfrm>
            <a:off x="2103283" y="3789144"/>
            <a:ext cx="543364" cy="780935"/>
            <a:chOff x="6270171" y="3872389"/>
            <a:chExt cx="724296" cy="780935"/>
          </a:xfrm>
        </p:grpSpPr>
        <p:sp>
          <p:nvSpPr>
            <p:cNvPr id="96" name="Flowchart: Magnetic Disk 95"/>
            <p:cNvSpPr/>
            <p:nvPr/>
          </p:nvSpPr>
          <p:spPr>
            <a:xfrm>
              <a:off x="6270171" y="3872389"/>
              <a:ext cx="724296" cy="579504"/>
            </a:xfrm>
            <a:prstGeom prst="flowChartMagneticDisk">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2"/>
                </a:solidFill>
              </a:endParaRPr>
            </a:p>
          </p:txBody>
        </p:sp>
        <p:sp>
          <p:nvSpPr>
            <p:cNvPr id="97" name="Rectangle 58"/>
            <p:cNvSpPr>
              <a:spLocks noChangeArrowheads="1"/>
            </p:cNvSpPr>
            <p:nvPr/>
          </p:nvSpPr>
          <p:spPr bwMode="auto">
            <a:xfrm>
              <a:off x="6270171" y="4053160"/>
              <a:ext cx="724295" cy="6001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en-US" sz="1100" b="1" u="sng" dirty="0" smtClean="0">
                  <a:solidFill>
                    <a:schemeClr val="accent2"/>
                  </a:solidFill>
                  <a:latin typeface="Arial" pitchFamily="34" charset="0"/>
                  <a:cs typeface="Arial" pitchFamily="34" charset="0"/>
                </a:rPr>
                <a:t>Internal</a:t>
              </a:r>
            </a:p>
            <a:p>
              <a:pPr algn="ctr"/>
              <a:r>
                <a:rPr lang="en-US" sz="1100" b="1" dirty="0" smtClean="0">
                  <a:solidFill>
                    <a:schemeClr val="accent2"/>
                  </a:solidFill>
                  <a:latin typeface="Arial" pitchFamily="34" charset="0"/>
                  <a:cs typeface="Arial" pitchFamily="34" charset="0"/>
                </a:rPr>
                <a:t>SQL</a:t>
              </a:r>
            </a:p>
          </p:txBody>
        </p:sp>
      </p:grpSp>
      <p:sp>
        <p:nvSpPr>
          <p:cNvPr id="93" name="Rectangle 58"/>
          <p:cNvSpPr>
            <a:spLocks noChangeArrowheads="1"/>
          </p:cNvSpPr>
          <p:nvPr/>
        </p:nvSpPr>
        <p:spPr bwMode="auto">
          <a:xfrm>
            <a:off x="1872789" y="2260299"/>
            <a:ext cx="9219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ts val="600"/>
              </a:spcBef>
            </a:pPr>
            <a:r>
              <a:rPr lang="en-US" sz="1100" dirty="0" smtClean="0">
                <a:solidFill>
                  <a:prstClr val="black"/>
                </a:solidFill>
                <a:latin typeface="Arial" pitchFamily="34" charset="0"/>
                <a:cs typeface="Arial" pitchFamily="34" charset="0"/>
              </a:rPr>
              <a:t>Investigator  </a:t>
            </a:r>
          </a:p>
        </p:txBody>
      </p:sp>
      <p:sp>
        <p:nvSpPr>
          <p:cNvPr id="103" name="AutoShape 34"/>
          <p:cNvSpPr>
            <a:spLocks noChangeArrowheads="1"/>
          </p:cNvSpPr>
          <p:nvPr/>
        </p:nvSpPr>
        <p:spPr bwMode="auto">
          <a:xfrm>
            <a:off x="7376498" y="1185704"/>
            <a:ext cx="1657038" cy="4680729"/>
          </a:xfrm>
          <a:prstGeom prst="roundRect">
            <a:avLst>
              <a:gd name="adj" fmla="val 5949"/>
            </a:avLst>
          </a:prstGeom>
          <a:noFill/>
          <a:ln w="19050">
            <a:solidFill>
              <a:schemeClr val="accent1"/>
            </a:solidFill>
            <a:round/>
            <a:headEnd/>
            <a:tailEnd/>
          </a:ln>
          <a:effectLst/>
        </p:spPr>
        <p:txBody>
          <a:bodyPr tIns="0" bIns="0"/>
          <a:lstStyle/>
          <a:p>
            <a:pPr algn="ctr" eaLnBrk="0" hangingPunct="0">
              <a:spcBef>
                <a:spcPts val="600"/>
              </a:spcBef>
              <a:buSzPct val="100000"/>
              <a:defRPr/>
            </a:pPr>
            <a:endParaRPr lang="en-US" b="1" kern="0" dirty="0">
              <a:solidFill>
                <a:srgbClr val="C00000"/>
              </a:solidFill>
              <a:latin typeface="Arial" pitchFamily="34" charset="0"/>
              <a:cs typeface="Arial" pitchFamily="34" charset="0"/>
            </a:endParaRPr>
          </a:p>
        </p:txBody>
      </p:sp>
      <p:sp>
        <p:nvSpPr>
          <p:cNvPr id="104" name="Rectangle 103"/>
          <p:cNvSpPr/>
          <p:nvPr/>
        </p:nvSpPr>
        <p:spPr>
          <a:xfrm>
            <a:off x="7458094" y="1225823"/>
            <a:ext cx="1397267" cy="523220"/>
          </a:xfrm>
          <a:prstGeom prst="rect">
            <a:avLst/>
          </a:prstGeom>
        </p:spPr>
        <p:txBody>
          <a:bodyPr wrap="square">
            <a:spAutoFit/>
          </a:bodyPr>
          <a:lstStyle/>
          <a:p>
            <a:pPr algn="ctr" eaLnBrk="0" hangingPunct="0">
              <a:spcBef>
                <a:spcPts val="600"/>
              </a:spcBef>
              <a:buSzPct val="100000"/>
              <a:defRPr/>
            </a:pPr>
            <a:r>
              <a:rPr lang="en-US" sz="1400" b="1" u="sng" kern="0" dirty="0" smtClean="0">
                <a:solidFill>
                  <a:schemeClr val="accent1"/>
                </a:solidFill>
                <a:latin typeface="Arial" pitchFamily="34" charset="0"/>
                <a:cs typeface="Arial" pitchFamily="34" charset="0"/>
              </a:rPr>
              <a:t>Interview Rooms</a:t>
            </a:r>
            <a:endParaRPr lang="en-US" sz="1400" b="1" u="sng" kern="0" dirty="0">
              <a:solidFill>
                <a:schemeClr val="accent1"/>
              </a:solidFill>
              <a:latin typeface="Arial" pitchFamily="34" charset="0"/>
              <a:cs typeface="Arial" pitchFamily="34" charset="0"/>
            </a:endParaRPr>
          </a:p>
        </p:txBody>
      </p:sp>
      <p:grpSp>
        <p:nvGrpSpPr>
          <p:cNvPr id="105" name="Group 104"/>
          <p:cNvGrpSpPr/>
          <p:nvPr/>
        </p:nvGrpSpPr>
        <p:grpSpPr>
          <a:xfrm>
            <a:off x="7870108" y="2138889"/>
            <a:ext cx="742684" cy="1316313"/>
            <a:chOff x="420075" y="3662004"/>
            <a:chExt cx="989987" cy="1316313"/>
          </a:xfrm>
        </p:grpSpPr>
        <p:sp>
          <p:nvSpPr>
            <p:cNvPr id="106" name="Flowchart: Magnetic Disk 105"/>
            <p:cNvSpPr/>
            <p:nvPr/>
          </p:nvSpPr>
          <p:spPr>
            <a:xfrm>
              <a:off x="420075" y="3662004"/>
              <a:ext cx="989987" cy="808481"/>
            </a:xfrm>
            <a:prstGeom prst="flowChartMagneticDisk">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2"/>
                </a:solidFill>
              </a:endParaRPr>
            </a:p>
          </p:txBody>
        </p:sp>
        <p:sp>
          <p:nvSpPr>
            <p:cNvPr id="107" name="Rectangle 58"/>
            <p:cNvSpPr>
              <a:spLocks noChangeArrowheads="1"/>
            </p:cNvSpPr>
            <p:nvPr/>
          </p:nvSpPr>
          <p:spPr bwMode="auto">
            <a:xfrm>
              <a:off x="581783" y="3870321"/>
              <a:ext cx="713642" cy="11079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ts val="600"/>
                </a:spcBef>
              </a:pPr>
              <a:r>
                <a:rPr lang="en-US" sz="1100" b="1" dirty="0" smtClean="0">
                  <a:solidFill>
                    <a:srgbClr val="FF0000"/>
                  </a:solidFill>
                  <a:latin typeface="Arial" pitchFamily="34" charset="0"/>
                  <a:cs typeface="Arial" pitchFamily="34" charset="0"/>
                </a:rPr>
                <a:t>Local Content Storage</a:t>
              </a:r>
            </a:p>
          </p:txBody>
        </p:sp>
      </p:grpSp>
      <p:pic>
        <p:nvPicPr>
          <p:cNvPr id="108" name="Picture 10" descr="Equipment &amp; Laptop Checkout for Student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2072" y="3211614"/>
            <a:ext cx="683117" cy="910586"/>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108" idx="0"/>
          </p:cNvCxnSpPr>
          <p:nvPr/>
        </p:nvCxnSpPr>
        <p:spPr>
          <a:xfrm flipV="1">
            <a:off x="8223631" y="2947370"/>
            <a:ext cx="1" cy="264244"/>
          </a:xfrm>
          <a:prstGeom prst="straightConnector1">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Rectangle 58"/>
          <p:cNvSpPr>
            <a:spLocks noChangeArrowheads="1"/>
          </p:cNvSpPr>
          <p:nvPr/>
        </p:nvSpPr>
        <p:spPr bwMode="auto">
          <a:xfrm>
            <a:off x="7955256" y="4096619"/>
            <a:ext cx="1130376"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sz="1100" dirty="0">
                <a:solidFill>
                  <a:prstClr val="black"/>
                </a:solidFill>
                <a:latin typeface="Arial" pitchFamily="34" charset="0"/>
                <a:cs typeface="Arial" pitchFamily="34" charset="0"/>
              </a:rPr>
              <a:t>HTTP Portal Access to </a:t>
            </a:r>
            <a:r>
              <a:rPr lang="en-US" sz="1100" dirty="0" smtClean="0">
                <a:solidFill>
                  <a:prstClr val="black"/>
                </a:solidFill>
                <a:latin typeface="Arial" pitchFamily="34" charset="0"/>
                <a:cs typeface="Arial" pitchFamily="34" charset="0"/>
              </a:rPr>
              <a:t>manually upload </a:t>
            </a:r>
            <a:r>
              <a:rPr lang="en-US" sz="1100" dirty="0">
                <a:solidFill>
                  <a:prstClr val="black"/>
                </a:solidFill>
                <a:latin typeface="Arial" pitchFamily="34" charset="0"/>
                <a:cs typeface="Arial" pitchFamily="34" charset="0"/>
              </a:rPr>
              <a:t>recorded </a:t>
            </a:r>
            <a:r>
              <a:rPr lang="en-US" sz="1100" dirty="0" smtClean="0">
                <a:solidFill>
                  <a:prstClr val="black"/>
                </a:solidFill>
                <a:latin typeface="Arial" pitchFamily="34" charset="0"/>
                <a:cs typeface="Arial" pitchFamily="34" charset="0"/>
              </a:rPr>
              <a:t>interviews </a:t>
            </a:r>
            <a:r>
              <a:rPr lang="en-US" sz="1100" dirty="0">
                <a:solidFill>
                  <a:prstClr val="black"/>
                </a:solidFill>
                <a:latin typeface="Arial" pitchFamily="34" charset="0"/>
                <a:cs typeface="Arial" pitchFamily="34" charset="0"/>
              </a:rPr>
              <a:t>over LAN/WAN to </a:t>
            </a:r>
            <a:r>
              <a:rPr lang="en-US" sz="1100" dirty="0" smtClean="0">
                <a:solidFill>
                  <a:prstClr val="black"/>
                </a:solidFill>
                <a:latin typeface="Arial" pitchFamily="34" charset="0"/>
                <a:cs typeface="Arial" pitchFamily="34" charset="0"/>
              </a:rPr>
              <a:t>EACH Content Manager SEPARATELY (2 uploads).</a:t>
            </a:r>
          </a:p>
        </p:txBody>
      </p:sp>
      <p:sp>
        <p:nvSpPr>
          <p:cNvPr id="111" name="Rectangle 110"/>
          <p:cNvSpPr/>
          <p:nvPr/>
        </p:nvSpPr>
        <p:spPr>
          <a:xfrm>
            <a:off x="7353798" y="1542372"/>
            <a:ext cx="1810617" cy="738664"/>
          </a:xfrm>
          <a:prstGeom prst="rect">
            <a:avLst/>
          </a:prstGeom>
        </p:spPr>
        <p:txBody>
          <a:bodyPr wrap="square">
            <a:spAutoFit/>
          </a:bodyPr>
          <a:lstStyle/>
          <a:p>
            <a:pPr algn="ctr" eaLnBrk="0" hangingPunct="0">
              <a:spcBef>
                <a:spcPts val="600"/>
              </a:spcBef>
              <a:buSzPct val="100000"/>
              <a:defRPr/>
            </a:pPr>
            <a:r>
              <a:rPr lang="en-US" sz="1400" b="1" kern="0" dirty="0" smtClean="0">
                <a:solidFill>
                  <a:srgbClr val="FF0000"/>
                </a:solidFill>
                <a:latin typeface="Arial" pitchFamily="34" charset="0"/>
                <a:cs typeface="Arial" pitchFamily="34" charset="0"/>
              </a:rPr>
              <a:t>3</a:t>
            </a:r>
            <a:r>
              <a:rPr lang="en-US" sz="1400" b="1" kern="0" baseline="30000" dirty="0" smtClean="0">
                <a:solidFill>
                  <a:srgbClr val="FF0000"/>
                </a:solidFill>
                <a:latin typeface="Arial" pitchFamily="34" charset="0"/>
                <a:cs typeface="Arial" pitchFamily="34" charset="0"/>
              </a:rPr>
              <a:t>rd</a:t>
            </a:r>
            <a:r>
              <a:rPr lang="en-US" sz="1400" b="1" kern="0" dirty="0" smtClean="0">
                <a:solidFill>
                  <a:srgbClr val="FF0000"/>
                </a:solidFill>
                <a:latin typeface="Arial" pitchFamily="34" charset="0"/>
                <a:cs typeface="Arial" pitchFamily="34" charset="0"/>
              </a:rPr>
              <a:t> party local recording solution (not Polycom)</a:t>
            </a:r>
            <a:endParaRPr lang="en-US" sz="1400" b="1" kern="0" dirty="0">
              <a:solidFill>
                <a:srgbClr val="FF0000"/>
              </a:solidFill>
              <a:latin typeface="Arial" pitchFamily="34" charset="0"/>
              <a:cs typeface="Arial" pitchFamily="34" charset="0"/>
            </a:endParaRPr>
          </a:p>
        </p:txBody>
      </p:sp>
      <p:sp>
        <p:nvSpPr>
          <p:cNvPr id="112" name="Rectangle 58"/>
          <p:cNvSpPr>
            <a:spLocks noChangeArrowheads="1"/>
          </p:cNvSpPr>
          <p:nvPr/>
        </p:nvSpPr>
        <p:spPr bwMode="auto">
          <a:xfrm>
            <a:off x="1987119" y="2412699"/>
            <a:ext cx="92191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ts val="600"/>
              </a:spcBef>
            </a:pPr>
            <a:r>
              <a:rPr lang="en-US" sz="1100" dirty="0" smtClean="0">
                <a:solidFill>
                  <a:prstClr val="black"/>
                </a:solidFill>
                <a:latin typeface="Arial" pitchFamily="34" charset="0"/>
                <a:cs typeface="Arial" pitchFamily="34" charset="0"/>
              </a:rPr>
              <a:t>Recorder 	  </a:t>
            </a:r>
          </a:p>
        </p:txBody>
      </p:sp>
      <p:cxnSp>
        <p:nvCxnSpPr>
          <p:cNvPr id="119" name="Straight Arrow Connector 118"/>
          <p:cNvCxnSpPr/>
          <p:nvPr/>
        </p:nvCxnSpPr>
        <p:spPr>
          <a:xfrm>
            <a:off x="6751079" y="3460657"/>
            <a:ext cx="0" cy="297646"/>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1" name="Rectangle 58"/>
          <p:cNvSpPr>
            <a:spLocks noChangeArrowheads="1"/>
          </p:cNvSpPr>
          <p:nvPr/>
        </p:nvSpPr>
        <p:spPr bwMode="auto">
          <a:xfrm>
            <a:off x="6431879" y="3872389"/>
            <a:ext cx="728504" cy="60016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ts val="600"/>
              </a:spcBef>
            </a:pPr>
            <a:r>
              <a:rPr lang="en-US" sz="1100" b="1" dirty="0" smtClean="0">
                <a:solidFill>
                  <a:srgbClr val="FF0000"/>
                </a:solidFill>
                <a:latin typeface="Arial" pitchFamily="34" charset="0"/>
                <a:cs typeface="Arial" pitchFamily="34" charset="0"/>
              </a:rPr>
              <a:t>MS </a:t>
            </a:r>
            <a:r>
              <a:rPr lang="en-US" sz="1100" b="1" dirty="0" err="1" smtClean="0">
                <a:solidFill>
                  <a:srgbClr val="FF0000"/>
                </a:solidFill>
                <a:latin typeface="Arial" pitchFamily="34" charset="0"/>
                <a:cs typeface="Arial" pitchFamily="34" charset="0"/>
              </a:rPr>
              <a:t>Sharpoint</a:t>
            </a:r>
            <a:endParaRPr lang="en-US" sz="1100" b="1" dirty="0">
              <a:solidFill>
                <a:srgbClr val="FF0000"/>
              </a:solidFill>
              <a:latin typeface="Arial" pitchFamily="34" charset="0"/>
              <a:cs typeface="Arial" pitchFamily="34" charset="0"/>
            </a:endParaRPr>
          </a:p>
        </p:txBody>
      </p:sp>
      <p:grpSp>
        <p:nvGrpSpPr>
          <p:cNvPr id="125" name="Group 124"/>
          <p:cNvGrpSpPr/>
          <p:nvPr/>
        </p:nvGrpSpPr>
        <p:grpSpPr>
          <a:xfrm>
            <a:off x="281332" y="2600469"/>
            <a:ext cx="742684" cy="1011382"/>
            <a:chOff x="438976" y="2556415"/>
            <a:chExt cx="989987" cy="1011382"/>
          </a:xfrm>
        </p:grpSpPr>
        <p:sp>
          <p:nvSpPr>
            <p:cNvPr id="126" name="Flowchart: Magnetic Disk 125"/>
            <p:cNvSpPr/>
            <p:nvPr/>
          </p:nvSpPr>
          <p:spPr>
            <a:xfrm>
              <a:off x="438976" y="2556415"/>
              <a:ext cx="989987" cy="808481"/>
            </a:xfrm>
            <a:prstGeom prst="flowChartMagneticDisk">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accent2"/>
                </a:solidFill>
              </a:endParaRPr>
            </a:p>
          </p:txBody>
        </p:sp>
        <p:sp>
          <p:nvSpPr>
            <p:cNvPr id="127" name="Rectangle 58"/>
            <p:cNvSpPr>
              <a:spLocks noChangeArrowheads="1"/>
            </p:cNvSpPr>
            <p:nvPr/>
          </p:nvSpPr>
          <p:spPr bwMode="auto">
            <a:xfrm>
              <a:off x="457876" y="2798356"/>
              <a:ext cx="971087" cy="769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ts val="600"/>
                </a:spcBef>
              </a:pPr>
              <a:r>
                <a:rPr lang="en-US" sz="1100" b="1" dirty="0">
                  <a:solidFill>
                    <a:srgbClr val="FF0000"/>
                  </a:solidFill>
                  <a:latin typeface="Arial" pitchFamily="34" charset="0"/>
                  <a:cs typeface="Arial" pitchFamily="34" charset="0"/>
                </a:rPr>
                <a:t>External Content Storage</a:t>
              </a:r>
            </a:p>
          </p:txBody>
        </p:sp>
      </p:grpSp>
      <p:cxnSp>
        <p:nvCxnSpPr>
          <p:cNvPr id="128" name="Straight Arrow Connector 127"/>
          <p:cNvCxnSpPr/>
          <p:nvPr/>
        </p:nvCxnSpPr>
        <p:spPr>
          <a:xfrm>
            <a:off x="600532" y="3539216"/>
            <a:ext cx="0" cy="297646"/>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9" name="Rectangle 58"/>
          <p:cNvSpPr>
            <a:spLocks noChangeArrowheads="1"/>
          </p:cNvSpPr>
          <p:nvPr/>
        </p:nvSpPr>
        <p:spPr bwMode="auto">
          <a:xfrm>
            <a:off x="281332" y="3950949"/>
            <a:ext cx="728504" cy="60016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ts val="600"/>
              </a:spcBef>
            </a:pPr>
            <a:r>
              <a:rPr lang="en-US" sz="1100" b="1" dirty="0" smtClean="0">
                <a:solidFill>
                  <a:srgbClr val="FF0000"/>
                </a:solidFill>
                <a:latin typeface="Arial" pitchFamily="34" charset="0"/>
                <a:cs typeface="Arial" pitchFamily="34" charset="0"/>
              </a:rPr>
              <a:t>MS </a:t>
            </a:r>
            <a:r>
              <a:rPr lang="en-US" sz="1100" b="1" dirty="0" err="1" smtClean="0">
                <a:solidFill>
                  <a:srgbClr val="FF0000"/>
                </a:solidFill>
                <a:latin typeface="Arial" pitchFamily="34" charset="0"/>
                <a:cs typeface="Arial" pitchFamily="34" charset="0"/>
              </a:rPr>
              <a:t>Sharpoint</a:t>
            </a:r>
            <a:endParaRPr lang="en-US" sz="1100" b="1" dirty="0">
              <a:solidFill>
                <a:srgbClr val="FF0000"/>
              </a:solidFill>
              <a:latin typeface="Arial" pitchFamily="34" charset="0"/>
              <a:cs typeface="Arial" pitchFamily="34" charset="0"/>
            </a:endParaRPr>
          </a:p>
        </p:txBody>
      </p:sp>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4706" y="6474602"/>
            <a:ext cx="494449" cy="224064"/>
          </a:xfrm>
          <a:prstGeom prst="rect">
            <a:avLst/>
          </a:prstGeom>
        </p:spPr>
      </p:pic>
      <p:pic>
        <p:nvPicPr>
          <p:cNvPr id="13" name="Picture 12"/>
          <p:cNvPicPr>
            <a:picLocks noChangeAspect="1"/>
          </p:cNvPicPr>
          <p:nvPr/>
        </p:nvPicPr>
        <p:blipFill>
          <a:blip r:embed="rId7"/>
          <a:stretch>
            <a:fillRect/>
          </a:stretch>
        </p:blipFill>
        <p:spPr>
          <a:xfrm>
            <a:off x="4991880" y="2432721"/>
            <a:ext cx="707785" cy="689457"/>
          </a:xfrm>
          <a:prstGeom prst="rect">
            <a:avLst/>
          </a:prstGeom>
        </p:spPr>
      </p:pic>
      <p:pic>
        <p:nvPicPr>
          <p:cNvPr id="15" name="Picture 14"/>
          <p:cNvPicPr>
            <a:picLocks noChangeAspect="1"/>
          </p:cNvPicPr>
          <p:nvPr/>
        </p:nvPicPr>
        <p:blipFill>
          <a:blip r:embed="rId8"/>
          <a:stretch>
            <a:fillRect/>
          </a:stretch>
        </p:blipFill>
        <p:spPr>
          <a:xfrm>
            <a:off x="5440080" y="2480574"/>
            <a:ext cx="815812" cy="734040"/>
          </a:xfrm>
          <a:prstGeom prst="rect">
            <a:avLst/>
          </a:prstGeom>
        </p:spPr>
      </p:pic>
      <p:sp>
        <p:nvSpPr>
          <p:cNvPr id="16" name="TextBox 15"/>
          <p:cNvSpPr txBox="1"/>
          <p:nvPr/>
        </p:nvSpPr>
        <p:spPr>
          <a:xfrm>
            <a:off x="5111117" y="3146785"/>
            <a:ext cx="1050073" cy="430887"/>
          </a:xfrm>
          <a:prstGeom prst="rect">
            <a:avLst/>
          </a:prstGeom>
          <a:noFill/>
        </p:spPr>
        <p:txBody>
          <a:bodyPr wrap="square" rtlCol="0">
            <a:spAutoFit/>
          </a:bodyPr>
          <a:lstStyle/>
          <a:p>
            <a:r>
              <a:rPr lang="en-US" sz="1100" dirty="0" smtClean="0">
                <a:solidFill>
                  <a:schemeClr val="accent1"/>
                </a:solidFill>
                <a:latin typeface="Arial" pitchFamily="34" charset="0"/>
                <a:cs typeface="Arial" pitchFamily="34" charset="0"/>
              </a:rPr>
              <a:t>DMA &amp; RPRM</a:t>
            </a:r>
          </a:p>
        </p:txBody>
      </p:sp>
      <p:pic>
        <p:nvPicPr>
          <p:cNvPr id="19" name="Picture 18"/>
          <p:cNvPicPr>
            <a:picLocks noChangeAspect="1"/>
          </p:cNvPicPr>
          <p:nvPr/>
        </p:nvPicPr>
        <p:blipFill>
          <a:blip r:embed="rId9"/>
          <a:stretch>
            <a:fillRect/>
          </a:stretch>
        </p:blipFill>
        <p:spPr>
          <a:xfrm>
            <a:off x="481720" y="690843"/>
            <a:ext cx="910812" cy="1137150"/>
          </a:xfrm>
          <a:prstGeom prst="rect">
            <a:avLst/>
          </a:prstGeom>
        </p:spPr>
      </p:pic>
      <p:pic>
        <p:nvPicPr>
          <p:cNvPr id="20" name="Picture 19"/>
          <p:cNvPicPr>
            <a:picLocks noChangeAspect="1"/>
          </p:cNvPicPr>
          <p:nvPr/>
        </p:nvPicPr>
        <p:blipFill>
          <a:blip r:embed="rId9"/>
          <a:stretch>
            <a:fillRect/>
          </a:stretch>
        </p:blipFill>
        <p:spPr>
          <a:xfrm>
            <a:off x="1048631" y="719170"/>
            <a:ext cx="910812" cy="1137150"/>
          </a:xfrm>
          <a:prstGeom prst="rect">
            <a:avLst/>
          </a:prstGeom>
        </p:spPr>
      </p:pic>
      <p:pic>
        <p:nvPicPr>
          <p:cNvPr id="21" name="Picture 20"/>
          <p:cNvPicPr>
            <a:picLocks noChangeAspect="1"/>
          </p:cNvPicPr>
          <p:nvPr/>
        </p:nvPicPr>
        <p:blipFill>
          <a:blip r:embed="rId9"/>
          <a:stretch>
            <a:fillRect/>
          </a:stretch>
        </p:blipFill>
        <p:spPr>
          <a:xfrm>
            <a:off x="1548434" y="705853"/>
            <a:ext cx="910812" cy="1137150"/>
          </a:xfrm>
          <a:prstGeom prst="rect">
            <a:avLst/>
          </a:prstGeom>
        </p:spPr>
      </p:pic>
      <p:pic>
        <p:nvPicPr>
          <p:cNvPr id="114" name="Picture 113"/>
          <p:cNvPicPr>
            <a:picLocks noChangeAspect="1"/>
          </p:cNvPicPr>
          <p:nvPr/>
        </p:nvPicPr>
        <p:blipFill>
          <a:blip r:embed="rId9"/>
          <a:stretch>
            <a:fillRect/>
          </a:stretch>
        </p:blipFill>
        <p:spPr>
          <a:xfrm>
            <a:off x="4599870" y="660262"/>
            <a:ext cx="910812" cy="1137150"/>
          </a:xfrm>
          <a:prstGeom prst="rect">
            <a:avLst/>
          </a:prstGeom>
        </p:spPr>
      </p:pic>
      <p:pic>
        <p:nvPicPr>
          <p:cNvPr id="116" name="Picture 115"/>
          <p:cNvPicPr>
            <a:picLocks noChangeAspect="1"/>
          </p:cNvPicPr>
          <p:nvPr/>
        </p:nvPicPr>
        <p:blipFill>
          <a:blip r:embed="rId9"/>
          <a:stretch>
            <a:fillRect/>
          </a:stretch>
        </p:blipFill>
        <p:spPr>
          <a:xfrm>
            <a:off x="5166782" y="688589"/>
            <a:ext cx="910812" cy="1137150"/>
          </a:xfrm>
          <a:prstGeom prst="rect">
            <a:avLst/>
          </a:prstGeom>
        </p:spPr>
      </p:pic>
      <p:pic>
        <p:nvPicPr>
          <p:cNvPr id="117" name="Picture 116"/>
          <p:cNvPicPr>
            <a:picLocks noChangeAspect="1"/>
          </p:cNvPicPr>
          <p:nvPr/>
        </p:nvPicPr>
        <p:blipFill>
          <a:blip r:embed="rId9"/>
          <a:stretch>
            <a:fillRect/>
          </a:stretch>
        </p:blipFill>
        <p:spPr>
          <a:xfrm>
            <a:off x="5666584" y="675272"/>
            <a:ext cx="910812" cy="1137150"/>
          </a:xfrm>
          <a:prstGeom prst="rect">
            <a:avLst/>
          </a:prstGeom>
        </p:spPr>
      </p:pic>
      <p:pic>
        <p:nvPicPr>
          <p:cNvPr id="118" name="Picture 117"/>
          <p:cNvPicPr>
            <a:picLocks noChangeAspect="1"/>
          </p:cNvPicPr>
          <p:nvPr/>
        </p:nvPicPr>
        <p:blipFill>
          <a:blip r:embed="rId7"/>
          <a:stretch>
            <a:fillRect/>
          </a:stretch>
        </p:blipFill>
        <p:spPr>
          <a:xfrm>
            <a:off x="941647" y="2428282"/>
            <a:ext cx="707785" cy="689457"/>
          </a:xfrm>
          <a:prstGeom prst="rect">
            <a:avLst/>
          </a:prstGeom>
        </p:spPr>
      </p:pic>
      <p:pic>
        <p:nvPicPr>
          <p:cNvPr id="120" name="Picture 119"/>
          <p:cNvPicPr>
            <a:picLocks noChangeAspect="1"/>
          </p:cNvPicPr>
          <p:nvPr/>
        </p:nvPicPr>
        <p:blipFill>
          <a:blip r:embed="rId8"/>
          <a:stretch>
            <a:fillRect/>
          </a:stretch>
        </p:blipFill>
        <p:spPr>
          <a:xfrm>
            <a:off x="1389846" y="2476135"/>
            <a:ext cx="815812" cy="734040"/>
          </a:xfrm>
          <a:prstGeom prst="rect">
            <a:avLst/>
          </a:prstGeom>
        </p:spPr>
      </p:pic>
      <p:sp>
        <p:nvSpPr>
          <p:cNvPr id="122" name="TextBox 121"/>
          <p:cNvSpPr txBox="1"/>
          <p:nvPr/>
        </p:nvSpPr>
        <p:spPr>
          <a:xfrm>
            <a:off x="1051065" y="3051310"/>
            <a:ext cx="1050073" cy="430887"/>
          </a:xfrm>
          <a:prstGeom prst="rect">
            <a:avLst/>
          </a:prstGeom>
          <a:noFill/>
        </p:spPr>
        <p:txBody>
          <a:bodyPr wrap="square" rtlCol="0">
            <a:spAutoFit/>
          </a:bodyPr>
          <a:lstStyle/>
          <a:p>
            <a:r>
              <a:rPr lang="en-US" sz="1100" dirty="0" smtClean="0">
                <a:solidFill>
                  <a:schemeClr val="accent1"/>
                </a:solidFill>
                <a:latin typeface="Arial" pitchFamily="34" charset="0"/>
                <a:cs typeface="Arial" pitchFamily="34" charset="0"/>
              </a:rPr>
              <a:t>DMA &amp; RPRM</a:t>
            </a:r>
          </a:p>
        </p:txBody>
      </p:sp>
    </p:spTree>
    <p:extLst>
      <p:ext uri="{BB962C8B-B14F-4D97-AF65-F5344CB8AC3E}">
        <p14:creationId xmlns:p14="http://schemas.microsoft.com/office/powerpoint/2010/main" val="2204721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2"/>
          <p:cNvSpPr>
            <a:spLocks noGrp="1"/>
          </p:cNvSpPr>
          <p:nvPr>
            <p:ph type="title"/>
          </p:nvPr>
        </p:nvSpPr>
        <p:spPr>
          <a:xfrm>
            <a:off x="1558942" y="460389"/>
            <a:ext cx="6114261" cy="479425"/>
          </a:xfrm>
        </p:spPr>
        <p:txBody>
          <a:bodyPr>
            <a:normAutofit fontScale="90000"/>
          </a:bodyPr>
          <a:lstStyle/>
          <a:p>
            <a:r>
              <a:rPr lang="en-US" dirty="0" smtClean="0">
                <a:ea typeface="ＭＳ Ｐゴシック" pitchFamily="34" charset="-128"/>
              </a:rPr>
              <a:t>Scalability</a:t>
            </a:r>
          </a:p>
        </p:txBody>
      </p:sp>
      <p:sp>
        <p:nvSpPr>
          <p:cNvPr id="4" name="Text Box 18"/>
          <p:cNvSpPr txBox="1">
            <a:spLocks noChangeArrowheads="1"/>
          </p:cNvSpPr>
          <p:nvPr/>
        </p:nvSpPr>
        <p:spPr bwMode="auto">
          <a:xfrm>
            <a:off x="1587522" y="1136648"/>
            <a:ext cx="1512488" cy="338560"/>
          </a:xfrm>
          <a:prstGeom prst="rect">
            <a:avLst/>
          </a:prstGeom>
          <a:noFill/>
          <a:ln w="9525">
            <a:noFill/>
            <a:miter lim="800000"/>
            <a:headEnd/>
            <a:tailEnd/>
          </a:ln>
        </p:spPr>
        <p:txBody>
          <a:bodyPr lIns="91424" tIns="45713" rIns="91424" bIns="45713">
            <a:spAutoFit/>
          </a:bodyPr>
          <a:lstStyle/>
          <a:p>
            <a:pPr algn="ctr" defTabSz="1218936" eaLnBrk="0" fontAlgn="base" hangingPunct="0">
              <a:spcBef>
                <a:spcPct val="50000"/>
              </a:spcBef>
              <a:spcAft>
                <a:spcPct val="0"/>
              </a:spcAft>
              <a:defRPr/>
            </a:pPr>
            <a:r>
              <a:rPr lang="en-US" altLang="zh-CN" sz="1600" b="1" dirty="0">
                <a:solidFill>
                  <a:srgbClr val="000000"/>
                </a:solidFill>
                <a:ea typeface="宋体" charset="-122"/>
                <a:cs typeface="Arial" charset="0"/>
              </a:rPr>
              <a:t>RMX 4000</a:t>
            </a:r>
            <a:r>
              <a:rPr lang="en-US" altLang="zh-CN" sz="1600" b="1" baseline="30000" dirty="0">
                <a:solidFill>
                  <a:srgbClr val="000000"/>
                </a:solidFill>
                <a:ea typeface="宋体" charset="-122"/>
                <a:cs typeface="Arial" charset="0"/>
              </a:rPr>
              <a:t>™</a:t>
            </a:r>
            <a:r>
              <a:rPr lang="en-US" altLang="zh-CN" sz="1600" b="1" dirty="0">
                <a:solidFill>
                  <a:srgbClr val="000000"/>
                </a:solidFill>
                <a:ea typeface="宋体" charset="-122"/>
                <a:cs typeface="Arial" charset="0"/>
              </a:rPr>
              <a:t>  </a:t>
            </a:r>
          </a:p>
        </p:txBody>
      </p:sp>
      <p:pic>
        <p:nvPicPr>
          <p:cNvPr id="88068" name="Picture 4" descr="RMX 4000.gif"/>
          <p:cNvPicPr>
            <a:picLocks noChangeAspect="1"/>
          </p:cNvPicPr>
          <p:nvPr/>
        </p:nvPicPr>
        <p:blipFill>
          <a:blip r:embed="rId3" cstate="print"/>
          <a:srcRect/>
          <a:stretch>
            <a:fillRect/>
          </a:stretch>
        </p:blipFill>
        <p:spPr bwMode="auto">
          <a:xfrm>
            <a:off x="1764966" y="1512893"/>
            <a:ext cx="1162353" cy="1001713"/>
          </a:xfrm>
          <a:prstGeom prst="rect">
            <a:avLst/>
          </a:prstGeom>
          <a:noFill/>
          <a:ln w="9525">
            <a:noFill/>
            <a:miter lim="800000"/>
            <a:headEnd/>
            <a:tailEnd/>
          </a:ln>
        </p:spPr>
      </p:pic>
      <p:grpSp>
        <p:nvGrpSpPr>
          <p:cNvPr id="2" name="Group 45"/>
          <p:cNvGrpSpPr>
            <a:grpSpLocks/>
          </p:cNvGrpSpPr>
          <p:nvPr/>
        </p:nvGrpSpPr>
        <p:grpSpPr bwMode="auto">
          <a:xfrm>
            <a:off x="5565243" y="1368440"/>
            <a:ext cx="2308032" cy="2957513"/>
            <a:chOff x="5895976" y="1368425"/>
            <a:chExt cx="3076574" cy="2958146"/>
          </a:xfrm>
        </p:grpSpPr>
        <p:grpSp>
          <p:nvGrpSpPr>
            <p:cNvPr id="3" name="Group 27"/>
            <p:cNvGrpSpPr>
              <a:grpSpLocks/>
            </p:cNvGrpSpPr>
            <p:nvPr/>
          </p:nvGrpSpPr>
          <p:grpSpPr bwMode="auto">
            <a:xfrm>
              <a:off x="5895976" y="1847850"/>
              <a:ext cx="2838450" cy="2478721"/>
              <a:chOff x="6836229" y="1074738"/>
              <a:chExt cx="2022923" cy="1699258"/>
            </a:xfrm>
          </p:grpSpPr>
          <p:sp>
            <p:nvSpPr>
              <p:cNvPr id="88145" name="Oval 28"/>
              <p:cNvSpPr>
                <a:spLocks noChangeArrowheads="1"/>
              </p:cNvSpPr>
              <p:nvPr/>
            </p:nvSpPr>
            <p:spPr bwMode="auto">
              <a:xfrm>
                <a:off x="7204524" y="1338943"/>
                <a:ext cx="1411507" cy="1012371"/>
              </a:xfrm>
              <a:prstGeom prst="ellipse">
                <a:avLst/>
              </a:prstGeom>
              <a:noFill/>
              <a:ln w="38100" algn="ctr">
                <a:solidFill>
                  <a:schemeClr val="tx1"/>
                </a:solidFill>
                <a:round/>
                <a:headEnd/>
                <a:tailEnd/>
              </a:ln>
            </p:spPr>
            <p:txBody>
              <a:bodyPr anchor="ctr"/>
              <a:lstStyle/>
              <a:p>
                <a:pPr defTabSz="1218936" eaLnBrk="0" fontAlgn="base" hangingPunct="0">
                  <a:spcBef>
                    <a:spcPct val="50000"/>
                  </a:spcBef>
                  <a:spcAft>
                    <a:spcPct val="0"/>
                  </a:spcAft>
                </a:pPr>
                <a:endParaRPr lang="en-US" sz="2400" dirty="0">
                  <a:solidFill>
                    <a:srgbClr val="000000"/>
                  </a:solidFill>
                  <a:cs typeface="Arial" charset="0"/>
                </a:endParaRPr>
              </a:p>
            </p:txBody>
          </p:sp>
          <p:pic>
            <p:nvPicPr>
              <p:cNvPr id="88146" name="Picture 29"/>
              <p:cNvPicPr>
                <a:picLocks noChangeAspect="1" noChangeArrowheads="1"/>
              </p:cNvPicPr>
              <p:nvPr/>
            </p:nvPicPr>
            <p:blipFill>
              <a:blip r:embed="rId4" cstate="print"/>
              <a:srcRect/>
              <a:stretch>
                <a:fillRect/>
              </a:stretch>
            </p:blipFill>
            <p:spPr bwMode="auto">
              <a:xfrm>
                <a:off x="7180914" y="1074738"/>
                <a:ext cx="486243" cy="422682"/>
              </a:xfrm>
              <a:prstGeom prst="rect">
                <a:avLst/>
              </a:prstGeom>
              <a:noFill/>
              <a:ln w="9525">
                <a:noFill/>
                <a:miter lim="800000"/>
                <a:headEnd/>
                <a:tailEnd/>
              </a:ln>
            </p:spPr>
          </p:pic>
          <p:pic>
            <p:nvPicPr>
              <p:cNvPr id="88147" name="Picture 30"/>
              <p:cNvPicPr>
                <a:picLocks noChangeAspect="1" noChangeArrowheads="1"/>
              </p:cNvPicPr>
              <p:nvPr/>
            </p:nvPicPr>
            <p:blipFill>
              <a:blip r:embed="rId4" cstate="print"/>
              <a:srcRect/>
              <a:stretch>
                <a:fillRect/>
              </a:stretch>
            </p:blipFill>
            <p:spPr bwMode="auto">
              <a:xfrm>
                <a:off x="8129788" y="1127602"/>
                <a:ext cx="486243" cy="422682"/>
              </a:xfrm>
              <a:prstGeom prst="rect">
                <a:avLst/>
              </a:prstGeom>
              <a:noFill/>
              <a:ln w="9525">
                <a:noFill/>
                <a:miter lim="800000"/>
                <a:headEnd/>
                <a:tailEnd/>
              </a:ln>
            </p:spPr>
          </p:pic>
          <p:pic>
            <p:nvPicPr>
              <p:cNvPr id="88148" name="Picture 31"/>
              <p:cNvPicPr>
                <a:picLocks noChangeAspect="1" noChangeArrowheads="1"/>
              </p:cNvPicPr>
              <p:nvPr/>
            </p:nvPicPr>
            <p:blipFill>
              <a:blip r:embed="rId4" cstate="print"/>
              <a:srcRect/>
              <a:stretch>
                <a:fillRect/>
              </a:stretch>
            </p:blipFill>
            <p:spPr bwMode="auto">
              <a:xfrm>
                <a:off x="6836229" y="1761625"/>
                <a:ext cx="486243" cy="422682"/>
              </a:xfrm>
              <a:prstGeom prst="rect">
                <a:avLst/>
              </a:prstGeom>
              <a:noFill/>
              <a:ln w="9525">
                <a:noFill/>
                <a:miter lim="800000"/>
                <a:headEnd/>
                <a:tailEnd/>
              </a:ln>
            </p:spPr>
          </p:pic>
          <p:pic>
            <p:nvPicPr>
              <p:cNvPr id="88149" name="Picture 32"/>
              <p:cNvPicPr>
                <a:picLocks noChangeAspect="1" noChangeArrowheads="1"/>
              </p:cNvPicPr>
              <p:nvPr/>
            </p:nvPicPr>
            <p:blipFill>
              <a:blip r:embed="rId4" cstate="print"/>
              <a:srcRect/>
              <a:stretch>
                <a:fillRect/>
              </a:stretch>
            </p:blipFill>
            <p:spPr bwMode="auto">
              <a:xfrm>
                <a:off x="8372909" y="2139973"/>
                <a:ext cx="486243" cy="422682"/>
              </a:xfrm>
              <a:prstGeom prst="rect">
                <a:avLst/>
              </a:prstGeom>
              <a:noFill/>
              <a:ln w="9525">
                <a:noFill/>
                <a:miter lim="800000"/>
                <a:headEnd/>
                <a:tailEnd/>
              </a:ln>
            </p:spPr>
          </p:pic>
          <p:pic>
            <p:nvPicPr>
              <p:cNvPr id="88150" name="Picture 33"/>
              <p:cNvPicPr>
                <a:picLocks noChangeAspect="1" noChangeArrowheads="1"/>
              </p:cNvPicPr>
              <p:nvPr/>
            </p:nvPicPr>
            <p:blipFill>
              <a:blip r:embed="rId4" cstate="print"/>
              <a:srcRect/>
              <a:stretch>
                <a:fillRect/>
              </a:stretch>
            </p:blipFill>
            <p:spPr bwMode="auto">
              <a:xfrm>
                <a:off x="7667157" y="2351314"/>
                <a:ext cx="486243" cy="422682"/>
              </a:xfrm>
              <a:prstGeom prst="rect">
                <a:avLst/>
              </a:prstGeom>
              <a:noFill/>
              <a:ln w="9525">
                <a:noFill/>
                <a:miter lim="800000"/>
                <a:headEnd/>
                <a:tailEnd/>
              </a:ln>
            </p:spPr>
          </p:pic>
        </p:grpSp>
        <p:sp>
          <p:nvSpPr>
            <p:cNvPr id="36" name="Text Box 11"/>
            <p:cNvSpPr txBox="1">
              <a:spLocks noChangeArrowheads="1"/>
            </p:cNvSpPr>
            <p:nvPr/>
          </p:nvSpPr>
          <p:spPr bwMode="auto">
            <a:xfrm>
              <a:off x="6108701" y="1368425"/>
              <a:ext cx="2863849" cy="584900"/>
            </a:xfrm>
            <a:prstGeom prst="rect">
              <a:avLst/>
            </a:prstGeom>
            <a:noFill/>
            <a:ln w="9525">
              <a:noFill/>
              <a:miter lim="800000"/>
              <a:headEnd/>
              <a:tailEnd/>
            </a:ln>
          </p:spPr>
          <p:txBody>
            <a:bodyPr>
              <a:spAutoFit/>
            </a:bodyPr>
            <a:lstStyle/>
            <a:p>
              <a:pPr algn="ctr" defTabSz="1218936" eaLnBrk="0" fontAlgn="base" hangingPunct="0">
                <a:spcBef>
                  <a:spcPct val="50000"/>
                </a:spcBef>
                <a:spcAft>
                  <a:spcPct val="0"/>
                </a:spcAft>
                <a:defRPr/>
              </a:pPr>
              <a:r>
                <a:rPr lang="en-US" altLang="zh-CN" sz="1600" b="1" dirty="0">
                  <a:solidFill>
                    <a:srgbClr val="000000"/>
                  </a:solidFill>
                  <a:ea typeface="宋体" charset="-122"/>
                  <a:cs typeface="Arial" charset="0"/>
                </a:rPr>
                <a:t> DMA</a:t>
              </a:r>
              <a:r>
                <a:rPr lang="en-US" altLang="zh-CN" sz="1600" b="1" baseline="30000" dirty="0">
                  <a:solidFill>
                    <a:srgbClr val="000000"/>
                  </a:solidFill>
                  <a:ea typeface="宋体" charset="-122"/>
                  <a:cs typeface="Arial" charset="0"/>
                </a:rPr>
                <a:t>™</a:t>
              </a:r>
              <a:r>
                <a:rPr lang="en-US" altLang="zh-CN" sz="1600" b="1" dirty="0">
                  <a:solidFill>
                    <a:srgbClr val="000000"/>
                  </a:solidFill>
                  <a:ea typeface="宋体" charset="-122"/>
                  <a:cs typeface="Arial" charset="0"/>
                </a:rPr>
                <a:t> 7000 Super-Cluster</a:t>
              </a:r>
            </a:p>
          </p:txBody>
        </p:sp>
      </p:grpSp>
      <p:grpSp>
        <p:nvGrpSpPr>
          <p:cNvPr id="6" name="Group 44"/>
          <p:cNvGrpSpPr>
            <a:grpSpLocks/>
          </p:cNvGrpSpPr>
          <p:nvPr/>
        </p:nvGrpSpPr>
        <p:grpSpPr bwMode="auto">
          <a:xfrm>
            <a:off x="3593056" y="1475210"/>
            <a:ext cx="1807840" cy="2420519"/>
            <a:chOff x="3146425" y="1416050"/>
            <a:chExt cx="2530475" cy="2479675"/>
          </a:xfrm>
        </p:grpSpPr>
        <p:sp>
          <p:nvSpPr>
            <p:cNvPr id="5" name="Text Box 11"/>
            <p:cNvSpPr txBox="1">
              <a:spLocks noChangeArrowheads="1"/>
            </p:cNvSpPr>
            <p:nvPr/>
          </p:nvSpPr>
          <p:spPr bwMode="auto">
            <a:xfrm>
              <a:off x="3146425" y="1416050"/>
              <a:ext cx="2057400" cy="346828"/>
            </a:xfrm>
            <a:prstGeom prst="rect">
              <a:avLst/>
            </a:prstGeom>
            <a:noFill/>
            <a:ln w="9525">
              <a:noFill/>
              <a:miter lim="800000"/>
              <a:headEnd/>
              <a:tailEnd/>
            </a:ln>
          </p:spPr>
          <p:txBody>
            <a:bodyPr>
              <a:spAutoFit/>
            </a:bodyPr>
            <a:lstStyle/>
            <a:p>
              <a:pPr algn="ctr" defTabSz="1218936" eaLnBrk="0" fontAlgn="base" hangingPunct="0">
                <a:spcBef>
                  <a:spcPct val="50000"/>
                </a:spcBef>
                <a:spcAft>
                  <a:spcPct val="0"/>
                </a:spcAft>
                <a:defRPr/>
              </a:pPr>
              <a:r>
                <a:rPr lang="en-US" altLang="zh-CN" sz="1600" b="1" dirty="0">
                  <a:solidFill>
                    <a:srgbClr val="000000"/>
                  </a:solidFill>
                  <a:ea typeface="宋体" charset="-122"/>
                  <a:cs typeface="Arial" charset="0"/>
                </a:rPr>
                <a:t> DMA</a:t>
              </a:r>
              <a:r>
                <a:rPr lang="en-US" altLang="zh-CN" sz="1600" b="1" baseline="30000" dirty="0">
                  <a:solidFill>
                    <a:srgbClr val="000000"/>
                  </a:solidFill>
                  <a:ea typeface="宋体" charset="-122"/>
                  <a:cs typeface="Arial" charset="0"/>
                </a:rPr>
                <a:t>™</a:t>
              </a:r>
              <a:r>
                <a:rPr lang="en-US" altLang="zh-CN" sz="1600" b="1" dirty="0">
                  <a:solidFill>
                    <a:srgbClr val="000000"/>
                  </a:solidFill>
                  <a:ea typeface="宋体" charset="-122"/>
                  <a:cs typeface="Arial" charset="0"/>
                </a:rPr>
                <a:t> 7000</a:t>
              </a:r>
            </a:p>
          </p:txBody>
        </p:sp>
        <p:grpSp>
          <p:nvGrpSpPr>
            <p:cNvPr id="7" name="Group 44"/>
            <p:cNvGrpSpPr>
              <a:grpSpLocks/>
            </p:cNvGrpSpPr>
            <p:nvPr/>
          </p:nvGrpSpPr>
          <p:grpSpPr bwMode="auto">
            <a:xfrm>
              <a:off x="3190875" y="1743075"/>
              <a:ext cx="2133600" cy="438150"/>
              <a:chOff x="6099175" y="1616075"/>
              <a:chExt cx="2133600" cy="438151"/>
            </a:xfrm>
          </p:grpSpPr>
          <p:grpSp>
            <p:nvGrpSpPr>
              <p:cNvPr id="8" name="Group 54"/>
              <p:cNvGrpSpPr>
                <a:grpSpLocks/>
              </p:cNvGrpSpPr>
              <p:nvPr/>
            </p:nvGrpSpPr>
            <p:grpSpPr bwMode="auto">
              <a:xfrm>
                <a:off x="6175375" y="1852613"/>
                <a:ext cx="2057400" cy="201613"/>
                <a:chOff x="3312" y="1025"/>
                <a:chExt cx="1296" cy="127"/>
              </a:xfrm>
            </p:grpSpPr>
            <p:pic>
              <p:nvPicPr>
                <p:cNvPr id="88140" name="Picture 55"/>
                <p:cNvPicPr>
                  <a:picLocks noChangeAspect="1" noChangeArrowheads="1"/>
                </p:cNvPicPr>
                <p:nvPr/>
              </p:nvPicPr>
              <p:blipFill>
                <a:blip r:embed="rId5" cstate="print"/>
                <a:srcRect/>
                <a:stretch>
                  <a:fillRect/>
                </a:stretch>
              </p:blipFill>
              <p:spPr bwMode="auto">
                <a:xfrm>
                  <a:off x="3312" y="1025"/>
                  <a:ext cx="1296" cy="127"/>
                </a:xfrm>
                <a:prstGeom prst="rect">
                  <a:avLst/>
                </a:prstGeom>
                <a:noFill/>
                <a:ln w="9525">
                  <a:noFill/>
                  <a:miter lim="800000"/>
                  <a:headEnd/>
                  <a:tailEnd/>
                </a:ln>
              </p:spPr>
            </p:pic>
            <p:sp>
              <p:nvSpPr>
                <p:cNvPr id="88141" name="Oval 56"/>
                <p:cNvSpPr>
                  <a:spLocks noChangeArrowheads="1"/>
                </p:cNvSpPr>
                <p:nvPr/>
              </p:nvSpPr>
              <p:spPr bwMode="auto">
                <a:xfrm>
                  <a:off x="3916" y="1054"/>
                  <a:ext cx="75" cy="75"/>
                </a:xfrm>
                <a:prstGeom prst="ellipse">
                  <a:avLst/>
                </a:prstGeom>
                <a:solidFill>
                  <a:srgbClr val="C6C7CA"/>
                </a:solidFill>
                <a:ln w="9525">
                  <a:noFill/>
                  <a:round/>
                  <a:headEnd/>
                  <a:tailEnd/>
                </a:ln>
              </p:spPr>
              <p:txBody>
                <a:bodyPr wrap="none" anchor="ctr"/>
                <a:lstStyle/>
                <a:p>
                  <a:pPr defTabSz="1218936" eaLnBrk="0" fontAlgn="base" hangingPunct="0">
                    <a:spcBef>
                      <a:spcPct val="50000"/>
                    </a:spcBef>
                    <a:spcAft>
                      <a:spcPct val="0"/>
                    </a:spcAft>
                  </a:pPr>
                  <a:endParaRPr lang="he-IL" sz="2400">
                    <a:solidFill>
                      <a:srgbClr val="000000"/>
                    </a:solidFill>
                  </a:endParaRPr>
                </a:p>
              </p:txBody>
            </p:sp>
            <p:pic>
              <p:nvPicPr>
                <p:cNvPr id="88142" name="Picture 57" descr="images"/>
                <p:cNvPicPr>
                  <a:picLocks noChangeAspect="1" noChangeArrowheads="1"/>
                </p:cNvPicPr>
                <p:nvPr/>
              </p:nvPicPr>
              <p:blipFill>
                <a:blip r:embed="rId6" cstate="print">
                  <a:clrChange>
                    <a:clrFrom>
                      <a:srgbClr val="FFFAFE"/>
                    </a:clrFrom>
                    <a:clrTo>
                      <a:srgbClr val="FFFAFE">
                        <a:alpha val="0"/>
                      </a:srgbClr>
                    </a:clrTo>
                  </a:clrChange>
                </a:blip>
                <a:srcRect/>
                <a:stretch>
                  <a:fillRect/>
                </a:stretch>
              </p:blipFill>
              <p:spPr bwMode="auto">
                <a:xfrm>
                  <a:off x="3926" y="1066"/>
                  <a:ext cx="54" cy="48"/>
                </a:xfrm>
                <a:prstGeom prst="rect">
                  <a:avLst/>
                </a:prstGeom>
                <a:noFill/>
                <a:ln w="9525">
                  <a:noFill/>
                  <a:miter lim="800000"/>
                  <a:headEnd/>
                  <a:tailEnd/>
                </a:ln>
              </p:spPr>
            </p:pic>
          </p:grpSp>
          <p:grpSp>
            <p:nvGrpSpPr>
              <p:cNvPr id="9" name="Group 58"/>
              <p:cNvGrpSpPr>
                <a:grpSpLocks/>
              </p:cNvGrpSpPr>
              <p:nvPr/>
            </p:nvGrpSpPr>
            <p:grpSpPr bwMode="auto">
              <a:xfrm>
                <a:off x="6175375" y="1616075"/>
                <a:ext cx="2057400" cy="201613"/>
                <a:chOff x="3312" y="1025"/>
                <a:chExt cx="1296" cy="127"/>
              </a:xfrm>
            </p:grpSpPr>
            <p:pic>
              <p:nvPicPr>
                <p:cNvPr id="88137" name="Picture 59"/>
                <p:cNvPicPr>
                  <a:picLocks noChangeAspect="1" noChangeArrowheads="1"/>
                </p:cNvPicPr>
                <p:nvPr/>
              </p:nvPicPr>
              <p:blipFill>
                <a:blip r:embed="rId5" cstate="print"/>
                <a:srcRect/>
                <a:stretch>
                  <a:fillRect/>
                </a:stretch>
              </p:blipFill>
              <p:spPr bwMode="auto">
                <a:xfrm>
                  <a:off x="3312" y="1025"/>
                  <a:ext cx="1296" cy="127"/>
                </a:xfrm>
                <a:prstGeom prst="rect">
                  <a:avLst/>
                </a:prstGeom>
                <a:noFill/>
                <a:ln w="9525">
                  <a:noFill/>
                  <a:miter lim="800000"/>
                  <a:headEnd/>
                  <a:tailEnd/>
                </a:ln>
              </p:spPr>
            </p:pic>
            <p:sp>
              <p:nvSpPr>
                <p:cNvPr id="88138" name="Oval 60"/>
                <p:cNvSpPr>
                  <a:spLocks noChangeArrowheads="1"/>
                </p:cNvSpPr>
                <p:nvPr/>
              </p:nvSpPr>
              <p:spPr bwMode="auto">
                <a:xfrm>
                  <a:off x="3916" y="1054"/>
                  <a:ext cx="75" cy="75"/>
                </a:xfrm>
                <a:prstGeom prst="ellipse">
                  <a:avLst/>
                </a:prstGeom>
                <a:solidFill>
                  <a:srgbClr val="C6C7CA"/>
                </a:solidFill>
                <a:ln w="9525">
                  <a:noFill/>
                  <a:round/>
                  <a:headEnd/>
                  <a:tailEnd/>
                </a:ln>
              </p:spPr>
              <p:txBody>
                <a:bodyPr wrap="none" anchor="ctr"/>
                <a:lstStyle/>
                <a:p>
                  <a:pPr defTabSz="1218936" eaLnBrk="0" fontAlgn="base" hangingPunct="0">
                    <a:spcBef>
                      <a:spcPct val="50000"/>
                    </a:spcBef>
                    <a:spcAft>
                      <a:spcPct val="0"/>
                    </a:spcAft>
                  </a:pPr>
                  <a:endParaRPr lang="he-IL" sz="2400">
                    <a:solidFill>
                      <a:srgbClr val="000000"/>
                    </a:solidFill>
                  </a:endParaRPr>
                </a:p>
              </p:txBody>
            </p:sp>
            <p:pic>
              <p:nvPicPr>
                <p:cNvPr id="88139" name="Picture 61" descr="images"/>
                <p:cNvPicPr>
                  <a:picLocks noChangeAspect="1" noChangeArrowheads="1"/>
                </p:cNvPicPr>
                <p:nvPr/>
              </p:nvPicPr>
              <p:blipFill>
                <a:blip r:embed="rId6" cstate="print">
                  <a:clrChange>
                    <a:clrFrom>
                      <a:srgbClr val="FFFAFE"/>
                    </a:clrFrom>
                    <a:clrTo>
                      <a:srgbClr val="FFFAFE">
                        <a:alpha val="0"/>
                      </a:srgbClr>
                    </a:clrTo>
                  </a:clrChange>
                </a:blip>
                <a:srcRect/>
                <a:stretch>
                  <a:fillRect/>
                </a:stretch>
              </p:blipFill>
              <p:spPr bwMode="auto">
                <a:xfrm>
                  <a:off x="3926" y="1066"/>
                  <a:ext cx="54" cy="48"/>
                </a:xfrm>
                <a:prstGeom prst="rect">
                  <a:avLst/>
                </a:prstGeom>
                <a:noFill/>
                <a:ln w="9525">
                  <a:noFill/>
                  <a:miter lim="800000"/>
                  <a:headEnd/>
                  <a:tailEnd/>
                </a:ln>
              </p:spPr>
            </p:pic>
          </p:grpSp>
          <p:sp>
            <p:nvSpPr>
              <p:cNvPr id="88136" name="Rectangle 62"/>
              <p:cNvSpPr>
                <a:spLocks noChangeArrowheads="1"/>
              </p:cNvSpPr>
              <p:nvPr/>
            </p:nvSpPr>
            <p:spPr bwMode="auto">
              <a:xfrm>
                <a:off x="6099175" y="1660525"/>
                <a:ext cx="76200" cy="381000"/>
              </a:xfrm>
              <a:prstGeom prst="rect">
                <a:avLst/>
              </a:prstGeom>
              <a:noFill/>
              <a:ln w="9525">
                <a:noFill/>
                <a:miter lim="800000"/>
                <a:headEnd/>
                <a:tailEnd/>
              </a:ln>
            </p:spPr>
            <p:txBody>
              <a:bodyPr wrap="none" anchor="ctr"/>
              <a:lstStyle/>
              <a:p>
                <a:pPr defTabSz="1218936" eaLnBrk="0" fontAlgn="base" hangingPunct="0">
                  <a:spcBef>
                    <a:spcPct val="50000"/>
                  </a:spcBef>
                  <a:spcAft>
                    <a:spcPct val="0"/>
                  </a:spcAft>
                </a:pPr>
                <a:endParaRPr lang="he-IL" sz="2400">
                  <a:solidFill>
                    <a:srgbClr val="000000"/>
                  </a:solidFill>
                </a:endParaRPr>
              </a:p>
            </p:txBody>
          </p:sp>
        </p:grpSp>
        <p:cxnSp>
          <p:nvCxnSpPr>
            <p:cNvPr id="88126" name="Straight Connector 38"/>
            <p:cNvCxnSpPr>
              <a:cxnSpLocks noChangeShapeType="1"/>
            </p:cNvCxnSpPr>
            <p:nvPr/>
          </p:nvCxnSpPr>
          <p:spPr bwMode="auto">
            <a:xfrm>
              <a:off x="4181476" y="2200274"/>
              <a:ext cx="15876" cy="1695451"/>
            </a:xfrm>
            <a:prstGeom prst="line">
              <a:avLst/>
            </a:prstGeom>
            <a:noFill/>
            <a:ln w="12700" algn="ctr">
              <a:solidFill>
                <a:schemeClr val="tx1"/>
              </a:solidFill>
              <a:round/>
              <a:headEnd/>
              <a:tailEnd/>
            </a:ln>
          </p:spPr>
        </p:cxnSp>
        <p:cxnSp>
          <p:nvCxnSpPr>
            <p:cNvPr id="88127" name="Straight Arrow Connector 49"/>
            <p:cNvCxnSpPr>
              <a:cxnSpLocks noChangeShapeType="1"/>
            </p:cNvCxnSpPr>
            <p:nvPr/>
          </p:nvCxnSpPr>
          <p:spPr bwMode="auto">
            <a:xfrm>
              <a:off x="4208463" y="3894138"/>
              <a:ext cx="279400" cy="1587"/>
            </a:xfrm>
            <a:prstGeom prst="straightConnector1">
              <a:avLst/>
            </a:prstGeom>
            <a:noFill/>
            <a:ln w="12700" algn="ctr">
              <a:solidFill>
                <a:schemeClr val="tx1"/>
              </a:solidFill>
              <a:round/>
              <a:headEnd/>
              <a:tailEnd type="arrow" w="med" len="med"/>
            </a:ln>
          </p:spPr>
        </p:cxnSp>
        <p:cxnSp>
          <p:nvCxnSpPr>
            <p:cNvPr id="88128" name="Straight Arrow Connector 50"/>
            <p:cNvCxnSpPr>
              <a:cxnSpLocks noChangeShapeType="1"/>
            </p:cNvCxnSpPr>
            <p:nvPr/>
          </p:nvCxnSpPr>
          <p:spPr bwMode="auto">
            <a:xfrm>
              <a:off x="4202113" y="2660650"/>
              <a:ext cx="219075" cy="1588"/>
            </a:xfrm>
            <a:prstGeom prst="straightConnector1">
              <a:avLst/>
            </a:prstGeom>
            <a:noFill/>
            <a:ln w="12700" algn="ctr">
              <a:solidFill>
                <a:schemeClr val="tx1"/>
              </a:solidFill>
              <a:round/>
              <a:headEnd/>
              <a:tailEnd type="arrow" w="med" len="med"/>
            </a:ln>
          </p:spPr>
        </p:cxnSp>
        <p:cxnSp>
          <p:nvCxnSpPr>
            <p:cNvPr id="88129" name="Straight Arrow Connector 51"/>
            <p:cNvCxnSpPr>
              <a:cxnSpLocks noChangeShapeType="1"/>
            </p:cNvCxnSpPr>
            <p:nvPr/>
          </p:nvCxnSpPr>
          <p:spPr bwMode="auto">
            <a:xfrm>
              <a:off x="4202113" y="2971800"/>
              <a:ext cx="219075" cy="1588"/>
            </a:xfrm>
            <a:prstGeom prst="straightConnector1">
              <a:avLst/>
            </a:prstGeom>
            <a:noFill/>
            <a:ln w="12700" algn="ctr">
              <a:solidFill>
                <a:schemeClr val="tx1"/>
              </a:solidFill>
              <a:round/>
              <a:headEnd/>
              <a:tailEnd type="arrow" w="med" len="med"/>
            </a:ln>
          </p:spPr>
        </p:cxnSp>
        <p:pic>
          <p:nvPicPr>
            <p:cNvPr id="88130" name="Picture 4" descr="RMX 4000.gif"/>
            <p:cNvPicPr>
              <a:picLocks noChangeAspect="1"/>
            </p:cNvPicPr>
            <p:nvPr/>
          </p:nvPicPr>
          <p:blipFill>
            <a:blip r:embed="rId7" cstate="print"/>
            <a:srcRect/>
            <a:stretch>
              <a:fillRect/>
            </a:stretch>
          </p:blipFill>
          <p:spPr bwMode="auto">
            <a:xfrm>
              <a:off x="4408488" y="2276475"/>
              <a:ext cx="744534" cy="481013"/>
            </a:xfrm>
            <a:prstGeom prst="rect">
              <a:avLst/>
            </a:prstGeom>
            <a:noFill/>
            <a:ln w="9525">
              <a:noFill/>
              <a:miter lim="800000"/>
              <a:headEnd/>
              <a:tailEnd/>
            </a:ln>
          </p:spPr>
        </p:pic>
        <p:pic>
          <p:nvPicPr>
            <p:cNvPr id="88131" name="Picture 4" descr="RMX 4000.gif"/>
            <p:cNvPicPr>
              <a:picLocks noChangeAspect="1"/>
            </p:cNvPicPr>
            <p:nvPr/>
          </p:nvPicPr>
          <p:blipFill>
            <a:blip r:embed="rId7" cstate="print"/>
            <a:srcRect/>
            <a:stretch>
              <a:fillRect/>
            </a:stretch>
          </p:blipFill>
          <p:spPr bwMode="auto">
            <a:xfrm>
              <a:off x="4418013" y="2838450"/>
              <a:ext cx="729791" cy="471488"/>
            </a:xfrm>
            <a:prstGeom prst="rect">
              <a:avLst/>
            </a:prstGeom>
            <a:noFill/>
            <a:ln w="9525">
              <a:noFill/>
              <a:miter lim="800000"/>
              <a:headEnd/>
              <a:tailEnd/>
            </a:ln>
          </p:spPr>
        </p:pic>
        <p:cxnSp>
          <p:nvCxnSpPr>
            <p:cNvPr id="88132" name="Straight Arrow Connector 47"/>
            <p:cNvCxnSpPr>
              <a:cxnSpLocks noChangeShapeType="1"/>
            </p:cNvCxnSpPr>
            <p:nvPr/>
          </p:nvCxnSpPr>
          <p:spPr bwMode="auto">
            <a:xfrm>
              <a:off x="4179888" y="3452813"/>
              <a:ext cx="279400" cy="1587"/>
            </a:xfrm>
            <a:prstGeom prst="straightConnector1">
              <a:avLst/>
            </a:prstGeom>
            <a:noFill/>
            <a:ln w="12700" algn="ctr">
              <a:solidFill>
                <a:schemeClr val="tx1"/>
              </a:solidFill>
              <a:round/>
              <a:headEnd/>
              <a:tailEnd type="arrow" w="med" len="med"/>
            </a:ln>
          </p:spPr>
        </p:cxnSp>
        <p:sp>
          <p:nvSpPr>
            <p:cNvPr id="43" name="Text Box 11"/>
            <p:cNvSpPr txBox="1">
              <a:spLocks noChangeArrowheads="1"/>
            </p:cNvSpPr>
            <p:nvPr/>
          </p:nvSpPr>
          <p:spPr bwMode="auto">
            <a:xfrm>
              <a:off x="5013325" y="2654300"/>
              <a:ext cx="663575" cy="472948"/>
            </a:xfrm>
            <a:prstGeom prst="rect">
              <a:avLst/>
            </a:prstGeom>
            <a:noFill/>
            <a:ln w="9525">
              <a:noFill/>
              <a:miter lim="800000"/>
              <a:headEnd/>
              <a:tailEnd/>
            </a:ln>
          </p:spPr>
          <p:txBody>
            <a:bodyPr>
              <a:spAutoFit/>
            </a:bodyPr>
            <a:lstStyle/>
            <a:p>
              <a:pPr algn="ctr" defTabSz="1218936" eaLnBrk="0" fontAlgn="base" hangingPunct="0">
                <a:spcBef>
                  <a:spcPct val="50000"/>
                </a:spcBef>
                <a:spcAft>
                  <a:spcPct val="0"/>
                </a:spcAft>
                <a:defRPr/>
              </a:pPr>
              <a:r>
                <a:rPr lang="en-US" altLang="zh-CN" sz="1200" dirty="0">
                  <a:solidFill>
                    <a:srgbClr val="000000"/>
                  </a:solidFill>
                  <a:ea typeface="宋体" charset="-122"/>
                  <a:cs typeface="Arial" charset="0"/>
                </a:rPr>
                <a:t>RMX</a:t>
              </a:r>
            </a:p>
          </p:txBody>
        </p:sp>
      </p:grpSp>
      <p:sp>
        <p:nvSpPr>
          <p:cNvPr id="42" name="Rounded Rectangle 41"/>
          <p:cNvSpPr>
            <a:spLocks noChangeArrowheads="1"/>
          </p:cNvSpPr>
          <p:nvPr/>
        </p:nvSpPr>
        <p:spPr bwMode="auto">
          <a:xfrm>
            <a:off x="5772470" y="542927"/>
            <a:ext cx="2050790" cy="800100"/>
          </a:xfrm>
          <a:prstGeom prst="roundRect">
            <a:avLst>
              <a:gd name="adj" fmla="val 16667"/>
            </a:avLst>
          </a:prstGeom>
          <a:solidFill>
            <a:srgbClr val="C0C0C0"/>
          </a:solidFill>
          <a:ln w="9525" algn="ctr">
            <a:noFill/>
            <a:round/>
            <a:headEnd/>
            <a:tailEnd/>
          </a:ln>
        </p:spPr>
        <p:txBody>
          <a:bodyPr wrap="none" lIns="91424" tIns="45713" rIns="91424" bIns="45713" anchor="ctr"/>
          <a:lstStyle/>
          <a:p>
            <a:pPr defTabSz="1218936" eaLnBrk="0" fontAlgn="base" hangingPunct="0">
              <a:spcBef>
                <a:spcPct val="0"/>
              </a:spcBef>
              <a:spcAft>
                <a:spcPct val="0"/>
              </a:spcAft>
            </a:pPr>
            <a:r>
              <a:rPr lang="en-US" sz="1600" dirty="0" err="1">
                <a:solidFill>
                  <a:srgbClr val="000000"/>
                </a:solidFill>
                <a:cs typeface="Arial" charset="0"/>
              </a:rPr>
              <a:t>Supercluster</a:t>
            </a:r>
            <a:r>
              <a:rPr lang="en-US" sz="1600" dirty="0">
                <a:solidFill>
                  <a:srgbClr val="000000"/>
                </a:solidFill>
                <a:cs typeface="Arial" charset="0"/>
              </a:rPr>
              <a:t> for additional </a:t>
            </a:r>
          </a:p>
          <a:p>
            <a:pPr defTabSz="1218936" eaLnBrk="0" fontAlgn="base" hangingPunct="0">
              <a:spcBef>
                <a:spcPct val="0"/>
              </a:spcBef>
              <a:spcAft>
                <a:spcPct val="0"/>
              </a:spcAft>
            </a:pPr>
            <a:r>
              <a:rPr lang="en-US" sz="1600" dirty="0">
                <a:solidFill>
                  <a:srgbClr val="000000"/>
                </a:solidFill>
                <a:cs typeface="Arial" charset="0"/>
              </a:rPr>
              <a:t>call capability</a:t>
            </a:r>
          </a:p>
        </p:txBody>
      </p:sp>
      <p:sp>
        <p:nvSpPr>
          <p:cNvPr id="47" name="Rounded Rectangle 46"/>
          <p:cNvSpPr>
            <a:spLocks noChangeArrowheads="1"/>
          </p:cNvSpPr>
          <p:nvPr/>
        </p:nvSpPr>
        <p:spPr bwMode="auto">
          <a:xfrm>
            <a:off x="3407273" y="561975"/>
            <a:ext cx="2050790" cy="800100"/>
          </a:xfrm>
          <a:prstGeom prst="roundRect">
            <a:avLst>
              <a:gd name="adj" fmla="val 16667"/>
            </a:avLst>
          </a:prstGeom>
          <a:solidFill>
            <a:srgbClr val="C0C0C0"/>
          </a:solidFill>
          <a:ln w="9525" algn="ctr">
            <a:noFill/>
            <a:round/>
            <a:headEnd/>
            <a:tailEnd/>
          </a:ln>
        </p:spPr>
        <p:txBody>
          <a:bodyPr wrap="none" lIns="91424" tIns="45713" rIns="91424" bIns="45713" anchor="ctr"/>
          <a:lstStyle/>
          <a:p>
            <a:pPr defTabSz="1218936" eaLnBrk="0" fontAlgn="base" hangingPunct="0">
              <a:spcBef>
                <a:spcPct val="0"/>
              </a:spcBef>
              <a:spcAft>
                <a:spcPct val="0"/>
              </a:spcAft>
            </a:pPr>
            <a:r>
              <a:rPr lang="en-US" sz="1600" dirty="0">
                <a:solidFill>
                  <a:srgbClr val="000000"/>
                </a:solidFill>
                <a:cs typeface="Arial" charset="0"/>
              </a:rPr>
              <a:t> DMA Virtualize Resources</a:t>
            </a:r>
          </a:p>
          <a:p>
            <a:pPr defTabSz="1218936" eaLnBrk="0" fontAlgn="base" hangingPunct="0">
              <a:spcBef>
                <a:spcPct val="0"/>
              </a:spcBef>
              <a:spcAft>
                <a:spcPct val="0"/>
              </a:spcAft>
            </a:pPr>
            <a:r>
              <a:rPr lang="en-US" sz="1600" dirty="0">
                <a:solidFill>
                  <a:srgbClr val="000000"/>
                </a:solidFill>
                <a:cs typeface="Arial" charset="0"/>
              </a:rPr>
              <a:t>Geographically Dispersed</a:t>
            </a:r>
          </a:p>
        </p:txBody>
      </p:sp>
      <p:graphicFrame>
        <p:nvGraphicFramePr>
          <p:cNvPr id="45" name="Group 164"/>
          <p:cNvGraphicFramePr>
            <a:graphicFrameLocks noGrp="1"/>
          </p:cNvGraphicFramePr>
          <p:nvPr>
            <p:extLst/>
          </p:nvPr>
        </p:nvGraphicFramePr>
        <p:xfrm>
          <a:off x="1764966" y="2616206"/>
          <a:ext cx="1386845" cy="2819400"/>
        </p:xfrm>
        <a:graphic>
          <a:graphicData uri="http://schemas.openxmlformats.org/drawingml/2006/table">
            <a:tbl>
              <a:tblPr>
                <a:tableStyleId>{3C2FFA5D-87B4-456A-9821-1D502468CF0F}</a:tableStyleId>
              </a:tblPr>
              <a:tblGrid>
                <a:gridCol w="718593"/>
                <a:gridCol w="668252"/>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Resolution</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Resources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4267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Voice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PSTN</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1440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400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4267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CIF/HD VSW</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360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2590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SD/4CIF</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240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2590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HD 720p30</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120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315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HD 720p60</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60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4267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HD 1080p30</a:t>
                      </a:r>
                      <a:endParaRPr kumimoji="0" lang="en-US" sz="1100" b="0"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60</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bl>
          </a:graphicData>
        </a:graphic>
      </p:graphicFrame>
      <p:graphicFrame>
        <p:nvGraphicFramePr>
          <p:cNvPr id="24" name="Group 177"/>
          <p:cNvGraphicFramePr>
            <a:graphicFrameLocks noGrp="1"/>
          </p:cNvGraphicFramePr>
          <p:nvPr>
            <p:ph idx="4294967295"/>
            <p:extLst/>
          </p:nvPr>
        </p:nvGraphicFramePr>
        <p:xfrm>
          <a:off x="3999165" y="5140960"/>
          <a:ext cx="1401730" cy="929640"/>
        </p:xfrm>
        <a:graphic>
          <a:graphicData uri="http://schemas.openxmlformats.org/drawingml/2006/table">
            <a:tbl>
              <a:tblPr>
                <a:tableStyleId>{3C2FFA5D-87B4-456A-9821-1D502468CF0F}</a:tableStyleId>
              </a:tblPr>
              <a:tblGrid>
                <a:gridCol w="717959"/>
                <a:gridCol w="683771"/>
              </a:tblGrid>
              <a:tr h="594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MCU’s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Active Participants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ysClr val="windowText" lastClr="000000"/>
                          </a:solidFill>
                          <a:effectLst/>
                        </a:rPr>
                        <a:t>64</a:t>
                      </a:r>
                      <a:endParaRPr kumimoji="0" lang="en-US" sz="16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ysClr val="windowText" lastClr="000000"/>
                          </a:solidFill>
                          <a:effectLst/>
                        </a:rPr>
                        <a:t>5,000</a:t>
                      </a:r>
                      <a:endParaRPr kumimoji="0" lang="en-US" sz="14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bl>
          </a:graphicData>
        </a:graphic>
      </p:graphicFrame>
      <p:graphicFrame>
        <p:nvGraphicFramePr>
          <p:cNvPr id="35" name="Group 177"/>
          <p:cNvGraphicFramePr>
            <a:graphicFrameLocks noGrp="1"/>
          </p:cNvGraphicFramePr>
          <p:nvPr>
            <p:ph idx="4294967295"/>
            <p:extLst/>
          </p:nvPr>
        </p:nvGraphicFramePr>
        <p:xfrm>
          <a:off x="6170608" y="5151137"/>
          <a:ext cx="1502593" cy="929640"/>
        </p:xfrm>
        <a:graphic>
          <a:graphicData uri="http://schemas.openxmlformats.org/drawingml/2006/table">
            <a:tbl>
              <a:tblPr>
                <a:tableStyleId>{3C2FFA5D-87B4-456A-9821-1D502468CF0F}</a:tableStyleId>
              </a:tblPr>
              <a:tblGrid>
                <a:gridCol w="769621"/>
                <a:gridCol w="732972"/>
              </a:tblGrid>
              <a:tr h="594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MCU’s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Active Participants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ysClr val="windowText" lastClr="000000"/>
                          </a:solidFill>
                          <a:effectLst/>
                        </a:rPr>
                        <a:t>64</a:t>
                      </a:r>
                      <a:endParaRPr kumimoji="0" lang="en-US" sz="16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ysClr val="windowText" lastClr="000000"/>
                          </a:solidFill>
                          <a:effectLst/>
                        </a:rPr>
                        <a:t>25,000</a:t>
                      </a:r>
                      <a:endParaRPr kumimoji="0" lang="en-US" sz="14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bl>
          </a:graphicData>
        </a:graphic>
      </p:graphicFrame>
      <p:graphicFrame>
        <p:nvGraphicFramePr>
          <p:cNvPr id="39" name="Group 177"/>
          <p:cNvGraphicFramePr>
            <a:graphicFrameLocks noGrp="1"/>
          </p:cNvGraphicFramePr>
          <p:nvPr>
            <p:ph idx="4294967295"/>
            <p:extLst/>
          </p:nvPr>
        </p:nvGraphicFramePr>
        <p:xfrm>
          <a:off x="1753226" y="5308600"/>
          <a:ext cx="1535115" cy="1173480"/>
        </p:xfrm>
        <a:graphic>
          <a:graphicData uri="http://schemas.openxmlformats.org/drawingml/2006/table">
            <a:tbl>
              <a:tblPr>
                <a:tableStyleId>{3C2FFA5D-87B4-456A-9821-1D502468CF0F}</a:tableStyleId>
              </a:tblPr>
              <a:tblGrid>
                <a:gridCol w="786278"/>
                <a:gridCol w="748837"/>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MCU</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ysClr val="windowText" lastClr="000000"/>
                          </a:solidFill>
                          <a:effectLst/>
                        </a:rPr>
                        <a:t>Active Participants</a:t>
                      </a:r>
                      <a:endParaRPr kumimoji="0" lang="en-US" sz="11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ysClr val="windowText" lastClr="000000"/>
                          </a:solidFill>
                          <a:effectLst/>
                        </a:rPr>
                        <a:t>1</a:t>
                      </a:r>
                      <a:endParaRPr kumimoji="0" lang="en-US" sz="16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ysClr val="windowText" lastClr="000000"/>
                          </a:solidFill>
                          <a:effectLst/>
                        </a:rPr>
                        <a:t>Flexible</a:t>
                      </a:r>
                      <a:endParaRPr kumimoji="0" lang="en-US" sz="1600" b="1" i="0" u="none" strike="noStrike" cap="none" normalizeH="0" baseline="0" dirty="0" smtClean="0">
                        <a:ln>
                          <a:noFill/>
                        </a:ln>
                        <a:solidFill>
                          <a:sysClr val="windowText" lastClr="000000"/>
                        </a:solidFill>
                        <a:effectLst/>
                        <a:latin typeface="Arial" pitchFamily="34" charset="0"/>
                        <a:ea typeface="MS PGothic"/>
                        <a:cs typeface="MS PGothic"/>
                      </a:endParaRPr>
                    </a:p>
                  </a:txBody>
                  <a:tcPr marL="68598" marR="68598" horzOverflow="overflow"/>
                </a:tc>
              </a:tr>
            </a:tbl>
          </a:graphicData>
        </a:graphic>
      </p:graphicFrame>
      <p:pic>
        <p:nvPicPr>
          <p:cNvPr id="88122" name="Picture 4" descr="RMX 4000.gif"/>
          <p:cNvPicPr>
            <a:picLocks noChangeAspect="1"/>
          </p:cNvPicPr>
          <p:nvPr/>
        </p:nvPicPr>
        <p:blipFill>
          <a:blip r:embed="rId7" cstate="print"/>
          <a:srcRect/>
          <a:stretch>
            <a:fillRect/>
          </a:stretch>
        </p:blipFill>
        <p:spPr bwMode="auto">
          <a:xfrm>
            <a:off x="4487444" y="3328997"/>
            <a:ext cx="547830" cy="471487"/>
          </a:xfrm>
          <a:prstGeom prst="rect">
            <a:avLst/>
          </a:prstGeom>
          <a:noFill/>
          <a:ln w="9525">
            <a:noFill/>
            <a:miter lim="800000"/>
            <a:headEnd/>
            <a:tailEnd/>
          </a:ln>
        </p:spPr>
      </p:pic>
      <p:pic>
        <p:nvPicPr>
          <p:cNvPr id="88123" name="Picture 4" descr="RMX 4000.gif"/>
          <p:cNvPicPr>
            <a:picLocks noChangeAspect="1"/>
          </p:cNvPicPr>
          <p:nvPr/>
        </p:nvPicPr>
        <p:blipFill>
          <a:blip r:embed="rId7" cstate="print"/>
          <a:srcRect/>
          <a:stretch>
            <a:fillRect/>
          </a:stretch>
        </p:blipFill>
        <p:spPr bwMode="auto">
          <a:xfrm>
            <a:off x="4481104" y="3827564"/>
            <a:ext cx="547830" cy="471488"/>
          </a:xfrm>
          <a:prstGeom prst="rect">
            <a:avLst/>
          </a:prstGeom>
          <a:noFill/>
          <a:ln w="9525">
            <a:noFill/>
            <a:miter lim="800000"/>
            <a:headEnd/>
            <a:tailEnd/>
          </a:ln>
        </p:spPr>
      </p:pic>
      <p:pic>
        <p:nvPicPr>
          <p:cNvPr id="44" name="Pictur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84218" y="6362570"/>
            <a:ext cx="494449" cy="224064"/>
          </a:xfrm>
          <a:prstGeom prst="rect">
            <a:avLst/>
          </a:prstGeom>
        </p:spPr>
      </p:pic>
    </p:spTree>
    <p:extLst>
      <p:ext uri="{BB962C8B-B14F-4D97-AF65-F5344CB8AC3E}">
        <p14:creationId xmlns:p14="http://schemas.microsoft.com/office/powerpoint/2010/main" val="118168775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heckerboard(across)">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checkerboard(across)">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checkerboard(across)">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checkerboard(across)">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2416</Words>
  <Application>Microsoft Office PowerPoint</Application>
  <PresentationFormat>On-screen Show (4:3)</PresentationFormat>
  <Paragraphs>553</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Real-Time Multimedia Content Management Engine</vt:lpstr>
      <vt:lpstr>PROPOSED SOLUTION &amp; FEATURES</vt:lpstr>
      <vt:lpstr>SYSTEM PROPOSED FOR RTMCM WORKS WITH 2 OPTIONS :</vt:lpstr>
      <vt:lpstr>PowerPoint Presentation</vt:lpstr>
      <vt:lpstr>PowerPoint Presentation</vt:lpstr>
      <vt:lpstr>COMPONENTS</vt:lpstr>
      <vt:lpstr>Polycom HDX 4500</vt:lpstr>
      <vt:lpstr>PowerPoint Presentation</vt:lpstr>
      <vt:lpstr>Scalability</vt:lpstr>
      <vt:lpstr>RTMCM Portal – Conceptual Architecture</vt:lpstr>
      <vt:lpstr>RTMCM Portal – Video Retrieval</vt:lpstr>
      <vt:lpstr>COMPONENTS OF EJIS</vt:lpstr>
      <vt:lpstr>COMPONENTS OF RTMCM Cont.</vt:lpstr>
      <vt:lpstr>COMPONENTS OF RTMCM Cont.</vt:lpstr>
      <vt:lpstr>WORKING OF DSA ALGORITHM  </vt:lpstr>
      <vt:lpstr>WORKING OF DSA ALGORITHM Cont.</vt:lpstr>
      <vt:lpstr>SECURED DATA TRANSFER USING ENCRYPTION</vt:lpstr>
      <vt:lpstr>DATABASE AND INTELLIGENCE</vt:lpstr>
      <vt:lpstr>PROPOSED SOLUTION</vt:lpstr>
      <vt:lpstr>WORKFLOW WITH INITIATOR</vt:lpstr>
      <vt:lpstr>WORKFLOW WITH AUTOTASK SCHEDULER</vt:lpstr>
      <vt:lpstr>   RTMCM COMPLIANCE</vt:lpstr>
      <vt:lpstr>THE ORIGINAL COMPLIANCE</vt:lpstr>
      <vt:lpstr>ADDITIONAL COMPLIANCE</vt:lpstr>
      <vt:lpstr>POLICE INTERVIEW ROOM COMPLIANCE</vt:lpstr>
      <vt:lpstr>CHILD INTERVIEW ROOM COMPLIANCE</vt:lpstr>
      <vt:lpstr>PORTAL COMPLIANCE</vt:lpstr>
      <vt:lpstr>   DATABASE INTEGRATION </vt:lpstr>
      <vt:lpstr>DATABASE INTEGRATION</vt:lpstr>
      <vt:lpstr>DATABASE INTEGRATION</vt:lpstr>
      <vt:lpstr>RTMCM SOLUTION PHASE</vt:lpstr>
      <vt:lpstr>PowerPoint Presentation</vt:lpstr>
      <vt:lpstr>PowerPoint Presentation</vt:lpstr>
      <vt:lpstr>    ADAPTIBILITY AND EXTENDIBILITY </vt:lpstr>
      <vt:lpstr>PowerPoint Presentation</vt:lpstr>
      <vt:lpstr>ADAPTIBILITY &amp; EXTENDIBILITY RTMCM PHASE 2 Cont.</vt:lpstr>
      <vt:lpstr>ADAPTIBILITY &amp; EXTENDIBILITY RTMCM PHASE 2 Cont.</vt:lpstr>
      <vt:lpstr>  </vt:lpstr>
      <vt:lpstr>ADAPTIBILITY &amp; EXTENDIBILITY - RTMCM PHASE 3 </vt:lpstr>
      <vt:lpstr>RTMCM Architectural Framework</vt:lpstr>
      <vt:lpstr>TOGAF Framework</vt:lpstr>
      <vt:lpstr>Architecture Content Framework Overview</vt:lpstr>
      <vt:lpstr>PMBOK</vt:lpstr>
      <vt:lpstr>PMBOK Overview:</vt:lpstr>
      <vt:lpstr>Project Management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sax;PDE</dc:creator>
  <cp:lastModifiedBy>sax</cp:lastModifiedBy>
  <cp:revision>9</cp:revision>
  <dcterms:created xsi:type="dcterms:W3CDTF">2013-12-19T04:50:35Z</dcterms:created>
  <dcterms:modified xsi:type="dcterms:W3CDTF">2014-02-09T05:14:28Z</dcterms:modified>
</cp:coreProperties>
</file>