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85" r:id="rId10"/>
    <p:sldId id="264" r:id="rId11"/>
    <p:sldId id="266" r:id="rId12"/>
    <p:sldId id="286" r:id="rId13"/>
    <p:sldId id="267" r:id="rId14"/>
    <p:sldId id="268" r:id="rId15"/>
    <p:sldId id="269" r:id="rId16"/>
    <p:sldId id="287" r:id="rId17"/>
    <p:sldId id="277" r:id="rId18"/>
    <p:sldId id="278" r:id="rId19"/>
    <p:sldId id="279" r:id="rId20"/>
    <p:sldId id="280" r:id="rId21"/>
    <p:sldId id="281" r:id="rId22"/>
    <p:sldId id="282" r:id="rId23"/>
    <p:sldId id="283" r:id="rId24"/>
    <p:sldId id="270" r:id="rId25"/>
    <p:sldId id="271"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1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E87715-C437-4AC9-8D71-B002AF05F112}" type="datetimeFigureOut">
              <a:rPr lang="en-US" smtClean="0"/>
              <a:t>11/30/2020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A2DE78-1036-466C-8628-723B30AEB9B1}" type="slidenum">
              <a:rPr lang="en-US" smtClean="0"/>
              <a:t>‹#›</a:t>
            </a:fld>
            <a:endParaRPr lang="en-US"/>
          </a:p>
        </p:txBody>
      </p:sp>
    </p:spTree>
    <p:extLst>
      <p:ext uri="{BB962C8B-B14F-4D97-AF65-F5344CB8AC3E}">
        <p14:creationId xmlns:p14="http://schemas.microsoft.com/office/powerpoint/2010/main" val="217108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2DE78-1036-466C-8628-723B30AEB9B1}" type="slidenum">
              <a:rPr lang="en-US" smtClean="0"/>
              <a:t>12</a:t>
            </a:fld>
            <a:endParaRPr lang="en-US"/>
          </a:p>
        </p:txBody>
      </p:sp>
    </p:spTree>
    <p:extLst>
      <p:ext uri="{BB962C8B-B14F-4D97-AF65-F5344CB8AC3E}">
        <p14:creationId xmlns:p14="http://schemas.microsoft.com/office/powerpoint/2010/main" val="194557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485771-BF55-4A3F-A918-2CE13A89BD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210767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85771-BF55-4A3F-A918-2CE13A89BD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106563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85771-BF55-4A3F-A918-2CE13A89BD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148725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85771-BF55-4A3F-A918-2CE13A89BD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345035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485771-BF55-4A3F-A918-2CE13A89BD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324997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485771-BF55-4A3F-A918-2CE13A89BD77}"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317281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485771-BF55-4A3F-A918-2CE13A89BD77}"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107080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485771-BF55-4A3F-A918-2CE13A89BD77}"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328552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85771-BF55-4A3F-A918-2CE13A89BD77}"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805862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85771-BF55-4A3F-A918-2CE13A89BD77}"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286296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85771-BF55-4A3F-A918-2CE13A89BD77}"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F4F09-25E7-4AC0-BAC2-463B949D9D48}" type="slidenum">
              <a:rPr lang="en-US" smtClean="0"/>
              <a:t>‹#›</a:t>
            </a:fld>
            <a:endParaRPr lang="en-US"/>
          </a:p>
        </p:txBody>
      </p:sp>
    </p:spTree>
    <p:extLst>
      <p:ext uri="{BB962C8B-B14F-4D97-AF65-F5344CB8AC3E}">
        <p14:creationId xmlns:p14="http://schemas.microsoft.com/office/powerpoint/2010/main" val="414625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85771-BF55-4A3F-A918-2CE13A89BD77}" type="datetimeFigureOut">
              <a:rPr lang="en-US" smtClean="0"/>
              <a:t>11/30/2020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F4F09-25E7-4AC0-BAC2-463B949D9D48}" type="slidenum">
              <a:rPr lang="en-US" smtClean="0"/>
              <a:t>‹#›</a:t>
            </a:fld>
            <a:endParaRPr lang="en-US"/>
          </a:p>
        </p:txBody>
      </p:sp>
    </p:spTree>
    <p:extLst>
      <p:ext uri="{BB962C8B-B14F-4D97-AF65-F5344CB8AC3E}">
        <p14:creationId xmlns:p14="http://schemas.microsoft.com/office/powerpoint/2010/main" val="2551976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06238"/>
            <a:ext cx="7772400" cy="1870362"/>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pPr>
              <a:lnSpc>
                <a:spcPct val="115000"/>
              </a:lnSpc>
              <a:spcBef>
                <a:spcPts val="0"/>
              </a:spcBef>
            </a:pPr>
            <a:r>
              <a:rPr lang="en-US" b="1" dirty="0" smtClean="0">
                <a:effectLst/>
                <a:latin typeface="Times New Roman"/>
                <a:ea typeface="Calibri"/>
                <a:cs typeface="Times New Roman"/>
              </a:rPr>
              <a:t> </a:t>
            </a:r>
            <a:r>
              <a:rPr lang="en-US" sz="4000" dirty="0">
                <a:ea typeface="Calibri"/>
                <a:cs typeface="Times New Roman"/>
              </a:rPr>
              <a:t/>
            </a:r>
            <a:br>
              <a:rPr lang="en-US" sz="4000" dirty="0">
                <a:ea typeface="Calibri"/>
                <a:cs typeface="Times New Roman"/>
              </a:rPr>
            </a:br>
            <a:r>
              <a:rPr lang="en-US" b="1" dirty="0" smtClean="0">
                <a:effectLst/>
                <a:latin typeface="Times New Roman"/>
                <a:ea typeface="Calibri"/>
                <a:cs typeface="Times New Roman"/>
              </a:rPr>
              <a:t> </a:t>
            </a:r>
            <a:r>
              <a:rPr lang="en-US" b="1" dirty="0">
                <a:solidFill>
                  <a:schemeClr val="bg1"/>
                </a:solidFill>
                <a:latin typeface="Times New Roman"/>
                <a:ea typeface="Calibri"/>
                <a:cs typeface="Times New Roman"/>
              </a:rPr>
              <a:t>CSC </a:t>
            </a:r>
            <a:r>
              <a:rPr lang="en-US" b="1" dirty="0" smtClean="0">
                <a:solidFill>
                  <a:schemeClr val="bg1"/>
                </a:solidFill>
                <a:latin typeface="Times New Roman"/>
                <a:ea typeface="Calibri"/>
                <a:cs typeface="Times New Roman"/>
              </a:rPr>
              <a:t>331: </a:t>
            </a:r>
            <a:r>
              <a:rPr lang="en-US" b="1" dirty="0">
                <a:solidFill>
                  <a:schemeClr val="bg1"/>
                </a:solidFill>
                <a:latin typeface="Times New Roman"/>
                <a:ea typeface="Calibri"/>
                <a:cs typeface="Times New Roman"/>
              </a:rPr>
              <a:t>Data Management </a:t>
            </a:r>
            <a:r>
              <a:rPr lang="en-US" b="1" dirty="0" smtClean="0">
                <a:solidFill>
                  <a:schemeClr val="bg1"/>
                </a:solidFill>
                <a:latin typeface="Times New Roman"/>
                <a:ea typeface="Calibri"/>
                <a:cs typeface="Times New Roman"/>
              </a:rPr>
              <a:t>I</a:t>
            </a:r>
            <a:br>
              <a:rPr lang="en-US" b="1" dirty="0" smtClean="0">
                <a:solidFill>
                  <a:schemeClr val="bg1"/>
                </a:solidFill>
                <a:latin typeface="Times New Roman"/>
                <a:ea typeface="Calibri"/>
                <a:cs typeface="Times New Roman"/>
              </a:rPr>
            </a:br>
            <a:r>
              <a:rPr lang="en-US" b="1" dirty="0" smtClean="0">
                <a:solidFill>
                  <a:schemeClr val="bg1"/>
                </a:solidFill>
                <a:latin typeface="Times New Roman"/>
                <a:ea typeface="Calibri"/>
                <a:cs typeface="Times New Roman"/>
              </a:rPr>
              <a:t> </a:t>
            </a:r>
            <a:r>
              <a:rPr lang="en-US" b="1" dirty="0">
                <a:solidFill>
                  <a:schemeClr val="bg1"/>
                </a:solidFill>
                <a:latin typeface="Times New Roman"/>
                <a:ea typeface="Calibri"/>
                <a:cs typeface="Times New Roman"/>
              </a:rPr>
              <a:t>(3 Units</a:t>
            </a:r>
            <a:r>
              <a:rPr lang="en-US" b="1" dirty="0" smtClean="0">
                <a:solidFill>
                  <a:schemeClr val="bg1"/>
                </a:solidFill>
                <a:latin typeface="Times New Roman"/>
                <a:ea typeface="Calibri"/>
                <a:cs typeface="Times New Roman"/>
              </a:rPr>
              <a:t>)</a:t>
            </a:r>
            <a:r>
              <a:rPr lang="en-US" sz="4000" dirty="0">
                <a:solidFill>
                  <a:schemeClr val="bg1"/>
                </a:solidFill>
                <a:ea typeface="Calibri"/>
                <a:cs typeface="Times New Roman"/>
              </a:rPr>
              <a:t/>
            </a:r>
            <a:br>
              <a:rPr lang="en-US" sz="4000" dirty="0">
                <a:solidFill>
                  <a:schemeClr val="bg1"/>
                </a:solidFill>
                <a:ea typeface="Calibri"/>
                <a:cs typeface="Times New Roman"/>
              </a:rPr>
            </a:br>
            <a:endParaRPr lang="en-US" dirty="0">
              <a:solidFill>
                <a:schemeClr val="bg1"/>
              </a:solidFill>
            </a:endParaRPr>
          </a:p>
        </p:txBody>
      </p:sp>
      <p:sp>
        <p:nvSpPr>
          <p:cNvPr id="3" name="Subtitle 2"/>
          <p:cNvSpPr>
            <a:spLocks noGrp="1"/>
          </p:cNvSpPr>
          <p:nvPr>
            <p:ph type="subTitle" idx="1"/>
          </p:nvPr>
        </p:nvSpPr>
        <p:spPr/>
        <p:style>
          <a:lnRef idx="2">
            <a:schemeClr val="accent4">
              <a:shade val="50000"/>
            </a:schemeClr>
          </a:lnRef>
          <a:fillRef idx="1">
            <a:schemeClr val="accent4"/>
          </a:fillRef>
          <a:effectRef idx="0">
            <a:schemeClr val="accent4"/>
          </a:effectRef>
          <a:fontRef idx="minor">
            <a:schemeClr val="lt1"/>
          </a:fontRef>
        </p:style>
        <p:txBody>
          <a:bodyPr/>
          <a:lstStyle/>
          <a:p>
            <a:endParaRPr lang="en-US" sz="4000" b="1" dirty="0" smtClean="0">
              <a:solidFill>
                <a:prstClr val="black"/>
              </a:solidFill>
              <a:latin typeface="Times New Roman"/>
              <a:ea typeface="Calibri"/>
              <a:cs typeface="Times New Roman"/>
            </a:endParaRPr>
          </a:p>
          <a:p>
            <a:r>
              <a:rPr lang="en-US" sz="4000" b="1" dirty="0" smtClean="0">
                <a:solidFill>
                  <a:schemeClr val="bg1"/>
                </a:solidFill>
                <a:latin typeface="Times New Roman"/>
                <a:ea typeface="Calibri"/>
                <a:cs typeface="Times New Roman"/>
              </a:rPr>
              <a:t>Lecture 1</a:t>
            </a:r>
            <a:endParaRPr lang="en-US" dirty="0">
              <a:solidFill>
                <a:schemeClr val="bg1"/>
              </a:solidFill>
            </a:endParaRPr>
          </a:p>
        </p:txBody>
      </p:sp>
    </p:spTree>
    <p:extLst>
      <p:ext uri="{BB962C8B-B14F-4D97-AF65-F5344CB8AC3E}">
        <p14:creationId xmlns:p14="http://schemas.microsoft.com/office/powerpoint/2010/main" val="871374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smtClean="0">
                <a:solidFill>
                  <a:schemeClr val="bg1"/>
                </a:solidFill>
                <a:latin typeface="Times New Roman"/>
                <a:ea typeface="Calibri"/>
                <a:cs typeface="Times New Roman"/>
              </a:rPr>
              <a:t>Data Management Contd.</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FF0000"/>
                </a:solidFill>
              </a:rPr>
              <a:t>Element </a:t>
            </a:r>
            <a:r>
              <a:rPr lang="en-US" dirty="0">
                <a:solidFill>
                  <a:srgbClr val="FF0000"/>
                </a:solidFill>
              </a:rPr>
              <a:t>of </a:t>
            </a:r>
            <a:r>
              <a:rPr lang="en-US" dirty="0" smtClean="0">
                <a:solidFill>
                  <a:srgbClr val="FF0000"/>
                </a:solidFill>
              </a:rPr>
              <a:t>data </a:t>
            </a:r>
            <a:r>
              <a:rPr lang="en-US" dirty="0">
                <a:solidFill>
                  <a:srgbClr val="FF0000"/>
                </a:solidFill>
              </a:rPr>
              <a:t>management </a:t>
            </a:r>
            <a:endParaRPr lang="en-US" dirty="0" smtClean="0">
              <a:solidFill>
                <a:srgbClr val="FF0000"/>
              </a:solidFill>
            </a:endParaRPr>
          </a:p>
          <a:p>
            <a:pPr marL="0" indent="0" algn="just">
              <a:buNone/>
            </a:pPr>
            <a:r>
              <a:rPr lang="en-US" dirty="0"/>
              <a:t>The main element of data management are database files. Database files contain text, numerical, images, and other data in machine readable form. Such files are viewed as part of a database management systems (DBMs) which allows for a broad range of data functions, including data entry, checking, updating, Documentation, and analysis.</a:t>
            </a:r>
          </a:p>
        </p:txBody>
      </p:sp>
    </p:spTree>
    <p:extLst>
      <p:ext uri="{BB962C8B-B14F-4D97-AF65-F5344CB8AC3E}">
        <p14:creationId xmlns:p14="http://schemas.microsoft.com/office/powerpoint/2010/main" val="2113897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smtClean="0">
                <a:solidFill>
                  <a:schemeClr val="bg1"/>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dirty="0" smtClean="0">
                <a:solidFill>
                  <a:srgbClr val="FF0000"/>
                </a:solidFill>
              </a:rPr>
              <a:t>What is Database?</a:t>
            </a:r>
          </a:p>
          <a:p>
            <a:pPr marL="0" indent="0">
              <a:buNone/>
            </a:pPr>
            <a:r>
              <a:rPr lang="en-US" dirty="0"/>
              <a:t>The term ‘database’ is defined as any collection of electronic records that can be processed to produce useful information. </a:t>
            </a:r>
          </a:p>
        </p:txBody>
      </p:sp>
    </p:spTree>
    <p:extLst>
      <p:ext uri="{BB962C8B-B14F-4D97-AF65-F5344CB8AC3E}">
        <p14:creationId xmlns:p14="http://schemas.microsoft.com/office/powerpoint/2010/main" val="794745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sz="4000" b="1" dirty="0">
                <a:solidFill>
                  <a:prstClr val="white"/>
                </a:solidFill>
                <a:latin typeface="Times New Roman"/>
                <a:ea typeface="Calibri"/>
                <a:cs typeface="Times New Roman"/>
              </a:rPr>
              <a:t>Introduction Contd.</a:t>
            </a:r>
            <a:endParaRPr lang="en-US" dirty="0"/>
          </a:p>
        </p:txBody>
      </p:sp>
      <p:sp>
        <p:nvSpPr>
          <p:cNvPr id="3" name="Content Placeholder 2"/>
          <p:cNvSpPr>
            <a:spLocks noGrp="1"/>
          </p:cNvSpPr>
          <p:nvPr>
            <p:ph idx="1"/>
          </p:nvPr>
        </p:nvSpPr>
        <p:spPr/>
        <p:txBody>
          <a:bodyPr/>
          <a:lstStyle/>
          <a:p>
            <a:pPr marL="0" marR="0" indent="0">
              <a:lnSpc>
                <a:spcPct val="115000"/>
              </a:lnSpc>
              <a:spcBef>
                <a:spcPts val="0"/>
              </a:spcBef>
              <a:spcAft>
                <a:spcPts val="1000"/>
              </a:spcAft>
              <a:buNone/>
            </a:pPr>
            <a:r>
              <a:rPr lang="en-US" b="1" dirty="0">
                <a:solidFill>
                  <a:srgbClr val="FF0000"/>
                </a:solidFill>
                <a:latin typeface="Times New Roman"/>
                <a:ea typeface="Times New Roman"/>
                <a:cs typeface="Times New Roman"/>
              </a:rPr>
              <a:t>Types of Databases</a:t>
            </a:r>
            <a:endParaRPr lang="en-US" sz="2800" dirty="0">
              <a:solidFill>
                <a:srgbClr val="FF0000"/>
              </a:solidFill>
              <a:ea typeface="Calibri"/>
              <a:cs typeface="Times New Roman"/>
            </a:endParaRPr>
          </a:p>
          <a:p>
            <a:pPr marL="0" marR="0">
              <a:lnSpc>
                <a:spcPct val="115000"/>
              </a:lnSpc>
              <a:spcBef>
                <a:spcPts val="0"/>
              </a:spcBef>
              <a:spcAft>
                <a:spcPts val="1000"/>
              </a:spcAft>
            </a:pPr>
            <a:r>
              <a:rPr lang="en-US" dirty="0" smtClean="0">
                <a:latin typeface="Times New Roman"/>
                <a:ea typeface="Times New Roman"/>
                <a:cs typeface="Times New Roman"/>
              </a:rPr>
              <a:t>There are different </a:t>
            </a:r>
            <a:r>
              <a:rPr lang="en-US" dirty="0">
                <a:latin typeface="Times New Roman"/>
                <a:ea typeface="Times New Roman"/>
                <a:cs typeface="Times New Roman"/>
              </a:rPr>
              <a:t>types of databases </a:t>
            </a:r>
            <a:r>
              <a:rPr lang="en-US" dirty="0" smtClean="0">
                <a:latin typeface="Times New Roman"/>
                <a:ea typeface="Times New Roman"/>
                <a:cs typeface="Times New Roman"/>
              </a:rPr>
              <a:t>which include</a:t>
            </a:r>
            <a:r>
              <a:rPr lang="en-US" dirty="0">
                <a:latin typeface="Times New Roman"/>
                <a:ea typeface="Times New Roman"/>
                <a:cs typeface="Times New Roman"/>
              </a:rPr>
              <a:t>: object-oriented, relational, distributed, hierarchical, network, and others.</a:t>
            </a:r>
            <a:endParaRPr lang="en-US" sz="2800" dirty="0">
              <a:ea typeface="Calibri"/>
              <a:cs typeface="Times New Roman"/>
            </a:endParaRPr>
          </a:p>
          <a:p>
            <a:endParaRPr lang="en-US" dirty="0"/>
          </a:p>
        </p:txBody>
      </p:sp>
    </p:spTree>
    <p:extLst>
      <p:ext uri="{BB962C8B-B14F-4D97-AF65-F5344CB8AC3E}">
        <p14:creationId xmlns:p14="http://schemas.microsoft.com/office/powerpoint/2010/main" val="1271638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smtClean="0">
                <a:solidFill>
                  <a:prstClr val="white"/>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marR="0" indent="0">
              <a:lnSpc>
                <a:spcPct val="115000"/>
              </a:lnSpc>
              <a:spcBef>
                <a:spcPts val="0"/>
              </a:spcBef>
              <a:spcAft>
                <a:spcPts val="0"/>
              </a:spcAft>
              <a:buNone/>
            </a:pPr>
            <a:r>
              <a:rPr lang="en-US" b="1" dirty="0">
                <a:solidFill>
                  <a:srgbClr val="FF0000"/>
                </a:solidFill>
                <a:latin typeface="Times New Roman"/>
                <a:ea typeface="Calibri"/>
                <a:cs typeface="Times New Roman"/>
              </a:rPr>
              <a:t>Field</a:t>
            </a:r>
            <a:endParaRPr lang="en-US" sz="2400" dirty="0">
              <a:solidFill>
                <a:srgbClr val="FF0000"/>
              </a:solidFill>
              <a:ea typeface="Calibri"/>
              <a:cs typeface="Times New Roman"/>
            </a:endParaRPr>
          </a:p>
          <a:p>
            <a:pPr marL="0" marR="0">
              <a:lnSpc>
                <a:spcPct val="115000"/>
              </a:lnSpc>
              <a:spcBef>
                <a:spcPts val="0"/>
              </a:spcBef>
              <a:spcAft>
                <a:spcPts val="0"/>
              </a:spcAft>
            </a:pPr>
            <a:r>
              <a:rPr lang="en-US" dirty="0">
                <a:latin typeface="Times New Roman"/>
                <a:ea typeface="Calibri"/>
                <a:cs typeface="Times New Roman"/>
              </a:rPr>
              <a:t>A </a:t>
            </a:r>
            <a:r>
              <a:rPr lang="en-US" b="1" dirty="0">
                <a:latin typeface="Times New Roman"/>
                <a:ea typeface="Calibri"/>
                <a:cs typeface="Times New Roman"/>
              </a:rPr>
              <a:t>field </a:t>
            </a:r>
            <a:r>
              <a:rPr lang="en-US" dirty="0">
                <a:latin typeface="Times New Roman"/>
                <a:ea typeface="Calibri"/>
                <a:cs typeface="Times New Roman"/>
              </a:rPr>
              <a:t>is the basic element of data. An individual field contains a single value, such as a student’s last name, Matric No, Gender, etc. Depending on the file design, fields may be fixed length or variable length. It is characterized by its length and data type (e.g., string, decimal).</a:t>
            </a:r>
            <a:endParaRPr lang="en-US" sz="2400" dirty="0">
              <a:ea typeface="Calibri"/>
              <a:cs typeface="Times New Roman"/>
            </a:endParaRPr>
          </a:p>
          <a:p>
            <a:endParaRPr lang="en-US" dirty="0"/>
          </a:p>
        </p:txBody>
      </p:sp>
    </p:spTree>
    <p:extLst>
      <p:ext uri="{BB962C8B-B14F-4D97-AF65-F5344CB8AC3E}">
        <p14:creationId xmlns:p14="http://schemas.microsoft.com/office/powerpoint/2010/main" val="1097387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prstClr val="white"/>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marR="0" indent="0">
              <a:lnSpc>
                <a:spcPct val="115000"/>
              </a:lnSpc>
              <a:spcBef>
                <a:spcPts val="0"/>
              </a:spcBef>
              <a:spcAft>
                <a:spcPts val="0"/>
              </a:spcAft>
              <a:buNone/>
            </a:pPr>
            <a:r>
              <a:rPr lang="en-US" b="1" dirty="0">
                <a:solidFill>
                  <a:srgbClr val="FF0000"/>
                </a:solidFill>
                <a:latin typeface="Times New Roman"/>
                <a:ea typeface="Calibri"/>
                <a:cs typeface="Times New Roman"/>
              </a:rPr>
              <a:t>Record</a:t>
            </a:r>
            <a:endParaRPr lang="en-US" sz="2400" dirty="0">
              <a:solidFill>
                <a:srgbClr val="FF0000"/>
              </a:solidFill>
              <a:ea typeface="Calibri"/>
              <a:cs typeface="Times New Roman"/>
            </a:endParaRPr>
          </a:p>
          <a:p>
            <a:pPr marL="0" marR="0" indent="0">
              <a:lnSpc>
                <a:spcPct val="115000"/>
              </a:lnSpc>
              <a:spcBef>
                <a:spcPts val="0"/>
              </a:spcBef>
              <a:spcAft>
                <a:spcPts val="0"/>
              </a:spcAft>
              <a:buNone/>
            </a:pPr>
            <a:r>
              <a:rPr lang="en-US" dirty="0">
                <a:latin typeface="Times New Roman"/>
                <a:ea typeface="Calibri"/>
                <a:cs typeface="Times New Roman"/>
              </a:rPr>
              <a:t>A </a:t>
            </a:r>
            <a:r>
              <a:rPr lang="en-US" b="1" dirty="0">
                <a:latin typeface="Times New Roman"/>
                <a:ea typeface="Calibri"/>
                <a:cs typeface="Times New Roman"/>
              </a:rPr>
              <a:t>record </a:t>
            </a:r>
            <a:r>
              <a:rPr lang="en-US" dirty="0">
                <a:latin typeface="Times New Roman"/>
                <a:ea typeface="Calibri"/>
                <a:cs typeface="Times New Roman"/>
              </a:rPr>
              <a:t>is a collection of related fields that can be treated as a unit, depending on the design; records may be of fixed length or variable length.</a:t>
            </a:r>
            <a:endParaRPr lang="en-US" sz="2400" dirty="0">
              <a:ea typeface="Calibri"/>
              <a:cs typeface="Times New Roman"/>
            </a:endParaRPr>
          </a:p>
          <a:p>
            <a:pPr marL="0" indent="0">
              <a:buNone/>
            </a:pPr>
            <a:endParaRPr lang="en-US" dirty="0"/>
          </a:p>
        </p:txBody>
      </p:sp>
    </p:spTree>
    <p:extLst>
      <p:ext uri="{BB962C8B-B14F-4D97-AF65-F5344CB8AC3E}">
        <p14:creationId xmlns:p14="http://schemas.microsoft.com/office/powerpoint/2010/main" val="2279327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prstClr val="white"/>
                </a:solidFill>
                <a:latin typeface="Times New Roman"/>
                <a:ea typeface="Calibri"/>
                <a:cs typeface="Times New Roman"/>
              </a:rPr>
              <a:t>Introduction Contd</a:t>
            </a:r>
            <a:r>
              <a:rPr lang="en-US" sz="4000" b="1" dirty="0" smtClean="0">
                <a:solidFill>
                  <a:prstClr val="white"/>
                </a:solidFill>
                <a:latin typeface="Times New Roman"/>
                <a:ea typeface="Calibri"/>
                <a:cs typeface="Times New Roman"/>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b="1" dirty="0">
                <a:solidFill>
                  <a:srgbClr val="FF0000"/>
                </a:solidFill>
              </a:rPr>
              <a:t>File</a:t>
            </a:r>
          </a:p>
          <a:p>
            <a:pPr marL="0" indent="0">
              <a:buNone/>
            </a:pPr>
            <a:r>
              <a:rPr lang="en-US" dirty="0"/>
              <a:t>A file consists of a number of records. Each record is made up of a number of fields and each field consists of a number of characters.</a:t>
            </a:r>
          </a:p>
          <a:p>
            <a:endParaRPr lang="en-US" dirty="0"/>
          </a:p>
        </p:txBody>
      </p:sp>
    </p:spTree>
    <p:extLst>
      <p:ext uri="{BB962C8B-B14F-4D97-AF65-F5344CB8AC3E}">
        <p14:creationId xmlns:p14="http://schemas.microsoft.com/office/powerpoint/2010/main" val="4111736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sz="4000" b="1" dirty="0">
                <a:solidFill>
                  <a:prstClr val="white"/>
                </a:solidFill>
                <a:latin typeface="Times New Roman"/>
                <a:ea typeface="Calibri"/>
                <a:cs typeface="Times New Roman"/>
              </a:rPr>
              <a:t>Introduction Contd.</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a:ea typeface="Times New Roman"/>
              </a:rPr>
              <a:t>Data </a:t>
            </a:r>
            <a:r>
              <a:rPr lang="en-US" dirty="0">
                <a:latin typeface="Times New Roman"/>
                <a:ea typeface="Times New Roman"/>
              </a:rPr>
              <a:t>can be accessed, modified, managed, controlled and organized to perform various data-processing operations. </a:t>
            </a:r>
            <a:r>
              <a:rPr lang="en-US" dirty="0" smtClean="0">
                <a:latin typeface="Times New Roman"/>
                <a:ea typeface="Times New Roman"/>
              </a:rPr>
              <a:t>It </a:t>
            </a:r>
            <a:r>
              <a:rPr lang="en-US" dirty="0">
                <a:latin typeface="Times New Roman"/>
                <a:ea typeface="Times New Roman"/>
              </a:rPr>
              <a:t>is typically indexed across rows, columns and tables that make workload processing and data querying efficient. </a:t>
            </a:r>
            <a:endParaRPr lang="en-US" dirty="0"/>
          </a:p>
        </p:txBody>
      </p:sp>
    </p:spTree>
    <p:extLst>
      <p:ext uri="{BB962C8B-B14F-4D97-AF65-F5344CB8AC3E}">
        <p14:creationId xmlns:p14="http://schemas.microsoft.com/office/powerpoint/2010/main" val="2624788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prstClr val="white"/>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marR="0" indent="0">
              <a:lnSpc>
                <a:spcPct val="115000"/>
              </a:lnSpc>
              <a:spcBef>
                <a:spcPts val="0"/>
              </a:spcBef>
              <a:spcAft>
                <a:spcPts val="1000"/>
              </a:spcAft>
              <a:buNone/>
            </a:pPr>
            <a:r>
              <a:rPr lang="en-US" dirty="0" smtClean="0">
                <a:latin typeface="Times New Roman"/>
                <a:ea typeface="Times New Roman"/>
                <a:cs typeface="Times New Roman"/>
              </a:rPr>
              <a:t>For efficient management of data, organizations </a:t>
            </a:r>
            <a:r>
              <a:rPr lang="en-US" dirty="0">
                <a:latin typeface="Times New Roman"/>
                <a:ea typeface="Times New Roman"/>
                <a:cs typeface="Times New Roman"/>
              </a:rPr>
              <a:t>require technology solutions to maintain, secure, manage, and process the data stored in databases. This is where Database Management System comes into play.</a:t>
            </a:r>
            <a:endParaRPr lang="en-US" sz="2800" dirty="0">
              <a:ea typeface="Calibri"/>
              <a:cs typeface="Times New Roman"/>
            </a:endParaRPr>
          </a:p>
          <a:p>
            <a:pPr marL="0" indent="0">
              <a:buNone/>
            </a:pPr>
            <a:endParaRPr lang="en-US" dirty="0"/>
          </a:p>
        </p:txBody>
      </p:sp>
    </p:spTree>
    <p:extLst>
      <p:ext uri="{BB962C8B-B14F-4D97-AF65-F5344CB8AC3E}">
        <p14:creationId xmlns:p14="http://schemas.microsoft.com/office/powerpoint/2010/main" val="214917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prstClr val="white"/>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b="1" dirty="0">
                <a:latin typeface="Times New Roman"/>
                <a:ea typeface="Times New Roman"/>
              </a:rPr>
              <a:t>Database Management System (DBMS)</a:t>
            </a:r>
            <a:r>
              <a:rPr lang="en-US" dirty="0">
                <a:latin typeface="Times New Roman"/>
                <a:ea typeface="Times New Roman"/>
              </a:rPr>
              <a:t> refers to the technology solution used to optimize and manage the storage and retrieval of data from databases. DBMS offers a systematic approach to manage databases via an interface for users as well as workloads accessing the databases via apps. </a:t>
            </a:r>
            <a:endParaRPr lang="en-US" dirty="0"/>
          </a:p>
        </p:txBody>
      </p:sp>
    </p:spTree>
    <p:extLst>
      <p:ext uri="{BB962C8B-B14F-4D97-AF65-F5344CB8AC3E}">
        <p14:creationId xmlns:p14="http://schemas.microsoft.com/office/powerpoint/2010/main" val="2625082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prstClr val="white"/>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pPr marL="0" marR="0" indent="0" algn="just">
              <a:lnSpc>
                <a:spcPct val="115000"/>
              </a:lnSpc>
              <a:spcBef>
                <a:spcPts val="0"/>
              </a:spcBef>
              <a:spcAft>
                <a:spcPts val="1000"/>
              </a:spcAft>
              <a:buNone/>
            </a:pPr>
            <a:r>
              <a:rPr lang="en-US" dirty="0">
                <a:latin typeface="Times New Roman"/>
                <a:ea typeface="Times New Roman"/>
                <a:cs typeface="Times New Roman"/>
              </a:rPr>
              <a:t>The management responsibilities for DBMS encompass information within the databases, the processes applied to databases (such as access and modification), and the database’s logic structure. DBMS also facilitates additional administrative operations such as change</a:t>
            </a:r>
            <a:r>
              <a:rPr lang="en-US" u="sng" dirty="0">
                <a:solidFill>
                  <a:srgbClr val="0000FF"/>
                </a:solidFill>
                <a:latin typeface="Times New Roman"/>
                <a:ea typeface="Times New Roman"/>
                <a:cs typeface="Times New Roman"/>
              </a:rPr>
              <a:t> </a:t>
            </a:r>
            <a:r>
              <a:rPr lang="en-US" dirty="0">
                <a:latin typeface="Times New Roman"/>
                <a:ea typeface="Times New Roman"/>
                <a:cs typeface="Times New Roman"/>
              </a:rPr>
              <a:t>management, disaster</a:t>
            </a:r>
            <a:r>
              <a:rPr lang="en-US" dirty="0">
                <a:solidFill>
                  <a:srgbClr val="0000FF"/>
                </a:solidFill>
                <a:latin typeface="Times New Roman"/>
                <a:ea typeface="Times New Roman"/>
                <a:cs typeface="Times New Roman"/>
              </a:rPr>
              <a:t> </a:t>
            </a:r>
            <a:r>
              <a:rPr lang="en-US" dirty="0">
                <a:latin typeface="Times New Roman"/>
                <a:ea typeface="Times New Roman"/>
                <a:cs typeface="Times New Roman"/>
              </a:rPr>
              <a:t>recovery, compliance, and performance monitoring, among others.</a:t>
            </a:r>
            <a:endParaRPr lang="en-US" sz="2800" dirty="0">
              <a:ea typeface="Calibri"/>
              <a:cs typeface="Times New Roman"/>
            </a:endParaRPr>
          </a:p>
          <a:p>
            <a:endParaRPr lang="en-US" dirty="0"/>
          </a:p>
        </p:txBody>
      </p:sp>
    </p:spTree>
    <p:extLst>
      <p:ext uri="{BB962C8B-B14F-4D97-AF65-F5344CB8AC3E}">
        <p14:creationId xmlns:p14="http://schemas.microsoft.com/office/powerpoint/2010/main" val="2859596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lvl="0">
              <a:spcBef>
                <a:spcPct val="20000"/>
              </a:spcBef>
            </a:pPr>
            <a:r>
              <a:rPr lang="en-US" sz="4000" b="1" dirty="0" smtClean="0">
                <a:solidFill>
                  <a:schemeClr val="bg1"/>
                </a:solidFill>
                <a:latin typeface="Times New Roman"/>
                <a:ea typeface="Calibri"/>
                <a:cs typeface="Times New Roman"/>
              </a:rPr>
              <a:t>Introduction</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tabLst>
                <a:tab pos="2520950" algn="l"/>
              </a:tabLst>
            </a:pPr>
            <a:r>
              <a:rPr lang="en-US" dirty="0" smtClean="0">
                <a:solidFill>
                  <a:srgbClr val="FF0000"/>
                </a:solidFill>
              </a:rPr>
              <a:t>What is Data?</a:t>
            </a:r>
          </a:p>
          <a:p>
            <a:pPr marL="0" indent="0" algn="just">
              <a:buNone/>
              <a:tabLst>
                <a:tab pos="2520950" algn="l"/>
              </a:tabLst>
            </a:pPr>
            <a:r>
              <a:rPr lang="en-US" dirty="0"/>
              <a:t>Data are characteristics or information, usually numerical, that are collected through observation. In a more technical sense, data are a set of values of qualitative or quantitative variables about one or more persons or objects, while a datum is a single value of a single </a:t>
            </a:r>
            <a:r>
              <a:rPr lang="en-US" dirty="0" smtClean="0"/>
              <a:t>variable.</a:t>
            </a:r>
            <a:endParaRPr lang="en-US" dirty="0"/>
          </a:p>
        </p:txBody>
      </p:sp>
    </p:spTree>
    <p:extLst>
      <p:ext uri="{BB962C8B-B14F-4D97-AF65-F5344CB8AC3E}">
        <p14:creationId xmlns:p14="http://schemas.microsoft.com/office/powerpoint/2010/main" val="3691918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prstClr val="white"/>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en-US" dirty="0" err="1" smtClean="0">
                <a:solidFill>
                  <a:srgbClr val="FF0000"/>
                </a:solidFill>
              </a:rPr>
              <a:t>Personnels</a:t>
            </a:r>
            <a:r>
              <a:rPr lang="en-US" dirty="0" smtClean="0">
                <a:solidFill>
                  <a:srgbClr val="FF0000"/>
                </a:solidFill>
              </a:rPr>
              <a:t> needed for Effective Data Management</a:t>
            </a:r>
          </a:p>
          <a:p>
            <a:pPr marL="0" marR="0" indent="0">
              <a:lnSpc>
                <a:spcPct val="115000"/>
              </a:lnSpc>
              <a:spcBef>
                <a:spcPts val="0"/>
              </a:spcBef>
              <a:spcAft>
                <a:spcPts val="1000"/>
              </a:spcAft>
              <a:buNone/>
            </a:pPr>
            <a:r>
              <a:rPr lang="en-US" b="1" dirty="0">
                <a:latin typeface="Times New Roman"/>
                <a:ea typeface="Calibri"/>
                <a:cs typeface="Times New Roman"/>
              </a:rPr>
              <a:t>Data Processing Manager</a:t>
            </a:r>
            <a:endParaRPr lang="en-US" sz="2800" dirty="0">
              <a:ea typeface="Calibri"/>
              <a:cs typeface="Times New Roman"/>
            </a:endParaRPr>
          </a:p>
          <a:p>
            <a:pPr marL="0" marR="0" indent="0">
              <a:lnSpc>
                <a:spcPct val="115000"/>
              </a:lnSpc>
              <a:spcBef>
                <a:spcPts val="0"/>
              </a:spcBef>
              <a:spcAft>
                <a:spcPts val="1000"/>
              </a:spcAft>
              <a:buNone/>
            </a:pPr>
            <a:r>
              <a:rPr lang="en-US" dirty="0">
                <a:latin typeface="Times New Roman"/>
                <a:ea typeface="Calibri"/>
                <a:cs typeface="Times New Roman"/>
              </a:rPr>
              <a:t>Data Processing Manager is responsible for overseeing routine system operation functions of core and host processing systems, including day, night, and month end processing, in addition to database administration; ensures quality, accuracy, and integrity of the systems and data are maintained.</a:t>
            </a:r>
            <a:endParaRPr lang="en-US" sz="2800" dirty="0">
              <a:ea typeface="Calibri"/>
              <a:cs typeface="Times New Roman"/>
            </a:endParaRPr>
          </a:p>
          <a:p>
            <a:pPr marL="0" indent="0">
              <a:buNone/>
            </a:pPr>
            <a:endParaRPr lang="en-US" dirty="0"/>
          </a:p>
        </p:txBody>
      </p:sp>
    </p:spTree>
    <p:extLst>
      <p:ext uri="{BB962C8B-B14F-4D97-AF65-F5344CB8AC3E}">
        <p14:creationId xmlns:p14="http://schemas.microsoft.com/office/powerpoint/2010/main" val="2822380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schemeClr val="bg1"/>
                </a:solidFill>
                <a:latin typeface="Times New Roman"/>
                <a:ea typeface="Calibri"/>
                <a:cs typeface="Times New Roman"/>
              </a:rPr>
              <a:t>Course </a:t>
            </a:r>
            <a:r>
              <a:rPr lang="en-US" sz="4000" b="1" dirty="0" smtClean="0">
                <a:solidFill>
                  <a:schemeClr val="bg1"/>
                </a:solidFill>
                <a:latin typeface="Times New Roman"/>
                <a:ea typeface="Calibri"/>
                <a:cs typeface="Times New Roman"/>
              </a:rPr>
              <a:t>Outline</a:t>
            </a:r>
            <a:r>
              <a:rPr lang="en-US" sz="3200" dirty="0" smtClean="0">
                <a:solidFill>
                  <a:schemeClr val="bg1"/>
                </a:solidFill>
              </a:rPr>
              <a:t> Contd.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marR="0" indent="0">
              <a:lnSpc>
                <a:spcPct val="115000"/>
              </a:lnSpc>
              <a:spcBef>
                <a:spcPts val="0"/>
              </a:spcBef>
              <a:spcAft>
                <a:spcPts val="1000"/>
              </a:spcAft>
              <a:buNone/>
            </a:pPr>
            <a:r>
              <a:rPr lang="en-US" b="1" dirty="0">
                <a:latin typeface="Times New Roman"/>
                <a:ea typeface="Calibri"/>
                <a:cs typeface="Times New Roman"/>
              </a:rPr>
              <a:t>Database Administrator</a:t>
            </a:r>
            <a:endParaRPr lang="en-US" sz="2800" dirty="0">
              <a:ea typeface="Calibri"/>
              <a:cs typeface="Times New Roman"/>
            </a:endParaRPr>
          </a:p>
          <a:p>
            <a:pPr marL="0" indent="0" algn="just">
              <a:buNone/>
            </a:pPr>
            <a:r>
              <a:rPr lang="en-US" dirty="0">
                <a:latin typeface="Times New Roman"/>
                <a:ea typeface="Calibri"/>
              </a:rPr>
              <a:t>A database manager is responsible for the way a company manages, organizes, stores and accesses its information. </a:t>
            </a:r>
            <a:r>
              <a:rPr lang="en-US" dirty="0" err="1">
                <a:latin typeface="Times New Roman"/>
                <a:ea typeface="Calibri"/>
              </a:rPr>
              <a:t>He/She</a:t>
            </a:r>
            <a:r>
              <a:rPr lang="en-US" dirty="0">
                <a:latin typeface="Times New Roman"/>
                <a:ea typeface="Calibri"/>
              </a:rPr>
              <a:t> spends a lot of time working with users to find out what information they need to use, how frequently they will need it. </a:t>
            </a:r>
            <a:endParaRPr lang="en-US" dirty="0"/>
          </a:p>
        </p:txBody>
      </p:sp>
    </p:spTree>
    <p:extLst>
      <p:ext uri="{BB962C8B-B14F-4D97-AF65-F5344CB8AC3E}">
        <p14:creationId xmlns:p14="http://schemas.microsoft.com/office/powerpoint/2010/main" val="3575683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prstClr val="white"/>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pPr marL="0" marR="0" indent="0">
              <a:lnSpc>
                <a:spcPct val="115000"/>
              </a:lnSpc>
              <a:spcBef>
                <a:spcPts val="0"/>
              </a:spcBef>
              <a:spcAft>
                <a:spcPts val="1000"/>
              </a:spcAft>
              <a:buNone/>
            </a:pPr>
            <a:r>
              <a:rPr lang="en-US" b="1" dirty="0">
                <a:latin typeface="Times New Roman"/>
                <a:ea typeface="Calibri"/>
                <a:cs typeface="Times New Roman"/>
              </a:rPr>
              <a:t>System Analyst</a:t>
            </a:r>
            <a:endParaRPr lang="en-US" sz="2800" dirty="0">
              <a:ea typeface="Calibri"/>
              <a:cs typeface="Times New Roman"/>
            </a:endParaRPr>
          </a:p>
          <a:p>
            <a:pPr marL="0" marR="0">
              <a:lnSpc>
                <a:spcPct val="115000"/>
              </a:lnSpc>
              <a:spcBef>
                <a:spcPts val="0"/>
              </a:spcBef>
              <a:spcAft>
                <a:spcPts val="1000"/>
              </a:spcAft>
            </a:pPr>
            <a:r>
              <a:rPr lang="en-US" dirty="0">
                <a:latin typeface="Times New Roman"/>
                <a:ea typeface="Calibri"/>
                <a:cs typeface="Times New Roman"/>
              </a:rPr>
              <a:t>A computer systems analyst is an occupation in the field of information technology. A computer systems analyst works to solve problems related to computer technology. Many analysts set up new computer systems, both the hardware and software, add new software applications to increase computer productivity.</a:t>
            </a:r>
            <a:endParaRPr lang="en-US" sz="2800" dirty="0">
              <a:ea typeface="Calibri"/>
              <a:cs typeface="Times New Roman"/>
            </a:endParaRPr>
          </a:p>
          <a:p>
            <a:pPr marL="0" indent="0">
              <a:buNone/>
            </a:pPr>
            <a:endParaRPr lang="en-US" dirty="0"/>
          </a:p>
        </p:txBody>
      </p:sp>
    </p:spTree>
    <p:extLst>
      <p:ext uri="{BB962C8B-B14F-4D97-AF65-F5344CB8AC3E}">
        <p14:creationId xmlns:p14="http://schemas.microsoft.com/office/powerpoint/2010/main" val="3243665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prstClr val="white"/>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marR="0" indent="0">
              <a:lnSpc>
                <a:spcPct val="115000"/>
              </a:lnSpc>
              <a:spcBef>
                <a:spcPts val="0"/>
              </a:spcBef>
              <a:spcAft>
                <a:spcPts val="1000"/>
              </a:spcAft>
              <a:buNone/>
            </a:pPr>
            <a:r>
              <a:rPr lang="en-US" b="1" dirty="0">
                <a:latin typeface="Times New Roman"/>
                <a:ea typeface="Calibri"/>
                <a:cs typeface="Times New Roman"/>
              </a:rPr>
              <a:t>Chief System Analyst</a:t>
            </a:r>
            <a:endParaRPr lang="en-US" sz="2800" dirty="0">
              <a:ea typeface="Calibri"/>
              <a:cs typeface="Times New Roman"/>
            </a:endParaRPr>
          </a:p>
          <a:p>
            <a:pPr marL="0" marR="0">
              <a:lnSpc>
                <a:spcPct val="115000"/>
              </a:lnSpc>
              <a:spcBef>
                <a:spcPts val="0"/>
              </a:spcBef>
              <a:spcAft>
                <a:spcPts val="1000"/>
              </a:spcAft>
            </a:pPr>
            <a:r>
              <a:rPr lang="en-US" dirty="0">
                <a:latin typeface="Times New Roman"/>
                <a:ea typeface="Calibri"/>
                <a:cs typeface="Times New Roman"/>
              </a:rPr>
              <a:t>Chief System Analyst is in a senior level position.  As a systems analyst, uses computers and related systems to design new IT solutions, modify, enhance or adapt existing systems and integrate new features or improvements, all with the aim of improving business efficiency and productivity. He must have a high level of technical expertise and clear insights into current business practices.</a:t>
            </a:r>
            <a:endParaRPr lang="en-US" sz="2800" dirty="0">
              <a:ea typeface="Calibri"/>
              <a:cs typeface="Times New Roman"/>
            </a:endParaRPr>
          </a:p>
          <a:p>
            <a:endParaRPr lang="en-US" dirty="0"/>
          </a:p>
        </p:txBody>
      </p:sp>
    </p:spTree>
    <p:extLst>
      <p:ext uri="{BB962C8B-B14F-4D97-AF65-F5344CB8AC3E}">
        <p14:creationId xmlns:p14="http://schemas.microsoft.com/office/powerpoint/2010/main" val="31089603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prstClr val="white"/>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fontScale="92500" lnSpcReduction="10000"/>
          </a:bodyPr>
          <a:lstStyle/>
          <a:p>
            <a:pPr marL="0" marR="0" indent="0">
              <a:lnSpc>
                <a:spcPct val="115000"/>
              </a:lnSpc>
              <a:spcBef>
                <a:spcPts val="0"/>
              </a:spcBef>
              <a:spcAft>
                <a:spcPts val="1000"/>
              </a:spcAft>
              <a:buNone/>
            </a:pPr>
            <a:r>
              <a:rPr lang="en-US" b="1" dirty="0">
                <a:latin typeface="Times New Roman"/>
                <a:ea typeface="Calibri"/>
                <a:cs typeface="Times New Roman"/>
              </a:rPr>
              <a:t>Chief Programmer</a:t>
            </a:r>
            <a:endParaRPr lang="en-US" sz="2800" dirty="0">
              <a:ea typeface="Calibri"/>
              <a:cs typeface="Times New Roman"/>
            </a:endParaRPr>
          </a:p>
          <a:p>
            <a:pPr marL="0" indent="0" algn="just">
              <a:buNone/>
            </a:pPr>
            <a:r>
              <a:rPr lang="en-US" dirty="0">
                <a:latin typeface="Times New Roman"/>
                <a:ea typeface="Calibri"/>
              </a:rPr>
              <a:t>Plans, schedules, and directs preparation of programs to process data and solve problems by use of computers: Consults with managerial and systems analysis personnel to clarify program intent, identify problems, suggest changes, and determine extent of programming and coding required. He also assigns, coordinates, and reviews work of programming personnel.    Trains subordinates in programming and program coding. </a:t>
            </a:r>
            <a:endParaRPr lang="en-US" dirty="0"/>
          </a:p>
        </p:txBody>
      </p:sp>
    </p:spTree>
    <p:extLst>
      <p:ext uri="{BB962C8B-B14F-4D97-AF65-F5344CB8AC3E}">
        <p14:creationId xmlns:p14="http://schemas.microsoft.com/office/powerpoint/2010/main" val="214917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a:solidFill>
                  <a:prstClr val="white"/>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marR="0" indent="0">
              <a:lnSpc>
                <a:spcPct val="115000"/>
              </a:lnSpc>
              <a:spcBef>
                <a:spcPts val="0"/>
              </a:spcBef>
              <a:spcAft>
                <a:spcPts val="1000"/>
              </a:spcAft>
              <a:buNone/>
            </a:pPr>
            <a:r>
              <a:rPr lang="en-US" b="1" dirty="0">
                <a:latin typeface="Times New Roman"/>
                <a:ea typeface="Calibri"/>
                <a:cs typeface="Times New Roman"/>
              </a:rPr>
              <a:t>Programmers</a:t>
            </a:r>
            <a:endParaRPr lang="en-US" sz="2800" dirty="0">
              <a:ea typeface="Calibri"/>
              <a:cs typeface="Times New Roman"/>
            </a:endParaRPr>
          </a:p>
          <a:p>
            <a:r>
              <a:rPr lang="en-US" dirty="0">
                <a:latin typeface="Times New Roman"/>
                <a:ea typeface="Calibri"/>
              </a:rPr>
              <a:t>Develops programs from workflow charts or diagrams, considering factors, such as computer storage capacity and speed, extent of peripheral equipment, and intended use of output data. </a:t>
            </a:r>
            <a:endParaRPr lang="en-US" dirty="0"/>
          </a:p>
        </p:txBody>
      </p:sp>
    </p:spTree>
    <p:extLst>
      <p:ext uri="{BB962C8B-B14F-4D97-AF65-F5344CB8AC3E}">
        <p14:creationId xmlns:p14="http://schemas.microsoft.com/office/powerpoint/2010/main" val="2625082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Database </a:t>
            </a:r>
            <a:r>
              <a:rPr lang="en-US" dirty="0"/>
              <a:t>D</a:t>
            </a:r>
            <a:r>
              <a:rPr lang="en-US" dirty="0" smtClean="0"/>
              <a:t>esigner</a:t>
            </a:r>
            <a:endParaRPr lang="en-US" dirty="0"/>
          </a:p>
        </p:txBody>
      </p:sp>
      <p:sp>
        <p:nvSpPr>
          <p:cNvPr id="3" name="Content Placeholder 2"/>
          <p:cNvSpPr>
            <a:spLocks noGrp="1"/>
          </p:cNvSpPr>
          <p:nvPr>
            <p:ph idx="1"/>
          </p:nvPr>
        </p:nvSpPr>
        <p:spPr/>
        <p:txBody>
          <a:bodyPr/>
          <a:lstStyle/>
          <a:p>
            <a:pPr marL="0" indent="0">
              <a:buNone/>
            </a:pPr>
            <a:r>
              <a:rPr lang="en-US" dirty="0"/>
              <a:t>This is a </a:t>
            </a:r>
            <a:r>
              <a:rPr lang="en-US"/>
              <a:t>person </a:t>
            </a:r>
            <a:r>
              <a:rPr lang="en-US" smtClean="0"/>
              <a:t>who sits </a:t>
            </a:r>
            <a:r>
              <a:rPr lang="en-US"/>
              <a:t>down with pen and paper and sketch out diagrams showing the ideal flow of data and the best ways to input, capture, analyze and report information.</a:t>
            </a:r>
          </a:p>
        </p:txBody>
      </p:sp>
    </p:spTree>
    <p:extLst>
      <p:ext uri="{BB962C8B-B14F-4D97-AF65-F5344CB8AC3E}">
        <p14:creationId xmlns:p14="http://schemas.microsoft.com/office/powerpoint/2010/main" val="3852416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smtClean="0">
                <a:solidFill>
                  <a:schemeClr val="bg1"/>
                </a:solidFill>
                <a:latin typeface="Times New Roman"/>
                <a:ea typeface="Calibri"/>
                <a:cs typeface="Times New Roman"/>
              </a:rPr>
              <a:t>Types of Data</a:t>
            </a:r>
            <a:endParaRPr lang="en-US" dirty="0">
              <a:solidFill>
                <a:schemeClr val="bg1"/>
              </a:solidFill>
            </a:endParaRPr>
          </a:p>
        </p:txBody>
      </p:sp>
      <p:pic>
        <p:nvPicPr>
          <p:cNvPr id="6" name="Content Placeholder 5" descr="√ Discrete and Continuous Data (Definition and Examples) | Sigma Trick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133600"/>
            <a:ext cx="6096000" cy="3733800"/>
          </a:xfrm>
          <a:prstGeom prst="rect">
            <a:avLst/>
          </a:prstGeom>
          <a:noFill/>
          <a:ln>
            <a:noFill/>
          </a:ln>
        </p:spPr>
      </p:pic>
    </p:spTree>
    <p:extLst>
      <p:ext uri="{BB962C8B-B14F-4D97-AF65-F5344CB8AC3E}">
        <p14:creationId xmlns:p14="http://schemas.microsoft.com/office/powerpoint/2010/main" val="4235702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smtClean="0">
                <a:solidFill>
                  <a:schemeClr val="bg1"/>
                </a:solidFill>
                <a:latin typeface="Times New Roman"/>
                <a:ea typeface="Calibri"/>
                <a:cs typeface="Times New Roman"/>
              </a:rPr>
              <a:t>What is Data Contd.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lgn="just">
              <a:buNone/>
            </a:pPr>
            <a:r>
              <a:rPr lang="en-US" dirty="0"/>
              <a:t>Data is a collection of facts, such as numbers, words, measurements, observations or just descriptions of things.</a:t>
            </a:r>
          </a:p>
          <a:p>
            <a:pPr marL="0" indent="0" algn="just">
              <a:buNone/>
            </a:pPr>
            <a:r>
              <a:rPr lang="en-US" dirty="0" smtClean="0"/>
              <a:t>It </a:t>
            </a:r>
            <a:r>
              <a:rPr lang="en-US" dirty="0"/>
              <a:t>may be in the form of text documents, images, audio clips, software programs, or other types of </a:t>
            </a:r>
            <a:r>
              <a:rPr lang="en-US" b="1" dirty="0"/>
              <a:t>data</a:t>
            </a:r>
            <a:r>
              <a:rPr lang="en-US" dirty="0"/>
              <a:t>. </a:t>
            </a:r>
          </a:p>
        </p:txBody>
      </p:sp>
    </p:spTree>
    <p:extLst>
      <p:ext uri="{BB962C8B-B14F-4D97-AF65-F5344CB8AC3E}">
        <p14:creationId xmlns:p14="http://schemas.microsoft.com/office/powerpoint/2010/main" val="3850410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smtClean="0">
                <a:solidFill>
                  <a:schemeClr val="bg1"/>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lgn="just">
              <a:buNone/>
            </a:pPr>
            <a:r>
              <a:rPr lang="en-US" dirty="0" smtClean="0"/>
              <a:t>Data </a:t>
            </a:r>
            <a:r>
              <a:rPr lang="en-US" dirty="0"/>
              <a:t>is raw, unorganized facts that need to be processed. Data can be something simple and seemingly random and useless until it is organized. When data is processed, organized, structured or presented in a given context so as to make it useful, it is called information</a:t>
            </a:r>
            <a:r>
              <a:rPr lang="en-US" dirty="0" smtClean="0"/>
              <a:t>.</a:t>
            </a:r>
            <a:endParaRPr lang="en-US" dirty="0"/>
          </a:p>
        </p:txBody>
      </p:sp>
    </p:spTree>
    <p:extLst>
      <p:ext uri="{BB962C8B-B14F-4D97-AF65-F5344CB8AC3E}">
        <p14:creationId xmlns:p14="http://schemas.microsoft.com/office/powerpoint/2010/main" val="2113897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smtClean="0">
                <a:solidFill>
                  <a:schemeClr val="bg1"/>
                </a:solidFill>
                <a:latin typeface="Times New Roman"/>
                <a:ea typeface="Calibri"/>
                <a:cs typeface="Times New Roman"/>
              </a:rPr>
              <a:t>Introduction</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rgbClr val="FF0000"/>
                </a:solidFill>
              </a:rPr>
              <a:t>What is Management?</a:t>
            </a:r>
          </a:p>
          <a:p>
            <a:pPr marL="0" indent="0" algn="just">
              <a:buNone/>
            </a:pPr>
            <a:r>
              <a:rPr lang="en-US" dirty="0"/>
              <a:t>Management is a process of planning, decision making, organizing, leading, motivation and controlling the human resources, financial, physical, and information resources of an organization to reach its goals efficiently and effectively.</a:t>
            </a:r>
          </a:p>
          <a:p>
            <a:pPr marL="0" indent="0">
              <a:buNone/>
            </a:pPr>
            <a:endParaRPr lang="en-US" dirty="0"/>
          </a:p>
          <a:p>
            <a:pPr marL="0" indent="0" algn="just">
              <a:buNone/>
            </a:pPr>
            <a:r>
              <a:rPr lang="en-US" dirty="0"/>
              <a:t>In a simple form it is the coordination of all resources through the process of planning, </a:t>
            </a:r>
            <a:r>
              <a:rPr lang="en-US" dirty="0" err="1"/>
              <a:t>organising</a:t>
            </a:r>
            <a:r>
              <a:rPr lang="en-US" dirty="0"/>
              <a:t>, directing and controlling in order to attain stated goals.</a:t>
            </a:r>
          </a:p>
          <a:p>
            <a:pPr marL="0" indent="0">
              <a:buNone/>
            </a:pPr>
            <a:endParaRPr lang="en-US" dirty="0"/>
          </a:p>
        </p:txBody>
      </p:sp>
    </p:spTree>
    <p:extLst>
      <p:ext uri="{BB962C8B-B14F-4D97-AF65-F5344CB8AC3E}">
        <p14:creationId xmlns:p14="http://schemas.microsoft.com/office/powerpoint/2010/main" val="3850410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smtClean="0">
                <a:solidFill>
                  <a:schemeClr val="bg1"/>
                </a:solidFill>
                <a:latin typeface="Times New Roman"/>
                <a:ea typeface="Calibri"/>
                <a:cs typeface="Times New Roman"/>
              </a:rPr>
              <a:t>Introduction Contd.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dirty="0" smtClean="0">
                <a:solidFill>
                  <a:srgbClr val="FF0000"/>
                </a:solidFill>
              </a:rPr>
              <a:t>What is Data Management?</a:t>
            </a:r>
          </a:p>
          <a:p>
            <a:pPr marL="0" indent="0">
              <a:buNone/>
            </a:pPr>
            <a:r>
              <a:rPr lang="en-US" dirty="0"/>
              <a:t>Data management includes all aspects of data planning, handling, analysis, documentation and storage, and takes place during all stages of a study. The objective is to create a reliable data base containing high quality data. </a:t>
            </a:r>
          </a:p>
        </p:txBody>
      </p:sp>
    </p:spTree>
    <p:extLst>
      <p:ext uri="{BB962C8B-B14F-4D97-AF65-F5344CB8AC3E}">
        <p14:creationId xmlns:p14="http://schemas.microsoft.com/office/powerpoint/2010/main" val="2113897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dirty="0" smtClean="0">
                <a:solidFill>
                  <a:schemeClr val="bg1"/>
                </a:solidFill>
                <a:latin typeface="Times New Roman"/>
                <a:ea typeface="Calibri"/>
                <a:cs typeface="Times New Roman"/>
              </a:rPr>
              <a:t>Data Management Contd.</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Data Management </a:t>
            </a:r>
            <a:r>
              <a:rPr lang="en-US" dirty="0"/>
              <a:t>includes:</a:t>
            </a:r>
          </a:p>
          <a:p>
            <a:pPr marL="0" indent="0">
              <a:buNone/>
            </a:pPr>
            <a:r>
              <a:rPr lang="en-US" dirty="0"/>
              <a:t>• Planning the data needs of the study</a:t>
            </a:r>
          </a:p>
          <a:p>
            <a:pPr marL="0" indent="0">
              <a:buNone/>
            </a:pPr>
            <a:r>
              <a:rPr lang="en-US" dirty="0"/>
              <a:t>• Data collection</a:t>
            </a:r>
          </a:p>
          <a:p>
            <a:pPr marL="0" indent="0">
              <a:buNone/>
            </a:pPr>
            <a:r>
              <a:rPr lang="en-US" dirty="0"/>
              <a:t>• Data entry</a:t>
            </a:r>
          </a:p>
          <a:p>
            <a:pPr marL="0" indent="0">
              <a:buNone/>
            </a:pPr>
            <a:r>
              <a:rPr lang="en-US" dirty="0"/>
              <a:t>• Data validation and checking</a:t>
            </a:r>
          </a:p>
          <a:p>
            <a:pPr marL="0" indent="0">
              <a:buNone/>
            </a:pPr>
            <a:r>
              <a:rPr lang="en-US" dirty="0"/>
              <a:t>• Data manipulation</a:t>
            </a:r>
          </a:p>
          <a:p>
            <a:pPr marL="0" indent="0">
              <a:buNone/>
            </a:pPr>
            <a:r>
              <a:rPr lang="en-US" dirty="0"/>
              <a:t>• Data files backup</a:t>
            </a:r>
          </a:p>
          <a:p>
            <a:pPr marL="0" indent="0">
              <a:buNone/>
            </a:pPr>
            <a:r>
              <a:rPr lang="en-US" dirty="0"/>
              <a:t>• Data documentation</a:t>
            </a:r>
          </a:p>
          <a:p>
            <a:pPr marL="0" indent="0">
              <a:buNone/>
            </a:pPr>
            <a:endParaRPr lang="en-US" dirty="0"/>
          </a:p>
        </p:txBody>
      </p:sp>
    </p:spTree>
    <p:extLst>
      <p:ext uri="{BB962C8B-B14F-4D97-AF65-F5344CB8AC3E}">
        <p14:creationId xmlns:p14="http://schemas.microsoft.com/office/powerpoint/2010/main" val="3850410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spcBef>
                <a:spcPct val="20000"/>
              </a:spcBef>
            </a:pPr>
            <a:r>
              <a:rPr lang="en-US" sz="4000" b="1" smtClean="0">
                <a:solidFill>
                  <a:schemeClr val="bg1"/>
                </a:solidFill>
                <a:latin typeface="Times New Roman"/>
                <a:ea typeface="Calibri"/>
                <a:cs typeface="Times New Roman"/>
              </a:rPr>
              <a:t>Management Components</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marL="0" marR="0">
              <a:lnSpc>
                <a:spcPct val="115000"/>
              </a:lnSpc>
              <a:spcBef>
                <a:spcPts val="0"/>
              </a:spcBef>
              <a:spcAft>
                <a:spcPts val="0"/>
              </a:spcAft>
            </a:pPr>
            <a:r>
              <a:rPr lang="en-US" b="1" dirty="0">
                <a:latin typeface="Times New Roman"/>
                <a:ea typeface="Times New Roman"/>
                <a:cs typeface="Times New Roman"/>
              </a:rPr>
              <a:t>Data Management Components</a:t>
            </a:r>
            <a:endParaRPr lang="en-US" sz="2800" dirty="0">
              <a:ea typeface="Calibri"/>
              <a:cs typeface="Times New Roman"/>
            </a:endParaRPr>
          </a:p>
          <a:p>
            <a:pPr lvl="0">
              <a:lnSpc>
                <a:spcPct val="115000"/>
              </a:lnSpc>
              <a:spcBef>
                <a:spcPts val="0"/>
              </a:spcBef>
              <a:spcAft>
                <a:spcPts val="1000"/>
              </a:spcAft>
              <a:buSzPts val="1000"/>
              <a:buFont typeface="Symbol"/>
              <a:buChar char=""/>
              <a:tabLst>
                <a:tab pos="457200" algn="l"/>
              </a:tabLst>
            </a:pPr>
            <a:r>
              <a:rPr lang="en-US" dirty="0">
                <a:latin typeface="Times New Roman"/>
                <a:ea typeface="Times New Roman"/>
                <a:cs typeface="Times New Roman"/>
              </a:rPr>
              <a:t>Where and how to archive and share data. ... </a:t>
            </a:r>
            <a:endParaRPr lang="en-US" sz="2800" dirty="0">
              <a:ea typeface="Calibri"/>
              <a:cs typeface="Times New Roman"/>
            </a:endParaRPr>
          </a:p>
          <a:p>
            <a:pPr lvl="0">
              <a:lnSpc>
                <a:spcPct val="115000"/>
              </a:lnSpc>
              <a:spcBef>
                <a:spcPts val="0"/>
              </a:spcBef>
              <a:spcAft>
                <a:spcPts val="1000"/>
              </a:spcAft>
              <a:buSzPts val="1000"/>
              <a:buFont typeface="Symbol"/>
              <a:buChar char=""/>
              <a:tabLst>
                <a:tab pos="457200" algn="l"/>
              </a:tabLst>
            </a:pPr>
            <a:r>
              <a:rPr lang="en-US" dirty="0">
                <a:latin typeface="Times New Roman"/>
                <a:ea typeface="Times New Roman"/>
                <a:cs typeface="Times New Roman"/>
              </a:rPr>
              <a:t>Why and how to cite data.</a:t>
            </a:r>
            <a:endParaRPr lang="en-US" sz="2800" dirty="0">
              <a:ea typeface="Calibri"/>
              <a:cs typeface="Times New Roman"/>
            </a:endParaRPr>
          </a:p>
          <a:p>
            <a:pPr lvl="0">
              <a:lnSpc>
                <a:spcPct val="115000"/>
              </a:lnSpc>
              <a:spcBef>
                <a:spcPts val="0"/>
              </a:spcBef>
              <a:spcAft>
                <a:spcPts val="1000"/>
              </a:spcAft>
              <a:buSzPts val="1000"/>
              <a:buFont typeface="Symbol"/>
              <a:buChar char=""/>
              <a:tabLst>
                <a:tab pos="457200" algn="l"/>
              </a:tabLst>
            </a:pPr>
            <a:r>
              <a:rPr lang="en-US" dirty="0">
                <a:latin typeface="Times New Roman"/>
                <a:ea typeface="Times New Roman"/>
                <a:cs typeface="Times New Roman"/>
              </a:rPr>
              <a:t>Data privacy &amp; copyright and intellectual property rights. ... </a:t>
            </a:r>
            <a:endParaRPr lang="en-US" sz="2800" dirty="0">
              <a:ea typeface="Calibri"/>
              <a:cs typeface="Times New Roman"/>
            </a:endParaRPr>
          </a:p>
          <a:p>
            <a:pPr lvl="0">
              <a:lnSpc>
                <a:spcPct val="115000"/>
              </a:lnSpc>
              <a:spcBef>
                <a:spcPts val="0"/>
              </a:spcBef>
              <a:spcAft>
                <a:spcPts val="1000"/>
              </a:spcAft>
              <a:buSzPts val="1000"/>
              <a:buFont typeface="Symbol"/>
              <a:buChar char=""/>
              <a:tabLst>
                <a:tab pos="457200" algn="l"/>
              </a:tabLst>
            </a:pPr>
            <a:r>
              <a:rPr lang="en-US" dirty="0">
                <a:latin typeface="Times New Roman"/>
                <a:ea typeface="Times New Roman"/>
                <a:cs typeface="Times New Roman"/>
              </a:rPr>
              <a:t>Documenting the data. ... </a:t>
            </a:r>
            <a:endParaRPr lang="en-US" sz="2800" dirty="0">
              <a:ea typeface="Calibri"/>
              <a:cs typeface="Times New Roman"/>
            </a:endParaRPr>
          </a:p>
          <a:p>
            <a:pPr lvl="0">
              <a:lnSpc>
                <a:spcPct val="115000"/>
              </a:lnSpc>
              <a:spcBef>
                <a:spcPts val="0"/>
              </a:spcBef>
              <a:spcAft>
                <a:spcPts val="1000"/>
              </a:spcAft>
              <a:buSzPts val="1000"/>
              <a:buFont typeface="Symbol"/>
              <a:buChar char=""/>
              <a:tabLst>
                <a:tab pos="457200" algn="l"/>
              </a:tabLst>
            </a:pPr>
            <a:r>
              <a:rPr lang="en-US" dirty="0">
                <a:latin typeface="Times New Roman"/>
                <a:ea typeface="Times New Roman"/>
                <a:cs typeface="Times New Roman"/>
              </a:rPr>
              <a:t>File Formats and Data Types. ... </a:t>
            </a:r>
            <a:endParaRPr lang="en-US" sz="2800" dirty="0">
              <a:ea typeface="Calibri"/>
              <a:cs typeface="Times New Roman"/>
            </a:endParaRPr>
          </a:p>
          <a:p>
            <a:pPr lvl="0">
              <a:lnSpc>
                <a:spcPct val="115000"/>
              </a:lnSpc>
              <a:spcBef>
                <a:spcPts val="0"/>
              </a:spcBef>
              <a:spcAft>
                <a:spcPts val="1000"/>
              </a:spcAft>
              <a:buSzPts val="1000"/>
              <a:buFont typeface="Symbol"/>
              <a:buChar char=""/>
              <a:tabLst>
                <a:tab pos="457200" algn="l"/>
              </a:tabLst>
            </a:pPr>
            <a:r>
              <a:rPr lang="en-US" dirty="0">
                <a:latin typeface="Times New Roman"/>
                <a:ea typeface="Times New Roman"/>
                <a:cs typeface="Times New Roman"/>
              </a:rPr>
              <a:t>Organizing files and tracking changes. ... </a:t>
            </a:r>
            <a:endParaRPr lang="en-US" sz="2800" dirty="0">
              <a:ea typeface="Calibri"/>
              <a:cs typeface="Times New Roman"/>
            </a:endParaRPr>
          </a:p>
          <a:p>
            <a:pPr lvl="0">
              <a:lnSpc>
                <a:spcPct val="115000"/>
              </a:lnSpc>
              <a:spcBef>
                <a:spcPts val="0"/>
              </a:spcBef>
              <a:spcAft>
                <a:spcPts val="1000"/>
              </a:spcAft>
              <a:buSzPts val="1000"/>
              <a:buFont typeface="Symbol"/>
              <a:buChar char=""/>
              <a:tabLst>
                <a:tab pos="457200" algn="l"/>
              </a:tabLst>
            </a:pPr>
            <a:r>
              <a:rPr lang="en-US" dirty="0">
                <a:latin typeface="Times New Roman"/>
                <a:ea typeface="Times New Roman"/>
                <a:cs typeface="Times New Roman"/>
              </a:rPr>
              <a:t>Data </a:t>
            </a:r>
            <a:r>
              <a:rPr lang="en-US" b="1" dirty="0">
                <a:latin typeface="Times New Roman"/>
                <a:ea typeface="Times New Roman"/>
                <a:cs typeface="Times New Roman"/>
              </a:rPr>
              <a:t>Security</a:t>
            </a:r>
            <a:r>
              <a:rPr lang="en-US" dirty="0">
                <a:latin typeface="Times New Roman"/>
                <a:ea typeface="Times New Roman"/>
                <a:cs typeface="Times New Roman"/>
              </a:rPr>
              <a:t> and Encryption. ... </a:t>
            </a:r>
            <a:endParaRPr lang="en-US" sz="2800" dirty="0">
              <a:ea typeface="Calibri"/>
              <a:cs typeface="Times New Roman"/>
            </a:endParaRPr>
          </a:p>
          <a:p>
            <a:pPr lvl="0">
              <a:lnSpc>
                <a:spcPct val="115000"/>
              </a:lnSpc>
              <a:spcBef>
                <a:spcPts val="0"/>
              </a:spcBef>
              <a:spcAft>
                <a:spcPts val="1000"/>
              </a:spcAft>
              <a:buSzPts val="1000"/>
              <a:buFont typeface="Symbol"/>
              <a:buChar char=""/>
              <a:tabLst>
                <a:tab pos="457200" algn="l"/>
              </a:tabLst>
            </a:pPr>
            <a:r>
              <a:rPr lang="en-US" dirty="0">
                <a:latin typeface="Times New Roman"/>
                <a:ea typeface="Times New Roman"/>
                <a:cs typeface="Times New Roman"/>
              </a:rPr>
              <a:t>Data Storage and backups.</a:t>
            </a:r>
            <a:endParaRPr lang="en-US" sz="2800" dirty="0">
              <a:ea typeface="Calibri"/>
              <a:cs typeface="Times New Roman"/>
            </a:endParaRPr>
          </a:p>
          <a:p>
            <a:endParaRPr lang="en-US" dirty="0"/>
          </a:p>
        </p:txBody>
      </p:sp>
    </p:spTree>
    <p:extLst>
      <p:ext uri="{BB962C8B-B14F-4D97-AF65-F5344CB8AC3E}">
        <p14:creationId xmlns:p14="http://schemas.microsoft.com/office/powerpoint/2010/main" val="184206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1225</Words>
  <Application>Microsoft Office PowerPoint</Application>
  <PresentationFormat>On-screen Show (4:3)</PresentationFormat>
  <Paragraphs>87</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CSC 331: Data Management I  (3 Units) </vt:lpstr>
      <vt:lpstr>Introduction</vt:lpstr>
      <vt:lpstr>Types of Data</vt:lpstr>
      <vt:lpstr>What is Data Contd.</vt:lpstr>
      <vt:lpstr>Introduction Contd.</vt:lpstr>
      <vt:lpstr>Introduction</vt:lpstr>
      <vt:lpstr>Introduction Contd.</vt:lpstr>
      <vt:lpstr>Data Management Contd.</vt:lpstr>
      <vt:lpstr>Management Components</vt:lpstr>
      <vt:lpstr>Data Management Contd.</vt:lpstr>
      <vt:lpstr>Introduction Contd.</vt:lpstr>
      <vt:lpstr>Introduction Contd.</vt:lpstr>
      <vt:lpstr>Introduction Contd.</vt:lpstr>
      <vt:lpstr>Introduction Contd.</vt:lpstr>
      <vt:lpstr>Introduction Contd.</vt:lpstr>
      <vt:lpstr>Introduction Contd.</vt:lpstr>
      <vt:lpstr>Introduction Contd.</vt:lpstr>
      <vt:lpstr>Introduction Contd.</vt:lpstr>
      <vt:lpstr>Introduction Contd.</vt:lpstr>
      <vt:lpstr>Introduction Contd.</vt:lpstr>
      <vt:lpstr>Course Outline Contd.</vt:lpstr>
      <vt:lpstr>Introduction Contd.</vt:lpstr>
      <vt:lpstr>Introduction Contd.</vt:lpstr>
      <vt:lpstr>Introduction Contd.</vt:lpstr>
      <vt:lpstr>Introduction Contd.</vt:lpstr>
      <vt:lpstr>Database Designer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331: Data Management I  (3 Units)</dc:title>
  <dc:creator>USER</dc:creator>
  <cp:lastModifiedBy>USER</cp:lastModifiedBy>
  <cp:revision>15</cp:revision>
  <dcterms:created xsi:type="dcterms:W3CDTF">2020-10-06T10:24:17Z</dcterms:created>
  <dcterms:modified xsi:type="dcterms:W3CDTF">2020-11-30T20:02:47Z</dcterms:modified>
</cp:coreProperties>
</file>