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3"/>
  </p:notesMasterIdLst>
  <p:sldIdLst>
    <p:sldId id="256" r:id="rId3"/>
    <p:sldId id="258" r:id="rId4"/>
    <p:sldId id="257" r:id="rId5"/>
    <p:sldId id="274" r:id="rId6"/>
    <p:sldId id="259" r:id="rId7"/>
    <p:sldId id="275" r:id="rId8"/>
    <p:sldId id="260" r:id="rId9"/>
    <p:sldId id="261" r:id="rId10"/>
    <p:sldId id="262" r:id="rId11"/>
    <p:sldId id="263" r:id="rId12"/>
    <p:sldId id="276" r:id="rId13"/>
    <p:sldId id="264" r:id="rId14"/>
    <p:sldId id="277" r:id="rId15"/>
    <p:sldId id="265" r:id="rId16"/>
    <p:sldId id="278" r:id="rId17"/>
    <p:sldId id="268" r:id="rId18"/>
    <p:sldId id="279" r:id="rId19"/>
    <p:sldId id="267" r:id="rId20"/>
    <p:sldId id="280" r:id="rId21"/>
    <p:sldId id="282" r:id="rId22"/>
    <p:sldId id="283" r:id="rId23"/>
    <p:sldId id="269" r:id="rId24"/>
    <p:sldId id="284" r:id="rId25"/>
    <p:sldId id="270" r:id="rId26"/>
    <p:sldId id="271" r:id="rId27"/>
    <p:sldId id="287" r:id="rId28"/>
    <p:sldId id="272" r:id="rId29"/>
    <p:sldId id="285" r:id="rId30"/>
    <p:sldId id="273" r:id="rId31"/>
    <p:sldId id="286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5CB5E-04AE-40DB-9468-506355A22C6D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719A2-F218-4663-9611-12B73C48DDC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Indicar que los requisitos se pueden dividir en estas 4 categorías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Breve explicación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¿ELIMINAR?¿METER VIDEO DEMOSTRACIÓN?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Visualización</a:t>
            </a:r>
            <a:r>
              <a:rPr lang="es-ES" baseline="0" dirty="0" smtClean="0"/>
              <a:t> -&gt; si no está </a:t>
            </a:r>
            <a:r>
              <a:rPr lang="es-ES" baseline="0" dirty="0" err="1" smtClean="0"/>
              <a:t>logueado</a:t>
            </a:r>
            <a:r>
              <a:rPr lang="es-ES" baseline="0" dirty="0" smtClean="0"/>
              <a:t> sólo ve públicos</a:t>
            </a:r>
            <a:endParaRPr lang="es-ES" dirty="0" smtClean="0"/>
          </a:p>
          <a:p>
            <a:r>
              <a:rPr lang="es-ES" dirty="0" smtClean="0"/>
              <a:t>El resto de la columna de la derecha está relacionada si está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logueado</a:t>
            </a:r>
            <a:r>
              <a:rPr lang="es-ES" baseline="0" dirty="0" smtClean="0"/>
              <a:t> o no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columna de la izquierda tiene una visión más global</a:t>
            </a:r>
          </a:p>
          <a:p>
            <a:r>
              <a:rPr lang="es-ES" dirty="0" smtClean="0"/>
              <a:t>Visualización -&gt; público/privado</a:t>
            </a:r>
          </a:p>
          <a:p>
            <a:r>
              <a:rPr lang="es-ES" dirty="0" smtClean="0"/>
              <a:t>La columna de la derecha se centra dentro de lo que se puede</a:t>
            </a:r>
            <a:r>
              <a:rPr lang="es-ES" baseline="0" dirty="0" smtClean="0"/>
              <a:t> hacer en un proyecto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</a:t>
            </a:r>
            <a:r>
              <a:rPr lang="es-ES" baseline="0" dirty="0" smtClean="0"/>
              <a:t> responsable -&gt; se adapte al tamaño de pantalla</a:t>
            </a:r>
          </a:p>
          <a:p>
            <a:r>
              <a:rPr lang="es-ES" baseline="0" dirty="0" err="1" smtClean="0"/>
              <a:t>Panning</a:t>
            </a:r>
            <a:r>
              <a:rPr lang="es-ES" baseline="0" dirty="0" smtClean="0"/>
              <a:t> -&gt; explicarlo si es necesario</a:t>
            </a:r>
          </a:p>
          <a:p>
            <a:r>
              <a:rPr lang="es-ES" baseline="0" dirty="0" smtClean="0"/>
              <a:t>Momento mezclar -&gt; breve explicación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</a:t>
            </a:r>
            <a:r>
              <a:rPr lang="es-ES" baseline="0" dirty="0" smtClean="0"/>
              <a:t> es la división a grandes rasgos; indicar lenguajes empleados en cada uno si es necesario</a:t>
            </a:r>
          </a:p>
          <a:p>
            <a:r>
              <a:rPr lang="es-ES" baseline="0" dirty="0" smtClean="0"/>
              <a:t>Decir quién se encarga de cada parte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Comunicación</a:t>
            </a:r>
            <a:r>
              <a:rPr lang="es-ES" baseline="0" dirty="0" smtClean="0"/>
              <a:t> y c</a:t>
            </a:r>
            <a:r>
              <a:rPr lang="es-ES" dirty="0" smtClean="0"/>
              <a:t>oordinación mediante </a:t>
            </a:r>
            <a:r>
              <a:rPr lang="es-ES" dirty="0" err="1" smtClean="0"/>
              <a:t>whatssap</a:t>
            </a:r>
            <a:endParaRPr lang="es-ES" dirty="0" smtClean="0"/>
          </a:p>
          <a:p>
            <a:r>
              <a:rPr lang="es-ES" dirty="0" smtClean="0"/>
              <a:t>Diagrama como guía para completar las</a:t>
            </a:r>
            <a:r>
              <a:rPr lang="es-ES" baseline="0" dirty="0" smtClean="0"/>
              <a:t> partes</a:t>
            </a:r>
          </a:p>
          <a:p>
            <a:r>
              <a:rPr lang="es-ES" baseline="0" dirty="0" smtClean="0"/>
              <a:t>El sistema se demostrará en la entrega; indicar rápidamente x clientes y x servidores</a:t>
            </a:r>
          </a:p>
          <a:p>
            <a:r>
              <a:rPr lang="es-ES" baseline="0" dirty="0" err="1" smtClean="0"/>
              <a:t>APIs</a:t>
            </a:r>
            <a:r>
              <a:rPr lang="es-ES" baseline="0" dirty="0" smtClean="0"/>
              <a:t> empleadas, qué leguajes soportan y </a:t>
            </a:r>
            <a:r>
              <a:rPr lang="es-ES" baseline="0" dirty="0" err="1" smtClean="0"/>
              <a:t>Flask</a:t>
            </a:r>
            <a:r>
              <a:rPr lang="es-ES" baseline="0" dirty="0" smtClean="0"/>
              <a:t> integrado en </a:t>
            </a:r>
            <a:r>
              <a:rPr lang="es-ES" baseline="0" dirty="0" err="1" smtClean="0"/>
              <a:t>Psycharm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Unión posterior -&gt; recordar que se ha dividido</a:t>
            </a:r>
            <a:r>
              <a:rPr lang="es-ES" baseline="0" dirty="0" smtClean="0"/>
              <a:t> y decir que los progresos se ven al comprobar en conjunto</a:t>
            </a:r>
          </a:p>
          <a:p>
            <a:r>
              <a:rPr lang="es-ES" baseline="0" dirty="0" smtClean="0"/>
              <a:t>SW y HW -&gt; no es necesario un hardware especifico debido a la generalidad del software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Individualmente</a:t>
            </a:r>
            <a:r>
              <a:rPr lang="es-ES" baseline="0" dirty="0" smtClean="0"/>
              <a:t> funciona cada parte, así se facilita el mantenimiento</a:t>
            </a:r>
          </a:p>
          <a:p>
            <a:r>
              <a:rPr lang="es-ES" baseline="0" dirty="0" err="1" smtClean="0"/>
              <a:t>Tests</a:t>
            </a:r>
            <a:r>
              <a:rPr lang="es-ES" baseline="0" dirty="0" smtClean="0"/>
              <a:t> -&gt; se realizan los </a:t>
            </a:r>
            <a:r>
              <a:rPr lang="es-ES" baseline="0" dirty="0" err="1" smtClean="0"/>
              <a:t>tests</a:t>
            </a:r>
            <a:r>
              <a:rPr lang="es-ES" baseline="0" dirty="0" smtClean="0"/>
              <a:t> manualmente pero siguiendo unas pautas fijas, y aunque parezca ilógico, un comando mal escrito de un test manual a la hora de realizarlo puede descubrir un problema que un automático no, debido a la espontaneidad humana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19A2-F218-4663-9611-12B73C48DDCF}" type="slidenum">
              <a:rPr lang="es-ES" smtClean="0"/>
              <a:t>20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F95D3F-8003-40D8-A2D7-871040E99901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FEAB3FC-2C3A-47D4-AB59-71A3C48B299D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EEA1-E236-4992-8098-8177E913C197}" type="datetimeFigureOut">
              <a:rPr lang="es-ES" smtClean="0"/>
              <a:t>26/05/2018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AAF7-8CDA-4E7E-99A9-5E6D69A8E22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software</a:t>
            </a:r>
          </a:p>
          <a:p>
            <a:r>
              <a:rPr lang="es-ES" dirty="0" smtClean="0"/>
              <a:t>Grupo 6: </a:t>
            </a:r>
            <a:r>
              <a:rPr lang="es-ES" dirty="0" err="1" smtClean="0"/>
              <a:t>Susan</a:t>
            </a:r>
            <a:r>
              <a:rPr lang="es-ES" dirty="0" smtClean="0"/>
              <a:t> </a:t>
            </a:r>
            <a:r>
              <a:rPr lang="es-ES" dirty="0" err="1" smtClean="0"/>
              <a:t>Kare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MIXCROWD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6114" t="36364" r="38666" b="36363"/>
          <a:stretch>
            <a:fillRect/>
          </a:stretch>
        </p:blipFill>
        <p:spPr bwMode="auto">
          <a:xfrm>
            <a:off x="1857356" y="3429000"/>
            <a:ext cx="5357850" cy="325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BÚSQUEDA</a:t>
            </a:r>
            <a:endParaRPr lang="es-ES" sz="2000" dirty="0" smtClean="0"/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	</a:t>
            </a:r>
          </a:p>
          <a:p>
            <a:pPr>
              <a:buNone/>
            </a:pPr>
            <a:r>
              <a:rPr lang="es-ES" sz="2000" dirty="0" smtClean="0"/>
              <a:t>		Buscar proyectos</a:t>
            </a:r>
          </a:p>
          <a:p>
            <a:pPr>
              <a:buNone/>
            </a:pPr>
            <a:r>
              <a:rPr lang="es-ES" sz="2000" dirty="0" smtClean="0"/>
              <a:t>		</a:t>
            </a:r>
          </a:p>
          <a:p>
            <a:pPr>
              <a:buNone/>
            </a:pPr>
            <a:r>
              <a:rPr lang="es-ES" sz="2000" dirty="0" smtClean="0"/>
              <a:t>		Buscar usuarios</a:t>
            </a:r>
            <a:endParaRPr lang="es-ES" sz="2000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/>
              <a:t>		</a:t>
            </a:r>
            <a:endParaRPr lang="es-ES" sz="2800" dirty="0" smtClean="0"/>
          </a:p>
          <a:p>
            <a:pPr>
              <a:buNone/>
            </a:pPr>
            <a:r>
              <a:rPr lang="es-ES" sz="2800" dirty="0" smtClean="0"/>
              <a:t>	</a:t>
            </a:r>
            <a:r>
              <a:rPr lang="es-ES" sz="2800" dirty="0" smtClean="0"/>
              <a:t>	</a:t>
            </a:r>
            <a:r>
              <a:rPr lang="es-ES" sz="2000" dirty="0" smtClean="0"/>
              <a:t>Diseño </a:t>
            </a:r>
            <a:r>
              <a:rPr lang="es-ES" sz="2000" dirty="0" smtClean="0"/>
              <a:t>responsable</a:t>
            </a:r>
          </a:p>
          <a:p>
            <a:pPr>
              <a:buNone/>
            </a:pPr>
            <a:r>
              <a:rPr lang="es-ES" sz="2000" dirty="0" smtClean="0"/>
              <a:t>		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smtClean="0"/>
              <a:t>	Indicar </a:t>
            </a:r>
            <a:r>
              <a:rPr lang="es-ES" sz="2000" dirty="0" err="1" smtClean="0"/>
              <a:t>panning</a:t>
            </a:r>
            <a:r>
              <a:rPr lang="es-ES" sz="2000" dirty="0" smtClean="0"/>
              <a:t> de una pista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	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smtClean="0"/>
              <a:t>	Indicar </a:t>
            </a:r>
            <a:r>
              <a:rPr lang="es-ES" sz="2000" dirty="0" smtClean="0"/>
              <a:t>el momento a mezclar una pista</a:t>
            </a:r>
          </a:p>
          <a:p>
            <a:pPr>
              <a:buNone/>
            </a:pPr>
            <a:r>
              <a:rPr lang="es-ES" dirty="0" smtClean="0"/>
              <a:t>		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</a:t>
            </a:r>
            <a:r>
              <a:rPr lang="es-ES" dirty="0" smtClean="0"/>
              <a:t>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TRABAJO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r>
              <a:rPr lang="es-ES" dirty="0" smtClean="0"/>
              <a:t>ª Fase: Propuesta de trabajo</a:t>
            </a:r>
          </a:p>
          <a:p>
            <a:endParaRPr lang="es-ES" dirty="0" smtClean="0"/>
          </a:p>
          <a:p>
            <a:r>
              <a:rPr lang="es-ES" dirty="0" smtClean="0"/>
              <a:t>2ª Fase: Back-</a:t>
            </a:r>
            <a:r>
              <a:rPr lang="es-ES" dirty="0" err="1" smtClean="0"/>
              <a:t>end</a:t>
            </a:r>
            <a:r>
              <a:rPr lang="es-ES" dirty="0" smtClean="0"/>
              <a:t> y </a:t>
            </a:r>
            <a:r>
              <a:rPr lang="es-ES" dirty="0" err="1" smtClean="0"/>
              <a:t>front-end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3ª Fase: Integración</a:t>
            </a:r>
          </a:p>
          <a:p>
            <a:endParaRPr lang="es-ES" dirty="0" smtClean="0"/>
          </a:p>
          <a:p>
            <a:r>
              <a:rPr lang="es-ES" dirty="0" smtClean="0"/>
              <a:t>4ª Fase: Pruebas de la aplicación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</a:t>
            </a:r>
            <a:r>
              <a:rPr lang="es-ES" dirty="0" smtClean="0"/>
              <a:t>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Front-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Interfaz</a:t>
            </a:r>
          </a:p>
          <a:p>
            <a:pPr lvl="2">
              <a:buNone/>
            </a:pPr>
            <a:endParaRPr lang="es-ES" dirty="0" smtClean="0"/>
          </a:p>
          <a:p>
            <a:r>
              <a:rPr lang="es-ES" dirty="0" smtClean="0"/>
              <a:t>Back-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Base de datos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Máquinas virtuales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Sistemas de ficheros</a:t>
            </a:r>
          </a:p>
          <a:p>
            <a:pPr lvl="2"/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</a:t>
            </a:r>
            <a:r>
              <a:rPr lang="es-ES" dirty="0" smtClean="0"/>
              <a:t>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Comunicación continua de avances de cada apartado</a:t>
            </a:r>
          </a:p>
          <a:p>
            <a:endParaRPr lang="es-ES" dirty="0" smtClean="0"/>
          </a:p>
          <a:p>
            <a:r>
              <a:rPr lang="es-ES" dirty="0" smtClean="0"/>
              <a:t>Registro del proyecto mediante un diagrama de Gantt</a:t>
            </a:r>
          </a:p>
          <a:p>
            <a:endParaRPr lang="es-ES" dirty="0" smtClean="0"/>
          </a:p>
          <a:p>
            <a:r>
              <a:rPr lang="es-ES" dirty="0" smtClean="0"/>
              <a:t>Demostración del sistema en la entrega</a:t>
            </a:r>
          </a:p>
          <a:p>
            <a:endParaRPr lang="es-ES" dirty="0" smtClean="0"/>
          </a:p>
          <a:p>
            <a:r>
              <a:rPr lang="es-ES" dirty="0" smtClean="0"/>
              <a:t>A nivel técnico: </a:t>
            </a:r>
            <a:r>
              <a:rPr lang="es-ES" dirty="0" err="1" smtClean="0"/>
              <a:t>Webstorm</a:t>
            </a:r>
            <a:r>
              <a:rPr lang="es-ES" dirty="0" smtClean="0"/>
              <a:t> y </a:t>
            </a:r>
            <a:r>
              <a:rPr lang="es-ES" dirty="0" err="1" smtClean="0"/>
              <a:t>Psycharm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</a:t>
            </a:r>
            <a:r>
              <a:rPr lang="es-ES" dirty="0" smtClean="0"/>
              <a:t>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pPr lvl="2"/>
            <a:r>
              <a:rPr lang="es-ES" dirty="0" smtClean="0"/>
              <a:t>Código comprensible</a:t>
            </a:r>
          </a:p>
          <a:p>
            <a:pPr lvl="2"/>
            <a:r>
              <a:rPr lang="es-ES" dirty="0" smtClean="0"/>
              <a:t>Nombres de funciones y variables cortos pero distintivos</a:t>
            </a:r>
          </a:p>
          <a:p>
            <a:pPr lvl="2"/>
            <a:r>
              <a:rPr lang="es-ES" dirty="0" err="1" smtClean="0"/>
              <a:t>Github</a:t>
            </a:r>
            <a:r>
              <a:rPr lang="es-ES" dirty="0" smtClean="0"/>
              <a:t> controla automáticamente las versiones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r>
              <a:rPr lang="es-ES" dirty="0" smtClean="0"/>
              <a:t>Construcción y despliegue del software</a:t>
            </a:r>
          </a:p>
          <a:p>
            <a:pPr lvl="2"/>
            <a:r>
              <a:rPr lang="es-ES" dirty="0" smtClean="0"/>
              <a:t>Modelo incremental</a:t>
            </a:r>
          </a:p>
          <a:p>
            <a:pPr lvl="2"/>
            <a:r>
              <a:rPr lang="es-ES" dirty="0" smtClean="0"/>
              <a:t>División por partes, unión posterior</a:t>
            </a:r>
          </a:p>
          <a:p>
            <a:pPr lvl="2"/>
            <a:r>
              <a:rPr lang="es-ES" dirty="0" smtClean="0"/>
              <a:t>SW y HW independientes</a:t>
            </a:r>
          </a:p>
          <a:p>
            <a:pPr lvl="2"/>
            <a:r>
              <a:rPr lang="es-ES" dirty="0" smtClean="0"/>
              <a:t>Servidor: </a:t>
            </a:r>
            <a:r>
              <a:rPr lang="es-ES" dirty="0" err="1" smtClean="0"/>
              <a:t>raspberry</a:t>
            </a:r>
            <a:r>
              <a:rPr lang="es-ES" dirty="0" smtClean="0"/>
              <a:t> + máquinas virtuales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PLANES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545290"/>
          </a:xfrm>
        </p:spPr>
        <p:txBody>
          <a:bodyPr/>
          <a:lstStyle/>
          <a:p>
            <a:r>
              <a:rPr lang="es-ES" dirty="0" smtClean="0"/>
              <a:t>Gestión de configuraciones</a:t>
            </a:r>
          </a:p>
          <a:p>
            <a:r>
              <a:rPr lang="es-ES" dirty="0" smtClean="0"/>
              <a:t>Construcción y despliegue del software</a:t>
            </a:r>
          </a:p>
          <a:p>
            <a:r>
              <a:rPr lang="es-ES" dirty="0" smtClean="0"/>
              <a:t>Aseguramiento de la calidad</a:t>
            </a:r>
          </a:p>
          <a:p>
            <a:pPr lvl="2"/>
            <a:r>
              <a:rPr lang="es-ES" dirty="0" smtClean="0"/>
              <a:t>Partes funcionales</a:t>
            </a:r>
          </a:p>
          <a:p>
            <a:pPr lvl="2"/>
            <a:r>
              <a:rPr lang="es-ES" dirty="0" smtClean="0"/>
              <a:t>Librerías y funciones ya desarrolladas</a:t>
            </a:r>
          </a:p>
          <a:p>
            <a:pPr lvl="2"/>
            <a:r>
              <a:rPr lang="es-ES" dirty="0" err="1" smtClean="0"/>
              <a:t>Tests</a:t>
            </a:r>
            <a:r>
              <a:rPr lang="es-ES" dirty="0" smtClean="0"/>
              <a:t> uniformes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</a:t>
            </a:r>
            <a:r>
              <a:rPr lang="es-ES" dirty="0" smtClean="0"/>
              <a:t>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GANTT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l="22113" t="27535" r="22543" b="11527"/>
          <a:stretch>
            <a:fillRect/>
          </a:stretch>
        </p:blipFill>
        <p:spPr bwMode="auto">
          <a:xfrm>
            <a:off x="428596" y="1500174"/>
            <a:ext cx="8286808" cy="512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8333" b="5556"/>
          <a:stretch>
            <a:fillRect/>
          </a:stretch>
        </p:blipFill>
        <p:spPr bwMode="auto">
          <a:xfrm>
            <a:off x="285720" y="1643050"/>
            <a:ext cx="84438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</a:t>
            </a:r>
            <a:r>
              <a:rPr lang="es-ES" dirty="0" smtClean="0"/>
              <a:t>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  <p:pic>
        <p:nvPicPr>
          <p:cNvPr id="4" name="3 Imagen" descr="arquitectu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643050"/>
            <a:ext cx="8364458" cy="4733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10164" b="8527"/>
          <a:stretch>
            <a:fillRect/>
          </a:stretch>
        </p:blipFill>
        <p:spPr bwMode="auto">
          <a:xfrm>
            <a:off x="2571736" y="3571876"/>
            <a:ext cx="250033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9508" b="4921"/>
          <a:stretch>
            <a:fillRect/>
          </a:stretch>
        </p:blipFill>
        <p:spPr bwMode="auto">
          <a:xfrm>
            <a:off x="2571737" y="3571876"/>
            <a:ext cx="2571768" cy="123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t="8687" b="4447"/>
          <a:stretch>
            <a:fillRect/>
          </a:stretch>
        </p:blipFill>
        <p:spPr bwMode="auto">
          <a:xfrm>
            <a:off x="2571736" y="3571876"/>
            <a:ext cx="2639737" cy="128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 t="9896" b="6119"/>
          <a:stretch>
            <a:fillRect/>
          </a:stretch>
        </p:blipFill>
        <p:spPr bwMode="auto">
          <a:xfrm>
            <a:off x="2571736" y="3637592"/>
            <a:ext cx="2643206" cy="12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t="9566" b="6250"/>
          <a:stretch>
            <a:fillRect/>
          </a:stretch>
        </p:blipFill>
        <p:spPr bwMode="auto">
          <a:xfrm>
            <a:off x="2571736" y="3571876"/>
            <a:ext cx="2716788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 t="9896" b="7096"/>
          <a:stretch>
            <a:fillRect/>
          </a:stretch>
        </p:blipFill>
        <p:spPr bwMode="auto">
          <a:xfrm>
            <a:off x="2571736" y="3643314"/>
            <a:ext cx="275530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12 Conector recto de flecha"/>
          <p:cNvCxnSpPr/>
          <p:nvPr/>
        </p:nvCxnSpPr>
        <p:spPr>
          <a:xfrm rot="16200000" flipH="1">
            <a:off x="5893603" y="2393149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5400000" flipH="1" flipV="1">
            <a:off x="6072198" y="5357826"/>
            <a:ext cx="121444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4000496" y="4143380"/>
            <a:ext cx="1857388" cy="1444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1000100" y="3000372"/>
            <a:ext cx="142876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104E-6 L -0.28421 -0.2365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-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93154E-6 L 0.35799 0.0006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55412E-6 L 0.31059 0.2250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1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0111E-6 L 0.31441 -0.33487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1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3164E-6 L -0.26267 0.21092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10164" b="8527"/>
          <a:stretch>
            <a:fillRect/>
          </a:stretch>
        </p:blipFill>
        <p:spPr bwMode="auto">
          <a:xfrm>
            <a:off x="3143240" y="2214554"/>
            <a:ext cx="264740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9508" b="4921"/>
          <a:stretch>
            <a:fillRect/>
          </a:stretch>
        </p:blipFill>
        <p:spPr bwMode="auto">
          <a:xfrm>
            <a:off x="285720" y="2214554"/>
            <a:ext cx="2571768" cy="123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t="8687" b="4447"/>
          <a:stretch>
            <a:fillRect/>
          </a:stretch>
        </p:blipFill>
        <p:spPr bwMode="auto">
          <a:xfrm>
            <a:off x="3143240" y="4929198"/>
            <a:ext cx="2714644" cy="13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 t="9896" b="6119"/>
          <a:stretch>
            <a:fillRect/>
          </a:stretch>
        </p:blipFill>
        <p:spPr bwMode="auto">
          <a:xfrm>
            <a:off x="214281" y="4929198"/>
            <a:ext cx="2794499" cy="139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t="9566" b="6250"/>
          <a:stretch>
            <a:fillRect/>
          </a:stretch>
        </p:blipFill>
        <p:spPr bwMode="auto">
          <a:xfrm>
            <a:off x="6072198" y="5000636"/>
            <a:ext cx="2716788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 t="9896" b="7096"/>
          <a:stretch>
            <a:fillRect/>
          </a:stretch>
        </p:blipFill>
        <p:spPr bwMode="auto">
          <a:xfrm>
            <a:off x="6000760" y="2214554"/>
            <a:ext cx="275530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8"/>
          <a:srcRect t="9566" b="82951"/>
          <a:stretch>
            <a:fillRect/>
          </a:stretch>
        </p:blipFill>
        <p:spPr bwMode="auto">
          <a:xfrm>
            <a:off x="1214414" y="4000504"/>
            <a:ext cx="679197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12 Conector recto de flecha"/>
          <p:cNvCxnSpPr/>
          <p:nvPr/>
        </p:nvCxnSpPr>
        <p:spPr>
          <a:xfrm rot="16200000" flipV="1">
            <a:off x="7393801" y="375047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4071934" y="4143380"/>
            <a:ext cx="2357454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10800000">
            <a:off x="2285984" y="3500438"/>
            <a:ext cx="5286412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2055" idx="0"/>
          </p:cNvCxnSpPr>
          <p:nvPr/>
        </p:nvCxnSpPr>
        <p:spPr>
          <a:xfrm rot="5400000">
            <a:off x="1591568" y="4234782"/>
            <a:ext cx="714380" cy="6744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2857488" y="4286256"/>
            <a:ext cx="3214710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1928794" y="3571876"/>
            <a:ext cx="2214578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1500166" y="3429000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5" name="4 Imagen" descr="diagrama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000240"/>
            <a:ext cx="7072362" cy="4635666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</a:t>
            </a:r>
            <a:r>
              <a:rPr lang="es-ES" dirty="0" smtClean="0"/>
              <a:t>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PRESUPUESTO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smtClean="0"/>
              <a:t>C</a:t>
            </a:r>
            <a:r>
              <a:rPr lang="es-ES" dirty="0" smtClean="0"/>
              <a:t>uánto vale este proyecto?</a:t>
            </a:r>
          </a:p>
          <a:p>
            <a:endParaRPr lang="es-ES" dirty="0" smtClean="0"/>
          </a:p>
          <a:p>
            <a:r>
              <a:rPr lang="es-ES" dirty="0" smtClean="0"/>
              <a:t>24.000 €</a:t>
            </a:r>
          </a:p>
          <a:p>
            <a:endParaRPr lang="es-ES" dirty="0" smtClean="0"/>
          </a:p>
          <a:p>
            <a:r>
              <a:rPr lang="es-ES" dirty="0" smtClean="0"/>
              <a:t>Pago único</a:t>
            </a:r>
          </a:p>
          <a:p>
            <a:endParaRPr lang="es-ES" dirty="0" smtClean="0"/>
          </a:p>
          <a:p>
            <a:r>
              <a:rPr lang="es-ES" dirty="0" smtClean="0"/>
              <a:t>Entrada inicial 4000€ + 3 pagos mensuales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En grupos de trabajo, se trabaja más mediante internet que en persona</a:t>
            </a:r>
          </a:p>
          <a:p>
            <a:endParaRPr lang="es-ES" dirty="0" smtClean="0"/>
          </a:p>
          <a:p>
            <a:r>
              <a:rPr lang="es-ES" dirty="0" smtClean="0"/>
              <a:t>Las colaboraciones en proyectos son más numerosas</a:t>
            </a:r>
          </a:p>
          <a:p>
            <a:endParaRPr lang="es-ES" dirty="0" smtClean="0"/>
          </a:p>
          <a:p>
            <a:r>
              <a:rPr lang="es-ES" dirty="0" smtClean="0"/>
              <a:t>Dentro del mundo musical es algo habitual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Este proyecto focaliza su atención en dicho apartado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MIXCROWD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6492" t="38510" r="39500" b="37577"/>
          <a:stretch>
            <a:fillRect/>
          </a:stretch>
        </p:blipFill>
        <p:spPr bwMode="auto">
          <a:xfrm>
            <a:off x="1071538" y="2714620"/>
            <a:ext cx="6521269" cy="365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TÉCNICO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Alejandro: estudiante de la rama de computación</a:t>
            </a:r>
          </a:p>
          <a:p>
            <a:r>
              <a:rPr lang="es-ES" dirty="0" smtClean="0"/>
              <a:t>Darío: </a:t>
            </a:r>
            <a:r>
              <a:rPr lang="es-ES" dirty="0" smtClean="0"/>
              <a:t>estudiante de la rama de </a:t>
            </a:r>
            <a:r>
              <a:rPr lang="es-ES" dirty="0" smtClean="0"/>
              <a:t>computación</a:t>
            </a:r>
          </a:p>
          <a:p>
            <a:r>
              <a:rPr lang="es-ES" dirty="0" smtClean="0"/>
              <a:t>Diego: </a:t>
            </a:r>
            <a:r>
              <a:rPr lang="es-ES" dirty="0" smtClean="0"/>
              <a:t>estudiante de la rama de </a:t>
            </a:r>
            <a:r>
              <a:rPr lang="es-ES" dirty="0" smtClean="0"/>
              <a:t>hardware</a:t>
            </a:r>
          </a:p>
          <a:p>
            <a:r>
              <a:rPr lang="es-ES" dirty="0" smtClean="0"/>
              <a:t>Gabriel: </a:t>
            </a:r>
            <a:r>
              <a:rPr lang="es-ES" dirty="0" smtClean="0"/>
              <a:t>estudiante de la rama de </a:t>
            </a:r>
            <a:r>
              <a:rPr lang="es-ES" dirty="0" smtClean="0"/>
              <a:t>hardware</a:t>
            </a:r>
          </a:p>
          <a:p>
            <a:r>
              <a:rPr lang="es-ES" dirty="0" smtClean="0"/>
              <a:t>Joaquín: </a:t>
            </a:r>
            <a:r>
              <a:rPr lang="es-ES" dirty="0" smtClean="0"/>
              <a:t>estudiante de la rama de </a:t>
            </a:r>
            <a:r>
              <a:rPr lang="es-ES" dirty="0" smtClean="0"/>
              <a:t>computación</a:t>
            </a:r>
          </a:p>
          <a:p>
            <a:r>
              <a:rPr lang="es-ES" dirty="0" err="1" smtClean="0"/>
              <a:t>Osmar</a:t>
            </a:r>
            <a:r>
              <a:rPr lang="es-ES" dirty="0" smtClean="0"/>
              <a:t>: </a:t>
            </a:r>
            <a:r>
              <a:rPr lang="es-ES" dirty="0" smtClean="0"/>
              <a:t>estudiante de la rama de </a:t>
            </a:r>
            <a:r>
              <a:rPr lang="es-ES" dirty="0" smtClean="0"/>
              <a:t>sistemas de la información</a:t>
            </a:r>
          </a:p>
          <a:p>
            <a:r>
              <a:rPr lang="es-ES" dirty="0" smtClean="0"/>
              <a:t>Pedro: </a:t>
            </a:r>
            <a:r>
              <a:rPr lang="es-ES" dirty="0" smtClean="0"/>
              <a:t>estudiante de la rama de </a:t>
            </a:r>
            <a:r>
              <a:rPr lang="es-ES" dirty="0" smtClean="0"/>
              <a:t>computación</a:t>
            </a:r>
            <a:endParaRPr lang="es-ES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Equipo técnico</a:t>
            </a:r>
          </a:p>
          <a:p>
            <a:r>
              <a:rPr lang="es-ES" dirty="0" smtClean="0"/>
              <a:t>Análisis </a:t>
            </a:r>
            <a:r>
              <a:rPr lang="es-ES" dirty="0" smtClean="0"/>
              <a:t>de requisitos</a:t>
            </a:r>
          </a:p>
          <a:p>
            <a:r>
              <a:rPr lang="es-ES" dirty="0" smtClean="0"/>
              <a:t>Plan de trabajo</a:t>
            </a:r>
          </a:p>
          <a:p>
            <a:r>
              <a:rPr lang="es-ES" dirty="0" smtClean="0"/>
              <a:t>Organización del proyecto</a:t>
            </a:r>
          </a:p>
          <a:p>
            <a:r>
              <a:rPr lang="es-ES" dirty="0" smtClean="0"/>
              <a:t>Gestión de procesos</a:t>
            </a:r>
          </a:p>
          <a:p>
            <a:r>
              <a:rPr lang="es-ES" dirty="0" smtClean="0"/>
              <a:t>Gestión de planes</a:t>
            </a:r>
          </a:p>
          <a:p>
            <a:r>
              <a:rPr lang="es-ES" dirty="0" smtClean="0"/>
              <a:t>Diagrama de Gantt</a:t>
            </a:r>
          </a:p>
          <a:p>
            <a:r>
              <a:rPr lang="es-ES" dirty="0" smtClean="0"/>
              <a:t>Diseño del sistema</a:t>
            </a:r>
          </a:p>
          <a:p>
            <a:r>
              <a:rPr lang="es-ES" dirty="0" smtClean="0"/>
              <a:t>Presupuesto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Usuarios</a:t>
            </a:r>
          </a:p>
          <a:p>
            <a:endParaRPr lang="es-ES" dirty="0" smtClean="0"/>
          </a:p>
          <a:p>
            <a:r>
              <a:rPr lang="es-ES" dirty="0" smtClean="0"/>
              <a:t>Proyectos</a:t>
            </a:r>
          </a:p>
          <a:p>
            <a:endParaRPr lang="es-ES" dirty="0" smtClean="0"/>
          </a:p>
          <a:p>
            <a:r>
              <a:rPr lang="es-ES" dirty="0" smtClean="0"/>
              <a:t>Búsqueda</a:t>
            </a:r>
          </a:p>
          <a:p>
            <a:endParaRPr lang="es-ES" dirty="0" smtClean="0"/>
          </a:p>
          <a:p>
            <a:r>
              <a:rPr lang="es-ES" dirty="0" smtClean="0"/>
              <a:t>Interfaz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 -&gt;USUARIOS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Registro de usuarios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Identificación de usuarios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Sistema de amistad entre usuarios</a:t>
            </a:r>
          </a:p>
          <a:p>
            <a:endParaRPr lang="es-ES" dirty="0" smtClean="0"/>
          </a:p>
          <a:p>
            <a:r>
              <a:rPr lang="es-ES" dirty="0" smtClean="0"/>
              <a:t>Sistema de recomendaciones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Visualización de proyectos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Recomendaciones personalizadas</a:t>
            </a:r>
          </a:p>
          <a:p>
            <a:endParaRPr lang="es-ES" dirty="0" smtClean="0"/>
          </a:p>
          <a:p>
            <a:r>
              <a:rPr lang="es-ES" dirty="0" smtClean="0"/>
              <a:t>Acceso a las funcionalidades completas</a:t>
            </a:r>
          </a:p>
          <a:p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REQUISITOS-&gt; PROYECTOS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Creación de proyectos</a:t>
            </a:r>
          </a:p>
          <a:p>
            <a:endParaRPr lang="es-ES" dirty="0" smtClean="0"/>
          </a:p>
          <a:p>
            <a:r>
              <a:rPr lang="es-ES" dirty="0" smtClean="0"/>
              <a:t>Identificación de proyectos</a:t>
            </a:r>
          </a:p>
          <a:p>
            <a:endParaRPr lang="es-ES" dirty="0" smtClean="0"/>
          </a:p>
          <a:p>
            <a:r>
              <a:rPr lang="es-ES" dirty="0" smtClean="0"/>
              <a:t>Reconocimiento de usuarios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Visualización de proyectos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Añadir pistas</a:t>
            </a:r>
          </a:p>
          <a:p>
            <a:endParaRPr lang="es-ES" dirty="0" smtClean="0"/>
          </a:p>
          <a:p>
            <a:r>
              <a:rPr lang="es-ES" dirty="0" smtClean="0"/>
              <a:t>Eliminar pistas</a:t>
            </a:r>
          </a:p>
          <a:p>
            <a:endParaRPr lang="es-ES" dirty="0" smtClean="0"/>
          </a:p>
          <a:p>
            <a:r>
              <a:rPr lang="es-ES" dirty="0" smtClean="0"/>
              <a:t>Mezclar varias pistas</a:t>
            </a:r>
          </a:p>
          <a:p>
            <a:endParaRPr lang="es-ES" dirty="0" smtClean="0"/>
          </a:p>
          <a:p>
            <a:r>
              <a:rPr lang="es-ES" dirty="0" smtClean="0"/>
              <a:t>Descargar la mezcla</a:t>
            </a:r>
          </a:p>
          <a:p>
            <a:endParaRPr lang="es-ES" dirty="0" smtClean="0"/>
          </a:p>
          <a:p>
            <a:r>
              <a:rPr lang="es-ES" dirty="0" smtClean="0"/>
              <a:t>Comentar y valorar</a:t>
            </a:r>
            <a:endParaRPr lang="es-E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1800</TotalTime>
  <Words>882</Words>
  <Application>Microsoft Office PowerPoint</Application>
  <PresentationFormat>Presentación en pantalla (4:3)</PresentationFormat>
  <Paragraphs>278</Paragraphs>
  <Slides>30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Civil</vt:lpstr>
      <vt:lpstr>Diseño personalizado</vt:lpstr>
      <vt:lpstr>MIXCROWD</vt:lpstr>
      <vt:lpstr>ÍNDICE</vt:lpstr>
      <vt:lpstr>INTRODUCCIÓN</vt:lpstr>
      <vt:lpstr>ÍNDICE</vt:lpstr>
      <vt:lpstr>EQUIPO TÉCNICO</vt:lpstr>
      <vt:lpstr>ÍNDICE</vt:lpstr>
      <vt:lpstr>ANÁLISIS DE REQUISITOS</vt:lpstr>
      <vt:lpstr>ANÁLISIS DE REQUISITOS -&gt;USUARIOS</vt:lpstr>
      <vt:lpstr>ANÁLISIS DE REQUISITOS-&gt; PROYECTOS</vt:lpstr>
      <vt:lpstr>ANÁLISIS DE REQUISITOS</vt:lpstr>
      <vt:lpstr>ÍNDICE</vt:lpstr>
      <vt:lpstr>PLAN DE TRABAJO</vt:lpstr>
      <vt:lpstr>ÍNDICE</vt:lpstr>
      <vt:lpstr>ORGANIZACIÓN DEL PROYECTO</vt:lpstr>
      <vt:lpstr>ÍNDICE</vt:lpstr>
      <vt:lpstr>GESTIÓN DE PROCESOS</vt:lpstr>
      <vt:lpstr>ÍNDICE</vt:lpstr>
      <vt:lpstr>GESTIÓN DE PLANES</vt:lpstr>
      <vt:lpstr>GESTIÓN DE PLANES</vt:lpstr>
      <vt:lpstr>GESTIÓN DE PLANES</vt:lpstr>
      <vt:lpstr>ÍNDICE</vt:lpstr>
      <vt:lpstr>DIAGRAMA DE GANTT</vt:lpstr>
      <vt:lpstr>ÍNDICE</vt:lpstr>
      <vt:lpstr>DISEÑO DEL SISTEMA</vt:lpstr>
      <vt:lpstr>DISEÑO DEL SISTEMA</vt:lpstr>
      <vt:lpstr>DISEÑO DEL SISTEMA</vt:lpstr>
      <vt:lpstr>DISEÑO DEL SISTEMA</vt:lpstr>
      <vt:lpstr>ÍNDICE</vt:lpstr>
      <vt:lpstr>PRESUPUESTO</vt:lpstr>
      <vt:lpstr>MIXCROWD</vt:lpstr>
    </vt:vector>
  </TitlesOfParts>
  <Company>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MIXCROWD</dc:title>
  <dc:creator>PORTATIL</dc:creator>
  <cp:lastModifiedBy>PORTATIL</cp:lastModifiedBy>
  <cp:revision>40</cp:revision>
  <dcterms:created xsi:type="dcterms:W3CDTF">2018-05-26T09:53:55Z</dcterms:created>
  <dcterms:modified xsi:type="dcterms:W3CDTF">2018-05-27T15:54:35Z</dcterms:modified>
</cp:coreProperties>
</file>