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tiff" ContentType="image/tif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1" r:id="rId6"/>
    <p:sldId id="260" r:id="rId7"/>
    <p:sldId id="261" r:id="rId8"/>
    <p:sldId id="262" r:id="rId9"/>
    <p:sldId id="264" r:id="rId10"/>
    <p:sldId id="263" r:id="rId11"/>
    <p:sldId id="265" r:id="rId12"/>
    <p:sldId id="266" r:id="rId13"/>
    <p:sldId id="267" r:id="rId14"/>
    <p:sldId id="268" r:id="rId15"/>
    <p:sldId id="269" r:id="rId16"/>
    <p:sldId id="270"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32" autoAdjust="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0BEE4-3770-41E1-836B-22AE66700C10}" type="datetimeFigureOut">
              <a:rPr lang="es-ES" smtClean="0"/>
              <a:pPr/>
              <a:t>25/05/2016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896FD1-B123-4813-80AD-27D9645EAC1C}"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2</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 xmlns:p14="http://schemas.microsoft.com/office/powerpoint/2010/main" val="1681692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extLst>
      <p:ext uri="{BB962C8B-B14F-4D97-AF65-F5344CB8AC3E}">
        <p14:creationId xmlns=""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13</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extLst>
      <p:ext uri="{BB962C8B-B14F-4D97-AF65-F5344CB8AC3E}">
        <p14:creationId xmlns="" xmlns:p14="http://schemas.microsoft.com/office/powerpoint/2010/main"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14</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extLst>
      <p:ext uri="{BB962C8B-B14F-4D97-AF65-F5344CB8AC3E}">
        <p14:creationId xmlns="" xmlns:p14="http://schemas.microsoft.com/office/powerpoint/2010/main" val="78336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15</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extLst>
      <p:ext uri="{BB962C8B-B14F-4D97-AF65-F5344CB8AC3E}">
        <p14:creationId xmlns="" xmlns:p14="http://schemas.microsoft.com/office/powerpoint/2010/main" val="110252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ED99A-53B4-4F2F-97EA-AE9BCA43E0BA}" type="slidenum">
              <a:rPr lang="en-US"/>
              <a:pPr/>
              <a:t>16</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s-ES"/>
          </a:p>
        </p:txBody>
      </p:sp>
    </p:spTree>
    <p:extLst>
      <p:ext uri="{BB962C8B-B14F-4D97-AF65-F5344CB8AC3E}">
        <p14:creationId xmlns="" xmlns:p14="http://schemas.microsoft.com/office/powerpoint/2010/main" val="204489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3</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dirty="0"/>
          </a:p>
        </p:txBody>
      </p:sp>
    </p:spTree>
    <p:extLst>
      <p:ext uri="{BB962C8B-B14F-4D97-AF65-F5344CB8AC3E}">
        <p14:creationId xmlns="" xmlns:p14="http://schemas.microsoft.com/office/powerpoint/2010/main" val="171463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4</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 xmlns:p14="http://schemas.microsoft.com/office/powerpoint/2010/main" val="195774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5</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7</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9</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extLst>
      <p:ext uri="{BB962C8B-B14F-4D97-AF65-F5344CB8AC3E}">
        <p14:creationId xmlns="" xmlns:p14="http://schemas.microsoft.com/office/powerpoint/2010/main" val="118964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10</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extLst>
      <p:ext uri="{BB962C8B-B14F-4D97-AF65-F5344CB8AC3E}">
        <p14:creationId xmlns="" xmlns:p14="http://schemas.microsoft.com/office/powerpoint/2010/main" val="59651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6473B-47D4-4332-8E37-A9753E412BF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7 Rectángulo"/>
          <p:cNvSpPr/>
          <p:nvPr/>
        </p:nvSpPr>
        <p:spPr>
          <a:xfrm>
            <a:off x="6444208" y="4965556"/>
            <a:ext cx="2699792" cy="1477328"/>
          </a:xfrm>
          <a:prstGeom prst="rect">
            <a:avLst/>
          </a:prstGeom>
          <a:solidFill>
            <a:schemeClr val="accent5">
              <a:lumMod val="75000"/>
              <a:alpha val="90000"/>
            </a:schemeClr>
          </a:solidFill>
        </p:spPr>
        <p:txBody>
          <a:bodyPr wrap="square">
            <a:spAutoFit/>
          </a:bodyPr>
          <a:lstStyle/>
          <a:p>
            <a:endParaRPr lang="es-ES" sz="500" b="1" cap="all" dirty="0" smtClean="0">
              <a:solidFill>
                <a:schemeClr val="bg1"/>
              </a:solidFill>
              <a:latin typeface="Roboto" pitchFamily="2" charset="0"/>
              <a:ea typeface="Roboto" pitchFamily="2" charset="0"/>
            </a:endParaRPr>
          </a:p>
          <a:p>
            <a:r>
              <a:rPr lang="es-ES" sz="1600" b="1" cap="all" dirty="0" smtClean="0">
                <a:solidFill>
                  <a:schemeClr val="bg1"/>
                </a:solidFill>
                <a:latin typeface="Roboto" pitchFamily="2" charset="0"/>
                <a:ea typeface="Roboto" pitchFamily="2" charset="0"/>
              </a:rPr>
              <a:t>     Daniel </a:t>
            </a:r>
            <a:r>
              <a:rPr lang="es-ES" sz="1600" b="1" cap="all" dirty="0" err="1" smtClean="0">
                <a:solidFill>
                  <a:schemeClr val="bg1"/>
                </a:solidFill>
                <a:latin typeface="Roboto" pitchFamily="2" charset="0"/>
                <a:ea typeface="Roboto" pitchFamily="2" charset="0"/>
              </a:rPr>
              <a:t>Forcén</a:t>
            </a:r>
            <a:endParaRPr lang="es-ES" sz="1600" b="1" cap="all" dirty="0" smtClean="0">
              <a:solidFill>
                <a:schemeClr val="bg1"/>
              </a:solidFill>
              <a:latin typeface="Roboto" pitchFamily="2" charset="0"/>
              <a:ea typeface="Roboto" pitchFamily="2" charset="0"/>
            </a:endParaRPr>
          </a:p>
          <a:p>
            <a:r>
              <a:rPr lang="es-ES" sz="1600" b="1" cap="all" dirty="0" smtClean="0">
                <a:solidFill>
                  <a:schemeClr val="bg1"/>
                </a:solidFill>
                <a:latin typeface="Roboto" pitchFamily="2" charset="0"/>
                <a:ea typeface="Roboto" pitchFamily="2" charset="0"/>
              </a:rPr>
              <a:t>     Eduardo Ibáñez</a:t>
            </a:r>
          </a:p>
          <a:p>
            <a:r>
              <a:rPr lang="es-ES" sz="1600" b="1" cap="all" dirty="0" smtClean="0">
                <a:solidFill>
                  <a:schemeClr val="bg1"/>
                </a:solidFill>
                <a:latin typeface="Roboto" pitchFamily="2" charset="0"/>
                <a:ea typeface="Roboto" pitchFamily="2" charset="0"/>
              </a:rPr>
              <a:t>     Cristina Lahoz</a:t>
            </a:r>
          </a:p>
          <a:p>
            <a:r>
              <a:rPr lang="es-ES" sz="1600" b="1" cap="all" dirty="0" smtClean="0">
                <a:solidFill>
                  <a:schemeClr val="bg1"/>
                </a:solidFill>
                <a:latin typeface="Roboto" pitchFamily="2" charset="0"/>
                <a:ea typeface="Roboto" pitchFamily="2" charset="0"/>
              </a:rPr>
              <a:t>     Patricia Lázaro</a:t>
            </a:r>
          </a:p>
          <a:p>
            <a:r>
              <a:rPr lang="es-ES" sz="1600" b="1" cap="all" dirty="0" smtClean="0">
                <a:solidFill>
                  <a:schemeClr val="bg1"/>
                </a:solidFill>
                <a:latin typeface="Roboto" pitchFamily="2" charset="0"/>
                <a:ea typeface="Roboto" pitchFamily="2" charset="0"/>
              </a:rPr>
              <a:t>     Jorge Martínez</a:t>
            </a:r>
          </a:p>
          <a:p>
            <a:endParaRPr lang="es-ES" sz="500" b="1" cap="all" dirty="0">
              <a:solidFill>
                <a:schemeClr val="bg1"/>
              </a:solidFill>
              <a:latin typeface="Roboto" pitchFamily="2" charset="0"/>
              <a:ea typeface="Roboto" pitchFamily="2" charset="0"/>
            </a:endParaRPr>
          </a:p>
        </p:txBody>
      </p:sp>
      <p:sp>
        <p:nvSpPr>
          <p:cNvPr id="23" name="Rectangle 2"/>
          <p:cNvSpPr>
            <a:spLocks noGrp="1" noChangeArrowheads="1"/>
          </p:cNvSpPr>
          <p:nvPr>
            <p:ph type="ctrTitle"/>
          </p:nvPr>
        </p:nvSpPr>
        <p:spPr>
          <a:xfrm>
            <a:off x="0" y="836712"/>
            <a:ext cx="4941938" cy="936104"/>
          </a:xfrm>
          <a:solidFill>
            <a:schemeClr val="accent5">
              <a:lumMod val="75000"/>
              <a:alpha val="80000"/>
            </a:schemeClr>
          </a:solidFill>
          <a:ln>
            <a:noFill/>
          </a:ln>
          <a:effectLst/>
        </p:spPr>
        <p:txBody>
          <a:bodyPr>
            <a:noAutofit/>
          </a:bodyPr>
          <a:lstStyle/>
          <a:p>
            <a:r>
              <a:rPr lang="en-US" sz="4500" dirty="0" err="1" smtClean="0">
                <a:solidFill>
                  <a:schemeClr val="bg1"/>
                </a:solidFill>
              </a:rPr>
              <a:t>SmartCampus</a:t>
            </a:r>
            <a:endParaRPr lang="en-US" sz="45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3" name="12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2" name="11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módulos</a:t>
            </a:r>
          </a:p>
        </p:txBody>
      </p:sp>
      <p:pic>
        <p:nvPicPr>
          <p:cNvPr id="1026" name="Picture 2" descr="C:\Users\Eduardo\Documents\LABIS\Documentacion-LabIS\Modelo de dominio\Dominio.jpg"/>
          <p:cNvPicPr>
            <a:picLocks noChangeAspect="1" noChangeArrowheads="1"/>
          </p:cNvPicPr>
          <p:nvPr/>
        </p:nvPicPr>
        <p:blipFill>
          <a:blip r:embed="rId3" cstate="print"/>
          <a:srcRect t="2089" b="3348"/>
          <a:stretch>
            <a:fillRect/>
          </a:stretch>
        </p:blipFill>
        <p:spPr bwMode="auto">
          <a:xfrm>
            <a:off x="1440596" y="1917384"/>
            <a:ext cx="6665928" cy="494061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5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7" name="6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módulos</a:t>
            </a:r>
          </a:p>
        </p:txBody>
      </p:sp>
      <p:pic>
        <p:nvPicPr>
          <p:cNvPr id="3074" name="Picture 2" descr="C:\Users\Eduardo\Documents\LABIS\Documentacion-LabIS\Modelo de dominio\PuertosyAdaptadores.jpg"/>
          <p:cNvPicPr>
            <a:picLocks noChangeAspect="1" noChangeArrowheads="1"/>
          </p:cNvPicPr>
          <p:nvPr/>
        </p:nvPicPr>
        <p:blipFill>
          <a:blip r:embed="rId2" cstate="print"/>
          <a:srcRect/>
          <a:stretch>
            <a:fillRect/>
          </a:stretch>
        </p:blipFill>
        <p:spPr bwMode="auto">
          <a:xfrm>
            <a:off x="151961" y="2708920"/>
            <a:ext cx="8812527" cy="2873650"/>
          </a:xfrm>
          <a:prstGeom prst="rect">
            <a:avLst/>
          </a:prstGeom>
          <a:noFill/>
        </p:spPr>
      </p:pic>
    </p:spTree>
    <p:extLst>
      <p:ext uri="{BB962C8B-B14F-4D97-AF65-F5344CB8AC3E}">
        <p14:creationId xmlns="" xmlns:p14="http://schemas.microsoft.com/office/powerpoint/2010/main" val="756898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4" name="13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3" name="12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módulos</a:t>
            </a:r>
          </a:p>
        </p:txBody>
      </p:sp>
      <p:pic>
        <p:nvPicPr>
          <p:cNvPr id="4098" name="Picture 2" descr="C:\Users\Eduardo\Documents\LABIS\Documentacion-LabIS\Modelo de dominio\HexaAplicacion.jpg"/>
          <p:cNvPicPr>
            <a:picLocks noChangeAspect="1" noChangeArrowheads="1"/>
          </p:cNvPicPr>
          <p:nvPr/>
        </p:nvPicPr>
        <p:blipFill>
          <a:blip r:embed="rId3" cstate="print"/>
          <a:srcRect/>
          <a:stretch>
            <a:fillRect/>
          </a:stretch>
        </p:blipFill>
        <p:spPr bwMode="auto">
          <a:xfrm>
            <a:off x="395536" y="3429000"/>
            <a:ext cx="8266518" cy="153083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11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1" name="10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a:t>
            </a:r>
            <a:r>
              <a:rPr lang="es-ES" sz="2600" dirty="0" err="1" smtClean="0">
                <a:solidFill>
                  <a:schemeClr val="bg1"/>
                </a:solidFill>
                <a:latin typeface="Roboto" pitchFamily="2" charset="0"/>
                <a:ea typeface="Roboto" pitchFamily="2" charset="0"/>
              </a:rPr>
              <a:t>CyC</a:t>
            </a:r>
            <a:endParaRPr lang="es-ES" sz="2600" dirty="0" smtClean="0">
              <a:solidFill>
                <a:schemeClr val="bg1"/>
              </a:solidFill>
              <a:latin typeface="Roboto" pitchFamily="2" charset="0"/>
              <a:ea typeface="Roboto" pitchFamily="2" charset="0"/>
            </a:endParaRPr>
          </a:p>
        </p:txBody>
      </p:sp>
      <p:pic>
        <p:nvPicPr>
          <p:cNvPr id="5122" name="Picture 2" descr="C:\Users\Eduardo\Documents\LABIS\Documentacion-LabIS\Modelo de dominio\CyC.jpg"/>
          <p:cNvPicPr>
            <a:picLocks noChangeAspect="1" noChangeArrowheads="1"/>
          </p:cNvPicPr>
          <p:nvPr/>
        </p:nvPicPr>
        <p:blipFill>
          <a:blip r:embed="rId3" cstate="print"/>
          <a:srcRect/>
          <a:stretch>
            <a:fillRect/>
          </a:stretch>
        </p:blipFill>
        <p:spPr bwMode="auto">
          <a:xfrm>
            <a:off x="184584" y="2348880"/>
            <a:ext cx="8851912" cy="392803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4 Imagen"/>
          <p:cNvPicPr/>
          <p:nvPr/>
        </p:nvPicPr>
        <p:blipFill>
          <a:blip r:embed="rId3" cstate="print">
            <a:extLst>
              <a:ext uri="{28A0092B-C50C-407E-A947-70E740481C1C}">
                <a14:useLocalDpi xmlns="" xmlns:a14="http://schemas.microsoft.com/office/drawing/2010/main" val="0"/>
              </a:ext>
            </a:extLst>
          </a:blip>
          <a:stretch>
            <a:fillRect/>
          </a:stretch>
        </p:blipFill>
        <p:spPr>
          <a:xfrm>
            <a:off x="107504" y="2276872"/>
            <a:ext cx="8892480" cy="4132581"/>
          </a:xfrm>
          <a:prstGeom prst="rect">
            <a:avLst/>
          </a:prstGeom>
        </p:spPr>
      </p:pic>
      <p:sp>
        <p:nvSpPr>
          <p:cNvPr id="9"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11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1" name="10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despliegue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6 Imagen"/>
          <p:cNvPicPr/>
          <p:nvPr/>
        </p:nvPicPr>
        <p:blipFill>
          <a:blip r:embed="rId3" cstate="print"/>
          <a:srcRect l="1887" t="2207" r="1887" b="2342"/>
          <a:stretch>
            <a:fillRect/>
          </a:stretch>
        </p:blipFill>
        <p:spPr>
          <a:xfrm>
            <a:off x="2627784" y="1916832"/>
            <a:ext cx="3960440" cy="4941168"/>
          </a:xfrm>
          <a:prstGeom prst="rect">
            <a:avLst/>
          </a:prstGeom>
          <a:noFill/>
          <a:ln>
            <a:noFill/>
          </a:ln>
        </p:spPr>
      </p:pic>
      <p:sp>
        <p:nvSpPr>
          <p:cNvPr id="11"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4" name="13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3" name="12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Mapa de navegación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347864" y="1340768"/>
            <a:ext cx="5796136"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smtClean="0">
                <a:ln>
                  <a:noFill/>
                </a:ln>
                <a:solidFill>
                  <a:schemeClr val="bg1"/>
                </a:solidFill>
                <a:effectLst/>
                <a:uLnTx/>
                <a:uFillTx/>
                <a:latin typeface="+mj-lt"/>
                <a:ea typeface="+mj-ea"/>
                <a:cs typeface="+mj-cs"/>
              </a:rPr>
              <a:t>¿</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Preguntas</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Rectángulo"/>
          <p:cNvSpPr/>
          <p:nvPr/>
        </p:nvSpPr>
        <p:spPr>
          <a:xfrm>
            <a:off x="611560" y="2204864"/>
            <a:ext cx="7920880" cy="3139321"/>
          </a:xfrm>
          <a:prstGeom prst="rect">
            <a:avLst/>
          </a:prstGeom>
        </p:spPr>
        <p:txBody>
          <a:bodyPr wrap="square">
            <a:spAutoFit/>
          </a:bodyPr>
          <a:lstStyle/>
          <a:p>
            <a:pPr algn="just"/>
            <a:r>
              <a:rPr lang="es-ES" sz="2200" b="1" dirty="0" err="1" smtClean="0">
                <a:latin typeface="Roboto" pitchFamily="2" charset="0"/>
                <a:ea typeface="Roboto" pitchFamily="2" charset="0"/>
              </a:rPr>
              <a:t>Smartcampus</a:t>
            </a:r>
            <a:r>
              <a:rPr lang="es-ES" sz="2200" dirty="0" smtClean="0">
                <a:latin typeface="Roboto" pitchFamily="2" charset="0"/>
                <a:ea typeface="Roboto" pitchFamily="2" charset="0"/>
              </a:rPr>
              <a:t> es una aplicación para dispositivos móviles que podrá interactuar con el edificio de un campus universitario con el fin de ayudar principalmente al personal trabajador contratado en la entidad, ya sea conserjes, profesores, guardias de seguridad, empleados de limpieza…</a:t>
            </a:r>
          </a:p>
          <a:p>
            <a:pPr algn="just"/>
            <a:endParaRPr lang="es-ES" sz="2200" dirty="0" smtClean="0">
              <a:latin typeface="Roboto" pitchFamily="2" charset="0"/>
              <a:ea typeface="Roboto" pitchFamily="2" charset="0"/>
            </a:endParaRPr>
          </a:p>
          <a:p>
            <a:pPr algn="just"/>
            <a:r>
              <a:rPr lang="es-ES" sz="2200" dirty="0" smtClean="0">
                <a:latin typeface="Roboto" pitchFamily="2" charset="0"/>
                <a:ea typeface="Roboto" pitchFamily="2" charset="0"/>
              </a:rPr>
              <a:t>También puede ser usada en menor medida por los estudiantes, para obtener información sobre el estado de los espacios del campus.</a:t>
            </a:r>
            <a:endParaRPr lang="es-ES" sz="2200" dirty="0">
              <a:latin typeface="Roboto" pitchFamily="2" charset="0"/>
              <a:ea typeface="Roboto" pitchFamily="2" charset="0"/>
            </a:endParaRPr>
          </a:p>
        </p:txBody>
      </p:sp>
      <p:sp>
        <p:nvSpPr>
          <p:cNvPr id="5"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Nuestra</a:t>
            </a:r>
            <a:r>
              <a:rPr kumimoji="0" lang="en-US" sz="4500" b="0" i="0" u="none" strike="noStrike" kern="1200" cap="none" spc="0" normalizeH="0" noProof="0" dirty="0" smtClean="0">
                <a:ln>
                  <a:noFill/>
                </a:ln>
                <a:solidFill>
                  <a:schemeClr val="bg1"/>
                </a:solidFill>
                <a:effectLst/>
                <a:uLnTx/>
                <a:uFillTx/>
                <a:latin typeface="+mj-lt"/>
                <a:ea typeface="+mj-ea"/>
                <a:cs typeface="+mj-cs"/>
              </a:rPr>
              <a:t> </a:t>
            </a:r>
            <a:r>
              <a:rPr kumimoji="0" lang="en-US" sz="4500" b="0" i="0" u="none" strike="noStrike" kern="1200" cap="none" spc="0" normalizeH="0" noProof="0" dirty="0" err="1" smtClean="0">
                <a:ln>
                  <a:noFill/>
                </a:ln>
                <a:solidFill>
                  <a:schemeClr val="bg1"/>
                </a:solidFill>
                <a:effectLst/>
                <a:uLnTx/>
                <a:uFillTx/>
                <a:latin typeface="+mj-lt"/>
                <a:ea typeface="+mj-ea"/>
                <a:cs typeface="+mj-cs"/>
              </a:rPr>
              <a:t>aplicación</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9" name="8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8" name="7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Introducción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467544" y="2145630"/>
            <a:ext cx="7920880" cy="923330"/>
          </a:xfrm>
          <a:prstGeom prst="rect">
            <a:avLst/>
          </a:prstGeom>
        </p:spPr>
        <p:txBody>
          <a:bodyPr wrap="square">
            <a:spAutoFit/>
          </a:bodyPr>
          <a:lstStyle/>
          <a:p>
            <a:pPr algn="just"/>
            <a:r>
              <a:rPr lang="es-ES" dirty="0" smtClean="0">
                <a:latin typeface="Roboto" pitchFamily="2" charset="0"/>
                <a:ea typeface="Roboto" pitchFamily="2" charset="0"/>
              </a:rPr>
              <a:t>Se han planificado dos lanzamientos, los cuales representan dos iteraciones. La primera iteración acaba el 15 de abril y la segunda iteración el 27 de mayo.</a:t>
            </a:r>
            <a:endParaRPr lang="es-ES" dirty="0">
              <a:latin typeface="Roboto" pitchFamily="2" charset="0"/>
              <a:ea typeface="Roboto" pitchFamily="2" charset="0"/>
            </a:endParaRPr>
          </a:p>
        </p:txBody>
      </p:sp>
      <p:sp>
        <p:nvSpPr>
          <p:cNvPr id="7" name="6 Rectángulo"/>
          <p:cNvSpPr/>
          <p:nvPr/>
        </p:nvSpPr>
        <p:spPr>
          <a:xfrm>
            <a:off x="323528" y="3302402"/>
            <a:ext cx="8496944" cy="2646878"/>
          </a:xfrm>
          <a:prstGeom prst="rect">
            <a:avLst/>
          </a:prstGeom>
        </p:spPr>
        <p:txBody>
          <a:bodyPr wrap="square">
            <a:spAutoFit/>
          </a:bodyPr>
          <a:lstStyle/>
          <a:p>
            <a:pPr lvl="0" algn="just">
              <a:spcAft>
                <a:spcPts val="1200"/>
              </a:spcAft>
              <a:buFont typeface="Arial" pitchFamily="34" charset="0"/>
              <a:buChar char="•"/>
            </a:pPr>
            <a:r>
              <a:rPr lang="es-ES" dirty="0" smtClean="0">
                <a:latin typeface="Roboto" pitchFamily="2" charset="0"/>
                <a:ea typeface="Roboto" pitchFamily="2" charset="0"/>
              </a:rPr>
              <a:t>El código y la documentación del proyecto se alojan en </a:t>
            </a:r>
            <a:r>
              <a:rPr lang="es-ES" dirty="0" err="1" smtClean="0">
                <a:latin typeface="Roboto" pitchFamily="2" charset="0"/>
                <a:ea typeface="Roboto" pitchFamily="2" charset="0"/>
              </a:rPr>
              <a:t>GitHub</a:t>
            </a:r>
            <a:r>
              <a:rPr lang="es-ES" dirty="0" smtClean="0">
                <a:latin typeface="Roboto" pitchFamily="2" charset="0"/>
                <a:ea typeface="Roboto" pitchFamily="2" charset="0"/>
              </a:rPr>
              <a:t>.</a:t>
            </a:r>
          </a:p>
          <a:p>
            <a:pPr lvl="0" algn="just">
              <a:spcAft>
                <a:spcPts val="1200"/>
              </a:spcAft>
              <a:buFont typeface="Arial" pitchFamily="34" charset="0"/>
              <a:buChar char="•"/>
            </a:pPr>
            <a:r>
              <a:rPr lang="es-ES" dirty="0" smtClean="0">
                <a:latin typeface="Roboto" pitchFamily="2" charset="0"/>
                <a:ea typeface="Roboto" pitchFamily="2" charset="0"/>
              </a:rPr>
              <a:t>Compilación y gestión de dependencias están basada en scripts.</a:t>
            </a:r>
          </a:p>
          <a:p>
            <a:pPr lvl="0" algn="just">
              <a:spcAft>
                <a:spcPts val="1200"/>
              </a:spcAft>
              <a:buFont typeface="Arial" pitchFamily="34" charset="0"/>
              <a:buChar char="•"/>
            </a:pPr>
            <a:r>
              <a:rPr lang="es-ES" dirty="0" smtClean="0">
                <a:latin typeface="Roboto" pitchFamily="2" charset="0"/>
                <a:ea typeface="Roboto" pitchFamily="2" charset="0"/>
              </a:rPr>
              <a:t>Se llevará un control de esfuerzos con las horas dedicadas por persona.</a:t>
            </a:r>
          </a:p>
          <a:p>
            <a:pPr lvl="0" algn="just">
              <a:spcAft>
                <a:spcPts val="1200"/>
              </a:spcAft>
              <a:buFont typeface="Arial" pitchFamily="34" charset="0"/>
              <a:buChar char="•"/>
            </a:pPr>
            <a:r>
              <a:rPr lang="es-ES" dirty="0" smtClean="0">
                <a:latin typeface="Roboto" pitchFamily="2" charset="0"/>
                <a:ea typeface="Roboto" pitchFamily="2" charset="0"/>
              </a:rPr>
              <a:t>La aplicación cumple adecuadamente con sus requisitos.</a:t>
            </a:r>
          </a:p>
          <a:p>
            <a:pPr lvl="0" algn="just">
              <a:spcAft>
                <a:spcPts val="1200"/>
              </a:spcAft>
              <a:buFont typeface="Arial" pitchFamily="34" charset="0"/>
              <a:buChar char="•"/>
            </a:pPr>
            <a:r>
              <a:rPr lang="es-ES" dirty="0" smtClean="0">
                <a:latin typeface="Roboto" pitchFamily="2" charset="0"/>
                <a:ea typeface="Roboto" pitchFamily="2" charset="0"/>
              </a:rPr>
              <a:t>La documentación arquitectural es la adecuada al momento del proyecto, refleja fielmente el sistema, e incluye al menos tres vistas: módulos, componentes-y-conectores, y despliegue del sistema.</a:t>
            </a:r>
          </a:p>
        </p:txBody>
      </p:sp>
      <p:sp>
        <p:nvSpPr>
          <p:cNvPr id="9"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10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5" name="4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Proceso seguido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539552" y="2000448"/>
            <a:ext cx="8064896" cy="4308872"/>
          </a:xfrm>
          <a:prstGeom prst="rect">
            <a:avLst/>
          </a:prstGeom>
        </p:spPr>
        <p:txBody>
          <a:bodyPr wrap="square">
            <a:spAutoFit/>
          </a:bodyPr>
          <a:lstStyle/>
          <a:p>
            <a:pPr algn="just">
              <a:spcAft>
                <a:spcPts val="1200"/>
              </a:spcAft>
              <a:buFont typeface="Arial" pitchFamily="34" charset="0"/>
              <a:buChar char="•"/>
            </a:pPr>
            <a:r>
              <a:rPr lang="es-ES" dirty="0" smtClean="0">
                <a:latin typeface="Roboto" pitchFamily="2" charset="0"/>
                <a:ea typeface="Roboto" pitchFamily="2" charset="0"/>
              </a:rPr>
              <a:t>Se </a:t>
            </a:r>
            <a:r>
              <a:rPr lang="es-ES" dirty="0" smtClean="0">
                <a:latin typeface="Roboto" pitchFamily="2" charset="0"/>
                <a:ea typeface="Roboto" pitchFamily="2" charset="0"/>
              </a:rPr>
              <a:t>usan adecuadamente estos conceptos de diseño dirigido por el dominio: entidades, objetos valor, agregados, factorías y repositorios.</a:t>
            </a:r>
          </a:p>
          <a:p>
            <a:pPr algn="just">
              <a:spcAft>
                <a:spcPts val="1200"/>
              </a:spcAft>
              <a:buFont typeface="Arial" pitchFamily="34" charset="0"/>
              <a:buChar char="•"/>
            </a:pPr>
            <a:r>
              <a:rPr lang="es-ES" dirty="0" smtClean="0">
                <a:latin typeface="Roboto" pitchFamily="2" charset="0"/>
                <a:ea typeface="Roboto" pitchFamily="2" charset="0"/>
              </a:rPr>
              <a:t>Se ha puesto en marcha y se usa un servicio de mapas tipo WMS con los edificios disponibles del campus Río Ebro. Los mapas de este servicio se superponen en el cliente sobre otro servicio externo (p.ej. Open </a:t>
            </a:r>
            <a:r>
              <a:rPr lang="es-ES" dirty="0" err="1" smtClean="0">
                <a:latin typeface="Roboto" pitchFamily="2" charset="0"/>
                <a:ea typeface="Roboto" pitchFamily="2" charset="0"/>
              </a:rPr>
              <a:t>Street</a:t>
            </a:r>
            <a:r>
              <a:rPr lang="es-ES" dirty="0" smtClean="0">
                <a:latin typeface="Roboto" pitchFamily="2" charset="0"/>
                <a:ea typeface="Roboto" pitchFamily="2" charset="0"/>
              </a:rPr>
              <a:t> </a:t>
            </a:r>
            <a:r>
              <a:rPr lang="es-ES" dirty="0" err="1" smtClean="0">
                <a:latin typeface="Roboto" pitchFamily="2" charset="0"/>
                <a:ea typeface="Roboto" pitchFamily="2" charset="0"/>
              </a:rPr>
              <a:t>Map</a:t>
            </a:r>
            <a:r>
              <a:rPr lang="es-ES" dirty="0" smtClean="0">
                <a:latin typeface="Roboto" pitchFamily="2" charset="0"/>
                <a:ea typeface="Roboto" pitchFamily="2" charset="0"/>
              </a:rPr>
              <a:t>) que proporcione un mapa de la zona.</a:t>
            </a:r>
          </a:p>
          <a:p>
            <a:pPr algn="just">
              <a:spcAft>
                <a:spcPts val="1200"/>
              </a:spcAft>
              <a:buFont typeface="Arial" pitchFamily="34" charset="0"/>
              <a:buChar char="•"/>
            </a:pPr>
            <a:r>
              <a:rPr lang="es-ES" dirty="0" smtClean="0">
                <a:latin typeface="Roboto" pitchFamily="2" charset="0"/>
                <a:ea typeface="Roboto" pitchFamily="2" charset="0"/>
              </a:rPr>
              <a:t>Cobertura de </a:t>
            </a:r>
            <a:r>
              <a:rPr lang="es-ES" dirty="0" err="1" smtClean="0">
                <a:latin typeface="Roboto" pitchFamily="2" charset="0"/>
                <a:ea typeface="Roboto" pitchFamily="2" charset="0"/>
              </a:rPr>
              <a:t>tests</a:t>
            </a:r>
            <a:r>
              <a:rPr lang="es-ES" dirty="0" smtClean="0">
                <a:latin typeface="Roboto" pitchFamily="2" charset="0"/>
                <a:ea typeface="Roboto" pitchFamily="2" charset="0"/>
              </a:rPr>
              <a:t> automáticos de al menos el 25% del código (unitarios y/o de integración).</a:t>
            </a:r>
          </a:p>
          <a:p>
            <a:pPr algn="just">
              <a:spcAft>
                <a:spcPts val="1200"/>
              </a:spcAft>
              <a:buFont typeface="Arial" pitchFamily="34" charset="0"/>
              <a:buChar char="•"/>
            </a:pPr>
            <a:r>
              <a:rPr lang="es-ES" dirty="0" smtClean="0">
                <a:latin typeface="Roboto" pitchFamily="2" charset="0"/>
                <a:ea typeface="Roboto" pitchFamily="2" charset="0"/>
              </a:rPr>
              <a:t>La documentación arquitectural incluye una discusión adecuada sobre razones arquitecturales</a:t>
            </a:r>
            <a:r>
              <a:rPr lang="es-ES" dirty="0" smtClean="0">
                <a:latin typeface="Roboto" pitchFamily="2" charset="0"/>
                <a:ea typeface="Roboto" pitchFamily="2" charset="0"/>
              </a:rPr>
              <a:t>.</a:t>
            </a:r>
          </a:p>
          <a:p>
            <a:pPr algn="just">
              <a:spcAft>
                <a:spcPts val="1200"/>
              </a:spcAft>
              <a:buFont typeface="Arial" pitchFamily="34" charset="0"/>
              <a:buChar char="•"/>
            </a:pPr>
            <a:r>
              <a:rPr lang="es-ES" dirty="0" smtClean="0">
                <a:latin typeface="Roboto" pitchFamily="2" charset="0"/>
                <a:ea typeface="Roboto" pitchFamily="2" charset="0"/>
              </a:rPr>
              <a:t>El modelo de dominio utiliza adecuadamente estos conceptos de diseño (dirigido por el dominio): servicios, paquetes, interfaces reveladoras, aserciones, funciones libres de efectos </a:t>
            </a:r>
            <a:r>
              <a:rPr lang="es-ES" dirty="0" smtClean="0">
                <a:latin typeface="Roboto" pitchFamily="2" charset="0"/>
                <a:ea typeface="Roboto" pitchFamily="2" charset="0"/>
              </a:rPr>
              <a:t>secundarios.</a:t>
            </a:r>
            <a:endParaRPr lang="es-ES" dirty="0" smtClean="0">
              <a:latin typeface="Roboto" pitchFamily="2" charset="0"/>
              <a:ea typeface="Roboto" pitchFamily="2" charset="0"/>
            </a:endParaRPr>
          </a:p>
        </p:txBody>
      </p:sp>
      <p:sp>
        <p:nvSpPr>
          <p:cNvPr id="7"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11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1" name="10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Proceso seguido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611560" y="2266414"/>
            <a:ext cx="7992888" cy="3754874"/>
          </a:xfrm>
          <a:prstGeom prst="rect">
            <a:avLst/>
          </a:prstGeom>
        </p:spPr>
        <p:txBody>
          <a:bodyPr wrap="square">
            <a:spAutoFit/>
          </a:bodyPr>
          <a:lstStyle/>
          <a:p>
            <a:pPr algn="just">
              <a:spcAft>
                <a:spcPts val="1200"/>
              </a:spcAft>
              <a:buFont typeface="Arial" pitchFamily="34" charset="0"/>
              <a:buChar char="•"/>
            </a:pPr>
            <a:r>
              <a:rPr lang="es-ES" dirty="0" smtClean="0">
                <a:latin typeface="Roboto" pitchFamily="2" charset="0"/>
                <a:ea typeface="Roboto" pitchFamily="2" charset="0"/>
              </a:rPr>
              <a:t>El </a:t>
            </a:r>
            <a:r>
              <a:rPr lang="es-ES" dirty="0" smtClean="0">
                <a:latin typeface="Roboto" pitchFamily="2" charset="0"/>
                <a:ea typeface="Roboto" pitchFamily="2" charset="0"/>
              </a:rPr>
              <a:t>estilo cartográfico de los edificios en el servicio de tipo WMS refleja el tipo de uso de cada espacio (por ejemplo, los laboratorios de un color, los despachos de otro, etc.)</a:t>
            </a:r>
          </a:p>
          <a:p>
            <a:pPr algn="just">
              <a:spcAft>
                <a:spcPts val="1200"/>
              </a:spcAft>
              <a:buFont typeface="Arial" pitchFamily="34" charset="0"/>
              <a:buChar char="•"/>
            </a:pPr>
            <a:r>
              <a:rPr lang="es-ES" dirty="0" smtClean="0">
                <a:latin typeface="Roboto" pitchFamily="2" charset="0"/>
                <a:ea typeface="Roboto" pitchFamily="2" charset="0"/>
              </a:rPr>
              <a:t>El modelo de dominio incluye alguna restricción o especificación correctamente implementada, y ésta se utiliza en alguna funcionalidad de la </a:t>
            </a:r>
            <a:r>
              <a:rPr lang="es-ES" dirty="0" smtClean="0">
                <a:latin typeface="Roboto" pitchFamily="2" charset="0"/>
                <a:ea typeface="Roboto" pitchFamily="2" charset="0"/>
              </a:rPr>
              <a:t>aplicación.</a:t>
            </a:r>
            <a:endParaRPr lang="es-ES" dirty="0" smtClean="0">
              <a:latin typeface="Roboto" pitchFamily="2" charset="0"/>
              <a:ea typeface="Roboto" pitchFamily="2" charset="0"/>
            </a:endParaRPr>
          </a:p>
          <a:p>
            <a:pPr algn="just">
              <a:spcAft>
                <a:spcPts val="1200"/>
              </a:spcAft>
              <a:buFont typeface="Arial" pitchFamily="34" charset="0"/>
              <a:buChar char="•"/>
            </a:pPr>
            <a:r>
              <a:rPr lang="es-ES" dirty="0" smtClean="0">
                <a:latin typeface="Roboto" pitchFamily="2" charset="0"/>
                <a:ea typeface="Roboto" pitchFamily="2" charset="0"/>
              </a:rPr>
              <a:t>La arquitectura del sistema es </a:t>
            </a:r>
            <a:r>
              <a:rPr lang="es-ES" dirty="0" smtClean="0">
                <a:latin typeface="Roboto" pitchFamily="2" charset="0"/>
                <a:ea typeface="Roboto" pitchFamily="2" charset="0"/>
              </a:rPr>
              <a:t>hexagonal.</a:t>
            </a:r>
          </a:p>
          <a:p>
            <a:pPr algn="just">
              <a:spcAft>
                <a:spcPts val="1200"/>
              </a:spcAft>
              <a:buFont typeface="Arial" pitchFamily="34" charset="0"/>
              <a:buChar char="•"/>
            </a:pPr>
            <a:r>
              <a:rPr lang="es-ES" dirty="0" smtClean="0">
                <a:latin typeface="Roboto" pitchFamily="2" charset="0"/>
                <a:ea typeface="Roboto" pitchFamily="2" charset="0"/>
              </a:rPr>
              <a:t>La </a:t>
            </a:r>
            <a:r>
              <a:rPr lang="es-ES" dirty="0" smtClean="0">
                <a:latin typeface="Roboto" pitchFamily="2" charset="0"/>
                <a:ea typeface="Roboto" pitchFamily="2" charset="0"/>
              </a:rPr>
              <a:t>aplicación permite hacer algún tipo de consulta que podamos clasificar como “Análisis SIG” y esto se documenta adecuadamente, haciendo referencia a conceptos vistos en </a:t>
            </a:r>
            <a:r>
              <a:rPr lang="es-ES" dirty="0" smtClean="0">
                <a:latin typeface="Roboto" pitchFamily="2" charset="0"/>
                <a:ea typeface="Roboto" pitchFamily="2" charset="0"/>
              </a:rPr>
              <a:t>teoría.</a:t>
            </a:r>
            <a:endParaRPr lang="es-ES" dirty="0" smtClean="0">
              <a:latin typeface="Roboto" pitchFamily="2" charset="0"/>
              <a:ea typeface="Roboto" pitchFamily="2" charset="0"/>
            </a:endParaRPr>
          </a:p>
          <a:p>
            <a:pPr algn="just">
              <a:spcAft>
                <a:spcPts val="1200"/>
              </a:spcAft>
              <a:buFont typeface="Arial" pitchFamily="34" charset="0"/>
              <a:buChar char="•"/>
            </a:pPr>
            <a:r>
              <a:rPr lang="es-ES" dirty="0" smtClean="0">
                <a:latin typeface="Roboto" pitchFamily="2" charset="0"/>
                <a:ea typeface="Roboto" pitchFamily="2" charset="0"/>
              </a:rPr>
              <a:t>El servicio de mapas WMS se ha teselado, y se usa así desde </a:t>
            </a:r>
            <a:r>
              <a:rPr lang="es-ES" dirty="0" smtClean="0">
                <a:latin typeface="Roboto" pitchFamily="2" charset="0"/>
                <a:ea typeface="Roboto" pitchFamily="2" charset="0"/>
              </a:rPr>
              <a:t>el cliente.</a:t>
            </a:r>
            <a:endParaRPr lang="es-ES" dirty="0" smtClean="0">
              <a:latin typeface="Roboto" pitchFamily="2" charset="0"/>
              <a:ea typeface="Roboto" pitchFamily="2" charset="0"/>
            </a:endParaRPr>
          </a:p>
        </p:txBody>
      </p:sp>
      <p:sp>
        <p:nvSpPr>
          <p:cNvPr id="7"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11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1" name="10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Proceso seguido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971600" y="2780928"/>
            <a:ext cx="7128792" cy="2246769"/>
          </a:xfrm>
          <a:prstGeom prst="rect">
            <a:avLst/>
          </a:prstGeom>
        </p:spPr>
        <p:txBody>
          <a:bodyPr wrap="square">
            <a:spAutoFit/>
          </a:bodyPr>
          <a:lstStyle/>
          <a:p>
            <a:pPr lvl="0" algn="just">
              <a:spcAft>
                <a:spcPts val="1200"/>
              </a:spcAft>
            </a:pPr>
            <a:r>
              <a:rPr lang="es-ES" sz="2000" b="1" dirty="0" smtClean="0">
                <a:latin typeface="Roboto" pitchFamily="2" charset="0"/>
                <a:ea typeface="Roboto" pitchFamily="2" charset="0"/>
              </a:rPr>
              <a:t>Daniel </a:t>
            </a:r>
            <a:r>
              <a:rPr lang="es-ES" sz="2000" b="1" dirty="0" err="1" smtClean="0">
                <a:latin typeface="Roboto" pitchFamily="2" charset="0"/>
                <a:ea typeface="Roboto" pitchFamily="2" charset="0"/>
              </a:rPr>
              <a:t>Forcén</a:t>
            </a:r>
            <a:r>
              <a:rPr lang="es-ES" sz="2000" b="1" dirty="0" smtClean="0">
                <a:latin typeface="Roboto" pitchFamily="2" charset="0"/>
                <a:ea typeface="Roboto" pitchFamily="2" charset="0"/>
              </a:rPr>
              <a:t>: </a:t>
            </a:r>
            <a:r>
              <a:rPr lang="es-ES" sz="2000" dirty="0" smtClean="0">
                <a:latin typeface="Roboto" pitchFamily="2" charset="0"/>
                <a:ea typeface="Roboto" pitchFamily="2" charset="0"/>
              </a:rPr>
              <a:t>Desarrollador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Eduardo Ibáñez:</a:t>
            </a:r>
            <a:r>
              <a:rPr lang="es-ES" sz="2000" dirty="0" smtClean="0">
                <a:latin typeface="Roboto" pitchFamily="2" charset="0"/>
                <a:ea typeface="Roboto" pitchFamily="2" charset="0"/>
              </a:rPr>
              <a:t> </a:t>
            </a:r>
            <a:r>
              <a:rPr lang="es-ES" sz="2000" dirty="0" err="1" smtClean="0">
                <a:latin typeface="Roboto" pitchFamily="2" charset="0"/>
                <a:ea typeface="Roboto" pitchFamily="2" charset="0"/>
              </a:rPr>
              <a:t>Scrum</a:t>
            </a:r>
            <a:r>
              <a:rPr lang="es-ES" sz="2000" dirty="0" smtClean="0">
                <a:latin typeface="Roboto" pitchFamily="2" charset="0"/>
                <a:ea typeface="Roboto" pitchFamily="2" charset="0"/>
              </a:rPr>
              <a:t> </a:t>
            </a:r>
            <a:r>
              <a:rPr lang="es-ES" sz="2000" dirty="0" err="1" smtClean="0">
                <a:latin typeface="Roboto" pitchFamily="2" charset="0"/>
                <a:ea typeface="Roboto" pitchFamily="2" charset="0"/>
              </a:rPr>
              <a:t>master</a:t>
            </a:r>
            <a:r>
              <a:rPr lang="es-ES" sz="2000" dirty="0" smtClean="0">
                <a:latin typeface="Roboto" pitchFamily="2" charset="0"/>
                <a:ea typeface="Roboto" pitchFamily="2" charset="0"/>
              </a:rPr>
              <a:t> y desarrollador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Cristina Lahoz: </a:t>
            </a:r>
            <a:r>
              <a:rPr lang="es-ES" sz="2000" dirty="0" smtClean="0">
                <a:latin typeface="Roboto" pitchFamily="2" charset="0"/>
                <a:ea typeface="Roboto" pitchFamily="2" charset="0"/>
              </a:rPr>
              <a:t>Desarrolladora de base de datos</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Patricia Lázaro:</a:t>
            </a:r>
            <a:r>
              <a:rPr lang="es-ES" sz="2000" dirty="0" smtClean="0">
                <a:latin typeface="Roboto" pitchFamily="2" charset="0"/>
                <a:ea typeface="Roboto" pitchFamily="2" charset="0"/>
              </a:rPr>
              <a:t> Desarrolladora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Jorge Martínez: </a:t>
            </a:r>
            <a:r>
              <a:rPr lang="es-ES" sz="2000" dirty="0" smtClean="0">
                <a:latin typeface="Roboto" pitchFamily="2" charset="0"/>
                <a:ea typeface="Roboto" pitchFamily="2" charset="0"/>
              </a:rPr>
              <a:t>Dueño de producto y desarrollador </a:t>
            </a:r>
            <a:r>
              <a:rPr lang="es-ES" sz="2000" dirty="0" err="1" smtClean="0">
                <a:latin typeface="Roboto" pitchFamily="2" charset="0"/>
                <a:ea typeface="Roboto" pitchFamily="2" charset="0"/>
              </a:rPr>
              <a:t>front-end</a:t>
            </a:r>
            <a:endParaRPr lang="es-ES" sz="2000" dirty="0" smtClean="0">
              <a:latin typeface="Roboto" pitchFamily="2" charset="0"/>
              <a:ea typeface="Roboto" pitchFamily="2" charset="0"/>
            </a:endParaRPr>
          </a:p>
        </p:txBody>
      </p:sp>
      <p:sp>
        <p:nvSpPr>
          <p:cNvPr id="8"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10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0" name="9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Roles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467544" y="2060848"/>
            <a:ext cx="8496000" cy="4093428"/>
          </a:xfrm>
          <a:prstGeom prst="rect">
            <a:avLst/>
          </a:prstGeom>
        </p:spPr>
        <p:txBody>
          <a:bodyPr wrap="square">
            <a:spAutoFit/>
          </a:bodyPr>
          <a:lstStyle/>
          <a:p>
            <a:pPr lvl="0" algn="just">
              <a:spcAft>
                <a:spcPts val="1200"/>
              </a:spcAft>
              <a:buFont typeface="Arial" pitchFamily="34" charset="0"/>
              <a:buChar char="•"/>
            </a:pPr>
            <a:r>
              <a:rPr lang="es-ES" sz="2000" dirty="0" smtClean="0">
                <a:latin typeface="Roboto" pitchFamily="2" charset="0"/>
                <a:ea typeface="Roboto" pitchFamily="2" charset="0"/>
              </a:rPr>
              <a:t>Mostrar mapa global.</a:t>
            </a:r>
          </a:p>
          <a:p>
            <a:pPr lvl="0" algn="just">
              <a:spcAft>
                <a:spcPts val="1200"/>
              </a:spcAft>
              <a:buFont typeface="Arial" pitchFamily="34" charset="0"/>
              <a:buChar char="•"/>
            </a:pPr>
            <a:r>
              <a:rPr lang="es-ES" sz="2000" dirty="0" smtClean="0">
                <a:latin typeface="Roboto" pitchFamily="2" charset="0"/>
                <a:ea typeface="Roboto" pitchFamily="2" charset="0"/>
              </a:rPr>
              <a:t>Crear mapa de los edificios.</a:t>
            </a:r>
          </a:p>
          <a:p>
            <a:pPr lvl="0" algn="just">
              <a:spcAft>
                <a:spcPts val="1200"/>
              </a:spcAft>
              <a:buFont typeface="Arial" pitchFamily="34" charset="0"/>
              <a:buChar char="•"/>
            </a:pPr>
            <a:r>
              <a:rPr lang="es-ES" sz="2000" dirty="0" smtClean="0">
                <a:latin typeface="Roboto" pitchFamily="2" charset="0"/>
                <a:ea typeface="Roboto" pitchFamily="2" charset="0"/>
              </a:rPr>
              <a:t>Interactuar con el mapa de edificios.</a:t>
            </a:r>
          </a:p>
          <a:p>
            <a:pPr lvl="0" algn="just">
              <a:spcAft>
                <a:spcPts val="1200"/>
              </a:spcAft>
              <a:buFont typeface="Arial" pitchFamily="34" charset="0"/>
              <a:buChar char="•"/>
            </a:pPr>
            <a:r>
              <a:rPr lang="es-ES" sz="2000" dirty="0" smtClean="0">
                <a:latin typeface="Roboto" pitchFamily="2" charset="0"/>
                <a:ea typeface="Roboto" pitchFamily="2" charset="0"/>
              </a:rPr>
              <a:t>Localizar puntos y espacios de interés en el mapa de edificios.</a:t>
            </a:r>
          </a:p>
          <a:p>
            <a:pPr lvl="0" algn="just">
              <a:spcAft>
                <a:spcPts val="1200"/>
              </a:spcAft>
              <a:buFont typeface="Arial" pitchFamily="34" charset="0"/>
              <a:buChar char="•"/>
            </a:pPr>
            <a:r>
              <a:rPr lang="es-ES" sz="2000" dirty="0" smtClean="0">
                <a:latin typeface="Roboto" pitchFamily="2" charset="0"/>
                <a:ea typeface="Roboto" pitchFamily="2" charset="0"/>
              </a:rPr>
              <a:t>Simular sensores (luz, temperatura, presencia…).</a:t>
            </a:r>
          </a:p>
          <a:p>
            <a:pPr lvl="0" algn="just">
              <a:spcAft>
                <a:spcPts val="1200"/>
              </a:spcAft>
              <a:buFont typeface="Arial" pitchFamily="34" charset="0"/>
              <a:buChar char="•"/>
            </a:pPr>
            <a:r>
              <a:rPr lang="es-ES" sz="2000" dirty="0" smtClean="0">
                <a:latin typeface="Roboto" pitchFamily="2" charset="0"/>
                <a:ea typeface="Roboto" pitchFamily="2" charset="0"/>
              </a:rPr>
              <a:t>Mostrar capas de información.</a:t>
            </a:r>
          </a:p>
          <a:p>
            <a:pPr lvl="0" algn="just">
              <a:spcAft>
                <a:spcPts val="1200"/>
              </a:spcAft>
              <a:buFont typeface="Arial" pitchFamily="34" charset="0"/>
              <a:buChar char="•"/>
            </a:pPr>
            <a:r>
              <a:rPr lang="es-ES" sz="2000" dirty="0" smtClean="0">
                <a:latin typeface="Roboto" pitchFamily="2" charset="0"/>
                <a:ea typeface="Roboto" pitchFamily="2" charset="0"/>
              </a:rPr>
              <a:t>Interactuar con las capas.</a:t>
            </a:r>
          </a:p>
          <a:p>
            <a:pPr lvl="0" algn="just">
              <a:spcAft>
                <a:spcPts val="1200"/>
              </a:spcAft>
              <a:buFont typeface="Arial" pitchFamily="34" charset="0"/>
              <a:buChar char="•"/>
            </a:pPr>
            <a:r>
              <a:rPr lang="es-ES" sz="2000" dirty="0" smtClean="0">
                <a:latin typeface="Roboto" pitchFamily="2" charset="0"/>
                <a:ea typeface="Roboto" pitchFamily="2" charset="0"/>
              </a:rPr>
              <a:t>Funcionalidades de los espacios y edificios (cerrar puertas, ventanas…).</a:t>
            </a:r>
          </a:p>
          <a:p>
            <a:pPr lvl="0" algn="just">
              <a:spcAft>
                <a:spcPts val="1200"/>
              </a:spcAft>
              <a:buFont typeface="Arial" pitchFamily="34" charset="0"/>
              <a:buChar char="•"/>
            </a:pPr>
            <a:r>
              <a:rPr lang="es-ES" sz="2000" dirty="0" smtClean="0">
                <a:latin typeface="Roboto" pitchFamily="2" charset="0"/>
                <a:ea typeface="Roboto" pitchFamily="2" charset="0"/>
              </a:rPr>
              <a:t>Buscador de puntos de interés.</a:t>
            </a:r>
          </a:p>
        </p:txBody>
      </p:sp>
      <p:sp>
        <p:nvSpPr>
          <p:cNvPr id="8"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10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0" name="9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Tareas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7" name="6 Tabla"/>
          <p:cNvGraphicFramePr>
            <a:graphicFrameLocks noGrp="1"/>
          </p:cNvGraphicFramePr>
          <p:nvPr>
            <p:extLst>
              <p:ext uri="{D42A27DB-BD31-4B8C-83A1-F6EECF244321}">
                <p14:modId xmlns="" xmlns:p14="http://schemas.microsoft.com/office/powerpoint/2010/main" val="855636226"/>
              </p:ext>
            </p:extLst>
          </p:nvPr>
        </p:nvGraphicFramePr>
        <p:xfrm>
          <a:off x="539549" y="2166704"/>
          <a:ext cx="8208915" cy="4358640"/>
        </p:xfrm>
        <a:graphic>
          <a:graphicData uri="http://schemas.openxmlformats.org/drawingml/2006/table">
            <a:tbl>
              <a:tblPr/>
              <a:tblGrid>
                <a:gridCol w="1641783"/>
                <a:gridCol w="1641783"/>
                <a:gridCol w="1641783"/>
                <a:gridCol w="1641783"/>
                <a:gridCol w="1641783"/>
              </a:tblGrid>
              <a:tr h="335280">
                <a:tc>
                  <a:txBody>
                    <a:bodyPr/>
                    <a:lstStyle/>
                    <a:p>
                      <a:pPr algn="ctr"/>
                      <a:r>
                        <a:rPr lang="es-ES" sz="1400" b="1" cap="all" baseline="0" dirty="0">
                          <a:latin typeface="Roboto" pitchFamily="2" charset="0"/>
                          <a:ea typeface="Roboto" pitchFamily="2" charset="0"/>
                        </a:rPr>
                        <a:t>Jorge Martínez</a:t>
                      </a:r>
                      <a:endParaRPr lang="es-ES" sz="1400" cap="all" baseline="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Cristina Lahoz</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Patricia Lázaro</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Eduardo Ibañez</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dirty="0">
                          <a:latin typeface="Roboto" pitchFamily="2" charset="0"/>
                          <a:ea typeface="Roboto" pitchFamily="2" charset="0"/>
                        </a:rPr>
                        <a:t>Daniel </a:t>
                      </a:r>
                      <a:r>
                        <a:rPr lang="es-ES" sz="1400" b="1" cap="all" baseline="0" dirty="0" err="1">
                          <a:latin typeface="Roboto" pitchFamily="2" charset="0"/>
                          <a:ea typeface="Roboto" pitchFamily="2" charset="0"/>
                        </a:rPr>
                        <a:t>Forcen</a:t>
                      </a:r>
                      <a:endParaRPr lang="es-ES" sz="1400" cap="all" baseline="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r>
              <a:tr h="335280">
                <a:tc gridSpan="5">
                  <a:txBody>
                    <a:bodyPr/>
                    <a:lstStyle/>
                    <a:p>
                      <a:pPr algn="ctr"/>
                      <a:r>
                        <a:rPr lang="es-ES" sz="1600" b="1" dirty="0">
                          <a:latin typeface="Roboto" pitchFamily="2" charset="0"/>
                          <a:ea typeface="Roboto" pitchFamily="2" charset="0"/>
                        </a:rPr>
                        <a:t>Semanas del 15-FEB y </a:t>
                      </a:r>
                      <a:r>
                        <a:rPr lang="es-ES" sz="1600" b="1" dirty="0" smtClean="0">
                          <a:latin typeface="Roboto" pitchFamily="2" charset="0"/>
                          <a:ea typeface="Roboto" pitchFamily="2" charset="0"/>
                        </a:rPr>
                        <a:t>22-FEB</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dirty="0">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335280">
                <a:tc>
                  <a:txBody>
                    <a:bodyPr/>
                    <a:lstStyle/>
                    <a:p>
                      <a:pPr algn="ctr"/>
                      <a:r>
                        <a:rPr lang="es-ES" sz="1600" dirty="0">
                          <a:latin typeface="Roboto" pitchFamily="2" charset="0"/>
                          <a:ea typeface="Roboto" pitchFamily="2" charset="0"/>
                        </a:rPr>
                        <a:t>9,5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6,5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2,5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3,5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4,5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gridSpan="5">
                  <a:txBody>
                    <a:bodyPr/>
                    <a:lstStyle/>
                    <a:p>
                      <a:pPr algn="ctr"/>
                      <a:r>
                        <a:rPr lang="es-ES" sz="1600" b="1" dirty="0">
                          <a:latin typeface="Roboto" pitchFamily="2" charset="0"/>
                          <a:ea typeface="Roboto" pitchFamily="2" charset="0"/>
                        </a:rPr>
                        <a:t>Semanas del 29-FEB y 7-MAR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335280">
                <a:tc>
                  <a:txBody>
                    <a:bodyPr/>
                    <a:lstStyle/>
                    <a:p>
                      <a:pPr algn="ctr"/>
                      <a:r>
                        <a:rPr lang="es-ES" sz="1600">
                          <a:latin typeface="Roboto" pitchFamily="2" charset="0"/>
                          <a:ea typeface="Roboto" pitchFamily="2" charset="0"/>
                        </a:rPr>
                        <a:t>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1,5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8</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4</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1,5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gridSpan="5">
                  <a:txBody>
                    <a:bodyPr/>
                    <a:lstStyle/>
                    <a:p>
                      <a:pPr algn="ctr"/>
                      <a:r>
                        <a:rPr lang="es-ES" sz="1600" b="1" dirty="0">
                          <a:latin typeface="Roboto" pitchFamily="2" charset="0"/>
                          <a:ea typeface="Roboto" pitchFamily="2" charset="0"/>
                        </a:rPr>
                        <a:t>Semanas del 14-MAR, 21-MAR y 4-ABR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335280">
                <a:tc>
                  <a:txBody>
                    <a:bodyPr/>
                    <a:lstStyle/>
                    <a:p>
                      <a:pPr algn="ctr"/>
                      <a:r>
                        <a:rPr lang="es-ES" sz="1600">
                          <a:latin typeface="Roboto" pitchFamily="2" charset="0"/>
                          <a:ea typeface="Roboto" pitchFamily="2" charset="0"/>
                        </a:rPr>
                        <a:t>25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2</a:t>
                      </a:r>
                      <a:r>
                        <a:rPr lang="es-ES" sz="1600" dirty="0" smtClean="0">
                          <a:latin typeface="Roboto" pitchFamily="2" charset="0"/>
                          <a:ea typeface="Roboto" pitchFamily="2" charset="0"/>
                        </a:rPr>
                        <a:t>7,5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38</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20</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10</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gridSpan="5">
                  <a:txBody>
                    <a:bodyPr/>
                    <a:lstStyle/>
                    <a:p>
                      <a:pPr algn="ctr"/>
                      <a:r>
                        <a:rPr lang="es-ES" sz="1600" b="1" dirty="0">
                          <a:latin typeface="Roboto" pitchFamily="2" charset="0"/>
                          <a:ea typeface="Roboto" pitchFamily="2" charset="0"/>
                        </a:rPr>
                        <a:t>Semanas del 11-ABR y 18-ABR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335280">
                <a:tc>
                  <a:txBody>
                    <a:bodyPr/>
                    <a:lstStyle/>
                    <a:p>
                      <a:pPr algn="ctr"/>
                      <a:r>
                        <a:rPr lang="es-ES" sz="1600" dirty="0">
                          <a:latin typeface="Roboto" pitchFamily="2" charset="0"/>
                          <a:ea typeface="Roboto" pitchFamily="2" charset="0"/>
                        </a:rPr>
                        <a:t>4</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7,5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1,5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7</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smtClean="0">
                          <a:latin typeface="Roboto" pitchFamily="2" charset="0"/>
                          <a:ea typeface="Roboto" pitchFamily="2" charset="0"/>
                        </a:rPr>
                        <a:t>11,5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latin typeface="Roboto" pitchFamily="2" charset="0"/>
                          <a:ea typeface="Roboto" pitchFamily="2" charset="0"/>
                        </a:rPr>
                        <a:t>Semanas del 25-ABR y 2-MAY</a:t>
                      </a:r>
                      <a:endParaRPr lang="es-ES" sz="1600" dirty="0" smtClean="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a:txBody>
                    <a:bodyPr/>
                    <a:lstStyle/>
                    <a:p>
                      <a:pPr algn="ctr"/>
                      <a:r>
                        <a:rPr lang="es-ES" sz="1600" dirty="0" smtClean="0">
                          <a:latin typeface="Roboto" pitchFamily="2" charset="0"/>
                          <a:ea typeface="Roboto" pitchFamily="2" charset="0"/>
                        </a:rPr>
                        <a:t>9</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13,5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2</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9,5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6</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latin typeface="Roboto" pitchFamily="2" charset="0"/>
                          <a:ea typeface="Roboto" pitchFamily="2" charset="0"/>
                        </a:rPr>
                        <a:t>Semanas del 9-MAY, 16-MAY</a:t>
                      </a:r>
                      <a:r>
                        <a:rPr lang="es-ES" sz="1600" b="1" baseline="0" dirty="0" smtClean="0">
                          <a:latin typeface="Roboto" pitchFamily="2" charset="0"/>
                          <a:ea typeface="Roboto" pitchFamily="2" charset="0"/>
                        </a:rPr>
                        <a:t> y 23-MAY</a:t>
                      </a:r>
                      <a:endParaRPr lang="es-ES" sz="1600" dirty="0" smtClean="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a:txBody>
                    <a:bodyPr/>
                    <a:lstStyle/>
                    <a:p>
                      <a:pPr algn="ctr"/>
                      <a:r>
                        <a:rPr lang="es-ES" sz="1600" dirty="0" smtClean="0">
                          <a:latin typeface="Roboto" pitchFamily="2" charset="0"/>
                          <a:ea typeface="Roboto" pitchFamily="2" charset="0"/>
                        </a:rPr>
                        <a:t>7</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0</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3</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3</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6</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bl>
          </a:graphicData>
        </a:graphic>
      </p:graphicFrame>
      <p:sp>
        <p:nvSpPr>
          <p:cNvPr id="8"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10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0" name="9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Horas trabajadas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11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1" name="10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módulos</a:t>
            </a:r>
          </a:p>
        </p:txBody>
      </p:sp>
      <p:pic>
        <p:nvPicPr>
          <p:cNvPr id="2050" name="Picture 2" descr="C:\Users\Eduardo\Documents\LABIS\Documentacion-LabIS\Modelo de dominio\HexaModulos.jpg"/>
          <p:cNvPicPr>
            <a:picLocks noChangeAspect="1" noChangeArrowheads="1"/>
          </p:cNvPicPr>
          <p:nvPr/>
        </p:nvPicPr>
        <p:blipFill>
          <a:blip r:embed="rId3" cstate="print"/>
          <a:srcRect/>
          <a:stretch>
            <a:fillRect/>
          </a:stretch>
        </p:blipFill>
        <p:spPr bwMode="auto">
          <a:xfrm>
            <a:off x="2123729" y="1917384"/>
            <a:ext cx="4732055" cy="4932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688</Words>
  <Application>Microsoft Office PowerPoint</Application>
  <PresentationFormat>Presentación en pantalla (4:3)</PresentationFormat>
  <Paragraphs>124</Paragraphs>
  <Slides>16</Slides>
  <Notes>14</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SmartCampus</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Eduardo</dc:creator>
  <cp:lastModifiedBy>Eduardo</cp:lastModifiedBy>
  <cp:revision>14</cp:revision>
  <dcterms:created xsi:type="dcterms:W3CDTF">2016-05-25T16:41:58Z</dcterms:created>
  <dcterms:modified xsi:type="dcterms:W3CDTF">2016-05-25T19:39:36Z</dcterms:modified>
</cp:coreProperties>
</file>