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tiff" ContentType="image/tif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0" r:id="rId3"/>
    <p:sldId id="257" r:id="rId4"/>
    <p:sldId id="282" r:id="rId5"/>
    <p:sldId id="283" r:id="rId6"/>
    <p:sldId id="284" r:id="rId7"/>
    <p:sldId id="285" r:id="rId8"/>
    <p:sldId id="287" r:id="rId9"/>
    <p:sldId id="288" r:id="rId10"/>
    <p:sldId id="289" r:id="rId11"/>
    <p:sldId id="279" r:id="rId12"/>
    <p:sldId id="286" r:id="rId13"/>
    <p:sldId id="290" r:id="rId14"/>
    <p:sldId id="291" r:id="rId1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59D"/>
    <a:srgbClr val="35B19D"/>
    <a:srgbClr val="000000"/>
    <a:srgbClr val="FFFF00"/>
    <a:srgbClr val="B3D3EA"/>
    <a:srgbClr val="78AD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5596" autoAdjust="0"/>
  </p:normalViewPr>
  <p:slideViewPr>
    <p:cSldViewPr>
      <p:cViewPr>
        <p:scale>
          <a:sx n="75" d="100"/>
          <a:sy n="75" d="100"/>
        </p:scale>
        <p:origin x="-135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DBC2EF-8BCA-49DA-B387-DFEAACF1B233}" type="slidenum">
              <a:rPr lang="en-US"/>
              <a:pPr/>
              <a:t>‹Nº›</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3</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676400"/>
            <a:ext cx="7772400" cy="704850"/>
          </a:xfrm>
        </p:spPr>
        <p:txBody>
          <a:bodyPr/>
          <a:lstStyle>
            <a:lvl1pPr algn="r">
              <a:defRPr sz="3600"/>
            </a:lvl1pPr>
          </a:lstStyle>
          <a:p>
            <a:r>
              <a:rPr lang="es-ES" smtClean="0"/>
              <a:t>Haga clic para modificar el estilo de título del patrón</a:t>
            </a:r>
            <a:endParaRPr lang="en-US"/>
          </a:p>
        </p:txBody>
      </p:sp>
      <p:sp>
        <p:nvSpPr>
          <p:cNvPr id="3075" name="Rectangle 3"/>
          <p:cNvSpPr>
            <a:spLocks noGrp="1" noChangeArrowheads="1"/>
          </p:cNvSpPr>
          <p:nvPr>
            <p:ph type="subTitle" idx="1"/>
          </p:nvPr>
        </p:nvSpPr>
        <p:spPr>
          <a:xfrm>
            <a:off x="838200" y="2362200"/>
            <a:ext cx="7772400" cy="685800"/>
          </a:xfrm>
        </p:spPr>
        <p:txBody>
          <a:bodyPr/>
          <a:lstStyle>
            <a:lvl1pPr marL="0" indent="0" algn="r">
              <a:buFontTx/>
              <a:buNone/>
              <a:defRPr sz="2400"/>
            </a:lvl1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77000" y="1524000"/>
            <a:ext cx="1828800" cy="5029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990600" y="1524000"/>
            <a:ext cx="5334000" cy="5029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90600" y="22860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24400" y="22860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990600" y="22860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27984" y="1556792"/>
            <a:ext cx="4114354" cy="685800"/>
          </a:xfrm>
          <a:effectLst>
            <a:outerShdw dist="17961" dir="2700000" algn="ctr" rotWithShape="0">
              <a:schemeClr val="bg1"/>
            </a:outerShdw>
          </a:effectLst>
        </p:spPr>
        <p:txBody>
          <a:bodyPr/>
          <a:lstStyle/>
          <a:p>
            <a:r>
              <a:rPr lang="en-US" sz="4800" dirty="0" err="1" smtClean="0"/>
              <a:t>SmartCampus</a:t>
            </a:r>
            <a:endParaRPr lang="en-US" sz="4800" dirty="0"/>
          </a:p>
        </p:txBody>
      </p:sp>
      <p:sp>
        <p:nvSpPr>
          <p:cNvPr id="5" name="4 Rectángulo"/>
          <p:cNvSpPr/>
          <p:nvPr/>
        </p:nvSpPr>
        <p:spPr>
          <a:xfrm>
            <a:off x="611560" y="4904000"/>
            <a:ext cx="2232248" cy="1477328"/>
          </a:xfrm>
          <a:prstGeom prst="rect">
            <a:avLst/>
          </a:prstGeom>
        </p:spPr>
        <p:txBody>
          <a:bodyPr wrap="square">
            <a:spAutoFit/>
          </a:bodyPr>
          <a:lstStyle/>
          <a:p>
            <a:pPr algn="l"/>
            <a:r>
              <a:rPr lang="es-ES" sz="1800" cap="all" dirty="0" smtClean="0">
                <a:solidFill>
                  <a:schemeClr val="bg1"/>
                </a:solidFill>
                <a:latin typeface="Roboto" pitchFamily="2" charset="0"/>
                <a:ea typeface="Roboto" pitchFamily="2" charset="0"/>
              </a:rPr>
              <a:t>Daniel </a:t>
            </a:r>
            <a:r>
              <a:rPr lang="es-ES" sz="1800" cap="all" dirty="0" err="1" smtClean="0">
                <a:solidFill>
                  <a:schemeClr val="bg1"/>
                </a:solidFill>
                <a:latin typeface="Roboto" pitchFamily="2" charset="0"/>
                <a:ea typeface="Roboto" pitchFamily="2" charset="0"/>
              </a:rPr>
              <a:t>Forcén</a:t>
            </a:r>
            <a:endParaRPr lang="es-ES" sz="1800" cap="all" dirty="0" smtClean="0">
              <a:solidFill>
                <a:schemeClr val="bg1"/>
              </a:solidFill>
              <a:latin typeface="Roboto" pitchFamily="2" charset="0"/>
              <a:ea typeface="Roboto" pitchFamily="2" charset="0"/>
            </a:endParaRPr>
          </a:p>
          <a:p>
            <a:pPr algn="l"/>
            <a:r>
              <a:rPr lang="es-ES" sz="1800" cap="all" dirty="0" smtClean="0">
                <a:solidFill>
                  <a:schemeClr val="bg1"/>
                </a:solidFill>
                <a:latin typeface="Roboto" pitchFamily="2" charset="0"/>
                <a:ea typeface="Roboto" pitchFamily="2" charset="0"/>
              </a:rPr>
              <a:t>Eduardo Ibáñez</a:t>
            </a:r>
          </a:p>
          <a:p>
            <a:pPr algn="l"/>
            <a:r>
              <a:rPr lang="es-ES" sz="1800" cap="all" dirty="0" smtClean="0">
                <a:solidFill>
                  <a:schemeClr val="bg1"/>
                </a:solidFill>
                <a:latin typeface="Roboto" pitchFamily="2" charset="0"/>
                <a:ea typeface="Roboto" pitchFamily="2" charset="0"/>
              </a:rPr>
              <a:t>Cristina Lahoz</a:t>
            </a:r>
          </a:p>
          <a:p>
            <a:pPr algn="l"/>
            <a:r>
              <a:rPr lang="es-ES" sz="1800" cap="all" dirty="0" smtClean="0">
                <a:solidFill>
                  <a:schemeClr val="bg1"/>
                </a:solidFill>
                <a:latin typeface="Roboto" pitchFamily="2" charset="0"/>
                <a:ea typeface="Roboto" pitchFamily="2" charset="0"/>
              </a:rPr>
              <a:t>Patricia Lázaro</a:t>
            </a:r>
          </a:p>
          <a:p>
            <a:pPr algn="l"/>
            <a:r>
              <a:rPr lang="es-ES" sz="1800" cap="all" dirty="0" smtClean="0">
                <a:solidFill>
                  <a:schemeClr val="bg1"/>
                </a:solidFill>
                <a:latin typeface="Roboto" pitchFamily="2" charset="0"/>
                <a:ea typeface="Roboto" pitchFamily="2" charset="0"/>
              </a:rPr>
              <a:t>Jorge Martínez</a:t>
            </a:r>
            <a:endParaRPr lang="es-ES" sz="1800" cap="all"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endParaRPr lang="es-ES" dirty="0" smtClean="0">
              <a:solidFill>
                <a:schemeClr val="bg1"/>
              </a:solidFill>
              <a:latin typeface="Roboto" pitchFamily="2" charset="0"/>
              <a:ea typeface="Roboto" pitchFamily="2" charset="0"/>
            </a:endParaRPr>
          </a:p>
        </p:txBody>
      </p:sp>
      <p:pic>
        <p:nvPicPr>
          <p:cNvPr id="5" name="4 Imagen"/>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843808" y="1844824"/>
            <a:ext cx="4953000" cy="4953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pic>
        <p:nvPicPr>
          <p:cNvPr id="7" name="6 Imagen"/>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r="495" b="4743"/>
          <a:stretch>
            <a:fillRect/>
          </a:stretch>
        </p:blipFill>
        <p:spPr>
          <a:xfrm>
            <a:off x="1800200" y="1853023"/>
            <a:ext cx="7343800" cy="4888345"/>
          </a:xfrm>
          <a:prstGeom prst="rect">
            <a:avLst/>
          </a:prstGeom>
        </p:spPr>
      </p:pic>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COMPONENTES Y CONECTORES</a:t>
            </a:r>
            <a:endParaRPr lang="es-ES" dirty="0" smtClean="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DESPLIEGUE</a:t>
            </a:r>
            <a:endParaRPr lang="es-ES" dirty="0" smtClean="0">
              <a:solidFill>
                <a:schemeClr val="bg1"/>
              </a:solidFill>
              <a:latin typeface="Roboto" pitchFamily="2" charset="0"/>
              <a:ea typeface="Roboto" pitchFamily="2" charset="0"/>
            </a:endParaRPr>
          </a:p>
        </p:txBody>
      </p:sp>
      <p:pic>
        <p:nvPicPr>
          <p:cNvPr id="5" name="4 Imagen"/>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873884" y="2146617"/>
            <a:ext cx="7091886" cy="351463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MAPA DE NAVEGACIÓN</a:t>
            </a:r>
            <a:endParaRPr lang="es-ES" dirty="0" smtClean="0">
              <a:solidFill>
                <a:schemeClr val="bg1"/>
              </a:solidFill>
              <a:latin typeface="Roboto" pitchFamily="2" charset="0"/>
              <a:ea typeface="Roboto" pitchFamily="2" charset="0"/>
            </a:endParaRPr>
          </a:p>
        </p:txBody>
      </p:sp>
      <p:pic>
        <p:nvPicPr>
          <p:cNvPr id="7" name="6 Imagen"/>
          <p:cNvPicPr/>
          <p:nvPr/>
        </p:nvPicPr>
        <p:blipFill>
          <a:blip r:embed="rId4" cstate="print"/>
          <a:srcRect l="1887" t="2207" r="1887" b="2342"/>
          <a:stretch>
            <a:fillRect/>
          </a:stretch>
        </p:blipFill>
        <p:spPr>
          <a:xfrm>
            <a:off x="3203848" y="1800200"/>
            <a:ext cx="3960440" cy="5013176"/>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27984" y="1556792"/>
            <a:ext cx="4114354" cy="685800"/>
          </a:xfrm>
          <a:effectLst>
            <a:outerShdw dist="17961" dir="2700000" algn="ctr" rotWithShape="0">
              <a:schemeClr val="bg1"/>
            </a:outerShdw>
          </a:effectLst>
        </p:spPr>
        <p:txBody>
          <a:bodyPr/>
          <a:lstStyle/>
          <a:p>
            <a:r>
              <a:rPr lang="en-US" sz="4800" dirty="0" smtClean="0"/>
              <a:t>¿</a:t>
            </a:r>
            <a:r>
              <a:rPr lang="en-US" sz="4800" dirty="0" err="1" smtClean="0"/>
              <a:t>Preguntas</a:t>
            </a:r>
            <a:r>
              <a:rPr lang="en-US" sz="4800" dirty="0" smtClean="0"/>
              <a:t>?</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Nuestra</a:t>
            </a:r>
            <a:r>
              <a:rPr lang="en-US" dirty="0" smtClean="0"/>
              <a:t> </a:t>
            </a:r>
            <a:r>
              <a:rPr lang="en-US" dirty="0" err="1" smtClean="0"/>
              <a:t>aplicación</a:t>
            </a:r>
            <a:endParaRPr lang="en-US" dirty="0"/>
          </a:p>
        </p:txBody>
      </p:sp>
      <p:sp>
        <p:nvSpPr>
          <p:cNvPr id="4" name="3 Rectángulo"/>
          <p:cNvSpPr/>
          <p:nvPr/>
        </p:nvSpPr>
        <p:spPr>
          <a:xfrm>
            <a:off x="611560" y="2572449"/>
            <a:ext cx="7920880" cy="3139321"/>
          </a:xfrm>
          <a:prstGeom prst="rect">
            <a:avLst/>
          </a:prstGeom>
        </p:spPr>
        <p:txBody>
          <a:bodyPr wrap="square">
            <a:spAutoFit/>
          </a:bodyPr>
          <a:lstStyle/>
          <a:p>
            <a:pPr algn="just"/>
            <a:r>
              <a:rPr lang="es-ES" sz="2200" b="1" dirty="0" err="1" smtClean="0">
                <a:latin typeface="Roboto" pitchFamily="2" charset="0"/>
                <a:ea typeface="Roboto" pitchFamily="2" charset="0"/>
              </a:rPr>
              <a:t>Smartcampus</a:t>
            </a:r>
            <a:r>
              <a:rPr lang="es-ES" sz="2200" dirty="0" smtClean="0">
                <a:latin typeface="Roboto" pitchFamily="2" charset="0"/>
                <a:ea typeface="Roboto" pitchFamily="2" charset="0"/>
              </a:rPr>
              <a:t> es una aplicación para dispositivos </a:t>
            </a:r>
            <a:r>
              <a:rPr lang="es-ES" sz="2200" dirty="0" smtClean="0">
                <a:latin typeface="Roboto" pitchFamily="2" charset="0"/>
                <a:ea typeface="Roboto" pitchFamily="2" charset="0"/>
              </a:rPr>
              <a:t>móviles que podrá </a:t>
            </a:r>
            <a:r>
              <a:rPr lang="es-ES" sz="2200" dirty="0" smtClean="0">
                <a:latin typeface="Roboto" pitchFamily="2" charset="0"/>
                <a:ea typeface="Roboto" pitchFamily="2" charset="0"/>
              </a:rPr>
              <a:t>interactuar con el edificio de un campus universitario con el fin de ayudar principalmente al personal trabajador contratado en la entidad, ya sea conserjes, profesores, guardias de seguridad, empleados de </a:t>
            </a:r>
            <a:r>
              <a:rPr lang="es-ES" sz="2200" dirty="0" smtClean="0">
                <a:latin typeface="Roboto" pitchFamily="2" charset="0"/>
                <a:ea typeface="Roboto" pitchFamily="2" charset="0"/>
              </a:rPr>
              <a:t>limpieza…</a:t>
            </a:r>
          </a:p>
          <a:p>
            <a:pPr algn="just"/>
            <a:endParaRPr lang="es-ES" sz="2200" dirty="0" smtClean="0">
              <a:latin typeface="Roboto" pitchFamily="2" charset="0"/>
              <a:ea typeface="Roboto" pitchFamily="2" charset="0"/>
            </a:endParaRPr>
          </a:p>
          <a:p>
            <a:pPr algn="just"/>
            <a:r>
              <a:rPr lang="es-ES" sz="2200" dirty="0" smtClean="0">
                <a:latin typeface="Roboto" pitchFamily="2" charset="0"/>
                <a:ea typeface="Roboto" pitchFamily="2" charset="0"/>
              </a:rPr>
              <a:t>También </a:t>
            </a:r>
            <a:r>
              <a:rPr lang="es-ES" sz="2200" dirty="0" smtClean="0">
                <a:latin typeface="Roboto" pitchFamily="2" charset="0"/>
                <a:ea typeface="Roboto" pitchFamily="2" charset="0"/>
              </a:rPr>
              <a:t>puede ser usada en menor medida por los estudiantes, para obtener información sobre el estado de los espacios del campus.</a:t>
            </a:r>
            <a:endParaRPr lang="es-ES" sz="2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PROCESO SEGUIDO</a:t>
            </a:r>
            <a:endParaRPr lang="es-ES" dirty="0" smtClean="0">
              <a:solidFill>
                <a:schemeClr val="bg1"/>
              </a:solidFill>
              <a:latin typeface="Roboto" pitchFamily="2" charset="0"/>
              <a:ea typeface="Roboto" pitchFamily="2" charset="0"/>
            </a:endParaRPr>
          </a:p>
        </p:txBody>
      </p:sp>
      <p:sp>
        <p:nvSpPr>
          <p:cNvPr id="6" name="5 Rectángulo"/>
          <p:cNvSpPr/>
          <p:nvPr/>
        </p:nvSpPr>
        <p:spPr>
          <a:xfrm>
            <a:off x="467544" y="2276872"/>
            <a:ext cx="7920880" cy="1015663"/>
          </a:xfrm>
          <a:prstGeom prst="rect">
            <a:avLst/>
          </a:prstGeom>
        </p:spPr>
        <p:txBody>
          <a:bodyPr wrap="square">
            <a:spAutoFit/>
          </a:bodyPr>
          <a:lstStyle/>
          <a:p>
            <a:pPr algn="just"/>
            <a:r>
              <a:rPr lang="es-ES" sz="2000" dirty="0" smtClean="0">
                <a:latin typeface="Roboto" pitchFamily="2" charset="0"/>
                <a:ea typeface="Roboto" pitchFamily="2" charset="0"/>
              </a:rPr>
              <a:t>Se han planificado dos lanzamientos, los cuales representan dos iteraciones. La primera iteración acaba el 15 de abril y la segunda iteración el 27 de </a:t>
            </a:r>
            <a:r>
              <a:rPr lang="es-ES" sz="2000" dirty="0" smtClean="0">
                <a:latin typeface="Roboto" pitchFamily="2" charset="0"/>
                <a:ea typeface="Roboto" pitchFamily="2" charset="0"/>
              </a:rPr>
              <a:t>mayo</a:t>
            </a:r>
            <a:r>
              <a:rPr lang="es-ES" sz="2000" dirty="0" smtClean="0">
                <a:latin typeface="Roboto" pitchFamily="2" charset="0"/>
                <a:ea typeface="Roboto" pitchFamily="2" charset="0"/>
              </a:rPr>
              <a:t>.</a:t>
            </a:r>
            <a:endParaRPr lang="es-ES" sz="2000" dirty="0">
              <a:latin typeface="Roboto" pitchFamily="2" charset="0"/>
              <a:ea typeface="Roboto" pitchFamily="2" charset="0"/>
            </a:endParaRPr>
          </a:p>
        </p:txBody>
      </p:sp>
      <p:sp>
        <p:nvSpPr>
          <p:cNvPr id="7" name="6 Rectángulo"/>
          <p:cNvSpPr/>
          <p:nvPr/>
        </p:nvSpPr>
        <p:spPr>
          <a:xfrm>
            <a:off x="395536" y="3501008"/>
            <a:ext cx="8496944" cy="2862322"/>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El código y la documentación del proyecto se alojan en </a:t>
            </a:r>
            <a:r>
              <a:rPr lang="es-ES" sz="2000" dirty="0" err="1" smtClean="0">
                <a:latin typeface="Roboto" pitchFamily="2" charset="0"/>
                <a:ea typeface="Roboto" pitchFamily="2" charset="0"/>
              </a:rPr>
              <a:t>GitHub</a:t>
            </a:r>
            <a:r>
              <a:rPr lang="es-ES" sz="2000" dirty="0" smtClean="0">
                <a:latin typeface="Roboto" pitchFamily="2" charset="0"/>
                <a:ea typeface="Roboto" pitchFamily="2" charset="0"/>
              </a:rPr>
              <a:t>.</a:t>
            </a:r>
            <a:endParaRPr lang="es-ES" sz="2000" dirty="0" smtClean="0">
              <a:latin typeface="Roboto" pitchFamily="2" charset="0"/>
              <a:ea typeface="Roboto" pitchFamily="2" charset="0"/>
            </a:endParaRPr>
          </a:p>
          <a:p>
            <a:pPr lvl="0" algn="just">
              <a:spcAft>
                <a:spcPts val="1200"/>
              </a:spcAft>
              <a:buFont typeface="Arial" pitchFamily="34" charset="0"/>
              <a:buChar char="•"/>
            </a:pPr>
            <a:r>
              <a:rPr lang="es-ES" sz="2000" dirty="0" smtClean="0">
                <a:latin typeface="Roboto" pitchFamily="2" charset="0"/>
                <a:ea typeface="Roboto" pitchFamily="2" charset="0"/>
              </a:rPr>
              <a:t>Compilación y gestión de dependencias están basada en scripts.</a:t>
            </a:r>
          </a:p>
          <a:p>
            <a:pPr lvl="0" algn="just">
              <a:spcAft>
                <a:spcPts val="1200"/>
              </a:spcAft>
              <a:buFont typeface="Arial" pitchFamily="34" charset="0"/>
              <a:buChar char="•"/>
            </a:pPr>
            <a:r>
              <a:rPr lang="es-ES" sz="2000" dirty="0" smtClean="0">
                <a:latin typeface="Roboto" pitchFamily="2" charset="0"/>
                <a:ea typeface="Roboto" pitchFamily="2" charset="0"/>
              </a:rPr>
              <a:t>Se llevará un control de esfuerzos con las horas dedicadas por persona</a:t>
            </a:r>
            <a:r>
              <a:rPr lang="es-ES" sz="2000" dirty="0" smtClean="0">
                <a:latin typeface="Roboto" pitchFamily="2" charset="0"/>
                <a:ea typeface="Roboto" pitchFamily="2" charset="0"/>
              </a:rPr>
              <a:t>.</a:t>
            </a:r>
            <a:endParaRPr lang="es-ES" sz="2000" dirty="0" smtClean="0">
              <a:latin typeface="Roboto" pitchFamily="2" charset="0"/>
              <a:ea typeface="Roboto" pitchFamily="2" charset="0"/>
            </a:endParaRPr>
          </a:p>
          <a:p>
            <a:pPr lvl="0" algn="just">
              <a:spcAft>
                <a:spcPts val="1200"/>
              </a:spcAft>
              <a:buFont typeface="Arial" pitchFamily="34" charset="0"/>
              <a:buChar char="•"/>
            </a:pPr>
            <a:r>
              <a:rPr lang="es-ES" sz="2000" dirty="0" smtClean="0">
                <a:latin typeface="Roboto" pitchFamily="2" charset="0"/>
                <a:ea typeface="Roboto" pitchFamily="2" charset="0"/>
              </a:rPr>
              <a:t>La aplicación cumple adecuadamente con sus requisitos.</a:t>
            </a:r>
          </a:p>
          <a:p>
            <a:pPr lvl="0" algn="just">
              <a:spcAft>
                <a:spcPts val="1200"/>
              </a:spcAft>
              <a:buFont typeface="Arial" pitchFamily="34" charset="0"/>
              <a:buChar char="•"/>
            </a:pPr>
            <a:r>
              <a:rPr lang="es-ES" sz="2000" dirty="0" smtClean="0">
                <a:latin typeface="Roboto" pitchFamily="2" charset="0"/>
                <a:ea typeface="Roboto" pitchFamily="2" charset="0"/>
              </a:rPr>
              <a:t>La documentación arquitectural es la adecuada al momento del proyecto, refleja fielmente el sistema, e incluye al menos tres vistas: </a:t>
            </a:r>
            <a:r>
              <a:rPr lang="es-ES" sz="2000" dirty="0" smtClean="0">
                <a:latin typeface="Roboto" pitchFamily="2" charset="0"/>
                <a:ea typeface="Roboto" pitchFamily="2" charset="0"/>
              </a:rPr>
              <a:t>módulos, componentes-y-conectores</a:t>
            </a:r>
            <a:r>
              <a:rPr lang="es-ES" sz="2000" dirty="0" smtClean="0">
                <a:latin typeface="Roboto" pitchFamily="2" charset="0"/>
                <a:ea typeface="Roboto" pitchFamily="2" charset="0"/>
              </a:rPr>
              <a:t>, y despliegue del sistema</a:t>
            </a:r>
            <a:r>
              <a:rPr lang="es-ES" sz="2000" dirty="0" smtClean="0">
                <a:latin typeface="Roboto" pitchFamily="2" charset="0"/>
                <a:ea typeface="Roboto" pitchFamily="2" charset="0"/>
              </a:rPr>
              <a:t>.</a:t>
            </a:r>
            <a:endParaRPr lang="es-ES" sz="20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PROCESO SEGUIDO</a:t>
            </a:r>
            <a:endParaRPr lang="es-ES" dirty="0" smtClean="0">
              <a:solidFill>
                <a:schemeClr val="bg1"/>
              </a:solidFill>
              <a:latin typeface="Roboto" pitchFamily="2" charset="0"/>
              <a:ea typeface="Roboto" pitchFamily="2" charset="0"/>
            </a:endParaRPr>
          </a:p>
        </p:txBody>
      </p:sp>
      <p:sp>
        <p:nvSpPr>
          <p:cNvPr id="8" name="7 Rectángulo"/>
          <p:cNvSpPr/>
          <p:nvPr/>
        </p:nvSpPr>
        <p:spPr>
          <a:xfrm>
            <a:off x="395536" y="2420888"/>
            <a:ext cx="8496000" cy="4093428"/>
          </a:xfrm>
          <a:prstGeom prst="rect">
            <a:avLst/>
          </a:prstGeom>
        </p:spPr>
        <p:txBody>
          <a:bodyPr wrap="square">
            <a:spAutoFit/>
          </a:bodyPr>
          <a:lstStyle/>
          <a:p>
            <a:pPr algn="just">
              <a:spcAft>
                <a:spcPts val="1200"/>
              </a:spcAft>
              <a:buFont typeface="Arial" pitchFamily="34" charset="0"/>
              <a:buChar char="•"/>
            </a:pPr>
            <a:r>
              <a:rPr lang="es-ES" sz="2000" dirty="0" smtClean="0">
                <a:latin typeface="Roboto" pitchFamily="2" charset="0"/>
                <a:ea typeface="Roboto" pitchFamily="2" charset="0"/>
              </a:rPr>
              <a:t>La </a:t>
            </a:r>
            <a:r>
              <a:rPr lang="es-ES" sz="2000" dirty="0" smtClean="0">
                <a:latin typeface="Roboto" pitchFamily="2" charset="0"/>
                <a:ea typeface="Roboto" pitchFamily="2" charset="0"/>
              </a:rPr>
              <a:t>arquitectura del sistema es por capas.</a:t>
            </a:r>
            <a:endParaRPr lang="es-ES" sz="2000" dirty="0" smtClean="0">
              <a:latin typeface="Roboto" pitchFamily="2" charset="0"/>
              <a:ea typeface="Roboto" pitchFamily="2" charset="0"/>
            </a:endParaRPr>
          </a:p>
          <a:p>
            <a:pPr algn="just">
              <a:spcAft>
                <a:spcPts val="1200"/>
              </a:spcAft>
              <a:buFont typeface="Arial" pitchFamily="34" charset="0"/>
              <a:buChar char="•"/>
            </a:pPr>
            <a:r>
              <a:rPr lang="es-ES" sz="2000" dirty="0" smtClean="0">
                <a:latin typeface="Roboto" pitchFamily="2" charset="0"/>
                <a:ea typeface="Roboto" pitchFamily="2" charset="0"/>
              </a:rPr>
              <a:t>Se usan adecuadamente estos conceptos de diseño dirigido por el dominio: entidades, objetos valor, agregados, factorías y repositorios.</a:t>
            </a:r>
          </a:p>
          <a:p>
            <a:pPr algn="just">
              <a:spcAft>
                <a:spcPts val="1200"/>
              </a:spcAft>
              <a:buFont typeface="Arial" pitchFamily="34" charset="0"/>
              <a:buChar char="•"/>
            </a:pPr>
            <a:r>
              <a:rPr lang="es-ES" sz="2000" dirty="0" smtClean="0">
                <a:latin typeface="Roboto" pitchFamily="2" charset="0"/>
                <a:ea typeface="Roboto" pitchFamily="2" charset="0"/>
              </a:rPr>
              <a:t>Se ha puesto en marcha y se usa un servicio de mapas tipo WMS con los edificios disponibles del campus Río Ebro. Los mapas de este servicio se superponen en el cliente sobre otro servicio externo (p.ej. Open </a:t>
            </a:r>
            <a:r>
              <a:rPr lang="es-ES" sz="2000" dirty="0" err="1" smtClean="0">
                <a:latin typeface="Roboto" pitchFamily="2" charset="0"/>
                <a:ea typeface="Roboto" pitchFamily="2" charset="0"/>
              </a:rPr>
              <a:t>Street</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Map</a:t>
            </a:r>
            <a:r>
              <a:rPr lang="es-ES" sz="2000" dirty="0" smtClean="0">
                <a:latin typeface="Roboto" pitchFamily="2" charset="0"/>
                <a:ea typeface="Roboto" pitchFamily="2" charset="0"/>
              </a:rPr>
              <a:t>) que proporcione un mapa de la zona.</a:t>
            </a:r>
          </a:p>
          <a:p>
            <a:pPr algn="just">
              <a:spcAft>
                <a:spcPts val="1200"/>
              </a:spcAft>
              <a:buFont typeface="Arial" pitchFamily="34" charset="0"/>
              <a:buChar char="•"/>
            </a:pPr>
            <a:r>
              <a:rPr lang="es-ES" sz="2000" dirty="0" smtClean="0">
                <a:latin typeface="Roboto" pitchFamily="2" charset="0"/>
                <a:ea typeface="Roboto" pitchFamily="2" charset="0"/>
              </a:rPr>
              <a:t>Cobertura de </a:t>
            </a:r>
            <a:r>
              <a:rPr lang="es-ES" sz="2000" dirty="0" err="1" smtClean="0">
                <a:latin typeface="Roboto" pitchFamily="2" charset="0"/>
                <a:ea typeface="Roboto" pitchFamily="2" charset="0"/>
              </a:rPr>
              <a:t>tests</a:t>
            </a:r>
            <a:r>
              <a:rPr lang="es-ES" sz="2000" dirty="0" smtClean="0">
                <a:latin typeface="Roboto" pitchFamily="2" charset="0"/>
                <a:ea typeface="Roboto" pitchFamily="2" charset="0"/>
              </a:rPr>
              <a:t> automáticos de al menos el 25% del código (unitarios y/o de integración).</a:t>
            </a:r>
          </a:p>
          <a:p>
            <a:pPr algn="just">
              <a:spcAft>
                <a:spcPts val="1200"/>
              </a:spcAft>
              <a:buFont typeface="Arial" pitchFamily="34" charset="0"/>
              <a:buChar char="•"/>
            </a:pPr>
            <a:r>
              <a:rPr lang="es-ES" sz="2000" dirty="0" smtClean="0">
                <a:latin typeface="Roboto" pitchFamily="2" charset="0"/>
                <a:ea typeface="Roboto" pitchFamily="2" charset="0"/>
              </a:rPr>
              <a:t>La documentación arquitectural incluye una discusión adecuada sobre razones arquitecturales.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ROLES</a:t>
            </a:r>
            <a:endParaRPr lang="es-ES" dirty="0" smtClean="0">
              <a:solidFill>
                <a:schemeClr val="bg1"/>
              </a:solidFill>
              <a:latin typeface="Roboto" pitchFamily="2" charset="0"/>
              <a:ea typeface="Roboto" pitchFamily="2" charset="0"/>
            </a:endParaRPr>
          </a:p>
        </p:txBody>
      </p:sp>
      <p:sp>
        <p:nvSpPr>
          <p:cNvPr id="6" name="5 Rectángulo"/>
          <p:cNvSpPr/>
          <p:nvPr/>
        </p:nvSpPr>
        <p:spPr>
          <a:xfrm>
            <a:off x="971600" y="2852936"/>
            <a:ext cx="7128792" cy="2246769"/>
          </a:xfrm>
          <a:prstGeom prst="rect">
            <a:avLst/>
          </a:prstGeom>
        </p:spPr>
        <p:txBody>
          <a:bodyPr wrap="square">
            <a:spAutoFit/>
          </a:bodyPr>
          <a:lstStyle/>
          <a:p>
            <a:pPr lvl="0" algn="just">
              <a:spcAft>
                <a:spcPts val="1200"/>
              </a:spcAft>
            </a:pPr>
            <a:r>
              <a:rPr lang="es-ES" sz="2000" b="1" dirty="0" smtClean="0">
                <a:latin typeface="Roboto" pitchFamily="2" charset="0"/>
                <a:ea typeface="Roboto" pitchFamily="2" charset="0"/>
              </a:rPr>
              <a:t>Daniel </a:t>
            </a:r>
            <a:r>
              <a:rPr lang="es-ES" sz="2000" b="1" dirty="0" err="1" smtClean="0">
                <a:latin typeface="Roboto" pitchFamily="2" charset="0"/>
                <a:ea typeface="Roboto" pitchFamily="2" charset="0"/>
              </a:rPr>
              <a:t>Forcén</a:t>
            </a:r>
            <a:r>
              <a:rPr lang="es-ES" sz="2000" b="1" dirty="0" smtClean="0">
                <a:latin typeface="Roboto" pitchFamily="2" charset="0"/>
                <a:ea typeface="Roboto" pitchFamily="2" charset="0"/>
              </a:rPr>
              <a:t>: </a:t>
            </a:r>
            <a:r>
              <a:rPr lang="es-ES" sz="2000" dirty="0" smtClean="0">
                <a:latin typeface="Roboto" pitchFamily="2" charset="0"/>
                <a:ea typeface="Roboto" pitchFamily="2" charset="0"/>
              </a:rPr>
              <a:t>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Eduardo Ibáñez</a:t>
            </a:r>
            <a:r>
              <a:rPr lang="es-ES" sz="2000" b="1" dirty="0" smtClean="0">
                <a:latin typeface="Roboto" pitchFamily="2" charset="0"/>
                <a:ea typeface="Roboto" pitchFamily="2" charset="0"/>
              </a:rPr>
              <a:t>:</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Scrum</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master</a:t>
            </a:r>
            <a:r>
              <a:rPr lang="es-ES" sz="2000" dirty="0" smtClean="0">
                <a:latin typeface="Roboto" pitchFamily="2" charset="0"/>
                <a:ea typeface="Roboto" pitchFamily="2" charset="0"/>
              </a:rPr>
              <a:t> y 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Cristina Lahoz: </a:t>
            </a:r>
            <a:r>
              <a:rPr lang="es-ES" sz="2000" dirty="0" smtClean="0">
                <a:latin typeface="Roboto" pitchFamily="2" charset="0"/>
                <a:ea typeface="Roboto" pitchFamily="2" charset="0"/>
              </a:rPr>
              <a:t>Desarrolladora </a:t>
            </a:r>
            <a:r>
              <a:rPr lang="es-ES" sz="2000" dirty="0" err="1" smtClean="0">
                <a:latin typeface="Roboto" pitchFamily="2" charset="0"/>
                <a:ea typeface="Roboto" pitchFamily="2" charset="0"/>
              </a:rPr>
              <a:t>front-end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Patricia Lázaro</a:t>
            </a:r>
            <a:r>
              <a:rPr lang="es-ES" sz="2000" b="1" dirty="0" smtClean="0">
                <a:latin typeface="Roboto" pitchFamily="2" charset="0"/>
                <a:ea typeface="Roboto" pitchFamily="2" charset="0"/>
              </a:rPr>
              <a:t>:</a:t>
            </a:r>
            <a:r>
              <a:rPr lang="es-ES" sz="2000" dirty="0" smtClean="0">
                <a:latin typeface="Roboto" pitchFamily="2" charset="0"/>
                <a:ea typeface="Roboto" pitchFamily="2" charset="0"/>
              </a:rPr>
              <a:t> Desarrolladora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Jorge Martínez: </a:t>
            </a:r>
            <a:r>
              <a:rPr lang="es-ES" sz="2000" dirty="0" smtClean="0">
                <a:latin typeface="Roboto" pitchFamily="2" charset="0"/>
                <a:ea typeface="Roboto" pitchFamily="2" charset="0"/>
              </a:rPr>
              <a:t>Dueño </a:t>
            </a:r>
            <a:r>
              <a:rPr lang="es-ES" sz="2000" dirty="0" smtClean="0">
                <a:latin typeface="Roboto" pitchFamily="2" charset="0"/>
                <a:ea typeface="Roboto" pitchFamily="2" charset="0"/>
              </a:rPr>
              <a:t>de </a:t>
            </a:r>
            <a:r>
              <a:rPr lang="es-ES" sz="2000" dirty="0" smtClean="0">
                <a:latin typeface="Roboto" pitchFamily="2" charset="0"/>
                <a:ea typeface="Roboto" pitchFamily="2" charset="0"/>
              </a:rPr>
              <a:t>producto y desarrollador </a:t>
            </a:r>
            <a:r>
              <a:rPr lang="es-ES" sz="2000" dirty="0" err="1" smtClean="0">
                <a:latin typeface="Roboto" pitchFamily="2" charset="0"/>
                <a:ea typeface="Roboto" pitchFamily="2" charset="0"/>
              </a:rPr>
              <a:t>front-end</a:t>
            </a:r>
            <a:endParaRPr lang="es-ES" sz="20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TAREAS</a:t>
            </a:r>
            <a:endParaRPr lang="es-ES" dirty="0" smtClean="0">
              <a:solidFill>
                <a:schemeClr val="bg1"/>
              </a:solidFill>
              <a:latin typeface="Roboto" pitchFamily="2" charset="0"/>
              <a:ea typeface="Roboto" pitchFamily="2" charset="0"/>
            </a:endParaRPr>
          </a:p>
        </p:txBody>
      </p:sp>
      <p:sp>
        <p:nvSpPr>
          <p:cNvPr id="6" name="5 Rectángulo"/>
          <p:cNvSpPr/>
          <p:nvPr/>
        </p:nvSpPr>
        <p:spPr>
          <a:xfrm>
            <a:off x="467544" y="2420888"/>
            <a:ext cx="8496000" cy="4093428"/>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Mostrar mapa global.</a:t>
            </a:r>
          </a:p>
          <a:p>
            <a:pPr lvl="0" algn="just">
              <a:spcAft>
                <a:spcPts val="1200"/>
              </a:spcAft>
              <a:buFont typeface="Arial" pitchFamily="34" charset="0"/>
              <a:buChar char="•"/>
            </a:pPr>
            <a:r>
              <a:rPr lang="es-ES" sz="2000" dirty="0" smtClean="0">
                <a:latin typeface="Roboto" pitchFamily="2" charset="0"/>
                <a:ea typeface="Roboto" pitchFamily="2" charset="0"/>
              </a:rPr>
              <a:t>Crear mapa de los edificios.</a:t>
            </a:r>
          </a:p>
          <a:p>
            <a:pPr lvl="0" algn="just">
              <a:spcAft>
                <a:spcPts val="1200"/>
              </a:spcAft>
              <a:buFont typeface="Arial" pitchFamily="34" charset="0"/>
              <a:buChar char="•"/>
            </a:pPr>
            <a:r>
              <a:rPr lang="es-ES" sz="2000" dirty="0" smtClean="0">
                <a:latin typeface="Roboto" pitchFamily="2" charset="0"/>
                <a:ea typeface="Roboto" pitchFamily="2" charset="0"/>
              </a:rPr>
              <a:t>Interactuar con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Localizar puntos y espacios de interés en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Simular sensores (luz, temperatura, presencia…).</a:t>
            </a:r>
          </a:p>
          <a:p>
            <a:pPr lvl="0" algn="just">
              <a:spcAft>
                <a:spcPts val="1200"/>
              </a:spcAft>
              <a:buFont typeface="Arial" pitchFamily="34" charset="0"/>
              <a:buChar char="•"/>
            </a:pPr>
            <a:r>
              <a:rPr lang="es-ES" sz="2000" dirty="0" smtClean="0">
                <a:latin typeface="Roboto" pitchFamily="2" charset="0"/>
                <a:ea typeface="Roboto" pitchFamily="2" charset="0"/>
              </a:rPr>
              <a:t>Mostrar capas de información.</a:t>
            </a:r>
          </a:p>
          <a:p>
            <a:pPr lvl="0" algn="just">
              <a:spcAft>
                <a:spcPts val="1200"/>
              </a:spcAft>
              <a:buFont typeface="Arial" pitchFamily="34" charset="0"/>
              <a:buChar char="•"/>
            </a:pPr>
            <a:r>
              <a:rPr lang="es-ES" sz="2000" dirty="0" smtClean="0">
                <a:latin typeface="Roboto" pitchFamily="2" charset="0"/>
                <a:ea typeface="Roboto" pitchFamily="2" charset="0"/>
              </a:rPr>
              <a:t>Interactuar con las capas.</a:t>
            </a:r>
          </a:p>
          <a:p>
            <a:pPr lvl="0" algn="just">
              <a:spcAft>
                <a:spcPts val="1200"/>
              </a:spcAft>
              <a:buFont typeface="Arial" pitchFamily="34" charset="0"/>
              <a:buChar char="•"/>
            </a:pPr>
            <a:r>
              <a:rPr lang="es-ES" sz="2000" dirty="0" smtClean="0">
                <a:latin typeface="Roboto" pitchFamily="2" charset="0"/>
                <a:ea typeface="Roboto" pitchFamily="2" charset="0"/>
              </a:rPr>
              <a:t>Funcionalidades de los espacios y edificios (cerrar puertas, ventanas…).</a:t>
            </a:r>
          </a:p>
          <a:p>
            <a:pPr lvl="0" algn="just">
              <a:spcAft>
                <a:spcPts val="1200"/>
              </a:spcAft>
              <a:buFont typeface="Arial" pitchFamily="34" charset="0"/>
              <a:buChar char="•"/>
            </a:pPr>
            <a:r>
              <a:rPr lang="es-ES" sz="2000" dirty="0" smtClean="0">
                <a:latin typeface="Roboto" pitchFamily="2" charset="0"/>
                <a:ea typeface="Roboto" pitchFamily="2" charset="0"/>
              </a:rPr>
              <a:t>Buscador de puntos de interés.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HORAS TRABAJADAS</a:t>
            </a:r>
            <a:endParaRPr lang="es-ES" dirty="0" smtClean="0">
              <a:solidFill>
                <a:schemeClr val="bg1"/>
              </a:solidFill>
              <a:latin typeface="Roboto" pitchFamily="2" charset="0"/>
              <a:ea typeface="Roboto" pitchFamily="2" charset="0"/>
            </a:endParaRPr>
          </a:p>
        </p:txBody>
      </p:sp>
      <p:graphicFrame>
        <p:nvGraphicFramePr>
          <p:cNvPr id="7" name="6 Tabla"/>
          <p:cNvGraphicFramePr>
            <a:graphicFrameLocks noGrp="1"/>
          </p:cNvGraphicFramePr>
          <p:nvPr/>
        </p:nvGraphicFramePr>
        <p:xfrm>
          <a:off x="539549" y="2852936"/>
          <a:ext cx="8208915" cy="2833221"/>
        </p:xfrm>
        <a:graphic>
          <a:graphicData uri="http://schemas.openxmlformats.org/drawingml/2006/table">
            <a:tbl>
              <a:tblPr/>
              <a:tblGrid>
                <a:gridCol w="1641783"/>
                <a:gridCol w="1641783"/>
                <a:gridCol w="1641783"/>
                <a:gridCol w="1641783"/>
                <a:gridCol w="1641783"/>
              </a:tblGrid>
              <a:tr h="274481">
                <a:tc>
                  <a:txBody>
                    <a:bodyPr/>
                    <a:lstStyle/>
                    <a:p>
                      <a:pPr algn="ctr"/>
                      <a:r>
                        <a:rPr lang="es-ES" sz="1400" b="1" cap="all" baseline="0" dirty="0">
                          <a:latin typeface="Roboto" pitchFamily="2" charset="0"/>
                          <a:ea typeface="Roboto" pitchFamily="2" charset="0"/>
                        </a:rPr>
                        <a:t>Jorge Martínez</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Cristina Lahoz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Patricia Lázaro</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Eduardo Ibañez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dirty="0">
                          <a:latin typeface="Roboto" pitchFamily="2" charset="0"/>
                          <a:ea typeface="Roboto" pitchFamily="2" charset="0"/>
                        </a:rPr>
                        <a:t>Daniel </a:t>
                      </a:r>
                      <a:r>
                        <a:rPr lang="es-ES" sz="1400" b="1" cap="all" baseline="0" dirty="0" err="1">
                          <a:latin typeface="Roboto" pitchFamily="2" charset="0"/>
                          <a:ea typeface="Roboto" pitchFamily="2" charset="0"/>
                        </a:rPr>
                        <a:t>Forcen</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r>
              <a:tr h="365204">
                <a:tc gridSpan="5">
                  <a:txBody>
                    <a:bodyPr/>
                    <a:lstStyle/>
                    <a:p>
                      <a:pPr algn="ctr"/>
                      <a:r>
                        <a:rPr lang="es-ES" sz="1600" b="1" dirty="0">
                          <a:latin typeface="Roboto" pitchFamily="2" charset="0"/>
                          <a:ea typeface="Roboto" pitchFamily="2" charset="0"/>
                        </a:rPr>
                        <a:t>Semanas del 15-FEB y </a:t>
                      </a:r>
                      <a:r>
                        <a:rPr lang="es-ES" sz="1600" b="1" dirty="0" smtClean="0">
                          <a:latin typeface="Roboto" pitchFamily="2" charset="0"/>
                          <a:ea typeface="Roboto" pitchFamily="2" charset="0"/>
                        </a:rPr>
                        <a:t>22-FEB</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dirty="0">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dirty="0">
                          <a:latin typeface="Roboto" pitchFamily="2" charset="0"/>
                          <a:ea typeface="Roboto" pitchFamily="2" charset="0"/>
                        </a:rPr>
                        <a:t>9,5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6,5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29-FEB y 7-MAR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a:latin typeface="Roboto" pitchFamily="2" charset="0"/>
                          <a:ea typeface="Roboto" pitchFamily="2" charset="0"/>
                        </a:rPr>
                        <a:t>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14-MAR, 21-MAR y 4-ABR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27,5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38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11-ABR y 18-ABR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7,5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endParaRPr lang="es-ES" dirty="0" smtClean="0">
              <a:solidFill>
                <a:schemeClr val="bg1"/>
              </a:solidFill>
              <a:latin typeface="Roboto" pitchFamily="2" charset="0"/>
              <a:ea typeface="Roboto" pitchFamily="2" charset="0"/>
            </a:endParaRPr>
          </a:p>
        </p:txBody>
      </p:sp>
      <p:pic>
        <p:nvPicPr>
          <p:cNvPr id="5" name="4 Imagen"/>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195736" y="2060848"/>
            <a:ext cx="3449838" cy="2232248"/>
          </a:xfrm>
          <a:prstGeom prst="rect">
            <a:avLst/>
          </a:prstGeom>
        </p:spPr>
      </p:pic>
      <p:pic>
        <p:nvPicPr>
          <p:cNvPr id="9" name="8 Imagen"/>
          <p:cNvPicPr/>
          <p:nvPr/>
        </p:nvPicPr>
        <p:blipFill>
          <a:blip r:embed="rId5"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652120" y="4077072"/>
            <a:ext cx="2883024" cy="233476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pic>
        <p:nvPicPr>
          <p:cNvPr id="7" name="6 Imagen"/>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b="1906"/>
          <a:stretch>
            <a:fillRect/>
          </a:stretch>
        </p:blipFill>
        <p:spPr>
          <a:xfrm>
            <a:off x="2483768" y="1772816"/>
            <a:ext cx="5904153" cy="5040560"/>
          </a:xfrm>
          <a:prstGeom prst="rect">
            <a:avLst/>
          </a:prstGeom>
        </p:spPr>
      </p:pic>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endParaRPr lang="es-ES" dirty="0" smtClean="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24 7">
      <a:dk1>
        <a:srgbClr val="4D4D4D"/>
      </a:dk1>
      <a:lt1>
        <a:srgbClr val="FFFFFF"/>
      </a:lt1>
      <a:dk2>
        <a:srgbClr val="4D4D4D"/>
      </a:dk2>
      <a:lt2>
        <a:srgbClr val="64371C"/>
      </a:lt2>
      <a:accent1>
        <a:srgbClr val="AA7B3C"/>
      </a:accent1>
      <a:accent2>
        <a:srgbClr val="D1B34C"/>
      </a:accent2>
      <a:accent3>
        <a:srgbClr val="FFFFFF"/>
      </a:accent3>
      <a:accent4>
        <a:srgbClr val="404040"/>
      </a:accent4>
      <a:accent5>
        <a:srgbClr val="D2BFAF"/>
      </a:accent5>
      <a:accent6>
        <a:srgbClr val="BDA244"/>
      </a:accent6>
      <a:hlink>
        <a:srgbClr val="BD703B"/>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57C28"/>
        </a:lt2>
        <a:accent1>
          <a:srgbClr val="DDBF97"/>
        </a:accent1>
        <a:accent2>
          <a:srgbClr val="D4961A"/>
        </a:accent2>
        <a:accent3>
          <a:srgbClr val="FFFFFF"/>
        </a:accent3>
        <a:accent4>
          <a:srgbClr val="404040"/>
        </a:accent4>
        <a:accent5>
          <a:srgbClr val="EBDCC9"/>
        </a:accent5>
        <a:accent6>
          <a:srgbClr val="C08716"/>
        </a:accent6>
        <a:hlink>
          <a:srgbClr val="EC8D1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64371C"/>
        </a:lt2>
        <a:accent1>
          <a:srgbClr val="AA7B3C"/>
        </a:accent1>
        <a:accent2>
          <a:srgbClr val="D1B34C"/>
        </a:accent2>
        <a:accent3>
          <a:srgbClr val="FFFFFF"/>
        </a:accent3>
        <a:accent4>
          <a:srgbClr val="404040"/>
        </a:accent4>
        <a:accent5>
          <a:srgbClr val="D2BFAF"/>
        </a:accent5>
        <a:accent6>
          <a:srgbClr val="BDA244"/>
        </a:accent6>
        <a:hlink>
          <a:srgbClr val="BD703B"/>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57</TotalTime>
  <Words>513</Words>
  <Application>Microsoft Office PowerPoint</Application>
  <PresentationFormat>Presentación en pantalla (4:3)</PresentationFormat>
  <Paragraphs>101</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powerpoint-template</vt:lpstr>
      <vt:lpstr>SmartCampus</vt:lpstr>
      <vt:lpstr>Nuestra aplicación</vt:lpstr>
      <vt:lpstr>Gestión de proyecto</vt:lpstr>
      <vt:lpstr>Gestión de proyecto</vt:lpstr>
      <vt:lpstr>Gestión de proyecto</vt:lpstr>
      <vt:lpstr>Gestión de proyecto</vt:lpstr>
      <vt:lpstr>Gestión de proyecto</vt:lpstr>
      <vt:lpstr>Arquitectura</vt:lpstr>
      <vt:lpstr>Arquitectura</vt:lpstr>
      <vt:lpstr>Arquitectura</vt:lpstr>
      <vt:lpstr>Arquitectura</vt:lpstr>
      <vt:lpstr>Arquitectura</vt:lpstr>
      <vt:lpstr>Arquitectura</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Eduardo</dc:creator>
  <cp:lastModifiedBy>Eduardo</cp:lastModifiedBy>
  <cp:revision>10</cp:revision>
  <dcterms:created xsi:type="dcterms:W3CDTF">2016-04-13T22:27:19Z</dcterms:created>
  <dcterms:modified xsi:type="dcterms:W3CDTF">2016-04-13T23:25:08Z</dcterms:modified>
</cp:coreProperties>
</file>