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0" r:id="rId3"/>
    <p:sldId id="257" r:id="rId4"/>
    <p:sldId id="282" r:id="rId5"/>
    <p:sldId id="283" r:id="rId6"/>
    <p:sldId id="284" r:id="rId7"/>
    <p:sldId id="285" r:id="rId8"/>
    <p:sldId id="287" r:id="rId9"/>
    <p:sldId id="288" r:id="rId10"/>
    <p:sldId id="293" r:id="rId11"/>
    <p:sldId id="289" r:id="rId12"/>
    <p:sldId id="279" r:id="rId13"/>
    <p:sldId id="286" r:id="rId14"/>
    <p:sldId id="290" r:id="rId15"/>
    <p:sldId id="291" r:id="rId16"/>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759D"/>
    <a:srgbClr val="35B19D"/>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autoAdjust="0"/>
    <p:restoredTop sz="95393" autoAdjust="0"/>
  </p:normalViewPr>
  <p:slideViewPr>
    <p:cSldViewPr>
      <p:cViewPr>
        <p:scale>
          <a:sx n="101" d="100"/>
          <a:sy n="101" d="100"/>
        </p:scale>
        <p:origin x="1568" y="6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8DBC2EF-8BCA-49DA-B387-DFEAACF1B233}" type="slidenum">
              <a:rPr lang="en-US"/>
              <a:pPr/>
              <a:t>‹Nr.›</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ED99A-53B4-4F2F-97EA-AE9BCA43E0BA}" type="slidenum">
              <a:rPr lang="en-US"/>
              <a:pPr/>
              <a:t>1</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ED99A-53B4-4F2F-97EA-AE9BCA43E0BA}" type="slidenum">
              <a:rPr lang="en-US"/>
              <a:pPr/>
              <a:t>15</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4489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2</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3</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4</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7</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9</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676400"/>
            <a:ext cx="7772400" cy="704850"/>
          </a:xfrm>
        </p:spPr>
        <p:txBody>
          <a:bodyPr/>
          <a:lstStyle>
            <a:lvl1pPr algn="r">
              <a:defRPr sz="3600"/>
            </a:lvl1pPr>
          </a:lstStyle>
          <a:p>
            <a:r>
              <a:rPr lang="es-ES" smtClean="0"/>
              <a:t>Haga clic para modificar el estilo de título del patrón</a:t>
            </a:r>
            <a:endParaRPr lang="en-US"/>
          </a:p>
        </p:txBody>
      </p:sp>
      <p:sp>
        <p:nvSpPr>
          <p:cNvPr id="3075" name="Rectangle 3"/>
          <p:cNvSpPr>
            <a:spLocks noGrp="1" noChangeArrowheads="1"/>
          </p:cNvSpPr>
          <p:nvPr>
            <p:ph type="subTitle" idx="1"/>
          </p:nvPr>
        </p:nvSpPr>
        <p:spPr>
          <a:xfrm>
            <a:off x="838200" y="2362200"/>
            <a:ext cx="7772400" cy="685800"/>
          </a:xfrm>
        </p:spPr>
        <p:txBody>
          <a:bodyPr/>
          <a:lstStyle>
            <a:lvl1pPr marL="0" indent="0" algn="r">
              <a:buFontTx/>
              <a:buNone/>
              <a:defRPr sz="2400"/>
            </a:lvl1pPr>
          </a:lstStyle>
          <a:p>
            <a:r>
              <a:rPr lang="es-ES" smtClean="0"/>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477000" y="1524000"/>
            <a:ext cx="1828800" cy="5029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990600" y="1524000"/>
            <a:ext cx="5334000" cy="5029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990600" y="22860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724400" y="22860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0"/>
            <a:ext cx="7315200" cy="71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Rectangle 3"/>
          <p:cNvSpPr>
            <a:spLocks noGrp="1" noChangeArrowheads="1"/>
          </p:cNvSpPr>
          <p:nvPr>
            <p:ph type="body" idx="1"/>
          </p:nvPr>
        </p:nvSpPr>
        <p:spPr bwMode="auto">
          <a:xfrm>
            <a:off x="990600" y="2286000"/>
            <a:ext cx="7315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ángulo 1"/>
          <p:cNvSpPr/>
          <p:nvPr/>
        </p:nvSpPr>
        <p:spPr bwMode="auto">
          <a:xfrm>
            <a:off x="0" y="4831992"/>
            <a:ext cx="3059832" cy="1621344"/>
          </a:xfrm>
          <a:prstGeom prst="rect">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smtClean="0">
              <a:ln>
                <a:noFill/>
              </a:ln>
              <a:solidFill>
                <a:schemeClr val="tx1"/>
              </a:solidFill>
              <a:effectLst/>
              <a:latin typeface="Arial" charset="0"/>
            </a:endParaRPr>
          </a:p>
        </p:txBody>
      </p:sp>
      <p:sp>
        <p:nvSpPr>
          <p:cNvPr id="2050" name="Rectangle 2"/>
          <p:cNvSpPr>
            <a:spLocks noGrp="1" noChangeArrowheads="1"/>
          </p:cNvSpPr>
          <p:nvPr>
            <p:ph type="ctrTitle"/>
          </p:nvPr>
        </p:nvSpPr>
        <p:spPr>
          <a:xfrm>
            <a:off x="4427984" y="1556792"/>
            <a:ext cx="4114354" cy="685800"/>
          </a:xfrm>
          <a:effectLst>
            <a:outerShdw dist="17961" dir="2700000" algn="ctr" rotWithShape="0">
              <a:schemeClr val="bg1"/>
            </a:outerShdw>
          </a:effectLst>
        </p:spPr>
        <p:txBody>
          <a:bodyPr/>
          <a:lstStyle/>
          <a:p>
            <a:r>
              <a:rPr lang="en-US" sz="4800" dirty="0" err="1" smtClean="0"/>
              <a:t>SmartCampus</a:t>
            </a:r>
            <a:endParaRPr lang="en-US" sz="4800" dirty="0"/>
          </a:p>
        </p:txBody>
      </p:sp>
      <p:sp>
        <p:nvSpPr>
          <p:cNvPr id="5" name="4 Rectángulo"/>
          <p:cNvSpPr/>
          <p:nvPr/>
        </p:nvSpPr>
        <p:spPr>
          <a:xfrm>
            <a:off x="611560" y="4904000"/>
            <a:ext cx="2232248" cy="1477328"/>
          </a:xfrm>
          <a:prstGeom prst="rect">
            <a:avLst/>
          </a:prstGeom>
        </p:spPr>
        <p:txBody>
          <a:bodyPr wrap="square">
            <a:spAutoFit/>
          </a:bodyPr>
          <a:lstStyle/>
          <a:p>
            <a:pPr algn="l"/>
            <a:r>
              <a:rPr lang="es-ES" sz="1800" cap="all" dirty="0" smtClean="0">
                <a:solidFill>
                  <a:schemeClr val="bg1"/>
                </a:solidFill>
                <a:latin typeface="Roboto" pitchFamily="2" charset="0"/>
                <a:ea typeface="Roboto" pitchFamily="2" charset="0"/>
              </a:rPr>
              <a:t>Daniel </a:t>
            </a:r>
            <a:r>
              <a:rPr lang="es-ES" sz="1800" cap="all" dirty="0" err="1" smtClean="0">
                <a:solidFill>
                  <a:schemeClr val="bg1"/>
                </a:solidFill>
                <a:latin typeface="Roboto" pitchFamily="2" charset="0"/>
                <a:ea typeface="Roboto" pitchFamily="2" charset="0"/>
              </a:rPr>
              <a:t>Forcén</a:t>
            </a:r>
            <a:endParaRPr lang="es-ES" sz="1800" cap="all" dirty="0" smtClean="0">
              <a:solidFill>
                <a:schemeClr val="bg1"/>
              </a:solidFill>
              <a:latin typeface="Roboto" pitchFamily="2" charset="0"/>
              <a:ea typeface="Roboto" pitchFamily="2" charset="0"/>
            </a:endParaRPr>
          </a:p>
          <a:p>
            <a:pPr algn="l"/>
            <a:r>
              <a:rPr lang="es-ES" sz="1800" cap="all" dirty="0" smtClean="0">
                <a:solidFill>
                  <a:schemeClr val="bg1"/>
                </a:solidFill>
                <a:latin typeface="Roboto" pitchFamily="2" charset="0"/>
                <a:ea typeface="Roboto" pitchFamily="2" charset="0"/>
              </a:rPr>
              <a:t>Eduardo Ibáñez</a:t>
            </a:r>
          </a:p>
          <a:p>
            <a:pPr algn="l"/>
            <a:r>
              <a:rPr lang="es-ES" sz="1800" cap="all" dirty="0" smtClean="0">
                <a:solidFill>
                  <a:schemeClr val="bg1"/>
                </a:solidFill>
                <a:latin typeface="Roboto" pitchFamily="2" charset="0"/>
                <a:ea typeface="Roboto" pitchFamily="2" charset="0"/>
              </a:rPr>
              <a:t>Cristina Lahoz</a:t>
            </a:r>
          </a:p>
          <a:p>
            <a:pPr algn="l"/>
            <a:r>
              <a:rPr lang="es-ES" sz="1800" cap="all" dirty="0" smtClean="0">
                <a:solidFill>
                  <a:schemeClr val="bg1"/>
                </a:solidFill>
                <a:latin typeface="Roboto" pitchFamily="2" charset="0"/>
                <a:ea typeface="Roboto" pitchFamily="2" charset="0"/>
              </a:rPr>
              <a:t>Patricia Lázaro</a:t>
            </a:r>
          </a:p>
          <a:p>
            <a:pPr algn="l"/>
            <a:r>
              <a:rPr lang="es-ES" sz="1800" cap="all" dirty="0" smtClean="0">
                <a:solidFill>
                  <a:schemeClr val="bg1"/>
                </a:solidFill>
                <a:latin typeface="Roboto" pitchFamily="2" charset="0"/>
                <a:ea typeface="Roboto" pitchFamily="2" charset="0"/>
              </a:rPr>
              <a:t>Jorge Martínez</a:t>
            </a:r>
            <a:endParaRPr lang="es-ES" sz="1800" cap="all" dirty="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6 Imagen"/>
          <p:cNvPicPr/>
          <p:nvPr/>
        </p:nvPicPr>
        <p:blipFill>
          <a:blip r:embed="rId2" cstate="print">
            <a:extLst>
              <a:ext uri="{28A0092B-C50C-407E-A947-70E740481C1C}">
                <a14:useLocalDpi xmlns:a14="http://schemas.microsoft.com/office/drawing/2010/main" val="0"/>
              </a:ext>
            </a:extLst>
          </a:blip>
          <a:srcRect b="1906"/>
          <a:stretch>
            <a:fillRect/>
          </a:stretch>
        </p:blipFill>
        <p:spPr>
          <a:xfrm>
            <a:off x="-11088" y="0"/>
            <a:ext cx="9273999" cy="7917503"/>
          </a:xfrm>
          <a:prstGeom prst="rect">
            <a:avLst/>
          </a:prstGeom>
        </p:spPr>
      </p:pic>
    </p:spTree>
    <p:extLst>
      <p:ext uri="{BB962C8B-B14F-4D97-AF65-F5344CB8AC3E}">
        <p14:creationId xmlns:p14="http://schemas.microsoft.com/office/powerpoint/2010/main" val="756898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MÓDULOS</a:t>
            </a:r>
          </a:p>
        </p:txBody>
      </p:sp>
      <p:pic>
        <p:nvPicPr>
          <p:cNvPr id="5" name="4 Imagen"/>
          <p:cNvPicPr/>
          <p:nvPr/>
        </p:nvPicPr>
        <p:blipFill>
          <a:blip r:embed="rId4" cstate="print">
            <a:extLst>
              <a:ext uri="{28A0092B-C50C-407E-A947-70E740481C1C}">
                <a14:useLocalDpi xmlns:a14="http://schemas.microsoft.com/office/drawing/2010/main" val="0"/>
              </a:ext>
            </a:extLst>
          </a:blip>
          <a:stretch>
            <a:fillRect/>
          </a:stretch>
        </p:blipFill>
        <p:spPr>
          <a:xfrm>
            <a:off x="2843808" y="1772816"/>
            <a:ext cx="5169024" cy="516902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pic>
        <p:nvPicPr>
          <p:cNvPr id="7" name="6 Imagen"/>
          <p:cNvPicPr/>
          <p:nvPr/>
        </p:nvPicPr>
        <p:blipFill>
          <a:blip r:embed="rId4" cstate="print">
            <a:extLst>
              <a:ext uri="{28A0092B-C50C-407E-A947-70E740481C1C}">
                <a14:useLocalDpi xmlns:a14="http://schemas.microsoft.com/office/drawing/2010/main" val="0"/>
              </a:ext>
            </a:extLst>
          </a:blip>
          <a:srcRect r="495" b="4743"/>
          <a:stretch>
            <a:fillRect/>
          </a:stretch>
        </p:blipFill>
        <p:spPr>
          <a:xfrm>
            <a:off x="0" y="1853023"/>
            <a:ext cx="9144000" cy="6086635"/>
          </a:xfrm>
          <a:prstGeom prst="rect">
            <a:avLst/>
          </a:prstGeom>
        </p:spPr>
      </p:pic>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COMPONENTES Y CONECTORES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DESPLIEGUE</a:t>
            </a:r>
          </a:p>
        </p:txBody>
      </p:sp>
      <p:pic>
        <p:nvPicPr>
          <p:cNvPr id="5" name="4 Imagen"/>
          <p:cNvPicPr/>
          <p:nvPr/>
        </p:nvPicPr>
        <p:blipFill>
          <a:blip r:embed="rId4" cstate="print">
            <a:extLst>
              <a:ext uri="{28A0092B-C50C-407E-A947-70E740481C1C}">
                <a14:useLocalDpi xmlns:a14="http://schemas.microsoft.com/office/drawing/2010/main" val="0"/>
              </a:ext>
            </a:extLst>
          </a:blip>
          <a:stretch>
            <a:fillRect/>
          </a:stretch>
        </p:blipFill>
        <p:spPr>
          <a:xfrm>
            <a:off x="-11336" y="2320755"/>
            <a:ext cx="9155336" cy="453724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MAPA DE NAVEGACIÓN</a:t>
            </a:r>
          </a:p>
        </p:txBody>
      </p:sp>
      <p:pic>
        <p:nvPicPr>
          <p:cNvPr id="7" name="6 Imagen"/>
          <p:cNvPicPr/>
          <p:nvPr/>
        </p:nvPicPr>
        <p:blipFill>
          <a:blip r:embed="rId4" cstate="print"/>
          <a:srcRect l="1887" t="2207" r="1887" b="2342"/>
          <a:stretch>
            <a:fillRect/>
          </a:stretch>
        </p:blipFill>
        <p:spPr>
          <a:xfrm>
            <a:off x="3203848" y="1800200"/>
            <a:ext cx="3960440" cy="501317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27984" y="1556792"/>
            <a:ext cx="4114354" cy="685800"/>
          </a:xfrm>
          <a:effectLst>
            <a:outerShdw dist="17961" dir="2700000" algn="ctr" rotWithShape="0">
              <a:schemeClr val="bg1"/>
            </a:outerShdw>
          </a:effectLst>
        </p:spPr>
        <p:txBody>
          <a:bodyPr/>
          <a:lstStyle/>
          <a:p>
            <a:r>
              <a:rPr lang="en-US" sz="4800" dirty="0" smtClean="0"/>
              <a:t>¿</a:t>
            </a:r>
            <a:r>
              <a:rPr lang="en-US" sz="4800" dirty="0" err="1" smtClean="0"/>
              <a:t>Preguntas</a:t>
            </a:r>
            <a:r>
              <a:rPr lang="en-US" sz="4800" dirty="0" smtClean="0"/>
              <a:t>?</a:t>
            </a:r>
            <a:endParaRPr lang="en-U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Nuestra</a:t>
            </a:r>
            <a:r>
              <a:rPr lang="en-US" dirty="0" smtClean="0"/>
              <a:t> </a:t>
            </a:r>
            <a:r>
              <a:rPr lang="en-US" dirty="0" err="1" smtClean="0"/>
              <a:t>aplicación</a:t>
            </a:r>
            <a:endParaRPr lang="en-US" dirty="0"/>
          </a:p>
        </p:txBody>
      </p:sp>
      <p:sp>
        <p:nvSpPr>
          <p:cNvPr id="4" name="3 Rectángulo"/>
          <p:cNvSpPr/>
          <p:nvPr/>
        </p:nvSpPr>
        <p:spPr>
          <a:xfrm>
            <a:off x="611560" y="2572449"/>
            <a:ext cx="7920880" cy="3139321"/>
          </a:xfrm>
          <a:prstGeom prst="rect">
            <a:avLst/>
          </a:prstGeom>
        </p:spPr>
        <p:txBody>
          <a:bodyPr wrap="square">
            <a:spAutoFit/>
          </a:bodyPr>
          <a:lstStyle/>
          <a:p>
            <a:pPr algn="just"/>
            <a:r>
              <a:rPr lang="es-ES" sz="2200" b="1" dirty="0" err="1" smtClean="0">
                <a:latin typeface="Roboto" pitchFamily="2" charset="0"/>
                <a:ea typeface="Roboto" pitchFamily="2" charset="0"/>
              </a:rPr>
              <a:t>Smartcampus</a:t>
            </a:r>
            <a:r>
              <a:rPr lang="es-ES" sz="2200" dirty="0" smtClean="0">
                <a:latin typeface="Roboto" pitchFamily="2" charset="0"/>
                <a:ea typeface="Roboto" pitchFamily="2" charset="0"/>
              </a:rPr>
              <a:t> es una aplicación para dispositivos móviles que podrá interactuar con el edificio de un campus universitario con el fin de ayudar principalmente al personal trabajador contratado en la entidad, ya sea conserjes, profesores, guardias de seguridad, empleados de limpieza…</a:t>
            </a:r>
          </a:p>
          <a:p>
            <a:pPr algn="just"/>
            <a:endParaRPr lang="es-ES" sz="2200" dirty="0" smtClean="0">
              <a:latin typeface="Roboto" pitchFamily="2" charset="0"/>
              <a:ea typeface="Roboto" pitchFamily="2" charset="0"/>
            </a:endParaRPr>
          </a:p>
          <a:p>
            <a:pPr algn="just"/>
            <a:r>
              <a:rPr lang="es-ES" sz="2200" dirty="0" smtClean="0">
                <a:latin typeface="Roboto" pitchFamily="2" charset="0"/>
                <a:ea typeface="Roboto" pitchFamily="2" charset="0"/>
              </a:rPr>
              <a:t>También puede ser usada en menor medida por los estudiantes, para obtener información sobre el estado de los espacios del campus.</a:t>
            </a:r>
            <a:endParaRPr lang="es-ES" sz="2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PROCESO SEGUIDO</a:t>
            </a:r>
          </a:p>
        </p:txBody>
      </p:sp>
      <p:sp>
        <p:nvSpPr>
          <p:cNvPr id="6" name="5 Rectángulo"/>
          <p:cNvSpPr/>
          <p:nvPr/>
        </p:nvSpPr>
        <p:spPr>
          <a:xfrm>
            <a:off x="467544" y="2276872"/>
            <a:ext cx="7920880" cy="1015663"/>
          </a:xfrm>
          <a:prstGeom prst="rect">
            <a:avLst/>
          </a:prstGeom>
        </p:spPr>
        <p:txBody>
          <a:bodyPr wrap="square">
            <a:spAutoFit/>
          </a:bodyPr>
          <a:lstStyle/>
          <a:p>
            <a:pPr algn="just"/>
            <a:r>
              <a:rPr lang="es-ES" sz="2000" dirty="0" smtClean="0">
                <a:latin typeface="Roboto" pitchFamily="2" charset="0"/>
                <a:ea typeface="Roboto" pitchFamily="2" charset="0"/>
              </a:rPr>
              <a:t>Se han planificado dos lanzamientos, los cuales representan dos iteraciones. La primera iteración acaba el 15 de abril y la segunda iteración el 27 de mayo.</a:t>
            </a:r>
            <a:endParaRPr lang="es-ES" sz="2000" dirty="0">
              <a:latin typeface="Roboto" pitchFamily="2" charset="0"/>
              <a:ea typeface="Roboto" pitchFamily="2" charset="0"/>
            </a:endParaRPr>
          </a:p>
        </p:txBody>
      </p:sp>
      <p:sp>
        <p:nvSpPr>
          <p:cNvPr id="7" name="6 Rectángulo"/>
          <p:cNvSpPr/>
          <p:nvPr/>
        </p:nvSpPr>
        <p:spPr>
          <a:xfrm>
            <a:off x="395536" y="3501008"/>
            <a:ext cx="8496944" cy="2862322"/>
          </a:xfrm>
          <a:prstGeom prst="rect">
            <a:avLst/>
          </a:prstGeom>
        </p:spPr>
        <p:txBody>
          <a:bodyPr wrap="square">
            <a:spAutoFit/>
          </a:bodyPr>
          <a:lstStyle/>
          <a:p>
            <a:pPr lvl="0" algn="just">
              <a:spcAft>
                <a:spcPts val="1200"/>
              </a:spcAft>
              <a:buFont typeface="Arial" pitchFamily="34" charset="0"/>
              <a:buChar char="•"/>
            </a:pPr>
            <a:r>
              <a:rPr lang="es-ES" sz="2000" dirty="0" smtClean="0">
                <a:latin typeface="Roboto" pitchFamily="2" charset="0"/>
                <a:ea typeface="Roboto" pitchFamily="2" charset="0"/>
              </a:rPr>
              <a:t>El código y la documentación del proyecto se alojan en </a:t>
            </a:r>
            <a:r>
              <a:rPr lang="es-ES" sz="2000" dirty="0" err="1" smtClean="0">
                <a:latin typeface="Roboto" pitchFamily="2" charset="0"/>
                <a:ea typeface="Roboto" pitchFamily="2" charset="0"/>
              </a:rPr>
              <a:t>GitHub</a:t>
            </a:r>
            <a:r>
              <a:rPr lang="es-ES" sz="2000" dirty="0" smtClean="0">
                <a:latin typeface="Roboto" pitchFamily="2" charset="0"/>
                <a:ea typeface="Roboto" pitchFamily="2" charset="0"/>
              </a:rPr>
              <a:t>.</a:t>
            </a:r>
          </a:p>
          <a:p>
            <a:pPr lvl="0" algn="just">
              <a:spcAft>
                <a:spcPts val="1200"/>
              </a:spcAft>
              <a:buFont typeface="Arial" pitchFamily="34" charset="0"/>
              <a:buChar char="•"/>
            </a:pPr>
            <a:r>
              <a:rPr lang="es-ES" sz="2000" dirty="0" smtClean="0">
                <a:latin typeface="Roboto" pitchFamily="2" charset="0"/>
                <a:ea typeface="Roboto" pitchFamily="2" charset="0"/>
              </a:rPr>
              <a:t>Compilación y gestión de dependencias están basada en scripts.</a:t>
            </a:r>
          </a:p>
          <a:p>
            <a:pPr lvl="0" algn="just">
              <a:spcAft>
                <a:spcPts val="1200"/>
              </a:spcAft>
              <a:buFont typeface="Arial" pitchFamily="34" charset="0"/>
              <a:buChar char="•"/>
            </a:pPr>
            <a:r>
              <a:rPr lang="es-ES" sz="2000" dirty="0" smtClean="0">
                <a:latin typeface="Roboto" pitchFamily="2" charset="0"/>
                <a:ea typeface="Roboto" pitchFamily="2" charset="0"/>
              </a:rPr>
              <a:t>Se llevará un control de esfuerzos con las horas dedicadas por persona.</a:t>
            </a:r>
          </a:p>
          <a:p>
            <a:pPr lvl="0" algn="just">
              <a:spcAft>
                <a:spcPts val="1200"/>
              </a:spcAft>
              <a:buFont typeface="Arial" pitchFamily="34" charset="0"/>
              <a:buChar char="•"/>
            </a:pPr>
            <a:r>
              <a:rPr lang="es-ES" sz="2000" dirty="0" smtClean="0">
                <a:latin typeface="Roboto" pitchFamily="2" charset="0"/>
                <a:ea typeface="Roboto" pitchFamily="2" charset="0"/>
              </a:rPr>
              <a:t>La aplicación cumple adecuadamente con sus requisitos.</a:t>
            </a:r>
          </a:p>
          <a:p>
            <a:pPr lvl="0" algn="just">
              <a:spcAft>
                <a:spcPts val="1200"/>
              </a:spcAft>
              <a:buFont typeface="Arial" pitchFamily="34" charset="0"/>
              <a:buChar char="•"/>
            </a:pPr>
            <a:r>
              <a:rPr lang="es-ES" sz="2000" dirty="0" smtClean="0">
                <a:latin typeface="Roboto" pitchFamily="2" charset="0"/>
                <a:ea typeface="Roboto" pitchFamily="2" charset="0"/>
              </a:rPr>
              <a:t>La documentación arquitectural es la adecuada al momento del proyecto, refleja fielmente el sistema, e incluye al menos tres vistas: módulos, componentes-y-conectores, y despliegue del sistema.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PROCESO SEGUIDO</a:t>
            </a:r>
          </a:p>
        </p:txBody>
      </p:sp>
      <p:sp>
        <p:nvSpPr>
          <p:cNvPr id="8" name="7 Rectángulo"/>
          <p:cNvSpPr/>
          <p:nvPr/>
        </p:nvSpPr>
        <p:spPr>
          <a:xfrm>
            <a:off x="395536" y="2420888"/>
            <a:ext cx="8496000" cy="4093428"/>
          </a:xfrm>
          <a:prstGeom prst="rect">
            <a:avLst/>
          </a:prstGeom>
        </p:spPr>
        <p:txBody>
          <a:bodyPr wrap="square">
            <a:spAutoFit/>
          </a:bodyPr>
          <a:lstStyle/>
          <a:p>
            <a:pPr algn="just">
              <a:spcAft>
                <a:spcPts val="1200"/>
              </a:spcAft>
              <a:buFont typeface="Arial" pitchFamily="34" charset="0"/>
              <a:buChar char="•"/>
            </a:pPr>
            <a:r>
              <a:rPr lang="es-ES" sz="2000" dirty="0" smtClean="0">
                <a:latin typeface="Roboto" pitchFamily="2" charset="0"/>
                <a:ea typeface="Roboto" pitchFamily="2" charset="0"/>
              </a:rPr>
              <a:t>La arquitectura del sistema es por capas.</a:t>
            </a:r>
          </a:p>
          <a:p>
            <a:pPr algn="just">
              <a:spcAft>
                <a:spcPts val="1200"/>
              </a:spcAft>
              <a:buFont typeface="Arial" pitchFamily="34" charset="0"/>
              <a:buChar char="•"/>
            </a:pPr>
            <a:r>
              <a:rPr lang="es-ES" sz="2000" dirty="0" smtClean="0">
                <a:latin typeface="Roboto" pitchFamily="2" charset="0"/>
                <a:ea typeface="Roboto" pitchFamily="2" charset="0"/>
              </a:rPr>
              <a:t>Se usan adecuadamente estos conceptos de diseño dirigido por el dominio: entidades, objetos valor, agregados, factorías y repositorios.</a:t>
            </a:r>
          </a:p>
          <a:p>
            <a:pPr algn="just">
              <a:spcAft>
                <a:spcPts val="1200"/>
              </a:spcAft>
              <a:buFont typeface="Arial" pitchFamily="34" charset="0"/>
              <a:buChar char="•"/>
            </a:pPr>
            <a:r>
              <a:rPr lang="es-ES" sz="2000" dirty="0" smtClean="0">
                <a:latin typeface="Roboto" pitchFamily="2" charset="0"/>
                <a:ea typeface="Roboto" pitchFamily="2" charset="0"/>
              </a:rPr>
              <a:t>Se ha puesto en marcha y se usa un servicio de mapas tipo WMS con los edificios disponibles del campus Río Ebro. Los mapas de este servicio se superponen en el cliente sobre otro servicio externo (p.ej. Open </a:t>
            </a:r>
            <a:r>
              <a:rPr lang="es-ES" sz="2000" dirty="0" err="1" smtClean="0">
                <a:latin typeface="Roboto" pitchFamily="2" charset="0"/>
                <a:ea typeface="Roboto" pitchFamily="2" charset="0"/>
              </a:rPr>
              <a:t>Street</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Map</a:t>
            </a:r>
            <a:r>
              <a:rPr lang="es-ES" sz="2000" dirty="0" smtClean="0">
                <a:latin typeface="Roboto" pitchFamily="2" charset="0"/>
                <a:ea typeface="Roboto" pitchFamily="2" charset="0"/>
              </a:rPr>
              <a:t>) que proporcione un mapa de la zona.</a:t>
            </a:r>
          </a:p>
          <a:p>
            <a:pPr algn="just">
              <a:spcAft>
                <a:spcPts val="1200"/>
              </a:spcAft>
              <a:buFont typeface="Arial" pitchFamily="34" charset="0"/>
              <a:buChar char="•"/>
            </a:pPr>
            <a:r>
              <a:rPr lang="es-ES" sz="2000" dirty="0" smtClean="0">
                <a:latin typeface="Roboto" pitchFamily="2" charset="0"/>
                <a:ea typeface="Roboto" pitchFamily="2" charset="0"/>
              </a:rPr>
              <a:t>Cobertura de </a:t>
            </a:r>
            <a:r>
              <a:rPr lang="es-ES" sz="2000" dirty="0" err="1" smtClean="0">
                <a:latin typeface="Roboto" pitchFamily="2" charset="0"/>
                <a:ea typeface="Roboto" pitchFamily="2" charset="0"/>
              </a:rPr>
              <a:t>tests</a:t>
            </a:r>
            <a:r>
              <a:rPr lang="es-ES" sz="2000" dirty="0" smtClean="0">
                <a:latin typeface="Roboto" pitchFamily="2" charset="0"/>
                <a:ea typeface="Roboto" pitchFamily="2" charset="0"/>
              </a:rPr>
              <a:t> automáticos de al menos el 25% del código (unitarios y/o de integración).</a:t>
            </a:r>
          </a:p>
          <a:p>
            <a:pPr algn="just">
              <a:spcAft>
                <a:spcPts val="1200"/>
              </a:spcAft>
              <a:buFont typeface="Arial" pitchFamily="34" charset="0"/>
              <a:buChar char="•"/>
            </a:pPr>
            <a:r>
              <a:rPr lang="es-ES" sz="2000" dirty="0" smtClean="0">
                <a:latin typeface="Roboto" pitchFamily="2" charset="0"/>
                <a:ea typeface="Roboto" pitchFamily="2" charset="0"/>
              </a:rPr>
              <a:t>La documentación arquitectural incluye una discusión adecuada sobre razones arquitecturales.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ROLES</a:t>
            </a:r>
          </a:p>
        </p:txBody>
      </p:sp>
      <p:sp>
        <p:nvSpPr>
          <p:cNvPr id="6" name="5 Rectángulo"/>
          <p:cNvSpPr/>
          <p:nvPr/>
        </p:nvSpPr>
        <p:spPr>
          <a:xfrm>
            <a:off x="971600" y="2852936"/>
            <a:ext cx="7128792" cy="2246769"/>
          </a:xfrm>
          <a:prstGeom prst="rect">
            <a:avLst/>
          </a:prstGeom>
        </p:spPr>
        <p:txBody>
          <a:bodyPr wrap="square">
            <a:spAutoFit/>
          </a:bodyPr>
          <a:lstStyle/>
          <a:p>
            <a:pPr lvl="0" algn="just">
              <a:spcAft>
                <a:spcPts val="1200"/>
              </a:spcAft>
            </a:pPr>
            <a:r>
              <a:rPr lang="es-ES" sz="2000" b="1" dirty="0" smtClean="0">
                <a:latin typeface="Roboto" pitchFamily="2" charset="0"/>
                <a:ea typeface="Roboto" pitchFamily="2" charset="0"/>
              </a:rPr>
              <a:t>Daniel </a:t>
            </a:r>
            <a:r>
              <a:rPr lang="es-ES" sz="2000" b="1" dirty="0" err="1" smtClean="0">
                <a:latin typeface="Roboto" pitchFamily="2" charset="0"/>
                <a:ea typeface="Roboto" pitchFamily="2" charset="0"/>
              </a:rPr>
              <a:t>Forcén</a:t>
            </a:r>
            <a:r>
              <a:rPr lang="es-ES" sz="2000" b="1" dirty="0" smtClean="0">
                <a:latin typeface="Roboto" pitchFamily="2" charset="0"/>
                <a:ea typeface="Roboto" pitchFamily="2" charset="0"/>
              </a:rPr>
              <a:t>: </a:t>
            </a:r>
            <a:r>
              <a:rPr lang="es-ES" sz="2000" dirty="0" smtClean="0">
                <a:latin typeface="Roboto" pitchFamily="2" charset="0"/>
                <a:ea typeface="Roboto" pitchFamily="2" charset="0"/>
              </a:rPr>
              <a:t>Desarrollador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Eduardo Ibáñez:</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Scrum</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master</a:t>
            </a:r>
            <a:r>
              <a:rPr lang="es-ES" sz="2000" dirty="0" smtClean="0">
                <a:latin typeface="Roboto" pitchFamily="2" charset="0"/>
                <a:ea typeface="Roboto" pitchFamily="2" charset="0"/>
              </a:rPr>
              <a:t> y desarrollador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Cristina </a:t>
            </a:r>
            <a:r>
              <a:rPr lang="es-ES" sz="2000" b="1" dirty="0" smtClean="0">
                <a:latin typeface="Roboto" pitchFamily="2" charset="0"/>
                <a:ea typeface="Roboto" pitchFamily="2" charset="0"/>
              </a:rPr>
              <a:t>Lahoz: </a:t>
            </a:r>
            <a:r>
              <a:rPr lang="es-ES" sz="2000" dirty="0" smtClean="0">
                <a:latin typeface="Roboto" pitchFamily="2" charset="0"/>
                <a:ea typeface="Roboto" pitchFamily="2" charset="0"/>
              </a:rPr>
              <a:t>Desarrolladora </a:t>
            </a:r>
            <a:r>
              <a:rPr lang="es-ES" sz="2000" dirty="0" smtClean="0">
                <a:latin typeface="Roboto" pitchFamily="2" charset="0"/>
                <a:ea typeface="Roboto" pitchFamily="2" charset="0"/>
              </a:rPr>
              <a:t>de base de datos</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Patricia Lázaro:</a:t>
            </a:r>
            <a:r>
              <a:rPr lang="es-ES" sz="2000" dirty="0" smtClean="0">
                <a:latin typeface="Roboto" pitchFamily="2" charset="0"/>
                <a:ea typeface="Roboto" pitchFamily="2" charset="0"/>
              </a:rPr>
              <a:t> Desarrolladora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Jorge Martínez: </a:t>
            </a:r>
            <a:r>
              <a:rPr lang="es-ES" sz="2000" dirty="0" smtClean="0">
                <a:latin typeface="Roboto" pitchFamily="2" charset="0"/>
                <a:ea typeface="Roboto" pitchFamily="2" charset="0"/>
              </a:rPr>
              <a:t>Dueño de producto y desarrollador </a:t>
            </a:r>
            <a:r>
              <a:rPr lang="es-ES" sz="2000" dirty="0" err="1" smtClean="0">
                <a:latin typeface="Roboto" pitchFamily="2" charset="0"/>
                <a:ea typeface="Roboto" pitchFamily="2" charset="0"/>
              </a:rPr>
              <a:t>front-end</a:t>
            </a:r>
            <a:endParaRPr lang="es-ES" sz="20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TAREAS</a:t>
            </a:r>
          </a:p>
        </p:txBody>
      </p:sp>
      <p:sp>
        <p:nvSpPr>
          <p:cNvPr id="6" name="5 Rectángulo"/>
          <p:cNvSpPr/>
          <p:nvPr/>
        </p:nvSpPr>
        <p:spPr>
          <a:xfrm>
            <a:off x="467544" y="2420888"/>
            <a:ext cx="8496000" cy="4093428"/>
          </a:xfrm>
          <a:prstGeom prst="rect">
            <a:avLst/>
          </a:prstGeom>
        </p:spPr>
        <p:txBody>
          <a:bodyPr wrap="square">
            <a:spAutoFit/>
          </a:bodyPr>
          <a:lstStyle/>
          <a:p>
            <a:pPr lvl="0" algn="just">
              <a:spcAft>
                <a:spcPts val="1200"/>
              </a:spcAft>
              <a:buFont typeface="Arial" pitchFamily="34" charset="0"/>
              <a:buChar char="•"/>
            </a:pPr>
            <a:r>
              <a:rPr lang="es-ES" sz="2000" dirty="0" smtClean="0">
                <a:latin typeface="Roboto" pitchFamily="2" charset="0"/>
                <a:ea typeface="Roboto" pitchFamily="2" charset="0"/>
              </a:rPr>
              <a:t>Mostrar mapa global.</a:t>
            </a:r>
          </a:p>
          <a:p>
            <a:pPr lvl="0" algn="just">
              <a:spcAft>
                <a:spcPts val="1200"/>
              </a:spcAft>
              <a:buFont typeface="Arial" pitchFamily="34" charset="0"/>
              <a:buChar char="•"/>
            </a:pPr>
            <a:r>
              <a:rPr lang="es-ES" sz="2000" dirty="0" smtClean="0">
                <a:latin typeface="Roboto" pitchFamily="2" charset="0"/>
                <a:ea typeface="Roboto" pitchFamily="2" charset="0"/>
              </a:rPr>
              <a:t>Crear mapa de los edificios.</a:t>
            </a:r>
          </a:p>
          <a:p>
            <a:pPr lvl="0" algn="just">
              <a:spcAft>
                <a:spcPts val="1200"/>
              </a:spcAft>
              <a:buFont typeface="Arial" pitchFamily="34" charset="0"/>
              <a:buChar char="•"/>
            </a:pPr>
            <a:r>
              <a:rPr lang="es-ES" sz="2000" dirty="0" smtClean="0">
                <a:latin typeface="Roboto" pitchFamily="2" charset="0"/>
                <a:ea typeface="Roboto" pitchFamily="2" charset="0"/>
              </a:rPr>
              <a:t>Interactuar con el mapa de edificios.</a:t>
            </a:r>
          </a:p>
          <a:p>
            <a:pPr lvl="0" algn="just">
              <a:spcAft>
                <a:spcPts val="1200"/>
              </a:spcAft>
              <a:buFont typeface="Arial" pitchFamily="34" charset="0"/>
              <a:buChar char="•"/>
            </a:pPr>
            <a:r>
              <a:rPr lang="es-ES" sz="2000" dirty="0" smtClean="0">
                <a:latin typeface="Roboto" pitchFamily="2" charset="0"/>
                <a:ea typeface="Roboto" pitchFamily="2" charset="0"/>
              </a:rPr>
              <a:t>Localizar puntos y espacios de interés en el mapa de edificios.</a:t>
            </a:r>
          </a:p>
          <a:p>
            <a:pPr lvl="0" algn="just">
              <a:spcAft>
                <a:spcPts val="1200"/>
              </a:spcAft>
              <a:buFont typeface="Arial" pitchFamily="34" charset="0"/>
              <a:buChar char="•"/>
            </a:pPr>
            <a:r>
              <a:rPr lang="es-ES" sz="2000" dirty="0" smtClean="0">
                <a:latin typeface="Roboto" pitchFamily="2" charset="0"/>
                <a:ea typeface="Roboto" pitchFamily="2" charset="0"/>
              </a:rPr>
              <a:t>Simular sensores (luz, temperatura, presencia…).</a:t>
            </a:r>
          </a:p>
          <a:p>
            <a:pPr lvl="0" algn="just">
              <a:spcAft>
                <a:spcPts val="1200"/>
              </a:spcAft>
              <a:buFont typeface="Arial" pitchFamily="34" charset="0"/>
              <a:buChar char="•"/>
            </a:pPr>
            <a:r>
              <a:rPr lang="es-ES" sz="2000" dirty="0" smtClean="0">
                <a:latin typeface="Roboto" pitchFamily="2" charset="0"/>
                <a:ea typeface="Roboto" pitchFamily="2" charset="0"/>
              </a:rPr>
              <a:t>Mostrar capas de información.</a:t>
            </a:r>
          </a:p>
          <a:p>
            <a:pPr lvl="0" algn="just">
              <a:spcAft>
                <a:spcPts val="1200"/>
              </a:spcAft>
              <a:buFont typeface="Arial" pitchFamily="34" charset="0"/>
              <a:buChar char="•"/>
            </a:pPr>
            <a:r>
              <a:rPr lang="es-ES" sz="2000" dirty="0" smtClean="0">
                <a:latin typeface="Roboto" pitchFamily="2" charset="0"/>
                <a:ea typeface="Roboto" pitchFamily="2" charset="0"/>
              </a:rPr>
              <a:t>Interactuar con las capas.</a:t>
            </a:r>
          </a:p>
          <a:p>
            <a:pPr lvl="0" algn="just">
              <a:spcAft>
                <a:spcPts val="1200"/>
              </a:spcAft>
              <a:buFont typeface="Arial" pitchFamily="34" charset="0"/>
              <a:buChar char="•"/>
            </a:pPr>
            <a:r>
              <a:rPr lang="es-ES" sz="2000" dirty="0" smtClean="0">
                <a:latin typeface="Roboto" pitchFamily="2" charset="0"/>
                <a:ea typeface="Roboto" pitchFamily="2" charset="0"/>
              </a:rPr>
              <a:t>Funcionalidades de los espacios y edificios (cerrar puertas, ventanas…).</a:t>
            </a:r>
          </a:p>
          <a:p>
            <a:pPr lvl="0" algn="just">
              <a:spcAft>
                <a:spcPts val="1200"/>
              </a:spcAft>
              <a:buFont typeface="Arial" pitchFamily="34" charset="0"/>
              <a:buChar char="•"/>
            </a:pPr>
            <a:r>
              <a:rPr lang="es-ES" sz="2000" dirty="0" smtClean="0">
                <a:latin typeface="Roboto" pitchFamily="2" charset="0"/>
                <a:ea typeface="Roboto" pitchFamily="2" charset="0"/>
              </a:rPr>
              <a:t>Buscador de puntos de interés.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32581"/>
            <a:ext cx="9144000" cy="792163"/>
          </a:xfrm>
        </p:spPr>
        <p:txBody>
          <a:bodyPr/>
          <a:lstStyle/>
          <a:p>
            <a:pPr algn="ctr"/>
            <a:r>
              <a:rPr lang="en-US" dirty="0" err="1" smtClean="0"/>
              <a:t>Gestión</a:t>
            </a:r>
            <a:r>
              <a:rPr lang="en-US" dirty="0" smtClean="0"/>
              <a:t> de </a:t>
            </a:r>
            <a:r>
              <a:rPr lang="en-US" dirty="0" err="1" smtClean="0"/>
              <a:t>proyecto</a:t>
            </a:r>
            <a:endParaRPr lang="en-US" dirty="0"/>
          </a:p>
        </p:txBody>
      </p:sp>
      <p:sp>
        <p:nvSpPr>
          <p:cNvPr id="5" name="4 Rectángulo"/>
          <p:cNvSpPr/>
          <p:nvPr/>
        </p:nvSpPr>
        <p:spPr>
          <a:xfrm>
            <a:off x="0" y="1700808"/>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HORAS TRABAJADAS</a:t>
            </a:r>
          </a:p>
        </p:txBody>
      </p:sp>
      <p:graphicFrame>
        <p:nvGraphicFramePr>
          <p:cNvPr id="7" name="6 Tabla"/>
          <p:cNvGraphicFramePr>
            <a:graphicFrameLocks noGrp="1"/>
          </p:cNvGraphicFramePr>
          <p:nvPr>
            <p:extLst>
              <p:ext uri="{D42A27DB-BD31-4B8C-83A1-F6EECF244321}">
                <p14:modId xmlns:p14="http://schemas.microsoft.com/office/powerpoint/2010/main" val="855636226"/>
              </p:ext>
            </p:extLst>
          </p:nvPr>
        </p:nvGraphicFramePr>
        <p:xfrm>
          <a:off x="539549" y="2852936"/>
          <a:ext cx="8208915" cy="2833221"/>
        </p:xfrm>
        <a:graphic>
          <a:graphicData uri="http://schemas.openxmlformats.org/drawingml/2006/table">
            <a:tbl>
              <a:tblPr/>
              <a:tblGrid>
                <a:gridCol w="1641783"/>
                <a:gridCol w="1641783"/>
                <a:gridCol w="1641783"/>
                <a:gridCol w="1641783"/>
                <a:gridCol w="1641783"/>
              </a:tblGrid>
              <a:tr h="274481">
                <a:tc>
                  <a:txBody>
                    <a:bodyPr/>
                    <a:lstStyle/>
                    <a:p>
                      <a:pPr algn="ctr"/>
                      <a:r>
                        <a:rPr lang="es-ES" sz="1400" b="1" cap="all" baseline="0" dirty="0">
                          <a:latin typeface="Roboto" pitchFamily="2" charset="0"/>
                          <a:ea typeface="Roboto" pitchFamily="2" charset="0"/>
                        </a:rPr>
                        <a:t>Jorge Martínez</a:t>
                      </a:r>
                      <a:endParaRPr lang="es-ES" sz="1400" cap="all" baseline="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Cristina Lahoz</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Patricia Lázaro</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Eduardo Ibañez</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dirty="0">
                          <a:latin typeface="Roboto" pitchFamily="2" charset="0"/>
                          <a:ea typeface="Roboto" pitchFamily="2" charset="0"/>
                        </a:rPr>
                        <a:t>Daniel </a:t>
                      </a:r>
                      <a:r>
                        <a:rPr lang="es-ES" sz="1400" b="1" cap="all" baseline="0" dirty="0" err="1">
                          <a:latin typeface="Roboto" pitchFamily="2" charset="0"/>
                          <a:ea typeface="Roboto" pitchFamily="2" charset="0"/>
                        </a:rPr>
                        <a:t>Forcen</a:t>
                      </a:r>
                      <a:endParaRPr lang="es-ES" sz="1400" cap="all" baseline="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r>
              <a:tr h="365204">
                <a:tc gridSpan="5">
                  <a:txBody>
                    <a:bodyPr/>
                    <a:lstStyle/>
                    <a:p>
                      <a:pPr algn="ctr"/>
                      <a:r>
                        <a:rPr lang="es-ES" sz="1600" b="1" dirty="0">
                          <a:latin typeface="Roboto" pitchFamily="2" charset="0"/>
                          <a:ea typeface="Roboto" pitchFamily="2" charset="0"/>
                        </a:rPr>
                        <a:t>Semanas del 15-FEB y </a:t>
                      </a:r>
                      <a:r>
                        <a:rPr lang="es-ES" sz="1600" b="1" dirty="0" smtClean="0">
                          <a:latin typeface="Roboto" pitchFamily="2" charset="0"/>
                          <a:ea typeface="Roboto" pitchFamily="2" charset="0"/>
                        </a:rPr>
                        <a:t>22-FEB</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dirty="0">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274481">
                <a:tc>
                  <a:txBody>
                    <a:bodyPr/>
                    <a:lstStyle/>
                    <a:p>
                      <a:pPr algn="ctr"/>
                      <a:r>
                        <a:rPr lang="es-ES" sz="1600" dirty="0">
                          <a:latin typeface="Roboto" pitchFamily="2" charset="0"/>
                          <a:ea typeface="Roboto" pitchFamily="2" charset="0"/>
                        </a:rPr>
                        <a:t>9,5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6,5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2,5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3,5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4,5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65204">
                <a:tc gridSpan="5">
                  <a:txBody>
                    <a:bodyPr/>
                    <a:lstStyle/>
                    <a:p>
                      <a:pPr algn="ctr"/>
                      <a:r>
                        <a:rPr lang="es-ES" sz="1600" b="1" dirty="0">
                          <a:latin typeface="Roboto" pitchFamily="2" charset="0"/>
                          <a:ea typeface="Roboto" pitchFamily="2" charset="0"/>
                        </a:rPr>
                        <a:t>Semanas del 29-FEB y 7-MAR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274481">
                <a:tc>
                  <a:txBody>
                    <a:bodyPr/>
                    <a:lstStyle/>
                    <a:p>
                      <a:pPr algn="ctr"/>
                      <a:r>
                        <a:rPr lang="es-ES" sz="1600">
                          <a:latin typeface="Roboto" pitchFamily="2" charset="0"/>
                          <a:ea typeface="Roboto" pitchFamily="2" charset="0"/>
                        </a:rPr>
                        <a:t>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1,5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8</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4</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1,5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65204">
                <a:tc gridSpan="5">
                  <a:txBody>
                    <a:bodyPr/>
                    <a:lstStyle/>
                    <a:p>
                      <a:pPr algn="ctr"/>
                      <a:r>
                        <a:rPr lang="es-ES" sz="1600" b="1" dirty="0">
                          <a:latin typeface="Roboto" pitchFamily="2" charset="0"/>
                          <a:ea typeface="Roboto" pitchFamily="2" charset="0"/>
                        </a:rPr>
                        <a:t>Semanas del 14-MAR, 21-MAR y 4-ABR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274481">
                <a:tc>
                  <a:txBody>
                    <a:bodyPr/>
                    <a:lstStyle/>
                    <a:p>
                      <a:pPr algn="ctr"/>
                      <a:r>
                        <a:rPr lang="es-ES" sz="1600">
                          <a:latin typeface="Roboto" pitchFamily="2" charset="0"/>
                          <a:ea typeface="Roboto" pitchFamily="2" charset="0"/>
                        </a:rPr>
                        <a:t>25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2</a:t>
                      </a:r>
                      <a:r>
                        <a:rPr lang="es-ES" sz="1600" dirty="0" smtClean="0">
                          <a:latin typeface="Roboto" pitchFamily="2" charset="0"/>
                          <a:ea typeface="Roboto" pitchFamily="2" charset="0"/>
                        </a:rPr>
                        <a:t>7,5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38</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20</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10</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65204">
                <a:tc gridSpan="5">
                  <a:txBody>
                    <a:bodyPr/>
                    <a:lstStyle/>
                    <a:p>
                      <a:pPr algn="ctr"/>
                      <a:r>
                        <a:rPr lang="es-ES" sz="1600" b="1" dirty="0">
                          <a:latin typeface="Roboto" pitchFamily="2" charset="0"/>
                          <a:ea typeface="Roboto" pitchFamily="2" charset="0"/>
                        </a:rPr>
                        <a:t>Semanas del 11-ABR y 18-ABR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274481">
                <a:tc>
                  <a:txBody>
                    <a:bodyPr/>
                    <a:lstStyle/>
                    <a:p>
                      <a:pPr algn="ctr"/>
                      <a:r>
                        <a:rPr lang="es-ES" sz="1600" dirty="0">
                          <a:latin typeface="Roboto" pitchFamily="2" charset="0"/>
                          <a:ea typeface="Roboto" pitchFamily="2" charset="0"/>
                        </a:rPr>
                        <a:t>4</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3</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1</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6,5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7,5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MÓDULOS</a:t>
            </a:r>
          </a:p>
        </p:txBody>
      </p:sp>
      <p:pic>
        <p:nvPicPr>
          <p:cNvPr id="5" name="4 Imagen"/>
          <p:cNvPicPr/>
          <p:nvPr/>
        </p:nvPicPr>
        <p:blipFill>
          <a:blip r:embed="rId4" cstate="print">
            <a:extLst>
              <a:ext uri="{28A0092B-C50C-407E-A947-70E740481C1C}">
                <a14:useLocalDpi xmlns:a14="http://schemas.microsoft.com/office/drawing/2010/main" val="0"/>
              </a:ext>
            </a:extLst>
          </a:blip>
          <a:stretch>
            <a:fillRect/>
          </a:stretch>
        </p:blipFill>
        <p:spPr>
          <a:xfrm>
            <a:off x="1842242" y="1772816"/>
            <a:ext cx="3672408" cy="2376264"/>
          </a:xfrm>
          <a:prstGeom prst="rect">
            <a:avLst/>
          </a:prstGeom>
        </p:spPr>
      </p:pic>
      <p:pic>
        <p:nvPicPr>
          <p:cNvPr id="9" name="8 Imagen"/>
          <p:cNvPicPr/>
          <p:nvPr/>
        </p:nvPicPr>
        <p:blipFill>
          <a:blip r:embed="rId5" cstate="print">
            <a:extLst>
              <a:ext uri="{28A0092B-C50C-407E-A947-70E740481C1C}">
                <a14:useLocalDpi xmlns:a14="http://schemas.microsoft.com/office/drawing/2010/main" val="0"/>
              </a:ext>
            </a:extLst>
          </a:blip>
          <a:stretch>
            <a:fillRect/>
          </a:stretch>
        </p:blipFill>
        <p:spPr>
          <a:xfrm>
            <a:off x="5292080" y="3828763"/>
            <a:ext cx="3740574" cy="30292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pic>
        <p:nvPicPr>
          <p:cNvPr id="7" name="6 Imagen"/>
          <p:cNvPicPr/>
          <p:nvPr/>
        </p:nvPicPr>
        <p:blipFill>
          <a:blip r:embed="rId4" cstate="print">
            <a:extLst>
              <a:ext uri="{28A0092B-C50C-407E-A947-70E740481C1C}">
                <a14:useLocalDpi xmlns:a14="http://schemas.microsoft.com/office/drawing/2010/main" val="0"/>
              </a:ext>
            </a:extLst>
          </a:blip>
          <a:srcRect b="1906"/>
          <a:stretch>
            <a:fillRect/>
          </a:stretch>
        </p:blipFill>
        <p:spPr>
          <a:xfrm>
            <a:off x="2483768" y="1772816"/>
            <a:ext cx="5904153" cy="5040560"/>
          </a:xfrm>
          <a:prstGeom prst="rect">
            <a:avLst/>
          </a:prstGeom>
        </p:spPr>
      </p:pic>
      <p:sp>
        <p:nvSpPr>
          <p:cNvPr id="6" name="Rectangle 2"/>
          <p:cNvSpPr>
            <a:spLocks noGrp="1" noChangeArrowheads="1"/>
          </p:cNvSpPr>
          <p:nvPr>
            <p:ph type="title"/>
          </p:nvPr>
        </p:nvSpPr>
        <p:spPr>
          <a:xfrm>
            <a:off x="0" y="332581"/>
            <a:ext cx="9144000" cy="792163"/>
          </a:xfrm>
        </p:spPr>
        <p:txBody>
          <a:bodyPr/>
          <a:lstStyle/>
          <a:p>
            <a:pPr algn="ctr"/>
            <a:r>
              <a:rPr lang="en-US" dirty="0" err="1" smtClean="0"/>
              <a:t>Arquitectura</a:t>
            </a:r>
            <a:endParaRPr lang="en-US" dirty="0"/>
          </a:p>
        </p:txBody>
      </p:sp>
      <p:sp>
        <p:nvSpPr>
          <p:cNvPr id="8" name="7 Rectángulo"/>
          <p:cNvSpPr/>
          <p:nvPr/>
        </p:nvSpPr>
        <p:spPr>
          <a:xfrm>
            <a:off x="0" y="1311151"/>
            <a:ext cx="9144000" cy="461665"/>
          </a:xfrm>
          <a:prstGeom prst="rect">
            <a:avLst/>
          </a:prstGeom>
          <a:solidFill>
            <a:schemeClr val="accent1">
              <a:alpha val="60000"/>
            </a:schemeClr>
          </a:solidFill>
        </p:spPr>
        <p:txBody>
          <a:bodyPr wrap="square">
            <a:spAutoFit/>
          </a:bodyPr>
          <a:lstStyle/>
          <a:p>
            <a:pPr lvl="0"/>
            <a:r>
              <a:rPr lang="es-ES" dirty="0" smtClean="0">
                <a:solidFill>
                  <a:schemeClr val="bg1"/>
                </a:solidFill>
                <a:latin typeface="Roboto" pitchFamily="2" charset="0"/>
                <a:ea typeface="Roboto" pitchFamily="2" charset="0"/>
              </a:rPr>
              <a:t>VISTA DE MÓDULOS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
  <a:themeElements>
    <a:clrScheme name="powerpoint-template-24 7">
      <a:dk1>
        <a:srgbClr val="4D4D4D"/>
      </a:dk1>
      <a:lt1>
        <a:srgbClr val="FFFFFF"/>
      </a:lt1>
      <a:dk2>
        <a:srgbClr val="4D4D4D"/>
      </a:dk2>
      <a:lt2>
        <a:srgbClr val="64371C"/>
      </a:lt2>
      <a:accent1>
        <a:srgbClr val="AA7B3C"/>
      </a:accent1>
      <a:accent2>
        <a:srgbClr val="D1B34C"/>
      </a:accent2>
      <a:accent3>
        <a:srgbClr val="FFFFFF"/>
      </a:accent3>
      <a:accent4>
        <a:srgbClr val="404040"/>
      </a:accent4>
      <a:accent5>
        <a:srgbClr val="D2BFAF"/>
      </a:accent5>
      <a:accent6>
        <a:srgbClr val="BDA244"/>
      </a:accent6>
      <a:hlink>
        <a:srgbClr val="BD703B"/>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C57C28"/>
        </a:lt2>
        <a:accent1>
          <a:srgbClr val="DDBF97"/>
        </a:accent1>
        <a:accent2>
          <a:srgbClr val="D4961A"/>
        </a:accent2>
        <a:accent3>
          <a:srgbClr val="FFFFFF"/>
        </a:accent3>
        <a:accent4>
          <a:srgbClr val="404040"/>
        </a:accent4>
        <a:accent5>
          <a:srgbClr val="EBDCC9"/>
        </a:accent5>
        <a:accent6>
          <a:srgbClr val="C08716"/>
        </a:accent6>
        <a:hlink>
          <a:srgbClr val="EC8D1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64371C"/>
        </a:lt2>
        <a:accent1>
          <a:srgbClr val="AA7B3C"/>
        </a:accent1>
        <a:accent2>
          <a:srgbClr val="D1B34C"/>
        </a:accent2>
        <a:accent3>
          <a:srgbClr val="FFFFFF"/>
        </a:accent3>
        <a:accent4>
          <a:srgbClr val="404040"/>
        </a:accent4>
        <a:accent5>
          <a:srgbClr val="D2BFAF"/>
        </a:accent5>
        <a:accent6>
          <a:srgbClr val="BDA244"/>
        </a:accent6>
        <a:hlink>
          <a:srgbClr val="BD703B"/>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240</TotalTime>
  <Words>516</Words>
  <Application>Microsoft Macintosh PowerPoint</Application>
  <PresentationFormat>Presentación en pantalla (4:3)</PresentationFormat>
  <Paragraphs>101</Paragraphs>
  <Slides>15</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Microsoft Sans Serif</vt:lpstr>
      <vt:lpstr>Roboto</vt:lpstr>
      <vt:lpstr>Arial</vt:lpstr>
      <vt:lpstr>powerpoint-template</vt:lpstr>
      <vt:lpstr>SmartCampus</vt:lpstr>
      <vt:lpstr>Nuestra aplicación</vt:lpstr>
      <vt:lpstr>Gestión de proyecto</vt:lpstr>
      <vt:lpstr>Gestión de proyecto</vt:lpstr>
      <vt:lpstr>Gestión de proyecto</vt:lpstr>
      <vt:lpstr>Gestión de proyecto</vt:lpstr>
      <vt:lpstr>Gestión de proyecto</vt:lpstr>
      <vt:lpstr>Arquitectura</vt:lpstr>
      <vt:lpstr>Arquitectura</vt:lpstr>
      <vt:lpstr>Presentación de PowerPoint</vt:lpstr>
      <vt:lpstr>Arquitectura</vt:lpstr>
      <vt:lpstr>Arquitectura</vt:lpstr>
      <vt:lpstr>Arquitectura</vt:lpstr>
      <vt:lpstr>Arquitectura</vt:lpstr>
      <vt:lpstr>¿Preguntas?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Eduardo</dc:creator>
  <cp:lastModifiedBy>Usuario de Microsoft Office</cp:lastModifiedBy>
  <cp:revision>14</cp:revision>
  <dcterms:created xsi:type="dcterms:W3CDTF">2016-04-13T22:27:19Z</dcterms:created>
  <dcterms:modified xsi:type="dcterms:W3CDTF">2016-04-14T10:11:14Z</dcterms:modified>
</cp:coreProperties>
</file>