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8288000" cy="10287000"/>
  <p:notesSz cx="6858000" cy="9144000"/>
  <p:embeddedFontLst>
    <p:embeddedFont>
      <p:font typeface="ITC Bauhaus Bold" charset="1" panose="04020805020B02020C02"/>
      <p:regular r:id="rId46"/>
    </p:embeddedFont>
    <p:embeddedFont>
      <p:font typeface="Sarabun Bold" charset="1" panose="00000800000000000000"/>
      <p:regular r:id="rId47"/>
    </p:embeddedFont>
    <p:embeddedFont>
      <p:font typeface="Sarabun Semi-Bold" charset="1" panose="00000700000000000000"/>
      <p:regular r:id="rId48"/>
    </p:embeddedFont>
    <p:embeddedFont>
      <p:font typeface="Sarabun" charset="1" panose="00000500000000000000"/>
      <p:regular r:id="rId49"/>
    </p:embeddedFont>
    <p:embeddedFont>
      <p:font typeface="Open Sans Bold" charset="1" panose="020B0806030504020204"/>
      <p:regular r:id="rId50"/>
    </p:embeddedFont>
    <p:embeddedFont>
      <p:font typeface="Sarabun Semi-Bold Italics" charset="1" panose="0000070000000000000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slide14.xml" Type="http://schemas.openxmlformats.org/officeDocument/2006/relationships/slide"/><Relationship Id="rId11" Target="slide19.xml" Type="http://schemas.openxmlformats.org/officeDocument/2006/relationships/slide"/><Relationship Id="rId12" Target="slide24.xml" Type="http://schemas.openxmlformats.org/officeDocument/2006/relationships/slide"/><Relationship Id="rId13" Target="slide29.xml" Type="http://schemas.openxmlformats.org/officeDocument/2006/relationships/slide"/><Relationship Id="rId14" Target="slide34.xml" Type="http://schemas.openxmlformats.org/officeDocument/2006/relationships/slid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slide4.xml" Type="http://schemas.openxmlformats.org/officeDocument/2006/relationships/slide"/><Relationship Id="rId9" Target="slide9.xml" Type="http://schemas.openxmlformats.org/officeDocument/2006/relationship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12"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png" Type="http://schemas.openxmlformats.org/officeDocument/2006/relationships/image"/><Relationship Id="rId12" Target="../media/image25.png" Type="http://schemas.openxmlformats.org/officeDocument/2006/relationships/image"/><Relationship Id="rId13" Target="../media/image26.png" Type="http://schemas.openxmlformats.org/officeDocument/2006/relationships/image"/><Relationship Id="rId14" Target="../media/image27.png" Type="http://schemas.openxmlformats.org/officeDocument/2006/relationships/image"/><Relationship Id="rId15" Target="../media/image28.png" Type="http://schemas.openxmlformats.org/officeDocument/2006/relationships/image"/><Relationship Id="rId16" Target="../media/image29.png" Type="http://schemas.openxmlformats.org/officeDocument/2006/relationships/image"/><Relationship Id="rId17" Target="../media/image30.png" Type="http://schemas.openxmlformats.org/officeDocument/2006/relationships/image"/><Relationship Id="rId18" Target="../media/image31.png" Type="http://schemas.openxmlformats.org/officeDocument/2006/relationships/image"/><Relationship Id="rId19" Target="../media/image32.png" Type="http://schemas.openxmlformats.org/officeDocument/2006/relationships/image"/><Relationship Id="rId2" Target="../media/image1.png" Type="http://schemas.openxmlformats.org/officeDocument/2006/relationships/image"/><Relationship Id="rId20" Target="../media/image33.png" Type="http://schemas.openxmlformats.org/officeDocument/2006/relationships/image"/><Relationship Id="rId21" Target="../media/image34.png" Type="http://schemas.openxmlformats.org/officeDocument/2006/relationships/image"/><Relationship Id="rId22" Target="../media/image35.png" Type="http://schemas.openxmlformats.org/officeDocument/2006/relationships/image"/><Relationship Id="rId23" Target="../media/image36.png" Type="http://schemas.openxmlformats.org/officeDocument/2006/relationships/image"/><Relationship Id="rId24" Target="../media/image3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png" Type="http://schemas.openxmlformats.org/officeDocument/2006/relationships/image"/><Relationship Id="rId12" Target="../media/image42.png" Type="http://schemas.openxmlformats.org/officeDocument/2006/relationships/image"/><Relationship Id="rId13" Target="../media/image4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8.png" Type="http://schemas.openxmlformats.org/officeDocument/2006/relationships/image"/><Relationship Id="rId9" Target="../media/image3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4.png" Type="http://schemas.openxmlformats.org/officeDocument/2006/relationships/image"/><Relationship Id="rId9" Target="../media/image45.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47.png" Type="http://schemas.openxmlformats.org/officeDocument/2006/relationships/image"/><Relationship Id="rId9" Target="../media/image48.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204619" y="1690883"/>
            <a:ext cx="10912318" cy="5973703"/>
          </a:xfrm>
          <a:prstGeom prst="rect">
            <a:avLst/>
          </a:prstGeom>
        </p:spPr>
        <p:txBody>
          <a:bodyPr anchor="t" rtlCol="false" tIns="0" lIns="0" bIns="0" rIns="0">
            <a:spAutoFit/>
          </a:bodyPr>
          <a:lstStyle/>
          <a:p>
            <a:pPr algn="ctr">
              <a:lnSpc>
                <a:spcPts val="8874"/>
              </a:lnSpc>
            </a:pPr>
            <a:r>
              <a:rPr lang="en-US" b="true" sz="11092">
                <a:solidFill>
                  <a:srgbClr val="111213"/>
                </a:solidFill>
                <a:latin typeface="ITC Bauhaus Bold"/>
                <a:ea typeface="ITC Bauhaus Bold"/>
                <a:cs typeface="ITC Bauhaus Bold"/>
                <a:sym typeface="ITC Bauhaus Bold"/>
              </a:rPr>
              <a:t>Artificial Int</a:t>
            </a:r>
            <a:r>
              <a:rPr lang="en-US" b="true" sz="11092">
                <a:solidFill>
                  <a:srgbClr val="111213"/>
                </a:solidFill>
                <a:latin typeface="ITC Bauhaus Bold"/>
                <a:ea typeface="ITC Bauhaus Bold"/>
                <a:cs typeface="ITC Bauhaus Bold"/>
                <a:sym typeface="ITC Bauhaus Bold"/>
              </a:rPr>
              <a:t>elligence Lab Assignments Presentation</a:t>
            </a:r>
          </a:p>
          <a:p>
            <a:pPr algn="ctr">
              <a:lnSpc>
                <a:spcPts val="8874"/>
              </a:lnSpc>
            </a:pPr>
          </a:p>
        </p:txBody>
      </p:sp>
      <p:sp>
        <p:nvSpPr>
          <p:cNvPr name="TextBox 6" id="6"/>
          <p:cNvSpPr txBox="true"/>
          <p:nvPr/>
        </p:nvSpPr>
        <p:spPr>
          <a:xfrm rot="0">
            <a:off x="5370427" y="7694082"/>
            <a:ext cx="7562630" cy="2335096"/>
          </a:xfrm>
          <a:prstGeom prst="rect">
            <a:avLst/>
          </a:prstGeom>
        </p:spPr>
        <p:txBody>
          <a:bodyPr anchor="t" rtlCol="false" tIns="0" lIns="0" bIns="0" rIns="0">
            <a:spAutoFit/>
          </a:bodyPr>
          <a:lstStyle/>
          <a:p>
            <a:pPr algn="ctr">
              <a:lnSpc>
                <a:spcPts val="3662"/>
              </a:lnSpc>
            </a:pPr>
            <a:r>
              <a:rPr lang="en-US" b="true" sz="3662">
                <a:solidFill>
                  <a:srgbClr val="FFFFFF"/>
                </a:solidFill>
                <a:latin typeface="Sarabun Bold"/>
                <a:ea typeface="Sarabun Bold"/>
                <a:cs typeface="Sarabun Bold"/>
                <a:sym typeface="Sarabun Bold"/>
              </a:rPr>
              <a:t>Sushar Hembram</a:t>
            </a:r>
          </a:p>
          <a:p>
            <a:pPr algn="ctr">
              <a:lnSpc>
                <a:spcPts val="3662"/>
              </a:lnSpc>
            </a:pPr>
            <a:r>
              <a:rPr lang="en-US" b="true" sz="3662">
                <a:solidFill>
                  <a:srgbClr val="FFFFFF"/>
                </a:solidFill>
                <a:latin typeface="Sarabun Bold"/>
                <a:ea typeface="Sarabun Bold"/>
                <a:cs typeface="Sarabun Bold"/>
                <a:sym typeface="Sarabun Bold"/>
              </a:rPr>
              <a:t>A2</a:t>
            </a:r>
          </a:p>
          <a:p>
            <a:pPr algn="ctr">
              <a:lnSpc>
                <a:spcPts val="3662"/>
              </a:lnSpc>
            </a:pPr>
            <a:r>
              <a:rPr lang="en-US" b="true" sz="3662">
                <a:solidFill>
                  <a:srgbClr val="FFFFFF"/>
                </a:solidFill>
                <a:latin typeface="Sarabun Bold"/>
                <a:ea typeface="Sarabun Bold"/>
                <a:cs typeface="Sarabun Bold"/>
                <a:sym typeface="Sarabun Bold"/>
              </a:rPr>
              <a:t>002311001041 </a:t>
            </a:r>
          </a:p>
          <a:p>
            <a:pPr algn="ctr">
              <a:lnSpc>
                <a:spcPts val="3662"/>
              </a:lnSpc>
            </a:pPr>
            <a:r>
              <a:rPr lang="en-US" b="true" sz="3662">
                <a:solidFill>
                  <a:srgbClr val="FFFFFF"/>
                </a:solidFill>
                <a:latin typeface="Sarabun Bold"/>
                <a:ea typeface="Sarabun Bold"/>
                <a:cs typeface="Sarabun Bold"/>
                <a:sym typeface="Sarabun Bold"/>
              </a:rPr>
              <a:t>3</a:t>
            </a:r>
            <a:r>
              <a:rPr lang="en-US" b="true" sz="3662">
                <a:solidFill>
                  <a:srgbClr val="FFFFFF"/>
                </a:solidFill>
                <a:latin typeface="Sarabun Bold"/>
                <a:ea typeface="Sarabun Bold"/>
                <a:cs typeface="Sarabun Bold"/>
                <a:sym typeface="Sarabun Bold"/>
              </a:rPr>
              <a:t>rd</a:t>
            </a:r>
            <a:r>
              <a:rPr lang="en-US" b="true" sz="3662">
                <a:solidFill>
                  <a:srgbClr val="FFFFFF"/>
                </a:solidFill>
                <a:latin typeface="Sarabun Bold"/>
                <a:ea typeface="Sarabun Bold"/>
                <a:cs typeface="Sarabun Bold"/>
                <a:sym typeface="Sarabun Bold"/>
              </a:rPr>
              <a:t> Year 1</a:t>
            </a:r>
            <a:r>
              <a:rPr lang="en-US" b="true" sz="3662">
                <a:solidFill>
                  <a:srgbClr val="FFFFFF"/>
                </a:solidFill>
                <a:latin typeface="Sarabun Bold"/>
                <a:ea typeface="Sarabun Bold"/>
                <a:cs typeface="Sarabun Bold"/>
                <a:sym typeface="Sarabun Bold"/>
              </a:rPr>
              <a:t>st</a:t>
            </a:r>
            <a:r>
              <a:rPr lang="en-US" b="true" sz="3662">
                <a:solidFill>
                  <a:srgbClr val="FFFFFF"/>
                </a:solidFill>
                <a:latin typeface="Sarabun Bold"/>
                <a:ea typeface="Sarabun Bold"/>
                <a:cs typeface="Sarabun Bold"/>
                <a:sym typeface="Sarabun Bold"/>
              </a:rPr>
              <a:t> Semester</a:t>
            </a:r>
          </a:p>
          <a:p>
            <a:pPr algn="ctr">
              <a:lnSpc>
                <a:spcPts val="3662"/>
              </a:lnSpc>
            </a:pPr>
          </a:p>
        </p:txBody>
      </p:sp>
      <p:grpSp>
        <p:nvGrpSpPr>
          <p:cNvPr name="Group 7" id="7"/>
          <p:cNvGrpSpPr/>
          <p:nvPr/>
        </p:nvGrpSpPr>
        <p:grpSpPr>
          <a:xfrm rot="-2541810">
            <a:off x="-1054795" y="4941493"/>
            <a:ext cx="4475890" cy="8727676"/>
            <a:chOff x="0" y="0"/>
            <a:chExt cx="1178835" cy="2298647"/>
          </a:xfrm>
        </p:grpSpPr>
        <p:sp>
          <p:nvSpPr>
            <p:cNvPr name="Freeform 8" id="8"/>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9" id="9"/>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546206">
            <a:off x="15021355" y="-3240469"/>
            <a:ext cx="4475890" cy="8727676"/>
            <a:chOff x="0" y="0"/>
            <a:chExt cx="1178835" cy="2298647"/>
          </a:xfrm>
        </p:grpSpPr>
        <p:sp>
          <p:nvSpPr>
            <p:cNvPr name="Freeform 11" id="11"/>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2" id="12"/>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57150"/>
              <a:ext cx="3192245" cy="5593733"/>
            </a:xfrm>
            <a:prstGeom prst="rect">
              <a:avLst/>
            </a:prstGeom>
          </p:spPr>
          <p:txBody>
            <a:bodyPr anchor="ctr" rtlCol="false" tIns="50800" lIns="50800" bIns="50800" rIns="50800"/>
            <a:lstStyle/>
            <a:p>
              <a:pPr algn="just" marL="0" indent="0" lvl="0">
                <a:lnSpc>
                  <a:spcPts val="4200"/>
                </a:lnSpc>
                <a:spcBef>
                  <a:spcPct val="0"/>
                </a:spcBef>
              </a:pPr>
            </a:p>
          </p:txBody>
        </p:sp>
      </p:grpSp>
      <p:sp>
        <p:nvSpPr>
          <p:cNvPr name="TextBox 5" id="5"/>
          <p:cNvSpPr txBox="true"/>
          <p:nvPr/>
        </p:nvSpPr>
        <p:spPr>
          <a:xfrm rot="0">
            <a:off x="1183150" y="1006969"/>
            <a:ext cx="12275866" cy="1892301"/>
          </a:xfrm>
          <a:prstGeom prst="rect">
            <a:avLst/>
          </a:prstGeom>
        </p:spPr>
        <p:txBody>
          <a:bodyPr anchor="t" rtlCol="false" tIns="0" lIns="0" bIns="0" rIns="0">
            <a:spAutoFit/>
          </a:bodyPr>
          <a:lstStyle/>
          <a:p>
            <a:pPr algn="l">
              <a:lnSpc>
                <a:spcPts val="6400"/>
              </a:lnSpc>
            </a:pPr>
            <a:r>
              <a:rPr lang="en-US" b="true" sz="8000">
                <a:solidFill>
                  <a:srgbClr val="111213"/>
                </a:solidFill>
                <a:latin typeface="ITC Bauhaus Bold"/>
                <a:ea typeface="ITC Bauhaus Bold"/>
                <a:cs typeface="ITC Bauhaus Bold"/>
                <a:sym typeface="ITC Bauhaus Bold"/>
              </a:rPr>
              <a:t>APPROA</a:t>
            </a:r>
            <a:r>
              <a:rPr lang="en-US" b="true" sz="8000">
                <a:solidFill>
                  <a:srgbClr val="111213"/>
                </a:solidFill>
                <a:latin typeface="ITC Bauhaus Bold"/>
                <a:ea typeface="ITC Bauhaus Bold"/>
                <a:cs typeface="ITC Bauhaus Bold"/>
                <a:sym typeface="ITC Bauhaus Bold"/>
              </a:rPr>
              <a:t>CH &amp; ALGORITHMS USED</a:t>
            </a:r>
          </a:p>
        </p:txBody>
      </p:sp>
      <p:sp>
        <p:nvSpPr>
          <p:cNvPr name="TextBox 6" id="6"/>
          <p:cNvSpPr txBox="true"/>
          <p:nvPr/>
        </p:nvSpPr>
        <p:spPr>
          <a:xfrm rot="0">
            <a:off x="1380573" y="2638207"/>
            <a:ext cx="14771684" cy="2965127"/>
          </a:xfrm>
          <a:prstGeom prst="rect">
            <a:avLst/>
          </a:prstGeom>
        </p:spPr>
        <p:txBody>
          <a:bodyPr anchor="t" rtlCol="false" tIns="0" lIns="0" bIns="0" rIns="0">
            <a:spAutoFit/>
          </a:bodyPr>
          <a:lstStyle/>
          <a:p>
            <a:pPr algn="just">
              <a:lnSpc>
                <a:spcPts val="2992"/>
              </a:lnSpc>
            </a:pPr>
            <a:r>
              <a:rPr lang="en-US" b="true" sz="2137" u="sng">
                <a:solidFill>
                  <a:srgbClr val="111213"/>
                </a:solidFill>
                <a:latin typeface="Sarabun Semi-Bold"/>
                <a:ea typeface="Sarabun Semi-Bold"/>
                <a:cs typeface="Sarabun Semi-Bold"/>
                <a:sym typeface="Sarabun Semi-Bold"/>
              </a:rPr>
              <a:t>Approach:</a:t>
            </a:r>
          </a:p>
          <a:p>
            <a:pPr algn="just">
              <a:lnSpc>
                <a:spcPts val="2992"/>
              </a:lnSpc>
            </a:pPr>
            <a:r>
              <a:rPr lang="en-US" sz="2137" b="true">
                <a:solidFill>
                  <a:srgbClr val="111213"/>
                </a:solidFill>
                <a:latin typeface="Sarabun Bold"/>
                <a:ea typeface="Sarabun Bold"/>
                <a:cs typeface="Sarabun Bold"/>
                <a:sym typeface="Sarabun Bold"/>
              </a:rPr>
              <a:t>In this assignment, I</a:t>
            </a:r>
            <a:r>
              <a:rPr lang="en-US" sz="2137" b="true">
                <a:solidFill>
                  <a:srgbClr val="111213"/>
                </a:solidFill>
                <a:latin typeface="Sarabun Semi-Bold"/>
                <a:ea typeface="Sarabun Semi-Bold"/>
                <a:cs typeface="Sarabun Semi-Bold"/>
                <a:sym typeface="Sarabun Semi-Bold"/>
              </a:rPr>
              <a:t> </a:t>
            </a:r>
            <a:r>
              <a:rPr lang="en-US" sz="2137" b="true">
                <a:solidFill>
                  <a:srgbClr val="111213"/>
                </a:solidFill>
                <a:latin typeface="Sarabun Semi-Bold"/>
                <a:ea typeface="Sarabun Semi-Bold"/>
                <a:cs typeface="Sarabun Semi-Bold"/>
                <a:sym typeface="Sarabun Semi-Bold"/>
              </a:rPr>
              <a:t>used a stepwise approach to process categorical data and solve a graph problem:</a:t>
            </a:r>
          </a:p>
          <a:p>
            <a:pPr algn="just" marL="461533" indent="-230767" lvl="1">
              <a:lnSpc>
                <a:spcPts val="2992"/>
              </a:lnSpc>
              <a:buAutoNum type="arabicPeriod" startAt="1"/>
            </a:pPr>
            <a:r>
              <a:rPr lang="en-US" b="true" sz="2137">
                <a:solidFill>
                  <a:srgbClr val="111213"/>
                </a:solidFill>
                <a:latin typeface="Sarabun Semi-Bold"/>
                <a:ea typeface="Sarabun Semi-Bold"/>
                <a:cs typeface="Sarabun Semi-Bold"/>
                <a:sym typeface="Sarabun Semi-Bold"/>
              </a:rPr>
              <a:t>Load and read categorical data from a CSV file.</a:t>
            </a:r>
          </a:p>
          <a:p>
            <a:pPr algn="just" marL="461533" indent="-230767" lvl="1">
              <a:lnSpc>
                <a:spcPts val="2992"/>
              </a:lnSpc>
              <a:buAutoNum type="arabicPeriod" startAt="1"/>
            </a:pPr>
            <a:r>
              <a:rPr lang="en-US" b="true" sz="2137">
                <a:solidFill>
                  <a:srgbClr val="111213"/>
                </a:solidFill>
                <a:latin typeface="Sarabun Semi-Bold"/>
                <a:ea typeface="Sarabun Semi-Bold"/>
                <a:cs typeface="Sarabun Semi-Bold"/>
                <a:sym typeface="Sarabun Semi-Bold"/>
              </a:rPr>
              <a:t>Convert the data into a transactional format using attribute-value pairs.</a:t>
            </a:r>
          </a:p>
          <a:p>
            <a:pPr algn="just" marL="461533" indent="-230767" lvl="1">
              <a:lnSpc>
                <a:spcPts val="2992"/>
              </a:lnSpc>
              <a:buAutoNum type="arabicPeriod" startAt="1"/>
            </a:pPr>
            <a:r>
              <a:rPr lang="en-US" b="true" sz="2137">
                <a:solidFill>
                  <a:srgbClr val="111213"/>
                </a:solidFill>
                <a:latin typeface="Sarabun Semi-Bold"/>
                <a:ea typeface="Sarabun Semi-Bold"/>
                <a:cs typeface="Sarabun Semi-Bold"/>
                <a:sym typeface="Sarabun Semi-Bold"/>
              </a:rPr>
              <a:t>Assign numerical values to each attribute-value pair and create a binary dataset.</a:t>
            </a:r>
          </a:p>
          <a:p>
            <a:pPr algn="just" marL="461533" indent="-230767" lvl="1">
              <a:lnSpc>
                <a:spcPts val="2992"/>
              </a:lnSpc>
              <a:buAutoNum type="arabicPeriod" startAt="1"/>
            </a:pPr>
            <a:r>
              <a:rPr lang="en-US" b="true" sz="2137">
                <a:solidFill>
                  <a:srgbClr val="111213"/>
                </a:solidFill>
                <a:latin typeface="Sarabun Semi-Bold"/>
                <a:ea typeface="Sarabun Semi-Bold"/>
                <a:cs typeface="Sarabun Semi-Bold"/>
                <a:sym typeface="Sarabun Semi-Bold"/>
              </a:rPr>
              <a:t>Construct a graph where each node represents an attribute-value pair, and edges represent co-occurrence in transactions.</a:t>
            </a:r>
          </a:p>
          <a:p>
            <a:pPr algn="just" marL="461533" indent="-230767" lvl="1">
              <a:lnSpc>
                <a:spcPts val="2992"/>
              </a:lnSpc>
              <a:buAutoNum type="arabicPeriod" startAt="1"/>
            </a:pPr>
            <a:r>
              <a:rPr lang="en-US" b="true" sz="2137">
                <a:solidFill>
                  <a:srgbClr val="111213"/>
                </a:solidFill>
                <a:latin typeface="Sarabun Semi-Bold"/>
                <a:ea typeface="Sarabun Semi-Bold"/>
                <a:cs typeface="Sarabun Semi-Bold"/>
                <a:sym typeface="Sarabun Semi-Bold"/>
              </a:rPr>
              <a:t>Apply a shortest path algorithm to find and visualize the optimal path between two selected nodes.</a:t>
            </a:r>
          </a:p>
        </p:txBody>
      </p:sp>
      <p:sp>
        <p:nvSpPr>
          <p:cNvPr name="TextBox 7" id="7"/>
          <p:cNvSpPr txBox="true"/>
          <p:nvPr/>
        </p:nvSpPr>
        <p:spPr>
          <a:xfrm rot="0">
            <a:off x="3521492" y="5825516"/>
            <a:ext cx="13737808" cy="2313469"/>
          </a:xfrm>
          <a:prstGeom prst="rect">
            <a:avLst/>
          </a:prstGeom>
        </p:spPr>
        <p:txBody>
          <a:bodyPr anchor="t" rtlCol="false" tIns="0" lIns="0" bIns="0" rIns="0">
            <a:spAutoFit/>
          </a:bodyPr>
          <a:lstStyle/>
          <a:p>
            <a:pPr algn="just">
              <a:lnSpc>
                <a:spcPts val="2685"/>
              </a:lnSpc>
            </a:pPr>
            <a:r>
              <a:rPr lang="en-US" b="true" sz="1918" u="sng">
                <a:solidFill>
                  <a:srgbClr val="111213"/>
                </a:solidFill>
                <a:latin typeface="Sarabun Semi-Bold"/>
                <a:ea typeface="Sarabun Semi-Bold"/>
                <a:cs typeface="Sarabun Semi-Bold"/>
                <a:sym typeface="Sarabun Semi-Bold"/>
              </a:rPr>
              <a:t>Algorithms Used:</a:t>
            </a:r>
          </a:p>
          <a:p>
            <a:pPr algn="just" marL="414211" indent="-207105" lvl="1">
              <a:lnSpc>
                <a:spcPts val="2685"/>
              </a:lnSpc>
              <a:buAutoNum type="arabicPeriod" startAt="1"/>
            </a:pPr>
            <a:r>
              <a:rPr lang="en-US" b="true" sz="1918">
                <a:solidFill>
                  <a:srgbClr val="111213"/>
                </a:solidFill>
                <a:latin typeface="Sarabun Semi-Bold"/>
                <a:ea typeface="Sarabun Semi-Bold"/>
                <a:cs typeface="Sarabun Semi-Bold"/>
                <a:sym typeface="Sarabun Semi-Bold"/>
              </a:rPr>
              <a:t> </a:t>
            </a:r>
            <a:r>
              <a:rPr lang="en-US" b="true" sz="1918">
                <a:solidFill>
                  <a:srgbClr val="111213"/>
                </a:solidFill>
                <a:latin typeface="Sarabun Semi-Bold"/>
                <a:ea typeface="Sarabun Semi-Bold"/>
                <a:cs typeface="Sarabun Semi-Bold"/>
                <a:sym typeface="Sarabun Semi-Bold"/>
              </a:rPr>
              <a:t>Data Transformation: </a:t>
            </a:r>
            <a:r>
              <a:rPr lang="en-US" b="true" sz="1918">
                <a:solidFill>
                  <a:srgbClr val="111213"/>
                </a:solidFill>
                <a:latin typeface="Sarabun Semi-Bold"/>
                <a:ea typeface="Sarabun Semi-Bold"/>
                <a:cs typeface="Sarabun Semi-Bold"/>
                <a:sym typeface="Sarabun Semi-Bold"/>
              </a:rPr>
              <a:t>Python f</a:t>
            </a:r>
            <a:r>
              <a:rPr lang="en-US" b="true" sz="1918">
                <a:solidFill>
                  <a:srgbClr val="111213"/>
                </a:solidFill>
                <a:latin typeface="Sarabun Semi-Bold"/>
                <a:ea typeface="Sarabun Semi-Bold"/>
                <a:cs typeface="Sarabun Semi-Bold"/>
                <a:sym typeface="Sarabun Semi-Bold"/>
              </a:rPr>
              <a:t>unctions are used here to convert categorical data into transactional and binary formats, enabling further analysis.</a:t>
            </a:r>
          </a:p>
          <a:p>
            <a:pPr algn="just" marL="414211" indent="-207105" lvl="1">
              <a:lnSpc>
                <a:spcPts val="2685"/>
              </a:lnSpc>
              <a:buAutoNum type="arabicPeriod" startAt="1"/>
            </a:pPr>
            <a:r>
              <a:rPr lang="en-US" b="true" sz="1918">
                <a:solidFill>
                  <a:srgbClr val="111213"/>
                </a:solidFill>
                <a:latin typeface="Sarabun Semi-Bold"/>
                <a:ea typeface="Sarabun Semi-Bold"/>
                <a:cs typeface="Sarabun Semi-Bold"/>
                <a:sym typeface="Sarabun Semi-Bold"/>
              </a:rPr>
              <a:t> </a:t>
            </a:r>
            <a:r>
              <a:rPr lang="en-US" b="true" sz="1918">
                <a:solidFill>
                  <a:srgbClr val="111213"/>
                </a:solidFill>
                <a:latin typeface="Sarabun Semi-Bold"/>
                <a:ea typeface="Sarabun Semi-Bold"/>
                <a:cs typeface="Sarabun Semi-Bold"/>
                <a:sym typeface="Sarabun Semi-Bold"/>
              </a:rPr>
              <a:t>Graph Construction: The NetworkX library was used to build an undirected graph from the binary dataset, with nodes and edges based on data relationships.</a:t>
            </a:r>
          </a:p>
          <a:p>
            <a:pPr algn="just" marL="414211" indent="-207105" lvl="1">
              <a:lnSpc>
                <a:spcPts val="2685"/>
              </a:lnSpc>
              <a:buAutoNum type="arabicPeriod" startAt="1"/>
            </a:pPr>
            <a:r>
              <a:rPr lang="en-US" b="true" sz="1918">
                <a:solidFill>
                  <a:srgbClr val="111213"/>
                </a:solidFill>
                <a:latin typeface="Sarabun Semi-Bold"/>
                <a:ea typeface="Sarabun Semi-Bold"/>
                <a:cs typeface="Sarabun Semi-Bold"/>
                <a:sym typeface="Sarabun Semi-Bold"/>
              </a:rPr>
              <a:t> </a:t>
            </a:r>
            <a:r>
              <a:rPr lang="en-US" b="true" sz="1918">
                <a:solidFill>
                  <a:srgbClr val="111213"/>
                </a:solidFill>
                <a:latin typeface="Sarabun Semi-Bold"/>
                <a:ea typeface="Sarabun Semi-Bold"/>
                <a:cs typeface="Sarabun Semi-Bold"/>
                <a:sym typeface="Sarabun Semi-Bold"/>
              </a:rPr>
              <a:t>Shortest Path Algorithm: NetworkX’s shortest path function (based on Breadth-First Search) was used to find the shortest path between two nodes in the graph, which is then highlighted visually.</a:t>
            </a:r>
          </a:p>
        </p:txBody>
      </p:sp>
      <p:grpSp>
        <p:nvGrpSpPr>
          <p:cNvPr name="Group 8" id="8"/>
          <p:cNvGrpSpPr/>
          <p:nvPr/>
        </p:nvGrpSpPr>
        <p:grpSpPr>
          <a:xfrm rot="-2541810">
            <a:off x="-1054795" y="4941493"/>
            <a:ext cx="4475890" cy="8727676"/>
            <a:chOff x="0" y="0"/>
            <a:chExt cx="1178835" cy="2298647"/>
          </a:xfrm>
        </p:grpSpPr>
        <p:sp>
          <p:nvSpPr>
            <p:cNvPr name="Freeform 9" id="9"/>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0" id="10"/>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46206">
            <a:off x="15021355" y="-3240469"/>
            <a:ext cx="4475890" cy="8727676"/>
            <a:chOff x="0" y="0"/>
            <a:chExt cx="1178835" cy="2298647"/>
          </a:xfrm>
        </p:grpSpPr>
        <p:sp>
          <p:nvSpPr>
            <p:cNvPr name="Freeform 12" id="12"/>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3" id="13"/>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7551819" y="8358061"/>
            <a:ext cx="4122776" cy="1646719"/>
          </a:xfrm>
          <a:prstGeom prst="rect">
            <a:avLst/>
          </a:prstGeom>
        </p:spPr>
        <p:txBody>
          <a:bodyPr anchor="t" rtlCol="false" tIns="0" lIns="0" bIns="0" rIns="0">
            <a:spAutoFit/>
          </a:bodyPr>
          <a:lstStyle/>
          <a:p>
            <a:pPr algn="just">
              <a:lnSpc>
                <a:spcPts val="2685"/>
              </a:lnSpc>
            </a:pPr>
            <a:r>
              <a:rPr lang="en-US" b="true" sz="1918" u="sng">
                <a:solidFill>
                  <a:srgbClr val="111213"/>
                </a:solidFill>
                <a:latin typeface="Sarabun Semi-Bold"/>
                <a:ea typeface="Sarabun Semi-Bold"/>
                <a:cs typeface="Sarabun Semi-Bold"/>
                <a:sym typeface="Sarabun Semi-Bold"/>
              </a:rPr>
              <a:t>Techniques:</a:t>
            </a:r>
          </a:p>
          <a:p>
            <a:pPr algn="just" marL="414211" indent="-207105" lvl="1">
              <a:lnSpc>
                <a:spcPts val="2685"/>
              </a:lnSpc>
              <a:buFont typeface="Arial"/>
              <a:buChar char="•"/>
            </a:pPr>
            <a:r>
              <a:rPr lang="en-US" b="true" sz="1918">
                <a:solidFill>
                  <a:srgbClr val="111213"/>
                </a:solidFill>
                <a:latin typeface="Sarabun Semi-Bold"/>
                <a:ea typeface="Sarabun Semi-Bold"/>
                <a:cs typeface="Sarabun Semi-Bold"/>
                <a:sym typeface="Sarabun Semi-Bold"/>
              </a:rPr>
              <a:t>Attrib</a:t>
            </a:r>
            <a:r>
              <a:rPr lang="en-US" b="true" sz="1918">
                <a:solidFill>
                  <a:srgbClr val="111213"/>
                </a:solidFill>
                <a:latin typeface="Sarabun Semi-Bold"/>
                <a:ea typeface="Sarabun Semi-Bold"/>
                <a:cs typeface="Sarabun Semi-Bold"/>
                <a:sym typeface="Sarabun Semi-Bold"/>
              </a:rPr>
              <a:t>ute-value encoding</a:t>
            </a:r>
          </a:p>
          <a:p>
            <a:pPr algn="just" marL="414211" indent="-207105" lvl="1">
              <a:lnSpc>
                <a:spcPts val="2685"/>
              </a:lnSpc>
              <a:buFont typeface="Arial"/>
              <a:buChar char="•"/>
            </a:pPr>
            <a:r>
              <a:rPr lang="en-US" b="true" sz="1918">
                <a:solidFill>
                  <a:srgbClr val="111213"/>
                </a:solidFill>
                <a:latin typeface="Sarabun Semi-Bold"/>
                <a:ea typeface="Sarabun Semi-Bold"/>
                <a:cs typeface="Sarabun Semi-Bold"/>
                <a:sym typeface="Sarabun Semi-Bold"/>
              </a:rPr>
              <a:t>Binary matrix creation</a:t>
            </a:r>
          </a:p>
          <a:p>
            <a:pPr algn="just" marL="414211" indent="-207105" lvl="1">
              <a:lnSpc>
                <a:spcPts val="2685"/>
              </a:lnSpc>
              <a:buFont typeface="Arial"/>
              <a:buChar char="•"/>
            </a:pPr>
            <a:r>
              <a:rPr lang="en-US" b="true" sz="1918">
                <a:solidFill>
                  <a:srgbClr val="111213"/>
                </a:solidFill>
                <a:latin typeface="Sarabun Semi-Bold"/>
                <a:ea typeface="Sarabun Semi-Bold"/>
                <a:cs typeface="Sarabun Semi-Bold"/>
                <a:sym typeface="Sarabun Semi-Bold"/>
              </a:rPr>
              <a:t>Graph theory and visualization</a:t>
            </a:r>
          </a:p>
          <a:p>
            <a:pPr algn="just" marL="414211" indent="-207105" lvl="1">
              <a:lnSpc>
                <a:spcPts val="2685"/>
              </a:lnSpc>
              <a:buFont typeface="Arial"/>
              <a:buChar char="•"/>
            </a:pPr>
            <a:r>
              <a:rPr lang="en-US" b="true" sz="1918">
                <a:solidFill>
                  <a:srgbClr val="111213"/>
                </a:solidFill>
                <a:latin typeface="Sarabun Semi-Bold"/>
                <a:ea typeface="Sarabun Semi-Bold"/>
                <a:cs typeface="Sarabun Semi-Bold"/>
                <a:sym typeface="Sarabun Semi-Bold"/>
              </a:rPr>
              <a:t>Pathfinding using BFS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307193" y="187242"/>
            <a:ext cx="10355839" cy="1065322"/>
          </a:xfrm>
          <a:prstGeom prst="rect">
            <a:avLst/>
          </a:prstGeom>
        </p:spPr>
        <p:txBody>
          <a:bodyPr anchor="t" rtlCol="false" tIns="0" lIns="0" bIns="0" rIns="0">
            <a:spAutoFit/>
          </a:bodyPr>
          <a:lstStyle/>
          <a:p>
            <a:pPr algn="l">
              <a:lnSpc>
                <a:spcPts val="6426"/>
              </a:lnSpc>
            </a:pPr>
            <a:r>
              <a:rPr lang="en-US" b="true" sz="8033">
                <a:solidFill>
                  <a:srgbClr val="111213"/>
                </a:solidFill>
                <a:latin typeface="ITC Bauhaus Bold"/>
                <a:ea typeface="ITC Bauhaus Bold"/>
                <a:cs typeface="ITC Bauhaus Bold"/>
                <a:sym typeface="ITC Bauhaus Bold"/>
              </a:rPr>
              <a:t>PROCESS &amp; METHODS</a:t>
            </a:r>
          </a:p>
        </p:txBody>
      </p:sp>
      <p:sp>
        <p:nvSpPr>
          <p:cNvPr name="Freeform 17" id="17"/>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368264" y="1075744"/>
            <a:ext cx="10444705" cy="93129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1: Load Categorical Data</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Read the CSV file containing categorical data using Python.</a:t>
            </a:r>
          </a:p>
        </p:txBody>
      </p:sp>
      <p:sp>
        <p:nvSpPr>
          <p:cNvPr name="TextBox 19" id="19"/>
          <p:cNvSpPr txBox="true"/>
          <p:nvPr/>
        </p:nvSpPr>
        <p:spPr>
          <a:xfrm rot="0">
            <a:off x="5707552" y="8387726"/>
            <a:ext cx="10444705" cy="188379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5: Shortest Path Computation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Select two nodes (e.g., “Gender=Male” and “Stage=Stage III”).</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Use a shortest path algorithm (BFS) to find the optimal path.</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Visualize the graph and highlight the shortest path.</a:t>
            </a:r>
          </a:p>
        </p:txBody>
      </p:sp>
      <p:sp>
        <p:nvSpPr>
          <p:cNvPr name="TextBox 20" id="20"/>
          <p:cNvSpPr txBox="true"/>
          <p:nvPr/>
        </p:nvSpPr>
        <p:spPr>
          <a:xfrm rot="0">
            <a:off x="4379710" y="6205426"/>
            <a:ext cx="10444705" cy="188379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4: Graph Construction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Build a graph where nodes are attribute-value pairs.</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Add edges between nodes that co-occur in the same transaction.</a:t>
            </a:r>
          </a:p>
        </p:txBody>
      </p:sp>
      <p:sp>
        <p:nvSpPr>
          <p:cNvPr name="TextBox 21" id="21"/>
          <p:cNvSpPr txBox="true"/>
          <p:nvPr/>
        </p:nvSpPr>
        <p:spPr>
          <a:xfrm rot="0">
            <a:off x="2710852" y="4023126"/>
            <a:ext cx="10444705" cy="188379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3: Binary Dataset Creation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Convert the transactional data into a binary matrix.</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Each column represents an attribute-value pair; each row indicates presence (1) or absence (0).</a:t>
            </a:r>
          </a:p>
        </p:txBody>
      </p:sp>
      <p:sp>
        <p:nvSpPr>
          <p:cNvPr name="TextBox 22" id="22"/>
          <p:cNvSpPr txBox="true"/>
          <p:nvPr/>
        </p:nvSpPr>
        <p:spPr>
          <a:xfrm rot="0">
            <a:off x="1127026" y="2310785"/>
            <a:ext cx="10444705" cy="140754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2: Transactional Format Conversion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Transform each record into attribute-value pairs.</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Assign a unique numerical value to each attribute-value pair.</a:t>
            </a:r>
          </a:p>
        </p:txBody>
      </p:sp>
      <p:sp>
        <p:nvSpPr>
          <p:cNvPr name="AutoShape 23" id="23"/>
          <p:cNvSpPr/>
          <p:nvPr/>
        </p:nvSpPr>
        <p:spPr>
          <a:xfrm flipH="true">
            <a:off x="6349379" y="2007036"/>
            <a:ext cx="0" cy="351375"/>
          </a:xfrm>
          <a:prstGeom prst="line">
            <a:avLst/>
          </a:prstGeom>
          <a:ln cap="flat" w="38100">
            <a:solidFill>
              <a:srgbClr val="000000"/>
            </a:solidFill>
            <a:prstDash val="solid"/>
            <a:headEnd type="none" len="sm" w="sm"/>
            <a:tailEnd type="arrow" len="sm" w="med"/>
          </a:ln>
        </p:spPr>
      </p:sp>
      <p:sp>
        <p:nvSpPr>
          <p:cNvPr name="AutoShape 24" id="24"/>
          <p:cNvSpPr/>
          <p:nvPr/>
        </p:nvSpPr>
        <p:spPr>
          <a:xfrm>
            <a:off x="6349379" y="3718326"/>
            <a:ext cx="17231" cy="352425"/>
          </a:xfrm>
          <a:prstGeom prst="line">
            <a:avLst/>
          </a:prstGeom>
          <a:ln cap="flat" w="38100">
            <a:solidFill>
              <a:srgbClr val="000000"/>
            </a:solidFill>
            <a:prstDash val="solid"/>
            <a:headEnd type="none" len="sm" w="sm"/>
            <a:tailEnd type="arrow" len="sm" w="med"/>
          </a:ln>
        </p:spPr>
      </p:sp>
      <p:sp>
        <p:nvSpPr>
          <p:cNvPr name="AutoShape 25" id="25"/>
          <p:cNvSpPr/>
          <p:nvPr/>
        </p:nvSpPr>
        <p:spPr>
          <a:xfrm>
            <a:off x="6366610" y="5906918"/>
            <a:ext cx="17231" cy="346134"/>
          </a:xfrm>
          <a:prstGeom prst="line">
            <a:avLst/>
          </a:prstGeom>
          <a:ln cap="flat" w="38100">
            <a:solidFill>
              <a:srgbClr val="000000"/>
            </a:solidFill>
            <a:prstDash val="solid"/>
            <a:headEnd type="none" len="sm" w="sm"/>
            <a:tailEnd type="arrow" len="sm" w="med"/>
          </a:ln>
        </p:spPr>
      </p:sp>
      <p:sp>
        <p:nvSpPr>
          <p:cNvPr name="AutoShape 26" id="26"/>
          <p:cNvSpPr/>
          <p:nvPr/>
        </p:nvSpPr>
        <p:spPr>
          <a:xfrm flipH="true">
            <a:off x="7485113" y="8089218"/>
            <a:ext cx="0" cy="346134"/>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067871" y="2919273"/>
            <a:ext cx="6045367" cy="2416281"/>
          </a:xfrm>
          <a:custGeom>
            <a:avLst/>
            <a:gdLst/>
            <a:ahLst/>
            <a:cxnLst/>
            <a:rect r="r" b="b" t="t" l="l"/>
            <a:pathLst>
              <a:path h="2416281" w="6045367">
                <a:moveTo>
                  <a:pt x="0" y="0"/>
                </a:moveTo>
                <a:lnTo>
                  <a:pt x="6045367" y="0"/>
                </a:lnTo>
                <a:lnTo>
                  <a:pt x="6045367" y="2416281"/>
                </a:lnTo>
                <a:lnTo>
                  <a:pt x="0" y="2416281"/>
                </a:lnTo>
                <a:lnTo>
                  <a:pt x="0" y="0"/>
                </a:lnTo>
                <a:close/>
              </a:path>
            </a:pathLst>
          </a:custGeom>
          <a:blipFill>
            <a:blip r:embed="rId8"/>
            <a:stretch>
              <a:fillRect l="0" t="0" r="0" b="0"/>
            </a:stretch>
          </a:blipFill>
        </p:spPr>
      </p:sp>
      <p:sp>
        <p:nvSpPr>
          <p:cNvPr name="Freeform 18" id="18"/>
          <p:cNvSpPr/>
          <p:nvPr/>
        </p:nvSpPr>
        <p:spPr>
          <a:xfrm flipH="false" flipV="false" rot="0">
            <a:off x="7577303" y="4658887"/>
            <a:ext cx="9206841" cy="1353333"/>
          </a:xfrm>
          <a:custGeom>
            <a:avLst/>
            <a:gdLst/>
            <a:ahLst/>
            <a:cxnLst/>
            <a:rect r="r" b="b" t="t" l="l"/>
            <a:pathLst>
              <a:path h="1353333" w="9206841">
                <a:moveTo>
                  <a:pt x="0" y="0"/>
                </a:moveTo>
                <a:lnTo>
                  <a:pt x="9206842" y="0"/>
                </a:lnTo>
                <a:lnTo>
                  <a:pt x="9206842" y="1353333"/>
                </a:lnTo>
                <a:lnTo>
                  <a:pt x="0" y="1353333"/>
                </a:lnTo>
                <a:lnTo>
                  <a:pt x="0" y="0"/>
                </a:lnTo>
                <a:close/>
              </a:path>
            </a:pathLst>
          </a:custGeom>
          <a:blipFill>
            <a:blip r:embed="rId9"/>
            <a:stretch>
              <a:fillRect l="0" t="0" r="0" b="0"/>
            </a:stretch>
          </a:blipFill>
        </p:spPr>
      </p:sp>
      <p:sp>
        <p:nvSpPr>
          <p:cNvPr name="AutoShape 19" id="19"/>
          <p:cNvSpPr/>
          <p:nvPr/>
        </p:nvSpPr>
        <p:spPr>
          <a:xfrm>
            <a:off x="7113238" y="4127413"/>
            <a:ext cx="5874307" cy="583168"/>
          </a:xfrm>
          <a:prstGeom prst="line">
            <a:avLst/>
          </a:prstGeom>
          <a:ln cap="flat" w="38100">
            <a:solidFill>
              <a:srgbClr val="000000"/>
            </a:solidFill>
            <a:prstDash val="solid"/>
            <a:headEnd type="none" len="sm" w="sm"/>
            <a:tailEnd type="arrow" len="sm" w="med"/>
          </a:ln>
        </p:spPr>
      </p:sp>
      <p:sp>
        <p:nvSpPr>
          <p:cNvPr name="Freeform 20" id="20"/>
          <p:cNvSpPr/>
          <p:nvPr/>
        </p:nvSpPr>
        <p:spPr>
          <a:xfrm flipH="false" flipV="false" rot="0">
            <a:off x="10733399" y="7010769"/>
            <a:ext cx="4963330" cy="2638402"/>
          </a:xfrm>
          <a:custGeom>
            <a:avLst/>
            <a:gdLst/>
            <a:ahLst/>
            <a:cxnLst/>
            <a:rect r="r" b="b" t="t" l="l"/>
            <a:pathLst>
              <a:path h="2638402" w="4963330">
                <a:moveTo>
                  <a:pt x="0" y="0"/>
                </a:moveTo>
                <a:lnTo>
                  <a:pt x="4963330" y="0"/>
                </a:lnTo>
                <a:lnTo>
                  <a:pt x="4963330" y="2638402"/>
                </a:lnTo>
                <a:lnTo>
                  <a:pt x="0" y="2638402"/>
                </a:lnTo>
                <a:lnTo>
                  <a:pt x="0" y="0"/>
                </a:lnTo>
                <a:close/>
              </a:path>
            </a:pathLst>
          </a:custGeom>
          <a:blipFill>
            <a:blip r:embed="rId10"/>
            <a:stretch>
              <a:fillRect l="0" t="0" r="0" b="0"/>
            </a:stretch>
          </a:blipFill>
        </p:spPr>
      </p:sp>
      <p:sp>
        <p:nvSpPr>
          <p:cNvPr name="TextBox 21" id="21"/>
          <p:cNvSpPr txBox="true"/>
          <p:nvPr/>
        </p:nvSpPr>
        <p:spPr>
          <a:xfrm rot="0">
            <a:off x="740012" y="1402297"/>
            <a:ext cx="13674581" cy="1308100"/>
          </a:xfrm>
          <a:prstGeom prst="rect">
            <a:avLst/>
          </a:prstGeom>
        </p:spPr>
        <p:txBody>
          <a:bodyPr anchor="t" rtlCol="false" tIns="0" lIns="0" bIns="0" rIns="0">
            <a:spAutoFit/>
          </a:bodyPr>
          <a:lstStyle/>
          <a:p>
            <a:pPr algn="just">
              <a:lnSpc>
                <a:spcPts val="3500"/>
              </a:lnSpc>
            </a:pPr>
            <a:r>
              <a:rPr lang="en-US" b="true" sz="2500" u="sng">
                <a:solidFill>
                  <a:srgbClr val="333652"/>
                </a:solidFill>
                <a:latin typeface="Sarabun Semi-Bold"/>
                <a:ea typeface="Sarabun Semi-Bold"/>
                <a:cs typeface="Sarabun Semi-Bold"/>
                <a:sym typeface="Sarabun Semi-Bold"/>
              </a:rPr>
              <a:t>Input:</a:t>
            </a:r>
          </a:p>
          <a:p>
            <a:pPr algn="just">
              <a:lnSpc>
                <a:spcPts val="3500"/>
              </a:lnSpc>
            </a:pPr>
            <a:r>
              <a:rPr lang="en-US" b="true" sz="2500">
                <a:solidFill>
                  <a:srgbClr val="333652"/>
                </a:solidFill>
                <a:latin typeface="Sarabun Semi-Bold"/>
                <a:ea typeface="Sarabun Semi-Bold"/>
                <a:cs typeface="Sarabun Semi-Bold"/>
                <a:sym typeface="Sarabun Semi-Bold"/>
              </a:rPr>
              <a:t>Th</a:t>
            </a:r>
            <a:r>
              <a:rPr lang="en-US" b="true" sz="2500">
                <a:solidFill>
                  <a:srgbClr val="333652"/>
                </a:solidFill>
                <a:latin typeface="Sarabun Semi-Bold"/>
                <a:ea typeface="Sarabun Semi-Bold"/>
                <a:cs typeface="Sarabun Semi-Bold"/>
                <a:sym typeface="Sarabun Semi-Bold"/>
              </a:rPr>
              <a:t>e original data was a categorical CSV file (cancer_demographics.csv) containing attributes such as Gender, Age, Stage, and Family History.</a:t>
            </a:r>
          </a:p>
        </p:txBody>
      </p:sp>
      <p:sp>
        <p:nvSpPr>
          <p:cNvPr name="TextBox 22" id="22"/>
          <p:cNvSpPr txBox="true"/>
          <p:nvPr/>
        </p:nvSpPr>
        <p:spPr>
          <a:xfrm rot="0">
            <a:off x="2944308" y="393050"/>
            <a:ext cx="7640663" cy="1082676"/>
          </a:xfrm>
          <a:prstGeom prst="rect">
            <a:avLst/>
          </a:prstGeom>
        </p:spPr>
        <p:txBody>
          <a:bodyPr anchor="t" rtlCol="false" tIns="0" lIns="0" bIns="0" rIns="0">
            <a:spAutoFit/>
          </a:bodyPr>
          <a:lstStyle/>
          <a:p>
            <a:pPr algn="ctr">
              <a:lnSpc>
                <a:spcPts val="6400"/>
              </a:lnSpc>
            </a:pPr>
            <a:r>
              <a:rPr lang="en-US" b="true" sz="8000">
                <a:solidFill>
                  <a:srgbClr val="333652"/>
                </a:solidFill>
                <a:latin typeface="ITC Bauhaus Bold"/>
                <a:ea typeface="ITC Bauhaus Bold"/>
                <a:cs typeface="ITC Bauhaus Bold"/>
                <a:sym typeface="ITC Bauhaus Bold"/>
              </a:rPr>
              <a:t>INPUT &amp; OUTPUT</a:t>
            </a:r>
          </a:p>
        </p:txBody>
      </p:sp>
      <p:sp>
        <p:nvSpPr>
          <p:cNvPr name="TextBox 23" id="23"/>
          <p:cNvSpPr txBox="true"/>
          <p:nvPr/>
        </p:nvSpPr>
        <p:spPr>
          <a:xfrm rot="0">
            <a:off x="8235602" y="2726803"/>
            <a:ext cx="6178992" cy="1308100"/>
          </a:xfrm>
          <a:prstGeom prst="rect">
            <a:avLst/>
          </a:prstGeom>
        </p:spPr>
        <p:txBody>
          <a:bodyPr anchor="t" rtlCol="false" tIns="0" lIns="0" bIns="0" rIns="0">
            <a:spAutoFit/>
          </a:bodyPr>
          <a:lstStyle/>
          <a:p>
            <a:pPr algn="just">
              <a:lnSpc>
                <a:spcPts val="3500"/>
              </a:lnSpc>
            </a:pPr>
            <a:r>
              <a:rPr lang="en-US" b="true" sz="2500">
                <a:solidFill>
                  <a:srgbClr val="333652"/>
                </a:solidFill>
                <a:latin typeface="Sarabun Semi-Bold"/>
                <a:ea typeface="Sarabun Semi-Bold"/>
                <a:cs typeface="Sarabun Semi-Bold"/>
                <a:sym typeface="Sarabun Semi-Bold"/>
              </a:rPr>
              <a:t>Th</a:t>
            </a:r>
            <a:r>
              <a:rPr lang="en-US" b="true" sz="2500">
                <a:solidFill>
                  <a:srgbClr val="333652"/>
                </a:solidFill>
                <a:latin typeface="Sarabun Semi-Bold"/>
                <a:ea typeface="Sarabun Semi-Bold"/>
                <a:cs typeface="Sarabun Semi-Bold"/>
                <a:sym typeface="Sarabun Semi-Bold"/>
              </a:rPr>
              <a:t>is data was transformed into a binary dataset, where each attribute-value pair became a column.</a:t>
            </a:r>
          </a:p>
        </p:txBody>
      </p:sp>
      <p:sp>
        <p:nvSpPr>
          <p:cNvPr name="TextBox 24" id="24"/>
          <p:cNvSpPr txBox="true"/>
          <p:nvPr/>
        </p:nvSpPr>
        <p:spPr>
          <a:xfrm rot="0">
            <a:off x="3890648" y="6583720"/>
            <a:ext cx="6178992" cy="1746250"/>
          </a:xfrm>
          <a:prstGeom prst="rect">
            <a:avLst/>
          </a:prstGeom>
        </p:spPr>
        <p:txBody>
          <a:bodyPr anchor="t" rtlCol="false" tIns="0" lIns="0" bIns="0" rIns="0">
            <a:spAutoFit/>
          </a:bodyPr>
          <a:lstStyle/>
          <a:p>
            <a:pPr algn="just">
              <a:lnSpc>
                <a:spcPts val="3500"/>
              </a:lnSpc>
            </a:pPr>
            <a:r>
              <a:rPr lang="en-US" b="true" sz="2500">
                <a:solidFill>
                  <a:srgbClr val="333652"/>
                </a:solidFill>
                <a:latin typeface="Sarabun Semi-Bold"/>
                <a:ea typeface="Sarabun Semi-Bold"/>
                <a:cs typeface="Sarabun Semi-Bold"/>
                <a:sym typeface="Sarabun Semi-Bold"/>
              </a:rPr>
              <a:t>The b</a:t>
            </a:r>
            <a:r>
              <a:rPr lang="en-US" b="true" sz="2500">
                <a:solidFill>
                  <a:srgbClr val="333652"/>
                </a:solidFill>
                <a:latin typeface="Sarabun Semi-Bold"/>
                <a:ea typeface="Sarabun Semi-Bold"/>
                <a:cs typeface="Sarabun Semi-Bold"/>
                <a:sym typeface="Sarabun Semi-Bold"/>
              </a:rPr>
              <a:t>inary dataset enabled graph construction and shortest path analysis between attribute-value pairs, visualized in the output graph.</a:t>
            </a:r>
          </a:p>
        </p:txBody>
      </p:sp>
      <p:sp>
        <p:nvSpPr>
          <p:cNvPr name="AutoShape 25" id="25"/>
          <p:cNvSpPr/>
          <p:nvPr/>
        </p:nvSpPr>
        <p:spPr>
          <a:xfrm>
            <a:off x="13187977" y="6012220"/>
            <a:ext cx="27087" cy="998549"/>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791584" y="2507014"/>
            <a:ext cx="14016514" cy="349885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Achiev</a:t>
            </a:r>
            <a:r>
              <a:rPr lang="en-US" b="true" sz="2500" i="true" u="sng">
                <a:solidFill>
                  <a:srgbClr val="333652"/>
                </a:solidFill>
                <a:latin typeface="Sarabun Semi-Bold Italics"/>
                <a:ea typeface="Sarabun Semi-Bold Italics"/>
                <a:cs typeface="Sarabun Semi-Bold Italics"/>
                <a:sym typeface="Sarabun Semi-Bold Italics"/>
              </a:rPr>
              <a:t>ements:</a:t>
            </a:r>
          </a:p>
          <a:p>
            <a:pPr algn="just">
              <a:lnSpc>
                <a:spcPts val="3500"/>
              </a:lnSpc>
            </a:pP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Successfully loaded and processed categorical data from a CSV file.</a:t>
            </a: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Converted the data into transactional and binary formats for analysis.</a:t>
            </a: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Constructed a graph representing relationships between attribute-value pairs.</a:t>
            </a: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Applied a shortest path algorithm to solve a real-world graph problem.</a:t>
            </a: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Visualized both the graph and the shortest path, demonstrating practical AI and data analysis skills.</a:t>
            </a:r>
          </a:p>
        </p:txBody>
      </p:sp>
      <p:sp>
        <p:nvSpPr>
          <p:cNvPr name="TextBox 18" id="18"/>
          <p:cNvSpPr txBox="true"/>
          <p:nvPr/>
        </p:nvSpPr>
        <p:spPr>
          <a:xfrm rot="0">
            <a:off x="496732" y="1657092"/>
            <a:ext cx="14016222" cy="1082676"/>
          </a:xfrm>
          <a:prstGeom prst="rect">
            <a:avLst/>
          </a:prstGeom>
        </p:spPr>
        <p:txBody>
          <a:bodyPr anchor="t" rtlCol="false" tIns="0" lIns="0" bIns="0" rIns="0">
            <a:spAutoFit/>
          </a:bodyPr>
          <a:lstStyle/>
          <a:p>
            <a:pPr algn="l">
              <a:lnSpc>
                <a:spcPts val="6400"/>
              </a:lnSpc>
            </a:pPr>
            <a:r>
              <a:rPr lang="en-US" b="true" sz="8000">
                <a:solidFill>
                  <a:srgbClr val="333652"/>
                </a:solidFill>
                <a:latin typeface="ITC Bauhaus Bold"/>
                <a:ea typeface="ITC Bauhaus Bold"/>
                <a:cs typeface="ITC Bauhaus Bold"/>
                <a:sym typeface="ITC Bauhaus Bold"/>
              </a:rPr>
              <a:t>ACHIEVEM</a:t>
            </a:r>
            <a:r>
              <a:rPr lang="en-US" b="true" sz="8000">
                <a:solidFill>
                  <a:srgbClr val="333652"/>
                </a:solidFill>
                <a:latin typeface="ITC Bauhaus Bold"/>
                <a:ea typeface="ITC Bauhaus Bold"/>
                <a:cs typeface="ITC Bauhaus Bold"/>
                <a:sym typeface="ITC Bauhaus Bold"/>
              </a:rPr>
              <a:t>ENTS &amp; CONCLUSION</a:t>
            </a:r>
          </a:p>
        </p:txBody>
      </p:sp>
      <p:sp>
        <p:nvSpPr>
          <p:cNvPr name="TextBox 19" id="19"/>
          <p:cNvSpPr txBox="true"/>
          <p:nvPr/>
        </p:nvSpPr>
        <p:spPr>
          <a:xfrm rot="0">
            <a:off x="5012895" y="6617104"/>
            <a:ext cx="11948765" cy="306070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Conclusion:</a:t>
            </a:r>
          </a:p>
          <a:p>
            <a:pPr algn="just">
              <a:lnSpc>
                <a:spcPts val="3500"/>
              </a:lnSpc>
            </a:pP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The assignment showcased the application of AI techniques in data transformation, graph theory, and optimization.</a:t>
            </a: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Gained hands-on experience in encoding categorical data, building graphs, and solving pathfinding problems.</a:t>
            </a: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These methods are foundational for more advanced AI and data science tasks.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15705" y="715024"/>
            <a:ext cx="10950997" cy="1416686"/>
          </a:xfrm>
          <a:prstGeom prst="rect">
            <a:avLst/>
          </a:prstGeom>
        </p:spPr>
        <p:txBody>
          <a:bodyPr anchor="t" rtlCol="false" tIns="0" lIns="0" bIns="0" rIns="0">
            <a:spAutoFit/>
          </a:bodyPr>
          <a:lstStyle/>
          <a:p>
            <a:pPr algn="l">
              <a:lnSpc>
                <a:spcPts val="6400"/>
              </a:lnSpc>
            </a:pPr>
            <a:r>
              <a:rPr lang="en-US" sz="8000" b="true">
                <a:solidFill>
                  <a:srgbClr val="111213"/>
                </a:solidFill>
                <a:latin typeface="ITC Bauhaus Bold"/>
                <a:ea typeface="ITC Bauhaus Bold"/>
                <a:cs typeface="ITC Bauhaus Bold"/>
                <a:sym typeface="ITC Bauhaus Bold"/>
              </a:rPr>
              <a:t>DAY 3 ASSIGNMENT 3</a:t>
            </a:r>
          </a:p>
          <a:p>
            <a:pPr algn="l">
              <a:lnSpc>
                <a:spcPts val="1920"/>
              </a:lnSpc>
            </a:pPr>
          </a:p>
          <a:p>
            <a:pPr algn="l">
              <a:lnSpc>
                <a:spcPts val="1920"/>
              </a:lnSpc>
            </a:pPr>
            <a:r>
              <a:rPr lang="en-US" b="true" sz="2400">
                <a:solidFill>
                  <a:srgbClr val="111213"/>
                </a:solidFill>
                <a:latin typeface="Open Sans Bold"/>
                <a:ea typeface="Open Sans Bold"/>
                <a:cs typeface="Open Sans Bold"/>
                <a:sym typeface="Open Sans Bold"/>
              </a:rPr>
              <a:t>DATE: 14.08.2025</a:t>
            </a:r>
          </a:p>
        </p:txBody>
      </p:sp>
      <p:sp>
        <p:nvSpPr>
          <p:cNvPr name="TextBox 7" id="7"/>
          <p:cNvSpPr txBox="true"/>
          <p:nvPr/>
        </p:nvSpPr>
        <p:spPr>
          <a:xfrm rot="0">
            <a:off x="1197330" y="2226938"/>
            <a:ext cx="14016514" cy="26479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Question:</a:t>
            </a:r>
          </a:p>
          <a:p>
            <a:pPr algn="just">
              <a:lnSpc>
                <a:spcPts val="4200"/>
              </a:lnSpc>
            </a:pPr>
            <a:r>
              <a:rPr lang="en-US" b="true" sz="3000">
                <a:solidFill>
                  <a:srgbClr val="111213"/>
                </a:solidFill>
                <a:latin typeface="Sarabun Semi-Bold"/>
                <a:ea typeface="Sarabun Semi-Bold"/>
                <a:cs typeface="Sarabun Semi-Bold"/>
                <a:sym typeface="Sarabun Semi-Bold"/>
              </a:rPr>
              <a:t>"Write a Python program to solve the classical Tower of Hanoi problem using the Breadth-First Search (BFS) algorithm. The program should accept inputs for the number of </a:t>
            </a:r>
            <a:r>
              <a:rPr lang="en-US" b="true" sz="3000" u="none">
                <a:solidFill>
                  <a:srgbClr val="111213"/>
                </a:solidFill>
                <a:latin typeface="Sarabun Semi-Bold"/>
                <a:ea typeface="Sarabun Semi-Bold"/>
                <a:cs typeface="Sarabun Semi-Bold"/>
                <a:sym typeface="Sarabun Semi-Bold"/>
              </a:rPr>
              <a:t>d</a:t>
            </a:r>
            <a:r>
              <a:rPr lang="en-US" b="true" sz="3000">
                <a:solidFill>
                  <a:srgbClr val="111213"/>
                </a:solidFill>
                <a:latin typeface="Sarabun Semi-Bold"/>
                <a:ea typeface="Sarabun Semi-Bold"/>
                <a:cs typeface="Sarabun Semi-Bold"/>
                <a:sym typeface="Sarabun Semi-Bold"/>
              </a:rPr>
              <a:t>iscs, initial and final rod positions, and arrangement o</a:t>
            </a:r>
            <a:r>
              <a:rPr lang="en-US" b="true" sz="3000" u="none">
                <a:solidFill>
                  <a:srgbClr val="111213"/>
                </a:solidFill>
                <a:latin typeface="Sarabun Semi-Bold"/>
                <a:ea typeface="Sarabun Semi-Bold"/>
                <a:cs typeface="Sarabun Semi-Bold"/>
                <a:sym typeface="Sarabun Semi-Bold"/>
              </a:rPr>
              <a:t>r</a:t>
            </a:r>
            <a:r>
              <a:rPr lang="en-US" b="true" sz="3000">
                <a:solidFill>
                  <a:srgbClr val="111213"/>
                </a:solidFill>
                <a:latin typeface="Sarabun Semi-Bold"/>
                <a:ea typeface="Sarabun Semi-Bold"/>
                <a:cs typeface="Sarabun Semi-Bold"/>
                <a:sym typeface="Sarabun Semi-Bold"/>
              </a:rPr>
              <a:t>d</a:t>
            </a:r>
            <a:r>
              <a:rPr lang="en-US" b="true" sz="3000" u="none">
                <a:solidFill>
                  <a:srgbClr val="111213"/>
                </a:solidFill>
                <a:latin typeface="Sarabun Semi-Bold"/>
                <a:ea typeface="Sarabun Semi-Bold"/>
                <a:cs typeface="Sarabun Semi-Bold"/>
                <a:sym typeface="Sarabun Semi-Bold"/>
              </a:rPr>
              <a:t>e</a:t>
            </a:r>
            <a:r>
              <a:rPr lang="en-US" b="true" sz="3000">
                <a:solidFill>
                  <a:srgbClr val="111213"/>
                </a:solidFill>
                <a:latin typeface="Sarabun Semi-Bold"/>
                <a:ea typeface="Sarabun Semi-Bold"/>
                <a:cs typeface="Sarabun Semi-Bold"/>
                <a:sym typeface="Sarabun Semi-Bold"/>
              </a:rPr>
              <a:t>r, and display intermediate outputs at each step.”</a:t>
            </a:r>
          </a:p>
        </p:txBody>
      </p:sp>
      <p:sp>
        <p:nvSpPr>
          <p:cNvPr name="TextBox 8" id="8"/>
          <p:cNvSpPr txBox="true"/>
          <p:nvPr/>
        </p:nvSpPr>
        <p:spPr>
          <a:xfrm rot="0">
            <a:off x="4481647" y="6208520"/>
            <a:ext cx="13113619" cy="26479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Objective:</a:t>
            </a:r>
          </a:p>
          <a:p>
            <a:pPr algn="just">
              <a:lnSpc>
                <a:spcPts val="4200"/>
              </a:lnSpc>
            </a:pPr>
            <a:r>
              <a:rPr lang="en-US" b="true" sz="3000">
                <a:solidFill>
                  <a:srgbClr val="111213"/>
                </a:solidFill>
                <a:latin typeface="Sarabun Semi-Bold"/>
                <a:ea typeface="Sarabun Semi-Bold"/>
                <a:cs typeface="Sarabun Semi-Bold"/>
                <a:sym typeface="Sarabun Semi-Bold"/>
              </a:rPr>
              <a:t>To </a:t>
            </a:r>
            <a:r>
              <a:rPr lang="en-US" b="true" sz="3000">
                <a:solidFill>
                  <a:srgbClr val="111213"/>
                </a:solidFill>
                <a:latin typeface="Sarabun Semi-Bold"/>
                <a:ea typeface="Sarabun Semi-Bold"/>
                <a:cs typeface="Sarabun Semi-Bold"/>
                <a:sym typeface="Sarabun Semi-Bold"/>
              </a:rPr>
              <a:t>impl</a:t>
            </a:r>
            <a:r>
              <a:rPr lang="en-US" b="true" sz="3000">
                <a:solidFill>
                  <a:srgbClr val="111213"/>
                </a:solidFill>
                <a:latin typeface="Sarabun Semi-Bold"/>
                <a:ea typeface="Sarabun Semi-Bold"/>
                <a:cs typeface="Sarabun Semi-Bold"/>
                <a:sym typeface="Sarabun Semi-Bold"/>
              </a:rPr>
              <a:t>em</a:t>
            </a:r>
            <a:r>
              <a:rPr lang="en-US" b="true" sz="3000">
                <a:solidFill>
                  <a:srgbClr val="111213"/>
                </a:solidFill>
                <a:latin typeface="Sarabun Semi-Bold"/>
                <a:ea typeface="Sarabun Semi-Bold"/>
                <a:cs typeface="Sarabun Semi-Bold"/>
                <a:sym typeface="Sarabun Semi-Bold"/>
              </a:rPr>
              <a:t>e</a:t>
            </a:r>
            <a:r>
              <a:rPr lang="en-US" b="true" sz="3000">
                <a:solidFill>
                  <a:srgbClr val="111213"/>
                </a:solidFill>
                <a:latin typeface="Sarabun Semi-Bold"/>
                <a:ea typeface="Sarabun Semi-Bold"/>
                <a:cs typeface="Sarabun Semi-Bold"/>
                <a:sym typeface="Sarabun Semi-Bold"/>
              </a:rPr>
              <a:t>nt</a:t>
            </a:r>
            <a:r>
              <a:rPr lang="en-US" b="true" sz="3000">
                <a:solidFill>
                  <a:srgbClr val="111213"/>
                </a:solidFill>
                <a:latin typeface="Sarabun Semi-Bold"/>
                <a:ea typeface="Sarabun Semi-Bold"/>
                <a:cs typeface="Sarabun Semi-Bold"/>
                <a:sym typeface="Sarabun Semi-Bold"/>
              </a:rPr>
              <a:t> and </a:t>
            </a:r>
            <a:r>
              <a:rPr lang="en-US" b="true" sz="3000">
                <a:solidFill>
                  <a:srgbClr val="111213"/>
                </a:solidFill>
                <a:latin typeface="Sarabun Semi-Bold"/>
                <a:ea typeface="Sarabun Semi-Bold"/>
                <a:cs typeface="Sarabun Semi-Bold"/>
                <a:sym typeface="Sarabun Semi-Bold"/>
              </a:rPr>
              <a:t>a</a:t>
            </a:r>
            <a:r>
              <a:rPr lang="en-US" b="true" sz="3000">
                <a:solidFill>
                  <a:srgbClr val="111213"/>
                </a:solidFill>
                <a:latin typeface="Sarabun Semi-Bold"/>
                <a:ea typeface="Sarabun Semi-Bold"/>
                <a:cs typeface="Sarabun Semi-Bold"/>
                <a:sym typeface="Sarabun Semi-Bold"/>
              </a:rPr>
              <a:t>nalyze </a:t>
            </a:r>
            <a:r>
              <a:rPr lang="en-US" b="true" sz="3000">
                <a:solidFill>
                  <a:srgbClr val="111213"/>
                </a:solidFill>
                <a:latin typeface="Sarabun Semi-Bold"/>
                <a:ea typeface="Sarabun Semi-Bold"/>
                <a:cs typeface="Sarabun Semi-Bold"/>
                <a:sym typeface="Sarabun Semi-Bold"/>
              </a:rPr>
              <a:t>t</a:t>
            </a:r>
            <a:r>
              <a:rPr lang="en-US" b="true" sz="3000">
                <a:solidFill>
                  <a:srgbClr val="111213"/>
                </a:solidFill>
                <a:latin typeface="Sarabun Semi-Bold"/>
                <a:ea typeface="Sarabun Semi-Bold"/>
                <a:cs typeface="Sarabun Semi-Bold"/>
                <a:sym typeface="Sarabun Semi-Bold"/>
              </a:rPr>
              <a:t>h</a:t>
            </a:r>
            <a:r>
              <a:rPr lang="en-US" b="true" sz="3000">
                <a:solidFill>
                  <a:srgbClr val="111213"/>
                </a:solidFill>
                <a:latin typeface="Sarabun Semi-Bold"/>
                <a:ea typeface="Sarabun Semi-Bold"/>
                <a:cs typeface="Sarabun Semi-Bold"/>
                <a:sym typeface="Sarabun Semi-Bold"/>
              </a:rPr>
              <a:t>e </a:t>
            </a:r>
            <a:r>
              <a:rPr lang="en-US" b="true" sz="3000">
                <a:solidFill>
                  <a:srgbClr val="111213"/>
                </a:solidFill>
                <a:latin typeface="Sarabun Semi-Bold"/>
                <a:ea typeface="Sarabun Semi-Bold"/>
                <a:cs typeface="Sarabun Semi-Bold"/>
                <a:sym typeface="Sarabun Semi-Bold"/>
              </a:rPr>
              <a:t>Tower of H</a:t>
            </a:r>
            <a:r>
              <a:rPr lang="en-US" b="true" sz="3000">
                <a:solidFill>
                  <a:srgbClr val="111213"/>
                </a:solidFill>
                <a:latin typeface="Sarabun Semi-Bold"/>
                <a:ea typeface="Sarabun Semi-Bold"/>
                <a:cs typeface="Sarabun Semi-Bold"/>
                <a:sym typeface="Sarabun Semi-Bold"/>
              </a:rPr>
              <a:t>a</a:t>
            </a:r>
            <a:r>
              <a:rPr lang="en-US" b="true" sz="3000">
                <a:solidFill>
                  <a:srgbClr val="111213"/>
                </a:solidFill>
                <a:latin typeface="Sarabun Semi-Bold"/>
                <a:ea typeface="Sarabun Semi-Bold"/>
                <a:cs typeface="Sarabun Semi-Bold"/>
                <a:sym typeface="Sarabun Semi-Bold"/>
              </a:rPr>
              <a:t>no</a:t>
            </a:r>
            <a:r>
              <a:rPr lang="en-US" b="true" sz="3000">
                <a:solidFill>
                  <a:srgbClr val="111213"/>
                </a:solidFill>
                <a:latin typeface="Sarabun Semi-Bold"/>
                <a:ea typeface="Sarabun Semi-Bold"/>
                <a:cs typeface="Sarabun Semi-Bold"/>
                <a:sym typeface="Sarabun Semi-Bold"/>
              </a:rPr>
              <a:t>i </a:t>
            </a:r>
            <a:r>
              <a:rPr lang="en-US" b="true" sz="3000">
                <a:solidFill>
                  <a:srgbClr val="111213"/>
                </a:solidFill>
                <a:latin typeface="Sarabun Semi-Bold"/>
                <a:ea typeface="Sarabun Semi-Bold"/>
                <a:cs typeface="Sarabun Semi-Bold"/>
                <a:sym typeface="Sarabun Semi-Bold"/>
              </a:rPr>
              <a:t>solu</a:t>
            </a:r>
            <a:r>
              <a:rPr lang="en-US" b="true" sz="3000">
                <a:solidFill>
                  <a:srgbClr val="111213"/>
                </a:solidFill>
                <a:latin typeface="Sarabun Semi-Bold"/>
                <a:ea typeface="Sarabun Semi-Bold"/>
                <a:cs typeface="Sarabun Semi-Bold"/>
                <a:sym typeface="Sarabun Semi-Bold"/>
              </a:rPr>
              <a:t>t</a:t>
            </a:r>
            <a:r>
              <a:rPr lang="en-US" b="true" sz="3000">
                <a:solidFill>
                  <a:srgbClr val="111213"/>
                </a:solidFill>
                <a:latin typeface="Sarabun Semi-Bold"/>
                <a:ea typeface="Sarabun Semi-Bold"/>
                <a:cs typeface="Sarabun Semi-Bold"/>
                <a:sym typeface="Sarabun Semi-Bold"/>
              </a:rPr>
              <a:t>io</a:t>
            </a:r>
            <a:r>
              <a:rPr lang="en-US" b="true" sz="3000">
                <a:solidFill>
                  <a:srgbClr val="111213"/>
                </a:solidFill>
                <a:latin typeface="Sarabun Semi-Bold"/>
                <a:ea typeface="Sarabun Semi-Bold"/>
                <a:cs typeface="Sarabun Semi-Bold"/>
                <a:sym typeface="Sarabun Semi-Bold"/>
              </a:rPr>
              <a:t>n</a:t>
            </a:r>
            <a:r>
              <a:rPr lang="en-US" b="true" sz="3000">
                <a:solidFill>
                  <a:srgbClr val="111213"/>
                </a:solidFill>
                <a:latin typeface="Sarabun Semi-Bold"/>
                <a:ea typeface="Sarabun Semi-Bold"/>
                <a:cs typeface="Sarabun Semi-Bold"/>
                <a:sym typeface="Sarabun Semi-Bold"/>
              </a:rPr>
              <a:t> </a:t>
            </a:r>
            <a:r>
              <a:rPr lang="en-US" b="true" sz="3000">
                <a:solidFill>
                  <a:srgbClr val="111213"/>
                </a:solidFill>
                <a:latin typeface="Sarabun Semi-Bold"/>
                <a:ea typeface="Sarabun Semi-Bold"/>
                <a:cs typeface="Sarabun Semi-Bold"/>
                <a:sym typeface="Sarabun Semi-Bold"/>
              </a:rPr>
              <a:t>us</a:t>
            </a:r>
            <a:r>
              <a:rPr lang="en-US" b="true" sz="3000">
                <a:solidFill>
                  <a:srgbClr val="111213"/>
                </a:solidFill>
                <a:latin typeface="Sarabun Semi-Bold"/>
                <a:ea typeface="Sarabun Semi-Bold"/>
                <a:cs typeface="Sarabun Semi-Bold"/>
                <a:sym typeface="Sarabun Semi-Bold"/>
              </a:rPr>
              <a:t>ing</a:t>
            </a:r>
            <a:r>
              <a:rPr lang="en-US" b="true" sz="3000">
                <a:solidFill>
                  <a:srgbClr val="111213"/>
                </a:solidFill>
                <a:latin typeface="Sarabun Semi-Bold"/>
                <a:ea typeface="Sarabun Semi-Bold"/>
                <a:cs typeface="Sarabun Semi-Bold"/>
                <a:sym typeface="Sarabun Semi-Bold"/>
              </a:rPr>
              <a:t> </a:t>
            </a:r>
            <a:r>
              <a:rPr lang="en-US" b="true" sz="3000">
                <a:solidFill>
                  <a:srgbClr val="111213"/>
                </a:solidFill>
                <a:latin typeface="Sarabun Semi-Bold"/>
                <a:ea typeface="Sarabun Semi-Bold"/>
                <a:cs typeface="Sarabun Semi-Bold"/>
                <a:sym typeface="Sarabun Semi-Bold"/>
              </a:rPr>
              <a:t>BFS, dem</a:t>
            </a:r>
            <a:r>
              <a:rPr lang="en-US" b="true" sz="3000">
                <a:solidFill>
                  <a:srgbClr val="111213"/>
                </a:solidFill>
                <a:latin typeface="Sarabun Semi-Bold"/>
                <a:ea typeface="Sarabun Semi-Bold"/>
                <a:cs typeface="Sarabun Semi-Bold"/>
                <a:sym typeface="Sarabun Semi-Bold"/>
              </a:rPr>
              <a:t>o</a:t>
            </a:r>
            <a:r>
              <a:rPr lang="en-US" b="true" sz="3000">
                <a:solidFill>
                  <a:srgbClr val="111213"/>
                </a:solidFill>
                <a:latin typeface="Sarabun Semi-Bold"/>
                <a:ea typeface="Sarabun Semi-Bold"/>
                <a:cs typeface="Sarabun Semi-Bold"/>
                <a:sym typeface="Sarabun Semi-Bold"/>
              </a:rPr>
              <a:t>nst</a:t>
            </a:r>
            <a:r>
              <a:rPr lang="en-US" b="true" sz="3000">
                <a:solidFill>
                  <a:srgbClr val="111213"/>
                </a:solidFill>
                <a:latin typeface="Sarabun Semi-Bold"/>
                <a:ea typeface="Sarabun Semi-Bold"/>
                <a:cs typeface="Sarabun Semi-Bold"/>
                <a:sym typeface="Sarabun Semi-Bold"/>
              </a:rPr>
              <a:t>r</a:t>
            </a:r>
            <a:r>
              <a:rPr lang="en-US" b="true" sz="3000">
                <a:solidFill>
                  <a:srgbClr val="111213"/>
                </a:solidFill>
                <a:latin typeface="Sarabun Semi-Bold"/>
                <a:ea typeface="Sarabun Semi-Bold"/>
                <a:cs typeface="Sarabun Semi-Bold"/>
                <a:sym typeface="Sarabun Semi-Bold"/>
              </a:rPr>
              <a:t>ating</a:t>
            </a:r>
            <a:r>
              <a:rPr lang="en-US" b="true" sz="3000">
                <a:solidFill>
                  <a:srgbClr val="111213"/>
                </a:solidFill>
                <a:latin typeface="Sarabun Semi-Bold"/>
                <a:ea typeface="Sarabun Semi-Bold"/>
                <a:cs typeface="Sarabun Semi-Bold"/>
                <a:sym typeface="Sarabun Semi-Bold"/>
              </a:rPr>
              <a:t> </a:t>
            </a:r>
            <a:r>
              <a:rPr lang="en-US" b="true" sz="3000">
                <a:solidFill>
                  <a:srgbClr val="111213"/>
                </a:solidFill>
                <a:latin typeface="Sarabun Semi-Bold"/>
                <a:ea typeface="Sarabun Semi-Bold"/>
                <a:cs typeface="Sarabun Semi-Bold"/>
                <a:sym typeface="Sarabun Semi-Bold"/>
              </a:rPr>
              <a:t>sta</a:t>
            </a:r>
            <a:r>
              <a:rPr lang="en-US" b="true" sz="3000">
                <a:solidFill>
                  <a:srgbClr val="111213"/>
                </a:solidFill>
                <a:latin typeface="Sarabun Semi-Bold"/>
                <a:ea typeface="Sarabun Semi-Bold"/>
                <a:cs typeface="Sarabun Semi-Bold"/>
                <a:sym typeface="Sarabun Semi-Bold"/>
              </a:rPr>
              <a:t>te</a:t>
            </a:r>
            <a:r>
              <a:rPr lang="en-US" b="true" sz="3000">
                <a:solidFill>
                  <a:srgbClr val="111213"/>
                </a:solidFill>
                <a:latin typeface="Sarabun Semi-Bold"/>
                <a:ea typeface="Sarabun Semi-Bold"/>
                <a:cs typeface="Sarabun Semi-Bold"/>
                <a:sym typeface="Sarabun Semi-Bold"/>
              </a:rPr>
              <a:t> e</a:t>
            </a:r>
            <a:r>
              <a:rPr lang="en-US" b="true" sz="3000">
                <a:solidFill>
                  <a:srgbClr val="111213"/>
                </a:solidFill>
                <a:latin typeface="Sarabun Semi-Bold"/>
                <a:ea typeface="Sarabun Semi-Bold"/>
                <a:cs typeface="Sarabun Semi-Bold"/>
                <a:sym typeface="Sarabun Semi-Bold"/>
              </a:rPr>
              <a:t>x</a:t>
            </a:r>
            <a:r>
              <a:rPr lang="en-US" b="true" sz="3000">
                <a:solidFill>
                  <a:srgbClr val="111213"/>
                </a:solidFill>
                <a:latin typeface="Sarabun Semi-Bold"/>
                <a:ea typeface="Sarabun Semi-Bold"/>
                <a:cs typeface="Sarabun Semi-Bold"/>
                <a:sym typeface="Sarabun Semi-Bold"/>
              </a:rPr>
              <a:t>plora</a:t>
            </a:r>
            <a:r>
              <a:rPr lang="en-US" b="true" sz="3000">
                <a:solidFill>
                  <a:srgbClr val="111213"/>
                </a:solidFill>
                <a:latin typeface="Sarabun Semi-Bold"/>
                <a:ea typeface="Sarabun Semi-Bold"/>
                <a:cs typeface="Sarabun Semi-Bold"/>
                <a:sym typeface="Sarabun Semi-Bold"/>
              </a:rPr>
              <a:t>t</a:t>
            </a:r>
            <a:r>
              <a:rPr lang="en-US" b="true" sz="3000">
                <a:solidFill>
                  <a:srgbClr val="111213"/>
                </a:solidFill>
                <a:latin typeface="Sarabun Semi-Bold"/>
                <a:ea typeface="Sarabun Semi-Bold"/>
                <a:cs typeface="Sarabun Semi-Bold"/>
                <a:sym typeface="Sarabun Semi-Bold"/>
              </a:rPr>
              <a:t>ion,</a:t>
            </a:r>
            <a:r>
              <a:rPr lang="en-US" b="true" sz="3000">
                <a:solidFill>
                  <a:srgbClr val="111213"/>
                </a:solidFill>
                <a:latin typeface="Sarabun Semi-Bold"/>
                <a:ea typeface="Sarabun Semi-Bold"/>
                <a:cs typeface="Sarabun Semi-Bold"/>
                <a:sym typeface="Sarabun Semi-Bold"/>
              </a:rPr>
              <a:t> </a:t>
            </a:r>
            <a:r>
              <a:rPr lang="en-US" b="true" sz="3000">
                <a:solidFill>
                  <a:srgbClr val="111213"/>
                </a:solidFill>
                <a:latin typeface="Sarabun Semi-Bold"/>
                <a:ea typeface="Sarabun Semi-Bold"/>
                <a:cs typeface="Sarabun Semi-Bold"/>
                <a:sym typeface="Sarabun Semi-Bold"/>
              </a:rPr>
              <a:t>move</a:t>
            </a:r>
            <a:r>
              <a:rPr lang="en-US" b="true" sz="3000">
                <a:solidFill>
                  <a:srgbClr val="111213"/>
                </a:solidFill>
                <a:latin typeface="Sarabun Semi-Bold"/>
                <a:ea typeface="Sarabun Semi-Bold"/>
                <a:cs typeface="Sarabun Semi-Bold"/>
                <a:sym typeface="Sarabun Semi-Bold"/>
              </a:rPr>
              <a:t> </a:t>
            </a:r>
            <a:r>
              <a:rPr lang="en-US" b="true" sz="3000">
                <a:solidFill>
                  <a:srgbClr val="111213"/>
                </a:solidFill>
                <a:latin typeface="Sarabun Semi-Bold"/>
                <a:ea typeface="Sarabun Semi-Bold"/>
                <a:cs typeface="Sarabun Semi-Bold"/>
                <a:sym typeface="Sarabun Semi-Bold"/>
              </a:rPr>
              <a:t>t</a:t>
            </a:r>
            <a:r>
              <a:rPr lang="en-US" b="true" sz="3000">
                <a:solidFill>
                  <a:srgbClr val="111213"/>
                </a:solidFill>
                <a:latin typeface="Sarabun Semi-Bold"/>
                <a:ea typeface="Sarabun Semi-Bold"/>
                <a:cs typeface="Sarabun Semi-Bold"/>
                <a:sym typeface="Sarabun Semi-Bold"/>
              </a:rPr>
              <a:t>r</a:t>
            </a:r>
            <a:r>
              <a:rPr lang="en-US" b="true" sz="3000">
                <a:solidFill>
                  <a:srgbClr val="111213"/>
                </a:solidFill>
                <a:latin typeface="Sarabun Semi-Bold"/>
                <a:ea typeface="Sarabun Semi-Bold"/>
                <a:cs typeface="Sarabun Semi-Bold"/>
                <a:sym typeface="Sarabun Semi-Bold"/>
              </a:rPr>
              <a:t>a</a:t>
            </a:r>
            <a:r>
              <a:rPr lang="en-US" b="true" sz="3000">
                <a:solidFill>
                  <a:srgbClr val="111213"/>
                </a:solidFill>
                <a:latin typeface="Sarabun Semi-Bold"/>
                <a:ea typeface="Sarabun Semi-Bold"/>
                <a:cs typeface="Sarabun Semi-Bold"/>
                <a:sym typeface="Sarabun Semi-Bold"/>
              </a:rPr>
              <a:t>c</a:t>
            </a:r>
            <a:r>
              <a:rPr lang="en-US" b="true" sz="3000">
                <a:solidFill>
                  <a:srgbClr val="111213"/>
                </a:solidFill>
                <a:latin typeface="Sarabun Semi-Bold"/>
                <a:ea typeface="Sarabun Semi-Bold"/>
                <a:cs typeface="Sarabun Semi-Bold"/>
                <a:sym typeface="Sarabun Semi-Bold"/>
              </a:rPr>
              <a:t>k</a:t>
            </a:r>
            <a:r>
              <a:rPr lang="en-US" b="true" sz="3000">
                <a:solidFill>
                  <a:srgbClr val="111213"/>
                </a:solidFill>
                <a:latin typeface="Sarabun Semi-Bold"/>
                <a:ea typeface="Sarabun Semi-Bold"/>
                <a:cs typeface="Sarabun Semi-Bold"/>
                <a:sym typeface="Sarabun Semi-Bold"/>
              </a:rPr>
              <a:t>ing</a:t>
            </a:r>
            <a:r>
              <a:rPr lang="en-US" b="true" sz="3000">
                <a:solidFill>
                  <a:srgbClr val="111213"/>
                </a:solidFill>
                <a:latin typeface="Sarabun Semi-Bold"/>
                <a:ea typeface="Sarabun Semi-Bold"/>
                <a:cs typeface="Sarabun Semi-Bold"/>
                <a:sym typeface="Sarabun Semi-Bold"/>
              </a:rPr>
              <a:t>,</a:t>
            </a:r>
            <a:r>
              <a:rPr lang="en-US" b="true" sz="3000">
                <a:solidFill>
                  <a:srgbClr val="111213"/>
                </a:solidFill>
                <a:latin typeface="Sarabun Semi-Bold"/>
                <a:ea typeface="Sarabun Semi-Bold"/>
                <a:cs typeface="Sarabun Semi-Bold"/>
                <a:sym typeface="Sarabun Semi-Bold"/>
              </a:rPr>
              <a:t> and output generation </a:t>
            </a:r>
            <a:r>
              <a:rPr lang="en-US" b="true" sz="3000">
                <a:solidFill>
                  <a:srgbClr val="111213"/>
                </a:solidFill>
                <a:latin typeface="Sarabun Semi-Bold"/>
                <a:ea typeface="Sarabun Semi-Bold"/>
                <a:cs typeface="Sarabun Semi-Bold"/>
                <a:sym typeface="Sarabun Semi-Bold"/>
              </a:rPr>
              <a:t>for e</a:t>
            </a:r>
            <a:r>
              <a:rPr lang="en-US" b="true" sz="3000">
                <a:solidFill>
                  <a:srgbClr val="111213"/>
                </a:solidFill>
                <a:latin typeface="Sarabun Semi-Bold"/>
                <a:ea typeface="Sarabun Semi-Bold"/>
                <a:cs typeface="Sarabun Semi-Bold"/>
                <a:sym typeface="Sarabun Semi-Bold"/>
              </a:rPr>
              <a:t>a</a:t>
            </a:r>
            <a:r>
              <a:rPr lang="en-US" b="true" sz="3000">
                <a:solidFill>
                  <a:srgbClr val="111213"/>
                </a:solidFill>
                <a:latin typeface="Sarabun Semi-Bold"/>
                <a:ea typeface="Sarabun Semi-Bold"/>
                <a:cs typeface="Sarabun Semi-Bold"/>
                <a:sym typeface="Sarabun Semi-Bold"/>
              </a:rPr>
              <a:t>ch</a:t>
            </a:r>
            <a:r>
              <a:rPr lang="en-US" b="true" sz="3000">
                <a:solidFill>
                  <a:srgbClr val="111213"/>
                </a:solidFill>
                <a:latin typeface="Sarabun Semi-Bold"/>
                <a:ea typeface="Sarabun Semi-Bold"/>
                <a:cs typeface="Sarabun Semi-Bold"/>
                <a:sym typeface="Sarabun Semi-Bold"/>
              </a:rPr>
              <a:t> </a:t>
            </a:r>
            <a:r>
              <a:rPr lang="en-US" b="true" sz="3000">
                <a:solidFill>
                  <a:srgbClr val="111213"/>
                </a:solidFill>
                <a:latin typeface="Sarabun Semi-Bold"/>
                <a:ea typeface="Sarabun Semi-Bold"/>
                <a:cs typeface="Sarabun Semi-Bold"/>
                <a:sym typeface="Sarabun Semi-Bold"/>
              </a:rPr>
              <a:t>int</a:t>
            </a:r>
            <a:r>
              <a:rPr lang="en-US" b="true" sz="3000">
                <a:solidFill>
                  <a:srgbClr val="111213"/>
                </a:solidFill>
                <a:latin typeface="Sarabun Semi-Bold"/>
                <a:ea typeface="Sarabun Semi-Bold"/>
                <a:cs typeface="Sarabun Semi-Bold"/>
                <a:sym typeface="Sarabun Semi-Bold"/>
              </a:rPr>
              <a:t>e</a:t>
            </a:r>
            <a:r>
              <a:rPr lang="en-US" b="true" sz="3000">
                <a:solidFill>
                  <a:srgbClr val="111213"/>
                </a:solidFill>
                <a:latin typeface="Sarabun Semi-Bold"/>
                <a:ea typeface="Sarabun Semi-Bold"/>
                <a:cs typeface="Sarabun Semi-Bold"/>
                <a:sym typeface="Sarabun Semi-Bold"/>
              </a:rPr>
              <a:t>rmedi</a:t>
            </a:r>
            <a:r>
              <a:rPr lang="en-US" b="true" sz="3000">
                <a:solidFill>
                  <a:srgbClr val="111213"/>
                </a:solidFill>
                <a:latin typeface="Sarabun Semi-Bold"/>
                <a:ea typeface="Sarabun Semi-Bold"/>
                <a:cs typeface="Sarabun Semi-Bold"/>
                <a:sym typeface="Sarabun Semi-Bold"/>
              </a:rPr>
              <a:t>a</a:t>
            </a:r>
            <a:r>
              <a:rPr lang="en-US" b="true" sz="3000">
                <a:solidFill>
                  <a:srgbClr val="111213"/>
                </a:solidFill>
                <a:latin typeface="Sarabun Semi-Bold"/>
                <a:ea typeface="Sarabun Semi-Bold"/>
                <a:cs typeface="Sarabun Semi-Bold"/>
                <a:sym typeface="Sarabun Semi-Bold"/>
              </a:rPr>
              <a:t>te </a:t>
            </a:r>
            <a:r>
              <a:rPr lang="en-US" b="true" sz="3000">
                <a:solidFill>
                  <a:srgbClr val="111213"/>
                </a:solidFill>
                <a:latin typeface="Sarabun Semi-Bold"/>
                <a:ea typeface="Sarabun Semi-Bold"/>
                <a:cs typeface="Sarabun Semi-Bold"/>
                <a:sym typeface="Sarabun Semi-Bold"/>
              </a:rPr>
              <a:t>s</a:t>
            </a:r>
            <a:r>
              <a:rPr lang="en-US" b="true" sz="3000">
                <a:solidFill>
                  <a:srgbClr val="111213"/>
                </a:solidFill>
                <a:latin typeface="Sarabun Semi-Bold"/>
                <a:ea typeface="Sarabun Semi-Bold"/>
                <a:cs typeface="Sarabun Semi-Bold"/>
                <a:sym typeface="Sarabun Semi-Bold"/>
              </a:rPr>
              <a:t>tep,</a:t>
            </a:r>
            <a:r>
              <a:rPr lang="en-US" b="true" sz="3000">
                <a:solidFill>
                  <a:srgbClr val="111213"/>
                </a:solidFill>
                <a:latin typeface="Sarabun Semi-Bold"/>
                <a:ea typeface="Sarabun Semi-Bold"/>
                <a:cs typeface="Sarabun Semi-Bold"/>
                <a:sym typeface="Sarabun Semi-Bold"/>
              </a:rPr>
              <a:t> </a:t>
            </a:r>
            <a:r>
              <a:rPr lang="en-US" b="true" sz="3000">
                <a:solidFill>
                  <a:srgbClr val="111213"/>
                </a:solidFill>
                <a:latin typeface="Sarabun Semi-Bold"/>
                <a:ea typeface="Sarabun Semi-Bold"/>
                <a:cs typeface="Sarabun Semi-Bold"/>
                <a:sym typeface="Sarabun Semi-Bold"/>
              </a:rPr>
              <a:t>thereby</a:t>
            </a:r>
            <a:r>
              <a:rPr lang="en-US" b="true" sz="3000">
                <a:solidFill>
                  <a:srgbClr val="111213"/>
                </a:solidFill>
                <a:latin typeface="Sarabun Semi-Bold"/>
                <a:ea typeface="Sarabun Semi-Bold"/>
                <a:cs typeface="Sarabun Semi-Bold"/>
                <a:sym typeface="Sarabun Semi-Bold"/>
              </a:rPr>
              <a:t> a</a:t>
            </a:r>
            <a:r>
              <a:rPr lang="en-US" b="true" sz="3000">
                <a:solidFill>
                  <a:srgbClr val="111213"/>
                </a:solidFill>
                <a:latin typeface="Sarabun Semi-Bold"/>
                <a:ea typeface="Sarabun Semi-Bold"/>
                <a:cs typeface="Sarabun Semi-Bold"/>
                <a:sym typeface="Sarabun Semi-Bold"/>
              </a:rPr>
              <a:t>pp</a:t>
            </a:r>
            <a:r>
              <a:rPr lang="en-US" b="true" sz="3000">
                <a:solidFill>
                  <a:srgbClr val="111213"/>
                </a:solidFill>
                <a:latin typeface="Sarabun Semi-Bold"/>
                <a:ea typeface="Sarabun Semi-Bold"/>
                <a:cs typeface="Sarabun Semi-Bold"/>
                <a:sym typeface="Sarabun Semi-Bold"/>
              </a:rPr>
              <a:t>l</a:t>
            </a:r>
            <a:r>
              <a:rPr lang="en-US" b="true" sz="3000">
                <a:solidFill>
                  <a:srgbClr val="111213"/>
                </a:solidFill>
                <a:latin typeface="Sarabun Semi-Bold"/>
                <a:ea typeface="Sarabun Semi-Bold"/>
                <a:cs typeface="Sarabun Semi-Bold"/>
                <a:sym typeface="Sarabun Semi-Bold"/>
              </a:rPr>
              <a:t>yin</a:t>
            </a:r>
            <a:r>
              <a:rPr lang="en-US" b="true" sz="3000">
                <a:solidFill>
                  <a:srgbClr val="111213"/>
                </a:solidFill>
                <a:latin typeface="Sarabun Semi-Bold"/>
                <a:ea typeface="Sarabun Semi-Bold"/>
                <a:cs typeface="Sarabun Semi-Bold"/>
                <a:sym typeface="Sarabun Semi-Bold"/>
              </a:rPr>
              <a:t>g</a:t>
            </a:r>
            <a:r>
              <a:rPr lang="en-US" b="true" sz="3000">
                <a:solidFill>
                  <a:srgbClr val="111213"/>
                </a:solidFill>
                <a:latin typeface="Sarabun Semi-Bold"/>
                <a:ea typeface="Sarabun Semi-Bold"/>
                <a:cs typeface="Sarabun Semi-Bold"/>
                <a:sym typeface="Sarabun Semi-Bold"/>
              </a:rPr>
              <a:t> AI sea</a:t>
            </a:r>
            <a:r>
              <a:rPr lang="en-US" b="true" sz="3000">
                <a:solidFill>
                  <a:srgbClr val="111213"/>
                </a:solidFill>
                <a:latin typeface="Sarabun Semi-Bold"/>
                <a:ea typeface="Sarabun Semi-Bold"/>
                <a:cs typeface="Sarabun Semi-Bold"/>
                <a:sym typeface="Sarabun Semi-Bold"/>
              </a:rPr>
              <a:t>r</a:t>
            </a:r>
            <a:r>
              <a:rPr lang="en-US" b="true" sz="3000">
                <a:solidFill>
                  <a:srgbClr val="111213"/>
                </a:solidFill>
                <a:latin typeface="Sarabun Semi-Bold"/>
                <a:ea typeface="Sarabun Semi-Bold"/>
                <a:cs typeface="Sarabun Semi-Bold"/>
                <a:sym typeface="Sarabun Semi-Bold"/>
              </a:rPr>
              <a:t>ch techn</a:t>
            </a:r>
            <a:r>
              <a:rPr lang="en-US" b="true" sz="3000">
                <a:solidFill>
                  <a:srgbClr val="111213"/>
                </a:solidFill>
                <a:latin typeface="Sarabun Semi-Bold"/>
                <a:ea typeface="Sarabun Semi-Bold"/>
                <a:cs typeface="Sarabun Semi-Bold"/>
                <a:sym typeface="Sarabun Semi-Bold"/>
              </a:rPr>
              <a:t>i</a:t>
            </a:r>
            <a:r>
              <a:rPr lang="en-US" b="true" sz="3000">
                <a:solidFill>
                  <a:srgbClr val="111213"/>
                </a:solidFill>
                <a:latin typeface="Sarabun Semi-Bold"/>
                <a:ea typeface="Sarabun Semi-Bold"/>
                <a:cs typeface="Sarabun Semi-Bold"/>
                <a:sym typeface="Sarabun Semi-Bold"/>
              </a:rPr>
              <a:t>ques </a:t>
            </a:r>
            <a:r>
              <a:rPr lang="en-US" b="true" sz="3000">
                <a:solidFill>
                  <a:srgbClr val="111213"/>
                </a:solidFill>
                <a:latin typeface="Sarabun Semi-Bold"/>
                <a:ea typeface="Sarabun Semi-Bold"/>
                <a:cs typeface="Sarabun Semi-Bold"/>
                <a:sym typeface="Sarabun Semi-Bold"/>
              </a:rPr>
              <a:t>t</a:t>
            </a:r>
            <a:r>
              <a:rPr lang="en-US" b="true" sz="3000">
                <a:solidFill>
                  <a:srgbClr val="111213"/>
                </a:solidFill>
                <a:latin typeface="Sarabun Semi-Bold"/>
                <a:ea typeface="Sarabun Semi-Bold"/>
                <a:cs typeface="Sarabun Semi-Bold"/>
                <a:sym typeface="Sarabun Semi-Bold"/>
              </a:rPr>
              <a:t>o a classic proble</a:t>
            </a:r>
            <a:r>
              <a:rPr lang="en-US" b="true" sz="3000">
                <a:solidFill>
                  <a:srgbClr val="111213"/>
                </a:solidFill>
                <a:latin typeface="Sarabun Semi-Bold"/>
                <a:ea typeface="Sarabun Semi-Bold"/>
                <a:cs typeface="Sarabun Semi-Bold"/>
                <a:sym typeface="Sarabun Semi-Bold"/>
              </a:rPr>
              <a:t>m.</a:t>
            </a:r>
          </a:p>
        </p:txBody>
      </p:sp>
      <p:grpSp>
        <p:nvGrpSpPr>
          <p:cNvPr name="Group 9" id="9"/>
          <p:cNvGrpSpPr/>
          <p:nvPr/>
        </p:nvGrpSpPr>
        <p:grpSpPr>
          <a:xfrm rot="-2541810">
            <a:off x="-1054795" y="4941493"/>
            <a:ext cx="4475890" cy="8727676"/>
            <a:chOff x="0" y="0"/>
            <a:chExt cx="1178835" cy="2298647"/>
          </a:xfrm>
        </p:grpSpPr>
        <p:sp>
          <p:nvSpPr>
            <p:cNvPr name="Freeform 10" id="10"/>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1" id="11"/>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546206">
            <a:off x="15021355" y="-3240469"/>
            <a:ext cx="4475890" cy="8727676"/>
            <a:chOff x="0" y="0"/>
            <a:chExt cx="1178835" cy="2298647"/>
          </a:xfrm>
        </p:grpSpPr>
        <p:sp>
          <p:nvSpPr>
            <p:cNvPr name="Freeform 13" id="1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4" id="1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57150"/>
              <a:ext cx="3192245" cy="5593733"/>
            </a:xfrm>
            <a:prstGeom prst="rect">
              <a:avLst/>
            </a:prstGeom>
          </p:spPr>
          <p:txBody>
            <a:bodyPr anchor="ctr" rtlCol="false" tIns="50800" lIns="50800" bIns="50800" rIns="50800"/>
            <a:lstStyle/>
            <a:p>
              <a:pPr algn="just" marL="0" indent="0" lvl="0">
                <a:lnSpc>
                  <a:spcPts val="4200"/>
                </a:lnSpc>
                <a:spcBef>
                  <a:spcPct val="0"/>
                </a:spcBef>
              </a:pPr>
            </a:p>
          </p:txBody>
        </p:sp>
      </p:grpSp>
      <p:sp>
        <p:nvSpPr>
          <p:cNvPr name="TextBox 5" id="5"/>
          <p:cNvSpPr txBox="true"/>
          <p:nvPr/>
        </p:nvSpPr>
        <p:spPr>
          <a:xfrm rot="0">
            <a:off x="1183150" y="1006969"/>
            <a:ext cx="12275866" cy="1892301"/>
          </a:xfrm>
          <a:prstGeom prst="rect">
            <a:avLst/>
          </a:prstGeom>
        </p:spPr>
        <p:txBody>
          <a:bodyPr anchor="t" rtlCol="false" tIns="0" lIns="0" bIns="0" rIns="0">
            <a:spAutoFit/>
          </a:bodyPr>
          <a:lstStyle/>
          <a:p>
            <a:pPr algn="l">
              <a:lnSpc>
                <a:spcPts val="6400"/>
              </a:lnSpc>
            </a:pPr>
            <a:r>
              <a:rPr lang="en-US" b="true" sz="8000">
                <a:solidFill>
                  <a:srgbClr val="111213"/>
                </a:solidFill>
                <a:latin typeface="ITC Bauhaus Bold"/>
                <a:ea typeface="ITC Bauhaus Bold"/>
                <a:cs typeface="ITC Bauhaus Bold"/>
                <a:sym typeface="ITC Bauhaus Bold"/>
              </a:rPr>
              <a:t>APPROA</a:t>
            </a:r>
            <a:r>
              <a:rPr lang="en-US" b="true" sz="8000">
                <a:solidFill>
                  <a:srgbClr val="111213"/>
                </a:solidFill>
                <a:latin typeface="ITC Bauhaus Bold"/>
                <a:ea typeface="ITC Bauhaus Bold"/>
                <a:cs typeface="ITC Bauhaus Bold"/>
                <a:sym typeface="ITC Bauhaus Bold"/>
              </a:rPr>
              <a:t>CH &amp; ALGORITHMS USED</a:t>
            </a:r>
          </a:p>
        </p:txBody>
      </p:sp>
      <p:sp>
        <p:nvSpPr>
          <p:cNvPr name="TextBox 6" id="6"/>
          <p:cNvSpPr txBox="true"/>
          <p:nvPr/>
        </p:nvSpPr>
        <p:spPr>
          <a:xfrm rot="0">
            <a:off x="786772" y="2691792"/>
            <a:ext cx="14630693" cy="1229276"/>
          </a:xfrm>
          <a:prstGeom prst="rect">
            <a:avLst/>
          </a:prstGeom>
        </p:spPr>
        <p:txBody>
          <a:bodyPr anchor="t" rtlCol="false" tIns="0" lIns="0" bIns="0" rIns="0">
            <a:spAutoFit/>
          </a:bodyPr>
          <a:lstStyle/>
          <a:p>
            <a:pPr algn="just">
              <a:lnSpc>
                <a:spcPts val="3282"/>
              </a:lnSpc>
            </a:pPr>
            <a:r>
              <a:rPr lang="en-US" b="true" sz="2344" u="sng">
                <a:solidFill>
                  <a:srgbClr val="111213"/>
                </a:solidFill>
                <a:latin typeface="Sarabun Semi-Bold"/>
                <a:ea typeface="Sarabun Semi-Bold"/>
                <a:cs typeface="Sarabun Semi-Bold"/>
                <a:sym typeface="Sarabun Semi-Bold"/>
              </a:rPr>
              <a:t>Algorithm/Technique:</a:t>
            </a:r>
          </a:p>
          <a:p>
            <a:pPr algn="just">
              <a:lnSpc>
                <a:spcPts val="3282"/>
              </a:lnSpc>
            </a:pPr>
            <a:r>
              <a:rPr lang="en-US" b="true" sz="2344">
                <a:solidFill>
                  <a:srgbClr val="111213"/>
                </a:solidFill>
                <a:latin typeface="Sarabun Semi-Bold"/>
                <a:ea typeface="Sarabun Semi-Bold"/>
                <a:cs typeface="Sarabun Semi-Bold"/>
                <a:sym typeface="Sarabun Semi-Bold"/>
              </a:rPr>
              <a:t>B</a:t>
            </a:r>
            <a:r>
              <a:rPr lang="en-US" b="true" sz="2344">
                <a:solidFill>
                  <a:srgbClr val="111213"/>
                </a:solidFill>
                <a:latin typeface="Sarabun Semi-Bold"/>
                <a:ea typeface="Sarabun Semi-Bold"/>
                <a:cs typeface="Sarabun Semi-Bold"/>
                <a:sym typeface="Sarabun Semi-Bold"/>
              </a:rPr>
              <a:t>readth-First Search (BFS) is used to solve the Tower of Hanoi problem. BFS explores all possible states level by level, ensuring the shortest sequence of moves is found from the initial to the goal state.</a:t>
            </a:r>
          </a:p>
        </p:txBody>
      </p:sp>
      <p:sp>
        <p:nvSpPr>
          <p:cNvPr name="TextBox 7" id="7"/>
          <p:cNvSpPr txBox="true"/>
          <p:nvPr/>
        </p:nvSpPr>
        <p:spPr>
          <a:xfrm rot="0">
            <a:off x="6005879" y="7733136"/>
            <a:ext cx="9917726" cy="2184284"/>
          </a:xfrm>
          <a:prstGeom prst="rect">
            <a:avLst/>
          </a:prstGeom>
        </p:spPr>
        <p:txBody>
          <a:bodyPr anchor="t" rtlCol="false" tIns="0" lIns="0" bIns="0" rIns="0">
            <a:spAutoFit/>
          </a:bodyPr>
          <a:lstStyle/>
          <a:p>
            <a:pPr algn="just">
              <a:lnSpc>
                <a:spcPts val="3506"/>
              </a:lnSpc>
            </a:pPr>
            <a:r>
              <a:rPr lang="en-US" b="true" sz="2504" u="sng">
                <a:solidFill>
                  <a:srgbClr val="111213"/>
                </a:solidFill>
                <a:latin typeface="Sarabun Semi-Bold"/>
                <a:ea typeface="Sarabun Semi-Bold"/>
                <a:cs typeface="Sarabun Semi-Bold"/>
                <a:sym typeface="Sarabun Semi-Bold"/>
              </a:rPr>
              <a:t>Techniques:</a:t>
            </a:r>
          </a:p>
          <a:p>
            <a:pPr algn="just" marL="540736" indent="-270368" lvl="1">
              <a:lnSpc>
                <a:spcPts val="3506"/>
              </a:lnSpc>
              <a:buFont typeface="Arial"/>
              <a:buChar char="•"/>
            </a:pPr>
            <a:r>
              <a:rPr lang="en-US" b="true" sz="2504">
                <a:solidFill>
                  <a:srgbClr val="111213"/>
                </a:solidFill>
                <a:latin typeface="Sarabun Semi-Bold"/>
                <a:ea typeface="Sarabun Semi-Bold"/>
                <a:cs typeface="Sarabun Semi-Bold"/>
                <a:sym typeface="Sarabun Semi-Bold"/>
              </a:rPr>
              <a:t>State representation using tuples for rods and discs.</a:t>
            </a:r>
          </a:p>
          <a:p>
            <a:pPr algn="just" marL="540736" indent="-270368" lvl="1">
              <a:lnSpc>
                <a:spcPts val="3506"/>
              </a:lnSpc>
              <a:buFont typeface="Arial"/>
              <a:buChar char="•"/>
            </a:pPr>
            <a:r>
              <a:rPr lang="en-US" b="true" sz="2504">
                <a:solidFill>
                  <a:srgbClr val="111213"/>
                </a:solidFill>
                <a:latin typeface="Sarabun Semi-Bold"/>
                <a:ea typeface="Sarabun Semi-Bold"/>
                <a:cs typeface="Sarabun Semi-Bold"/>
                <a:sym typeface="Sarabun Semi-Bold"/>
              </a:rPr>
              <a:t>V</a:t>
            </a:r>
            <a:r>
              <a:rPr lang="en-US" b="true" sz="2504">
                <a:solidFill>
                  <a:srgbClr val="111213"/>
                </a:solidFill>
                <a:latin typeface="Sarabun Semi-Bold"/>
                <a:ea typeface="Sarabun Semi-Bold"/>
                <a:cs typeface="Sarabun Semi-Bold"/>
                <a:sym typeface="Sarabun Semi-Bold"/>
              </a:rPr>
              <a:t>alid move checking to ensure legal disc transfers.</a:t>
            </a:r>
          </a:p>
          <a:p>
            <a:pPr algn="just" marL="540736" indent="-270368" lvl="1">
              <a:lnSpc>
                <a:spcPts val="3506"/>
              </a:lnSpc>
              <a:buFont typeface="Arial"/>
              <a:buChar char="•"/>
            </a:pPr>
            <a:r>
              <a:rPr lang="en-US" b="true" sz="2504">
                <a:solidFill>
                  <a:srgbClr val="111213"/>
                </a:solidFill>
                <a:latin typeface="Sarabun Semi-Bold"/>
                <a:ea typeface="Sarabun Semi-Bold"/>
                <a:cs typeface="Sarabun Semi-Bold"/>
                <a:sym typeface="Sarabun Semi-Bold"/>
              </a:rPr>
              <a:t>Queue-based BFS for systematic state exploration.</a:t>
            </a:r>
          </a:p>
          <a:p>
            <a:pPr algn="just" marL="540736" indent="-270368" lvl="1">
              <a:lnSpc>
                <a:spcPts val="3506"/>
              </a:lnSpc>
              <a:buFont typeface="Arial"/>
              <a:buChar char="•"/>
            </a:pPr>
            <a:r>
              <a:rPr lang="en-US" b="true" sz="2504">
                <a:solidFill>
                  <a:srgbClr val="111213"/>
                </a:solidFill>
                <a:latin typeface="Sarabun Semi-Bold"/>
                <a:ea typeface="Sarabun Semi-Bold"/>
                <a:cs typeface="Sarabun Semi-Bold"/>
                <a:sym typeface="Sarabun Semi-Bold"/>
              </a:rPr>
              <a:t>Output of intermediate steps to a CSV file for analysis.</a:t>
            </a:r>
          </a:p>
        </p:txBody>
      </p:sp>
      <p:grpSp>
        <p:nvGrpSpPr>
          <p:cNvPr name="Group 8" id="8"/>
          <p:cNvGrpSpPr/>
          <p:nvPr/>
        </p:nvGrpSpPr>
        <p:grpSpPr>
          <a:xfrm rot="-2541810">
            <a:off x="-1054795" y="4941493"/>
            <a:ext cx="4475890" cy="8727676"/>
            <a:chOff x="0" y="0"/>
            <a:chExt cx="1178835" cy="2298647"/>
          </a:xfrm>
        </p:grpSpPr>
        <p:sp>
          <p:nvSpPr>
            <p:cNvPr name="Freeform 9" id="9"/>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0" id="10"/>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46206">
            <a:off x="15021355" y="-3240469"/>
            <a:ext cx="4475890" cy="8727676"/>
            <a:chOff x="0" y="0"/>
            <a:chExt cx="1178835" cy="2298647"/>
          </a:xfrm>
        </p:grpSpPr>
        <p:sp>
          <p:nvSpPr>
            <p:cNvPr name="Freeform 12" id="12"/>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3" id="13"/>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52795" y="4336997"/>
            <a:ext cx="14237875" cy="2986565"/>
          </a:xfrm>
          <a:prstGeom prst="rect">
            <a:avLst/>
          </a:prstGeom>
        </p:spPr>
        <p:txBody>
          <a:bodyPr anchor="t" rtlCol="false" tIns="0" lIns="0" bIns="0" rIns="0">
            <a:spAutoFit/>
          </a:bodyPr>
          <a:lstStyle/>
          <a:p>
            <a:pPr algn="just">
              <a:lnSpc>
                <a:spcPts val="3386"/>
              </a:lnSpc>
            </a:pPr>
            <a:r>
              <a:rPr lang="en-US" b="true" sz="2418" u="sng">
                <a:solidFill>
                  <a:srgbClr val="111213"/>
                </a:solidFill>
                <a:latin typeface="Sarabun Semi-Bold"/>
                <a:ea typeface="Sarabun Semi-Bold"/>
                <a:cs typeface="Sarabun Semi-Bold"/>
                <a:sym typeface="Sarabun Semi-Bold"/>
              </a:rPr>
              <a:t>Approach:</a:t>
            </a:r>
          </a:p>
          <a:p>
            <a:pPr algn="just" marL="522202" indent="-261101" lvl="1">
              <a:lnSpc>
                <a:spcPts val="3386"/>
              </a:lnSpc>
              <a:buFont typeface="Arial"/>
              <a:buChar char="•"/>
            </a:pPr>
            <a:r>
              <a:rPr lang="en-US" b="true" sz="2418">
                <a:solidFill>
                  <a:srgbClr val="111213"/>
                </a:solidFill>
                <a:latin typeface="Sarabun Semi-Bold"/>
                <a:ea typeface="Sarabun Semi-Bold"/>
                <a:cs typeface="Sarabun Semi-Bold"/>
                <a:sym typeface="Sarabun Semi-Bold"/>
              </a:rPr>
              <a:t>Represent the rods and discs as states, with each state showing the arrangement of discs on the rods.</a:t>
            </a:r>
          </a:p>
          <a:p>
            <a:pPr algn="just" marL="522202" indent="-261101" lvl="1">
              <a:lnSpc>
                <a:spcPts val="3386"/>
              </a:lnSpc>
              <a:buFont typeface="Arial"/>
              <a:buChar char="•"/>
            </a:pPr>
            <a:r>
              <a:rPr lang="en-US" b="true" sz="2418">
                <a:solidFill>
                  <a:srgbClr val="111213"/>
                </a:solidFill>
                <a:latin typeface="Sarabun Semi-Bold"/>
                <a:ea typeface="Sarabun Semi-Bold"/>
                <a:cs typeface="Sarabun Semi-Bold"/>
                <a:sym typeface="Sarabun Semi-Bold"/>
              </a:rPr>
              <a:t>Start from the initial state and use BFS</a:t>
            </a:r>
            <a:r>
              <a:rPr lang="en-US" b="true" sz="2418">
                <a:solidFill>
                  <a:srgbClr val="111213"/>
                </a:solidFill>
                <a:latin typeface="Sarabun Semi-Bold"/>
                <a:ea typeface="Sarabun Semi-Bold"/>
                <a:cs typeface="Sarabun Semi-Bold"/>
                <a:sym typeface="Sarabun Semi-Bold"/>
              </a:rPr>
              <a:t> to explore all valid moves.</a:t>
            </a:r>
          </a:p>
          <a:p>
            <a:pPr algn="just" marL="522202" indent="-261101" lvl="1">
              <a:lnSpc>
                <a:spcPts val="3386"/>
              </a:lnSpc>
              <a:buFont typeface="Arial"/>
              <a:buChar char="•"/>
            </a:pPr>
            <a:r>
              <a:rPr lang="en-US" b="true" sz="2418">
                <a:solidFill>
                  <a:srgbClr val="111213"/>
                </a:solidFill>
                <a:latin typeface="Sarabun Semi-Bold"/>
                <a:ea typeface="Sarabun Semi-Bold"/>
                <a:cs typeface="Sarabun Semi-Bold"/>
                <a:sym typeface="Sarabun Semi-Bold"/>
              </a:rPr>
              <a:t>For each move, generate a new state and track the sequence of moves.</a:t>
            </a:r>
          </a:p>
          <a:p>
            <a:pPr algn="just" marL="522202" indent="-261101" lvl="1">
              <a:lnSpc>
                <a:spcPts val="3386"/>
              </a:lnSpc>
              <a:buFont typeface="Arial"/>
              <a:buChar char="•"/>
            </a:pPr>
            <a:r>
              <a:rPr lang="en-US" b="true" sz="2418">
                <a:solidFill>
                  <a:srgbClr val="111213"/>
                </a:solidFill>
                <a:latin typeface="Sarabun Semi-Bold"/>
                <a:ea typeface="Sarabun Semi-Bold"/>
                <a:cs typeface="Sarabun Semi-Bold"/>
                <a:sym typeface="Sarabun Semi-Bold"/>
              </a:rPr>
              <a:t>C</a:t>
            </a:r>
            <a:r>
              <a:rPr lang="en-US" b="true" sz="2418">
                <a:solidFill>
                  <a:srgbClr val="111213"/>
                </a:solidFill>
                <a:latin typeface="Sarabun Semi-Bold"/>
                <a:ea typeface="Sarabun Semi-Bold"/>
                <a:cs typeface="Sarabun Semi-Bold"/>
                <a:sym typeface="Sarabun Semi-Bold"/>
              </a:rPr>
              <a:t>ontinue exploring until the goal state (final arrangement) is reached.</a:t>
            </a:r>
          </a:p>
          <a:p>
            <a:pPr algn="just" marL="522202" indent="-261101" lvl="1">
              <a:lnSpc>
                <a:spcPts val="3386"/>
              </a:lnSpc>
              <a:buFont typeface="Arial"/>
              <a:buChar char="•"/>
            </a:pPr>
            <a:r>
              <a:rPr lang="en-US" b="true" sz="2418">
                <a:solidFill>
                  <a:srgbClr val="111213"/>
                </a:solidFill>
                <a:latin typeface="Sarabun Semi-Bold"/>
                <a:ea typeface="Sarabun Semi-Bold"/>
                <a:cs typeface="Sarabun Semi-Bold"/>
                <a:sym typeface="Sarabun Semi-Bold"/>
              </a:rPr>
              <a:t>R</a:t>
            </a:r>
            <a:r>
              <a:rPr lang="en-US" b="true" sz="2418">
                <a:solidFill>
                  <a:srgbClr val="111213"/>
                </a:solidFill>
                <a:latin typeface="Sarabun Semi-Bold"/>
                <a:ea typeface="Sarabun Semi-Bold"/>
                <a:cs typeface="Sarabun Semi-Bold"/>
                <a:sym typeface="Sarabun Semi-Bold"/>
              </a:rPr>
              <a:t>ecord and display each intermediate state and move for transparency.</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135743" y="666909"/>
            <a:ext cx="10355839" cy="1065322"/>
          </a:xfrm>
          <a:prstGeom prst="rect">
            <a:avLst/>
          </a:prstGeom>
        </p:spPr>
        <p:txBody>
          <a:bodyPr anchor="t" rtlCol="false" tIns="0" lIns="0" bIns="0" rIns="0">
            <a:spAutoFit/>
          </a:bodyPr>
          <a:lstStyle/>
          <a:p>
            <a:pPr algn="l">
              <a:lnSpc>
                <a:spcPts val="6426"/>
              </a:lnSpc>
            </a:pPr>
            <a:r>
              <a:rPr lang="en-US" b="true" sz="8033">
                <a:solidFill>
                  <a:srgbClr val="111213"/>
                </a:solidFill>
                <a:latin typeface="ITC Bauhaus Bold"/>
                <a:ea typeface="ITC Bauhaus Bold"/>
                <a:cs typeface="ITC Bauhaus Bold"/>
                <a:sym typeface="ITC Bauhaus Bold"/>
              </a:rPr>
              <a:t>PROCESS &amp; METHODS</a:t>
            </a:r>
          </a:p>
        </p:txBody>
      </p:sp>
      <p:sp>
        <p:nvSpPr>
          <p:cNvPr name="Freeform 17" id="17"/>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696866" y="1436661"/>
            <a:ext cx="13600872" cy="878249"/>
          </a:xfrm>
          <a:prstGeom prst="rect">
            <a:avLst/>
          </a:prstGeom>
        </p:spPr>
        <p:txBody>
          <a:bodyPr anchor="t" rtlCol="false" tIns="0" lIns="0" bIns="0" rIns="0">
            <a:spAutoFit/>
          </a:bodyPr>
          <a:lstStyle/>
          <a:p>
            <a:pPr algn="just">
              <a:lnSpc>
                <a:spcPts val="3567"/>
              </a:lnSpc>
            </a:pPr>
            <a:r>
              <a:rPr lang="en-US" sz="2548" b="true">
                <a:solidFill>
                  <a:srgbClr val="111213"/>
                </a:solidFill>
                <a:latin typeface="Sarabun Semi-Bold"/>
                <a:ea typeface="Sarabun Semi-Bold"/>
                <a:cs typeface="Sarabun Semi-Bold"/>
                <a:sym typeface="Sarabun Semi-Bold"/>
              </a:rPr>
              <a:t>Step 1: Input Collection</a:t>
            </a:r>
          </a:p>
          <a:p>
            <a:pPr algn="just" marL="550174" indent="-275087" lvl="1">
              <a:lnSpc>
                <a:spcPts val="3567"/>
              </a:lnSpc>
              <a:buFont typeface="Arial"/>
              <a:buChar char="•"/>
            </a:pPr>
            <a:r>
              <a:rPr lang="en-US" b="true" sz="2548">
                <a:solidFill>
                  <a:srgbClr val="111213"/>
                </a:solidFill>
                <a:latin typeface="Sarabun Semi-Bold"/>
                <a:ea typeface="Sarabun Semi-Bold"/>
                <a:cs typeface="Sarabun Semi-Bold"/>
                <a:sym typeface="Sarabun Semi-Bold"/>
              </a:rPr>
              <a:t>Gather user inputs: number of discs, initial and final rod positions, and arrangement order.</a:t>
            </a:r>
          </a:p>
        </p:txBody>
      </p:sp>
      <p:sp>
        <p:nvSpPr>
          <p:cNvPr name="TextBox 19" id="19"/>
          <p:cNvSpPr txBox="true"/>
          <p:nvPr/>
        </p:nvSpPr>
        <p:spPr>
          <a:xfrm rot="0">
            <a:off x="5546669" y="8524911"/>
            <a:ext cx="9901796" cy="1325394"/>
          </a:xfrm>
          <a:prstGeom prst="rect">
            <a:avLst/>
          </a:prstGeom>
        </p:spPr>
        <p:txBody>
          <a:bodyPr anchor="t" rtlCol="false" tIns="0" lIns="0" bIns="0" rIns="0">
            <a:spAutoFit/>
          </a:bodyPr>
          <a:lstStyle/>
          <a:p>
            <a:pPr algn="just">
              <a:lnSpc>
                <a:spcPts val="3596"/>
              </a:lnSpc>
            </a:pPr>
            <a:r>
              <a:rPr lang="en-US" sz="2569" b="true">
                <a:solidFill>
                  <a:srgbClr val="111213"/>
                </a:solidFill>
                <a:latin typeface="Sarabun Semi-Bold"/>
                <a:ea typeface="Sarabun Semi-Bold"/>
                <a:cs typeface="Sarabun Semi-Bold"/>
                <a:sym typeface="Sarabun Semi-Bold"/>
              </a:rPr>
              <a:t>Step 6: Solution Identification</a:t>
            </a:r>
          </a:p>
          <a:p>
            <a:pPr algn="just" marL="554674" indent="-277337" lvl="1">
              <a:lnSpc>
                <a:spcPts val="3596"/>
              </a:lnSpc>
              <a:buFont typeface="Arial"/>
              <a:buChar char="•"/>
            </a:pPr>
            <a:r>
              <a:rPr lang="en-US" b="true" sz="2569">
                <a:solidFill>
                  <a:srgbClr val="111213"/>
                </a:solidFill>
                <a:latin typeface="Sarabun Semi-Bold"/>
                <a:ea typeface="Sarabun Semi-Bold"/>
                <a:cs typeface="Sarabun Semi-Bold"/>
                <a:sym typeface="Sarabun Semi-Bold"/>
              </a:rPr>
              <a:t>Stop when the goal state is reached.</a:t>
            </a:r>
          </a:p>
          <a:p>
            <a:pPr algn="just" marL="554674" indent="-277337" lvl="1">
              <a:lnSpc>
                <a:spcPts val="3596"/>
              </a:lnSpc>
              <a:buFont typeface="Arial"/>
              <a:buChar char="•"/>
            </a:pPr>
            <a:r>
              <a:rPr lang="en-US" b="true" sz="2569">
                <a:solidFill>
                  <a:srgbClr val="111213"/>
                </a:solidFill>
                <a:latin typeface="Sarabun Semi-Bold"/>
                <a:ea typeface="Sarabun Semi-Bold"/>
                <a:cs typeface="Sarabun Semi-Bold"/>
                <a:sym typeface="Sarabun Semi-Bold"/>
              </a:rPr>
              <a:t>Display the sequence of moves and total steps taken.</a:t>
            </a:r>
          </a:p>
        </p:txBody>
      </p:sp>
      <p:sp>
        <p:nvSpPr>
          <p:cNvPr name="TextBox 20" id="20"/>
          <p:cNvSpPr txBox="true"/>
          <p:nvPr/>
        </p:nvSpPr>
        <p:spPr>
          <a:xfrm rot="0">
            <a:off x="4000610" y="6846308"/>
            <a:ext cx="13536822" cy="1325432"/>
          </a:xfrm>
          <a:prstGeom prst="rect">
            <a:avLst/>
          </a:prstGeom>
        </p:spPr>
        <p:txBody>
          <a:bodyPr anchor="t" rtlCol="false" tIns="0" lIns="0" bIns="0" rIns="0">
            <a:spAutoFit/>
          </a:bodyPr>
          <a:lstStyle/>
          <a:p>
            <a:pPr algn="just">
              <a:lnSpc>
                <a:spcPts val="3594"/>
              </a:lnSpc>
            </a:pPr>
            <a:r>
              <a:rPr lang="en-US" sz="2567" b="true">
                <a:solidFill>
                  <a:srgbClr val="111213"/>
                </a:solidFill>
                <a:latin typeface="Sarabun Semi-Bold"/>
                <a:ea typeface="Sarabun Semi-Bold"/>
                <a:cs typeface="Sarabun Semi-Bold"/>
                <a:sym typeface="Sarabun Semi-Bold"/>
              </a:rPr>
              <a:t>Step 5: Tracking and Output</a:t>
            </a:r>
          </a:p>
          <a:p>
            <a:pPr algn="just" marL="554350" indent="-277175" lvl="1">
              <a:lnSpc>
                <a:spcPts val="3594"/>
              </a:lnSpc>
              <a:buFont typeface="Arial"/>
              <a:buChar char="•"/>
            </a:pPr>
            <a:r>
              <a:rPr lang="en-US" b="true" sz="2567">
                <a:solidFill>
                  <a:srgbClr val="111213"/>
                </a:solidFill>
                <a:latin typeface="Sarabun Semi-Bold"/>
                <a:ea typeface="Sarabun Semi-Bold"/>
                <a:cs typeface="Sarabun Semi-Bold"/>
                <a:sym typeface="Sarabun Semi-Bold"/>
              </a:rPr>
              <a:t>Record each intermediate state and move.</a:t>
            </a:r>
          </a:p>
          <a:p>
            <a:pPr algn="just" marL="554350" indent="-277175" lvl="1">
              <a:lnSpc>
                <a:spcPts val="3594"/>
              </a:lnSpc>
              <a:buFont typeface="Arial"/>
              <a:buChar char="•"/>
            </a:pPr>
            <a:r>
              <a:rPr lang="en-US" b="true" sz="2567">
                <a:solidFill>
                  <a:srgbClr val="111213"/>
                </a:solidFill>
                <a:latin typeface="Sarabun Semi-Bold"/>
                <a:ea typeface="Sarabun Semi-Bold"/>
                <a:cs typeface="Sarabun Semi-Bold"/>
                <a:sym typeface="Sarabun Semi-Bold"/>
              </a:rPr>
              <a:t>Write all steps and moves to a CSV output file for review.</a:t>
            </a:r>
          </a:p>
        </p:txBody>
      </p:sp>
      <p:sp>
        <p:nvSpPr>
          <p:cNvPr name="TextBox 21" id="21"/>
          <p:cNvSpPr txBox="true"/>
          <p:nvPr/>
        </p:nvSpPr>
        <p:spPr>
          <a:xfrm rot="0">
            <a:off x="2474534" y="5629116"/>
            <a:ext cx="13977109" cy="93129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4: Move Validation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Ensure only legal moves are made (smaller disc on larger disc or empty rod).</a:t>
            </a:r>
          </a:p>
        </p:txBody>
      </p:sp>
      <p:sp>
        <p:nvSpPr>
          <p:cNvPr name="TextBox 22" id="22"/>
          <p:cNvSpPr txBox="true"/>
          <p:nvPr/>
        </p:nvSpPr>
        <p:spPr>
          <a:xfrm rot="0">
            <a:off x="1493329" y="3935673"/>
            <a:ext cx="15371553" cy="140754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3: BFS Exploration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Use a queue to explore all possible states level by level.</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For each state, check all valid moves and generate new states.</a:t>
            </a:r>
          </a:p>
        </p:txBody>
      </p:sp>
      <p:sp>
        <p:nvSpPr>
          <p:cNvPr name="TextBox 23" id="23"/>
          <p:cNvSpPr txBox="true"/>
          <p:nvPr/>
        </p:nvSpPr>
        <p:spPr>
          <a:xfrm rot="0">
            <a:off x="1183150" y="2657809"/>
            <a:ext cx="14448052" cy="93129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2: State Initialization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Represent the initial and goal states as tuples showing disc arrangements on rods.</a:t>
            </a:r>
          </a:p>
        </p:txBody>
      </p:sp>
      <p:sp>
        <p:nvSpPr>
          <p:cNvPr name="AutoShape 24" id="24"/>
          <p:cNvSpPr/>
          <p:nvPr/>
        </p:nvSpPr>
        <p:spPr>
          <a:xfrm>
            <a:off x="8407176" y="2314909"/>
            <a:ext cx="0" cy="390525"/>
          </a:xfrm>
          <a:prstGeom prst="line">
            <a:avLst/>
          </a:prstGeom>
          <a:ln cap="flat" w="38100">
            <a:solidFill>
              <a:srgbClr val="000000"/>
            </a:solidFill>
            <a:prstDash val="solid"/>
            <a:headEnd type="none" len="sm" w="sm"/>
            <a:tailEnd type="arrow" len="sm" w="med"/>
          </a:ln>
        </p:spPr>
      </p:sp>
      <p:sp>
        <p:nvSpPr>
          <p:cNvPr name="AutoShape 25" id="25"/>
          <p:cNvSpPr/>
          <p:nvPr/>
        </p:nvSpPr>
        <p:spPr>
          <a:xfrm flipH="true">
            <a:off x="8407176" y="3615810"/>
            <a:ext cx="163697" cy="367488"/>
          </a:xfrm>
          <a:prstGeom prst="line">
            <a:avLst/>
          </a:prstGeom>
          <a:ln cap="flat" w="38100">
            <a:solidFill>
              <a:srgbClr val="000000"/>
            </a:solidFill>
            <a:prstDash val="solid"/>
            <a:headEnd type="none" len="sm" w="sm"/>
            <a:tailEnd type="arrow" len="sm" w="med"/>
          </a:ln>
        </p:spPr>
      </p:sp>
      <p:sp>
        <p:nvSpPr>
          <p:cNvPr name="AutoShape 26" id="26"/>
          <p:cNvSpPr/>
          <p:nvPr/>
        </p:nvSpPr>
        <p:spPr>
          <a:xfrm flipH="true">
            <a:off x="8407176" y="5343214"/>
            <a:ext cx="0" cy="333526"/>
          </a:xfrm>
          <a:prstGeom prst="line">
            <a:avLst/>
          </a:prstGeom>
          <a:ln cap="flat" w="38100">
            <a:solidFill>
              <a:srgbClr val="000000"/>
            </a:solidFill>
            <a:prstDash val="solid"/>
            <a:headEnd type="none" len="sm" w="sm"/>
            <a:tailEnd type="arrow" len="sm" w="med"/>
          </a:ln>
        </p:spPr>
      </p:sp>
      <p:sp>
        <p:nvSpPr>
          <p:cNvPr name="AutoShape 27" id="27"/>
          <p:cNvSpPr/>
          <p:nvPr/>
        </p:nvSpPr>
        <p:spPr>
          <a:xfrm>
            <a:off x="8407176" y="6560407"/>
            <a:ext cx="0" cy="375239"/>
          </a:xfrm>
          <a:prstGeom prst="line">
            <a:avLst/>
          </a:prstGeom>
          <a:ln cap="flat" w="38100">
            <a:solidFill>
              <a:srgbClr val="000000"/>
            </a:solidFill>
            <a:prstDash val="solid"/>
            <a:headEnd type="none" len="sm" w="sm"/>
            <a:tailEnd type="arrow" len="sm" w="med"/>
          </a:ln>
        </p:spPr>
      </p:sp>
      <p:sp>
        <p:nvSpPr>
          <p:cNvPr name="AutoShape 28" id="28"/>
          <p:cNvSpPr/>
          <p:nvPr/>
        </p:nvSpPr>
        <p:spPr>
          <a:xfrm flipH="true">
            <a:off x="8407176" y="8171741"/>
            <a:ext cx="0" cy="452493"/>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8561561" y="2280276"/>
            <a:ext cx="5913404" cy="4897806"/>
          </a:xfrm>
          <a:custGeom>
            <a:avLst/>
            <a:gdLst/>
            <a:ahLst/>
            <a:cxnLst/>
            <a:rect r="r" b="b" t="t" l="l"/>
            <a:pathLst>
              <a:path h="4897806" w="5913404">
                <a:moveTo>
                  <a:pt x="0" y="0"/>
                </a:moveTo>
                <a:lnTo>
                  <a:pt x="5913404" y="0"/>
                </a:lnTo>
                <a:lnTo>
                  <a:pt x="5913404" y="4897806"/>
                </a:lnTo>
                <a:lnTo>
                  <a:pt x="0" y="4897806"/>
                </a:lnTo>
                <a:lnTo>
                  <a:pt x="0" y="0"/>
                </a:lnTo>
                <a:close/>
              </a:path>
            </a:pathLst>
          </a:custGeom>
          <a:blipFill>
            <a:blip r:embed="rId8"/>
            <a:stretch>
              <a:fillRect l="0" t="0" r="0" b="0"/>
            </a:stretch>
          </a:blipFill>
        </p:spPr>
      </p:sp>
      <p:sp>
        <p:nvSpPr>
          <p:cNvPr name="TextBox 18" id="18"/>
          <p:cNvSpPr txBox="true"/>
          <p:nvPr/>
        </p:nvSpPr>
        <p:spPr>
          <a:xfrm rot="0">
            <a:off x="992743" y="1173327"/>
            <a:ext cx="11279439" cy="2622550"/>
          </a:xfrm>
          <a:prstGeom prst="rect">
            <a:avLst/>
          </a:prstGeom>
        </p:spPr>
        <p:txBody>
          <a:bodyPr anchor="t" rtlCol="false" tIns="0" lIns="0" bIns="0" rIns="0">
            <a:spAutoFit/>
          </a:bodyPr>
          <a:lstStyle/>
          <a:p>
            <a:pPr algn="just">
              <a:lnSpc>
                <a:spcPts val="3500"/>
              </a:lnSpc>
            </a:pPr>
            <a:r>
              <a:rPr lang="en-US" sz="2500" b="true">
                <a:solidFill>
                  <a:srgbClr val="333652"/>
                </a:solidFill>
                <a:latin typeface="Sarabun Semi-Bold"/>
                <a:ea typeface="Sarabun Semi-Bold"/>
                <a:cs typeface="Sarabun Semi-Bold"/>
                <a:sym typeface="Sarabun Semi-Bold"/>
              </a:rPr>
              <a:t>Input:</a:t>
            </a:r>
          </a:p>
          <a:p>
            <a:pPr algn="just">
              <a:lnSpc>
                <a:spcPts val="3500"/>
              </a:lnSpc>
            </a:pPr>
            <a:r>
              <a:rPr lang="en-US" b="true" sz="2500">
                <a:solidFill>
                  <a:srgbClr val="333652"/>
                </a:solidFill>
                <a:latin typeface="Sarabun Semi-Bold"/>
                <a:ea typeface="Sarabun Semi-Bold"/>
                <a:cs typeface="Sarabun Semi-Bold"/>
                <a:sym typeface="Sarabun Semi-Bold"/>
              </a:rPr>
              <a:t>Numb</a:t>
            </a:r>
            <a:r>
              <a:rPr lang="en-US" b="true" sz="2500">
                <a:solidFill>
                  <a:srgbClr val="333652"/>
                </a:solidFill>
                <a:latin typeface="Sarabun Semi-Bold"/>
                <a:ea typeface="Sarabun Semi-Bold"/>
                <a:cs typeface="Sarabun Semi-Bold"/>
                <a:sym typeface="Sarabun Semi-Bold"/>
              </a:rPr>
              <a:t>er of discs (e.g., 3)</a:t>
            </a:r>
          </a:p>
          <a:p>
            <a:pPr algn="just">
              <a:lnSpc>
                <a:spcPts val="3500"/>
              </a:lnSpc>
            </a:pPr>
            <a:r>
              <a:rPr lang="en-US" b="true" sz="2500">
                <a:solidFill>
                  <a:srgbClr val="333652"/>
                </a:solidFill>
                <a:latin typeface="Sarabun Semi-Bold"/>
                <a:ea typeface="Sarabun Semi-Bold"/>
                <a:cs typeface="Sarabun Semi-Bold"/>
                <a:sym typeface="Sarabun Semi-Bold"/>
              </a:rPr>
              <a:t>Initial rod position (e.g., Rod 0)</a:t>
            </a:r>
          </a:p>
          <a:p>
            <a:pPr algn="just">
              <a:lnSpc>
                <a:spcPts val="3500"/>
              </a:lnSpc>
            </a:pPr>
            <a:r>
              <a:rPr lang="en-US" b="true" sz="2500">
                <a:solidFill>
                  <a:srgbClr val="333652"/>
                </a:solidFill>
                <a:latin typeface="Sarabun Semi-Bold"/>
                <a:ea typeface="Sarabun Semi-Bold"/>
                <a:cs typeface="Sarabun Semi-Bold"/>
                <a:sym typeface="Sarabun Semi-Bold"/>
              </a:rPr>
              <a:t>Initial arrangement (e.g., decreasing order)</a:t>
            </a:r>
          </a:p>
          <a:p>
            <a:pPr algn="just">
              <a:lnSpc>
                <a:spcPts val="3500"/>
              </a:lnSpc>
            </a:pPr>
            <a:r>
              <a:rPr lang="en-US" b="true" sz="2500">
                <a:solidFill>
                  <a:srgbClr val="333652"/>
                </a:solidFill>
                <a:latin typeface="Sarabun Semi-Bold"/>
                <a:ea typeface="Sarabun Semi-Bold"/>
                <a:cs typeface="Sarabun Semi-Bold"/>
                <a:sym typeface="Sarabun Semi-Bold"/>
              </a:rPr>
              <a:t>Final rod position (e.g., Rod 2)</a:t>
            </a:r>
          </a:p>
          <a:p>
            <a:pPr algn="just">
              <a:lnSpc>
                <a:spcPts val="3500"/>
              </a:lnSpc>
            </a:pPr>
            <a:r>
              <a:rPr lang="en-US" b="true" sz="2500">
                <a:solidFill>
                  <a:srgbClr val="333652"/>
                </a:solidFill>
                <a:latin typeface="Sarabun Semi-Bold"/>
                <a:ea typeface="Sarabun Semi-Bold"/>
                <a:cs typeface="Sarabun Semi-Bold"/>
                <a:sym typeface="Sarabun Semi-Bold"/>
              </a:rPr>
              <a:t>Final arrangement (e.g., decreasing order)</a:t>
            </a:r>
          </a:p>
        </p:txBody>
      </p:sp>
      <p:sp>
        <p:nvSpPr>
          <p:cNvPr name="TextBox 19" id="19"/>
          <p:cNvSpPr txBox="true"/>
          <p:nvPr/>
        </p:nvSpPr>
        <p:spPr>
          <a:xfrm rot="0">
            <a:off x="2944308" y="393050"/>
            <a:ext cx="7640663" cy="1082676"/>
          </a:xfrm>
          <a:prstGeom prst="rect">
            <a:avLst/>
          </a:prstGeom>
        </p:spPr>
        <p:txBody>
          <a:bodyPr anchor="t" rtlCol="false" tIns="0" lIns="0" bIns="0" rIns="0">
            <a:spAutoFit/>
          </a:bodyPr>
          <a:lstStyle/>
          <a:p>
            <a:pPr algn="ctr">
              <a:lnSpc>
                <a:spcPts val="6400"/>
              </a:lnSpc>
            </a:pPr>
            <a:r>
              <a:rPr lang="en-US" b="true" sz="8000">
                <a:solidFill>
                  <a:srgbClr val="333652"/>
                </a:solidFill>
                <a:latin typeface="ITC Bauhaus Bold"/>
                <a:ea typeface="ITC Bauhaus Bold"/>
                <a:cs typeface="ITC Bauhaus Bold"/>
                <a:sym typeface="ITC Bauhaus Bold"/>
              </a:rPr>
              <a:t>INPUT &amp; OUTPUT</a:t>
            </a:r>
          </a:p>
        </p:txBody>
      </p:sp>
      <p:sp>
        <p:nvSpPr>
          <p:cNvPr name="TextBox 20" id="20"/>
          <p:cNvSpPr txBox="true"/>
          <p:nvPr/>
        </p:nvSpPr>
        <p:spPr>
          <a:xfrm rot="0">
            <a:off x="4837425" y="7120932"/>
            <a:ext cx="12382703" cy="2184400"/>
          </a:xfrm>
          <a:prstGeom prst="rect">
            <a:avLst/>
          </a:prstGeom>
        </p:spPr>
        <p:txBody>
          <a:bodyPr anchor="t" rtlCol="false" tIns="0" lIns="0" bIns="0" rIns="0">
            <a:spAutoFit/>
          </a:bodyPr>
          <a:lstStyle/>
          <a:p>
            <a:pPr algn="just">
              <a:lnSpc>
                <a:spcPts val="3500"/>
              </a:lnSpc>
            </a:pPr>
            <a:r>
              <a:rPr lang="en-US" sz="2500" b="true">
                <a:solidFill>
                  <a:srgbClr val="333652"/>
                </a:solidFill>
                <a:latin typeface="Sarabun Semi-Bold"/>
                <a:ea typeface="Sarabun Semi-Bold"/>
                <a:cs typeface="Sarabun Semi-Bold"/>
                <a:sym typeface="Sarabun Semi-Bold"/>
              </a:rPr>
              <a:t>Output:</a:t>
            </a:r>
          </a:p>
          <a:p>
            <a:pPr algn="just">
              <a:lnSpc>
                <a:spcPts val="3500"/>
              </a:lnSpc>
            </a:pPr>
            <a:r>
              <a:rPr lang="en-US" b="true" sz="2500">
                <a:solidFill>
                  <a:srgbClr val="333652"/>
                </a:solidFill>
                <a:latin typeface="Sarabun Semi-Bold"/>
                <a:ea typeface="Sarabun Semi-Bold"/>
                <a:cs typeface="Sarabun Semi-Bold"/>
                <a:sym typeface="Sarabun Semi-Bold"/>
              </a:rPr>
              <a:t>Int</a:t>
            </a:r>
            <a:r>
              <a:rPr lang="en-US" b="true" sz="2500">
                <a:solidFill>
                  <a:srgbClr val="333652"/>
                </a:solidFill>
                <a:latin typeface="Sarabun Semi-Bold"/>
                <a:ea typeface="Sarabun Semi-Bold"/>
                <a:cs typeface="Sarabun Semi-Bold"/>
                <a:sym typeface="Sarabun Semi-Bold"/>
              </a:rPr>
              <a:t>ermediate states and moves displayed step-by-step.</a:t>
            </a:r>
          </a:p>
          <a:p>
            <a:pPr algn="just">
              <a:lnSpc>
                <a:spcPts val="3500"/>
              </a:lnSpc>
            </a:pPr>
            <a:r>
              <a:rPr lang="en-US" b="true" sz="2500">
                <a:solidFill>
                  <a:srgbClr val="333652"/>
                </a:solidFill>
                <a:latin typeface="Sarabun Semi-Bold"/>
                <a:ea typeface="Sarabun Semi-Bold"/>
                <a:cs typeface="Sarabun Semi-Bold"/>
                <a:sym typeface="Sarabun Semi-Bold"/>
              </a:rPr>
              <a:t>All steps and moves written to a CSV file.</a:t>
            </a:r>
          </a:p>
          <a:p>
            <a:pPr algn="just">
              <a:lnSpc>
                <a:spcPts val="3500"/>
              </a:lnSpc>
            </a:pPr>
            <a:r>
              <a:rPr lang="en-US" b="true" sz="2500">
                <a:solidFill>
                  <a:srgbClr val="333652"/>
                </a:solidFill>
                <a:latin typeface="Sarabun Semi-Bold"/>
                <a:ea typeface="Sarabun Semi-Bold"/>
                <a:cs typeface="Sarabun Semi-Bold"/>
                <a:sym typeface="Sarabun Semi-Bold"/>
              </a:rPr>
              <a:t>Final output shows the sequence of moves to solve the Tower of Hanoi using BFS, including the total number of steps and solution path length.</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496732" y="2463971"/>
            <a:ext cx="14981464" cy="218440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Achi</a:t>
            </a:r>
            <a:r>
              <a:rPr lang="en-US" b="true" sz="2500" i="true" u="sng">
                <a:solidFill>
                  <a:srgbClr val="333652"/>
                </a:solidFill>
                <a:latin typeface="Sarabun Semi-Bold Italics"/>
                <a:ea typeface="Sarabun Semi-Bold Italics"/>
                <a:cs typeface="Sarabun Semi-Bold Italics"/>
                <a:sym typeface="Sarabun Semi-Bold Italics"/>
              </a:rPr>
              <a:t>evements:</a:t>
            </a: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Successfully implemented the Tower of Hanoi solution using the Breadth-First Search (BFS) algorithm.</a:t>
            </a: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Explored all possible states and found the shortest sequence of moves.</a:t>
            </a:r>
          </a:p>
          <a:p>
            <a:pPr algn="just" marL="539751" indent="-269876" lvl="1">
              <a:lnSpc>
                <a:spcPts val="3500"/>
              </a:lnSpc>
              <a:buFont typeface="Arial"/>
              <a:buChar char="•"/>
            </a:pPr>
            <a:r>
              <a:rPr lang="en-US" b="true" sz="2500" i="true">
                <a:solidFill>
                  <a:srgbClr val="333652"/>
                </a:solidFill>
                <a:latin typeface="Sarabun Semi-Bold Italics"/>
                <a:ea typeface="Sarabun Semi-Bold Italics"/>
                <a:cs typeface="Sarabun Semi-Bold Italics"/>
                <a:sym typeface="Sarabun Semi-Bold Italics"/>
              </a:rPr>
              <a:t>Generated detailed intermediate outputs and saved them to a CSV file for analysis.</a:t>
            </a:r>
          </a:p>
        </p:txBody>
      </p:sp>
      <p:sp>
        <p:nvSpPr>
          <p:cNvPr name="TextBox 18" id="18"/>
          <p:cNvSpPr txBox="true"/>
          <p:nvPr/>
        </p:nvSpPr>
        <p:spPr>
          <a:xfrm rot="0">
            <a:off x="496732" y="1657092"/>
            <a:ext cx="14016222" cy="1082676"/>
          </a:xfrm>
          <a:prstGeom prst="rect">
            <a:avLst/>
          </a:prstGeom>
        </p:spPr>
        <p:txBody>
          <a:bodyPr anchor="t" rtlCol="false" tIns="0" lIns="0" bIns="0" rIns="0">
            <a:spAutoFit/>
          </a:bodyPr>
          <a:lstStyle/>
          <a:p>
            <a:pPr algn="l">
              <a:lnSpc>
                <a:spcPts val="6400"/>
              </a:lnSpc>
            </a:pPr>
            <a:r>
              <a:rPr lang="en-US" b="true" sz="8000">
                <a:solidFill>
                  <a:srgbClr val="333652"/>
                </a:solidFill>
                <a:latin typeface="ITC Bauhaus Bold"/>
                <a:ea typeface="ITC Bauhaus Bold"/>
                <a:cs typeface="ITC Bauhaus Bold"/>
                <a:sym typeface="ITC Bauhaus Bold"/>
              </a:rPr>
              <a:t>ACHIEVEM</a:t>
            </a:r>
            <a:r>
              <a:rPr lang="en-US" b="true" sz="8000">
                <a:solidFill>
                  <a:srgbClr val="333652"/>
                </a:solidFill>
                <a:latin typeface="ITC Bauhaus Bold"/>
                <a:ea typeface="ITC Bauhaus Bold"/>
                <a:cs typeface="ITC Bauhaus Bold"/>
                <a:sym typeface="ITC Bauhaus Bold"/>
              </a:rPr>
              <a:t>ENTS &amp; CONCLUSION</a:t>
            </a:r>
          </a:p>
        </p:txBody>
      </p:sp>
      <p:sp>
        <p:nvSpPr>
          <p:cNvPr name="TextBox 19" id="19"/>
          <p:cNvSpPr txBox="true"/>
          <p:nvPr/>
        </p:nvSpPr>
        <p:spPr>
          <a:xfrm rot="0">
            <a:off x="5010491" y="6901588"/>
            <a:ext cx="11897072" cy="306070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Learning:</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The assignment demonstrated the effectiveness of BFS in solving classic AI search problems.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Gained practical experience in state space exploration, move validation, and output generation.</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The approach can be extended to other combinatorial and optimization problems in AI.</a:t>
            </a:r>
          </a:p>
        </p:txBody>
      </p:sp>
      <p:sp>
        <p:nvSpPr>
          <p:cNvPr name="TextBox 20" id="20"/>
          <p:cNvSpPr txBox="true"/>
          <p:nvPr/>
        </p:nvSpPr>
        <p:spPr>
          <a:xfrm rot="0">
            <a:off x="2135743" y="4860060"/>
            <a:ext cx="14016514" cy="174625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Challenges: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Managing state representation for rods and discs.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Ensuring only valid moves were made during BFS exploration.</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Handling large state spaces efficiently for higher disc counts.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15705" y="715024"/>
            <a:ext cx="10950997" cy="1416686"/>
          </a:xfrm>
          <a:prstGeom prst="rect">
            <a:avLst/>
          </a:prstGeom>
        </p:spPr>
        <p:txBody>
          <a:bodyPr anchor="t" rtlCol="false" tIns="0" lIns="0" bIns="0" rIns="0">
            <a:spAutoFit/>
          </a:bodyPr>
          <a:lstStyle/>
          <a:p>
            <a:pPr algn="l">
              <a:lnSpc>
                <a:spcPts val="6400"/>
              </a:lnSpc>
            </a:pPr>
            <a:r>
              <a:rPr lang="en-US" sz="8000" b="true">
                <a:solidFill>
                  <a:srgbClr val="111213"/>
                </a:solidFill>
                <a:latin typeface="ITC Bauhaus Bold"/>
                <a:ea typeface="ITC Bauhaus Bold"/>
                <a:cs typeface="ITC Bauhaus Bold"/>
                <a:sym typeface="ITC Bauhaus Bold"/>
              </a:rPr>
              <a:t>DAY 4 ASSIGNMENT 4</a:t>
            </a:r>
          </a:p>
          <a:p>
            <a:pPr algn="l">
              <a:lnSpc>
                <a:spcPts val="1920"/>
              </a:lnSpc>
            </a:pPr>
          </a:p>
          <a:p>
            <a:pPr algn="l">
              <a:lnSpc>
                <a:spcPts val="1920"/>
              </a:lnSpc>
            </a:pPr>
            <a:r>
              <a:rPr lang="en-US" b="true" sz="2400">
                <a:solidFill>
                  <a:srgbClr val="111213"/>
                </a:solidFill>
                <a:latin typeface="Open Sans Bold"/>
                <a:ea typeface="Open Sans Bold"/>
                <a:cs typeface="Open Sans Bold"/>
                <a:sym typeface="Open Sans Bold"/>
              </a:rPr>
              <a:t>DATE: 21.08.2025</a:t>
            </a:r>
          </a:p>
        </p:txBody>
      </p:sp>
      <p:sp>
        <p:nvSpPr>
          <p:cNvPr name="TextBox 7" id="7"/>
          <p:cNvSpPr txBox="true"/>
          <p:nvPr/>
        </p:nvSpPr>
        <p:spPr>
          <a:xfrm rot="0">
            <a:off x="1067871" y="2554332"/>
            <a:ext cx="14528571" cy="26479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Question:</a:t>
            </a:r>
          </a:p>
          <a:p>
            <a:pPr algn="just">
              <a:lnSpc>
                <a:spcPts val="4200"/>
              </a:lnSpc>
            </a:pPr>
            <a:r>
              <a:rPr lang="en-US" b="true" sz="3000">
                <a:solidFill>
                  <a:srgbClr val="111213"/>
                </a:solidFill>
                <a:latin typeface="Sarabun Semi-Bold"/>
                <a:ea typeface="Sarabun Semi-Bold"/>
                <a:cs typeface="Sarabun Semi-Bold"/>
                <a:sym typeface="Sarabun Semi-Bold"/>
              </a:rPr>
              <a:t>"Write a Python program to solve the classical 8-puzzle and 15-puzzle problems using Depth-Limited Search (DLS). The program should accept dynamic inputs fo</a:t>
            </a:r>
            <a:r>
              <a:rPr lang="en-US" b="true" sz="3000" u="none">
                <a:solidFill>
                  <a:srgbClr val="111213"/>
                </a:solidFill>
                <a:latin typeface="Sarabun Semi-Bold"/>
                <a:ea typeface="Sarabun Semi-Bold"/>
                <a:cs typeface="Sarabun Semi-Bold"/>
                <a:sym typeface="Sarabun Semi-Bold"/>
              </a:rPr>
              <a:t>r</a:t>
            </a:r>
            <a:r>
              <a:rPr lang="en-US" b="true" sz="3000">
                <a:solidFill>
                  <a:srgbClr val="111213"/>
                </a:solidFill>
                <a:latin typeface="Sarabun Semi-Bold"/>
                <a:ea typeface="Sarabun Semi-Bold"/>
                <a:cs typeface="Sarabun Semi-Bold"/>
                <a:sym typeface="Sarabun Semi-Bold"/>
              </a:rPr>
              <a:t> puzzle size, start and goal states, and depth limit, and display intermediate ou</a:t>
            </a:r>
            <a:r>
              <a:rPr lang="en-US" b="true" sz="3000" u="none">
                <a:solidFill>
                  <a:srgbClr val="111213"/>
                </a:solidFill>
                <a:latin typeface="Sarabun Semi-Bold"/>
                <a:ea typeface="Sarabun Semi-Bold"/>
                <a:cs typeface="Sarabun Semi-Bold"/>
                <a:sym typeface="Sarabun Semi-Bold"/>
              </a:rPr>
              <a:t>t</a:t>
            </a:r>
            <a:r>
              <a:rPr lang="en-US" b="true" sz="3000">
                <a:solidFill>
                  <a:srgbClr val="111213"/>
                </a:solidFill>
                <a:latin typeface="Sarabun Semi-Bold"/>
                <a:ea typeface="Sarabun Semi-Bold"/>
                <a:cs typeface="Sarabun Semi-Bold"/>
                <a:sym typeface="Sarabun Semi-Bold"/>
              </a:rPr>
              <a:t>pu</a:t>
            </a:r>
            <a:r>
              <a:rPr lang="en-US" b="true" sz="3000" u="none">
                <a:solidFill>
                  <a:srgbClr val="111213"/>
                </a:solidFill>
                <a:latin typeface="Sarabun Semi-Bold"/>
                <a:ea typeface="Sarabun Semi-Bold"/>
                <a:cs typeface="Sarabun Semi-Bold"/>
                <a:sym typeface="Sarabun Semi-Bold"/>
              </a:rPr>
              <a:t>t</a:t>
            </a:r>
            <a:r>
              <a:rPr lang="en-US" b="true" sz="3000">
                <a:solidFill>
                  <a:srgbClr val="111213"/>
                </a:solidFill>
                <a:latin typeface="Sarabun Semi-Bold"/>
                <a:ea typeface="Sarabun Semi-Bold"/>
                <a:cs typeface="Sarabun Semi-Bold"/>
                <a:sym typeface="Sarabun Semi-Bold"/>
              </a:rPr>
              <a:t>s at each step.</a:t>
            </a:r>
          </a:p>
        </p:txBody>
      </p:sp>
      <p:sp>
        <p:nvSpPr>
          <p:cNvPr name="TextBox 8" id="8"/>
          <p:cNvSpPr txBox="true"/>
          <p:nvPr/>
        </p:nvSpPr>
        <p:spPr>
          <a:xfrm rot="0">
            <a:off x="4033635" y="6273191"/>
            <a:ext cx="13647787" cy="21145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Objective:</a:t>
            </a:r>
          </a:p>
          <a:p>
            <a:pPr algn="just">
              <a:lnSpc>
                <a:spcPts val="4200"/>
              </a:lnSpc>
            </a:pPr>
            <a:r>
              <a:rPr lang="en-US" b="true" sz="3000" i="true">
                <a:solidFill>
                  <a:srgbClr val="111213"/>
                </a:solidFill>
                <a:latin typeface="Sarabun Semi-Bold Italics"/>
                <a:ea typeface="Sarabun Semi-Bold Italics"/>
                <a:cs typeface="Sarabun Semi-Bold Italics"/>
                <a:sym typeface="Sarabun Semi-Bold Italics"/>
              </a:rPr>
              <a:t>To implement and analyze Depth-Limited Search for n-puzzle problems, demonstrating state exploration, move generation, and output tracking, while handling both 8-puzzle and 15-puzzle cases efficiently.,</a:t>
            </a:r>
          </a:p>
        </p:txBody>
      </p:sp>
      <p:grpSp>
        <p:nvGrpSpPr>
          <p:cNvPr name="Group 9" id="9"/>
          <p:cNvGrpSpPr/>
          <p:nvPr/>
        </p:nvGrpSpPr>
        <p:grpSpPr>
          <a:xfrm rot="-2541810">
            <a:off x="-1054795" y="4941493"/>
            <a:ext cx="4475890" cy="8727676"/>
            <a:chOff x="0" y="0"/>
            <a:chExt cx="1178835" cy="2298647"/>
          </a:xfrm>
        </p:grpSpPr>
        <p:sp>
          <p:nvSpPr>
            <p:cNvPr name="Freeform 10" id="10"/>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1" id="11"/>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546206">
            <a:off x="15021355" y="-3240469"/>
            <a:ext cx="4475890" cy="8727676"/>
            <a:chOff x="0" y="0"/>
            <a:chExt cx="1178835" cy="2298647"/>
          </a:xfrm>
        </p:grpSpPr>
        <p:sp>
          <p:nvSpPr>
            <p:cNvPr name="Freeform 13" id="1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4" id="1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067871" y="2025778"/>
            <a:ext cx="3794591" cy="913274"/>
          </a:xfrm>
          <a:prstGeom prst="rect">
            <a:avLst/>
          </a:prstGeom>
        </p:spPr>
        <p:txBody>
          <a:bodyPr anchor="t" rtlCol="false" tIns="0" lIns="0" bIns="0" rIns="0">
            <a:spAutoFit/>
          </a:bodyPr>
          <a:lstStyle/>
          <a:p>
            <a:pPr algn="just" marL="872740" indent="-436370" lvl="1">
              <a:lnSpc>
                <a:spcPts val="8084"/>
              </a:lnSpc>
              <a:buFont typeface="Arial"/>
              <a:buChar char="•"/>
            </a:pPr>
            <a:r>
              <a:rPr lang="en-US" b="true" sz="4042" u="sng">
                <a:solidFill>
                  <a:srgbClr val="111213"/>
                </a:solidFill>
                <a:latin typeface="Sarabun Semi-Bold"/>
                <a:ea typeface="Sarabun Semi-Bold"/>
                <a:cs typeface="Sarabun Semi-Bold"/>
                <a:sym typeface="Sarabun Semi-Bold"/>
                <a:hlinkClick r:id="rId8" action="ppaction://hlinksldjump"/>
              </a:rPr>
              <a:t>Asignment 1</a:t>
            </a:r>
          </a:p>
        </p:txBody>
      </p:sp>
      <p:sp>
        <p:nvSpPr>
          <p:cNvPr name="TextBox 18" id="18"/>
          <p:cNvSpPr txBox="true"/>
          <p:nvPr/>
        </p:nvSpPr>
        <p:spPr>
          <a:xfrm rot="0">
            <a:off x="2135743" y="3540337"/>
            <a:ext cx="4449963" cy="913274"/>
          </a:xfrm>
          <a:prstGeom prst="rect">
            <a:avLst/>
          </a:prstGeom>
        </p:spPr>
        <p:txBody>
          <a:bodyPr anchor="t" rtlCol="false" tIns="0" lIns="0" bIns="0" rIns="0">
            <a:spAutoFit/>
          </a:bodyPr>
          <a:lstStyle/>
          <a:p>
            <a:pPr algn="just" marL="872740" indent="-436370" lvl="1">
              <a:lnSpc>
                <a:spcPts val="8084"/>
              </a:lnSpc>
              <a:buFont typeface="Arial"/>
              <a:buChar char="•"/>
            </a:pPr>
            <a:r>
              <a:rPr lang="en-US" b="true" sz="4042" u="sng">
                <a:solidFill>
                  <a:srgbClr val="111213"/>
                </a:solidFill>
                <a:latin typeface="Sarabun Semi-Bold"/>
                <a:ea typeface="Sarabun Semi-Bold"/>
                <a:cs typeface="Sarabun Semi-Bold"/>
                <a:sym typeface="Sarabun Semi-Bold"/>
                <a:hlinkClick r:id="rId9" action="ppaction://hlinksldjump"/>
              </a:rPr>
              <a:t>Assignment 2</a:t>
            </a:r>
          </a:p>
        </p:txBody>
      </p:sp>
      <p:sp>
        <p:nvSpPr>
          <p:cNvPr name="TextBox 19" id="19"/>
          <p:cNvSpPr txBox="true"/>
          <p:nvPr/>
        </p:nvSpPr>
        <p:spPr>
          <a:xfrm rot="0">
            <a:off x="3734424" y="4724682"/>
            <a:ext cx="4449963" cy="913274"/>
          </a:xfrm>
          <a:prstGeom prst="rect">
            <a:avLst/>
          </a:prstGeom>
        </p:spPr>
        <p:txBody>
          <a:bodyPr anchor="t" rtlCol="false" tIns="0" lIns="0" bIns="0" rIns="0">
            <a:spAutoFit/>
          </a:bodyPr>
          <a:lstStyle/>
          <a:p>
            <a:pPr algn="just" marL="872740" indent="-436370" lvl="1">
              <a:lnSpc>
                <a:spcPts val="8084"/>
              </a:lnSpc>
              <a:buFont typeface="Arial"/>
              <a:buChar char="•"/>
            </a:pPr>
            <a:r>
              <a:rPr lang="en-US" b="true" sz="4042" u="sng">
                <a:solidFill>
                  <a:srgbClr val="111213"/>
                </a:solidFill>
                <a:latin typeface="Sarabun Semi-Bold"/>
                <a:ea typeface="Sarabun Semi-Bold"/>
                <a:cs typeface="Sarabun Semi-Bold"/>
                <a:sym typeface="Sarabun Semi-Bold"/>
                <a:hlinkClick r:id="rId10" action="ppaction://hlinksldjump"/>
              </a:rPr>
              <a:t>Assignment 3</a:t>
            </a:r>
          </a:p>
        </p:txBody>
      </p:sp>
      <p:sp>
        <p:nvSpPr>
          <p:cNvPr name="TextBox 20" id="20"/>
          <p:cNvSpPr txBox="true"/>
          <p:nvPr/>
        </p:nvSpPr>
        <p:spPr>
          <a:xfrm rot="0">
            <a:off x="4862462" y="6073730"/>
            <a:ext cx="4449963" cy="913274"/>
          </a:xfrm>
          <a:prstGeom prst="rect">
            <a:avLst/>
          </a:prstGeom>
        </p:spPr>
        <p:txBody>
          <a:bodyPr anchor="t" rtlCol="false" tIns="0" lIns="0" bIns="0" rIns="0">
            <a:spAutoFit/>
          </a:bodyPr>
          <a:lstStyle/>
          <a:p>
            <a:pPr algn="just" marL="872740" indent="-436370" lvl="1">
              <a:lnSpc>
                <a:spcPts val="8084"/>
              </a:lnSpc>
              <a:buFont typeface="Arial"/>
              <a:buChar char="•"/>
            </a:pPr>
            <a:r>
              <a:rPr lang="en-US" b="true" sz="4042" u="sng">
                <a:solidFill>
                  <a:srgbClr val="111213"/>
                </a:solidFill>
                <a:latin typeface="Sarabun Semi-Bold"/>
                <a:ea typeface="Sarabun Semi-Bold"/>
                <a:cs typeface="Sarabun Semi-Bold"/>
                <a:sym typeface="Sarabun Semi-Bold"/>
                <a:hlinkClick r:id="rId11" action="ppaction://hlinksldjump"/>
              </a:rPr>
              <a:t>Assignment 4</a:t>
            </a:r>
          </a:p>
        </p:txBody>
      </p:sp>
      <p:sp>
        <p:nvSpPr>
          <p:cNvPr name="TextBox 21" id="21"/>
          <p:cNvSpPr txBox="true"/>
          <p:nvPr/>
        </p:nvSpPr>
        <p:spPr>
          <a:xfrm rot="0">
            <a:off x="7357288" y="7565519"/>
            <a:ext cx="5094018" cy="913274"/>
          </a:xfrm>
          <a:prstGeom prst="rect">
            <a:avLst/>
          </a:prstGeom>
        </p:spPr>
        <p:txBody>
          <a:bodyPr anchor="t" rtlCol="false" tIns="0" lIns="0" bIns="0" rIns="0">
            <a:spAutoFit/>
          </a:bodyPr>
          <a:lstStyle/>
          <a:p>
            <a:pPr algn="just" marL="872740" indent="-436370" lvl="1">
              <a:lnSpc>
                <a:spcPts val="8084"/>
              </a:lnSpc>
              <a:buFont typeface="Arial"/>
              <a:buChar char="•"/>
            </a:pPr>
            <a:r>
              <a:rPr lang="en-US" b="true" sz="4042" u="sng">
                <a:solidFill>
                  <a:srgbClr val="111213"/>
                </a:solidFill>
                <a:latin typeface="Sarabun Semi-Bold"/>
                <a:ea typeface="Sarabun Semi-Bold"/>
                <a:cs typeface="Sarabun Semi-Bold"/>
                <a:sym typeface="Sarabun Semi-Bold"/>
                <a:hlinkClick r:id="rId12" action="ppaction://hlinksldjump"/>
              </a:rPr>
              <a:t>Assignment 5</a:t>
            </a:r>
          </a:p>
        </p:txBody>
      </p:sp>
      <p:sp>
        <p:nvSpPr>
          <p:cNvPr name="TextBox 22" id="22"/>
          <p:cNvSpPr txBox="true"/>
          <p:nvPr/>
        </p:nvSpPr>
        <p:spPr>
          <a:xfrm rot="0">
            <a:off x="10713961" y="6377967"/>
            <a:ext cx="5094018" cy="913274"/>
          </a:xfrm>
          <a:prstGeom prst="rect">
            <a:avLst/>
          </a:prstGeom>
        </p:spPr>
        <p:txBody>
          <a:bodyPr anchor="t" rtlCol="false" tIns="0" lIns="0" bIns="0" rIns="0">
            <a:spAutoFit/>
          </a:bodyPr>
          <a:lstStyle/>
          <a:p>
            <a:pPr algn="just" marL="872740" indent="-436370" lvl="1">
              <a:lnSpc>
                <a:spcPts val="8084"/>
              </a:lnSpc>
              <a:buFont typeface="Arial"/>
              <a:buChar char="•"/>
            </a:pPr>
            <a:r>
              <a:rPr lang="en-US" b="true" sz="4042" u="sng">
                <a:solidFill>
                  <a:srgbClr val="111213"/>
                </a:solidFill>
                <a:latin typeface="Sarabun Semi-Bold"/>
                <a:ea typeface="Sarabun Semi-Bold"/>
                <a:cs typeface="Sarabun Semi-Bold"/>
                <a:sym typeface="Sarabun Semi-Bold"/>
                <a:hlinkClick r:id="rId13" action="ppaction://hlinksldjump"/>
              </a:rPr>
              <a:t>Assignment 6</a:t>
            </a:r>
          </a:p>
        </p:txBody>
      </p:sp>
      <p:sp>
        <p:nvSpPr>
          <p:cNvPr name="TextBox 23" id="23"/>
          <p:cNvSpPr txBox="true"/>
          <p:nvPr/>
        </p:nvSpPr>
        <p:spPr>
          <a:xfrm rot="0">
            <a:off x="12165282" y="5188469"/>
            <a:ext cx="5094018" cy="913274"/>
          </a:xfrm>
          <a:prstGeom prst="rect">
            <a:avLst/>
          </a:prstGeom>
        </p:spPr>
        <p:txBody>
          <a:bodyPr anchor="t" rtlCol="false" tIns="0" lIns="0" bIns="0" rIns="0">
            <a:spAutoFit/>
          </a:bodyPr>
          <a:lstStyle/>
          <a:p>
            <a:pPr algn="just" marL="872740" indent="-436370" lvl="1">
              <a:lnSpc>
                <a:spcPts val="8084"/>
              </a:lnSpc>
              <a:buFont typeface="Arial"/>
              <a:buChar char="•"/>
            </a:pPr>
            <a:r>
              <a:rPr lang="en-US" b="true" sz="4042" u="sng">
                <a:solidFill>
                  <a:srgbClr val="111213"/>
                </a:solidFill>
                <a:latin typeface="Sarabun Semi-Bold"/>
                <a:ea typeface="Sarabun Semi-Bold"/>
                <a:cs typeface="Sarabun Semi-Bold"/>
                <a:sym typeface="Sarabun Semi-Bold"/>
                <a:hlinkClick r:id="rId14" action="ppaction://hlinksldjump"/>
              </a:rPr>
              <a:t>Assignment 7</a:t>
            </a:r>
          </a:p>
        </p:txBody>
      </p:sp>
      <p:sp>
        <p:nvSpPr>
          <p:cNvPr name="TextBox 24" id="24"/>
          <p:cNvSpPr txBox="true"/>
          <p:nvPr/>
        </p:nvSpPr>
        <p:spPr>
          <a:xfrm rot="0">
            <a:off x="3597930" y="1104921"/>
            <a:ext cx="8297704" cy="970991"/>
          </a:xfrm>
          <a:prstGeom prst="rect">
            <a:avLst/>
          </a:prstGeom>
        </p:spPr>
        <p:txBody>
          <a:bodyPr anchor="t" rtlCol="false" tIns="0" lIns="0" bIns="0" rIns="0">
            <a:spAutoFit/>
          </a:bodyPr>
          <a:lstStyle/>
          <a:p>
            <a:pPr algn="l">
              <a:lnSpc>
                <a:spcPts val="5841"/>
              </a:lnSpc>
            </a:pPr>
            <a:r>
              <a:rPr lang="en-US" b="true" sz="7301">
                <a:solidFill>
                  <a:srgbClr val="111213"/>
                </a:solidFill>
                <a:latin typeface="ITC Bauhaus Bold"/>
                <a:ea typeface="ITC Bauhaus Bold"/>
                <a:cs typeface="ITC Bauhaus Bold"/>
                <a:sym typeface="ITC Bauhaus Bold"/>
              </a:rPr>
              <a:t>OVERVIEW</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57150"/>
              <a:ext cx="3192245" cy="5593733"/>
            </a:xfrm>
            <a:prstGeom prst="rect">
              <a:avLst/>
            </a:prstGeom>
          </p:spPr>
          <p:txBody>
            <a:bodyPr anchor="ctr" rtlCol="false" tIns="50800" lIns="50800" bIns="50800" rIns="50800"/>
            <a:lstStyle/>
            <a:p>
              <a:pPr algn="just" marL="0" indent="0" lvl="0">
                <a:lnSpc>
                  <a:spcPts val="4200"/>
                </a:lnSpc>
                <a:spcBef>
                  <a:spcPct val="0"/>
                </a:spcBef>
              </a:pPr>
            </a:p>
          </p:txBody>
        </p:sp>
      </p:grpSp>
      <p:sp>
        <p:nvSpPr>
          <p:cNvPr name="TextBox 5" id="5"/>
          <p:cNvSpPr txBox="true"/>
          <p:nvPr/>
        </p:nvSpPr>
        <p:spPr>
          <a:xfrm rot="0">
            <a:off x="1183150" y="886350"/>
            <a:ext cx="12275866" cy="1892301"/>
          </a:xfrm>
          <a:prstGeom prst="rect">
            <a:avLst/>
          </a:prstGeom>
        </p:spPr>
        <p:txBody>
          <a:bodyPr anchor="t" rtlCol="false" tIns="0" lIns="0" bIns="0" rIns="0">
            <a:spAutoFit/>
          </a:bodyPr>
          <a:lstStyle/>
          <a:p>
            <a:pPr algn="l">
              <a:lnSpc>
                <a:spcPts val="6400"/>
              </a:lnSpc>
            </a:pPr>
            <a:r>
              <a:rPr lang="en-US" b="true" sz="8000">
                <a:solidFill>
                  <a:srgbClr val="111213"/>
                </a:solidFill>
                <a:latin typeface="ITC Bauhaus Bold"/>
                <a:ea typeface="ITC Bauhaus Bold"/>
                <a:cs typeface="ITC Bauhaus Bold"/>
                <a:sym typeface="ITC Bauhaus Bold"/>
              </a:rPr>
              <a:t>APPROA</a:t>
            </a:r>
            <a:r>
              <a:rPr lang="en-US" b="true" sz="8000">
                <a:solidFill>
                  <a:srgbClr val="111213"/>
                </a:solidFill>
                <a:latin typeface="ITC Bauhaus Bold"/>
                <a:ea typeface="ITC Bauhaus Bold"/>
                <a:cs typeface="ITC Bauhaus Bold"/>
                <a:sym typeface="ITC Bauhaus Bold"/>
              </a:rPr>
              <a:t>CH &amp; ALGORITHMS USED</a:t>
            </a:r>
          </a:p>
        </p:txBody>
      </p:sp>
      <p:sp>
        <p:nvSpPr>
          <p:cNvPr name="TextBox 6" id="6"/>
          <p:cNvSpPr txBox="true"/>
          <p:nvPr/>
        </p:nvSpPr>
        <p:spPr>
          <a:xfrm rot="0">
            <a:off x="337956" y="2564485"/>
            <a:ext cx="14875888" cy="1665575"/>
          </a:xfrm>
          <a:prstGeom prst="rect">
            <a:avLst/>
          </a:prstGeom>
        </p:spPr>
        <p:txBody>
          <a:bodyPr anchor="t" rtlCol="false" tIns="0" lIns="0" bIns="0" rIns="0">
            <a:spAutoFit/>
          </a:bodyPr>
          <a:lstStyle/>
          <a:p>
            <a:pPr algn="just">
              <a:lnSpc>
                <a:spcPts val="3302"/>
              </a:lnSpc>
            </a:pPr>
            <a:r>
              <a:rPr lang="en-US" b="true" sz="2359" u="sng">
                <a:solidFill>
                  <a:srgbClr val="111213"/>
                </a:solidFill>
                <a:latin typeface="Sarabun Semi-Bold"/>
                <a:ea typeface="Sarabun Semi-Bold"/>
                <a:cs typeface="Sarabun Semi-Bold"/>
                <a:sym typeface="Sarabun Semi-Bold"/>
              </a:rPr>
              <a:t>Algorithm/Technique:</a:t>
            </a:r>
          </a:p>
          <a:p>
            <a:pPr algn="just">
              <a:lnSpc>
                <a:spcPts val="3302"/>
              </a:lnSpc>
            </a:pPr>
            <a:r>
              <a:rPr lang="en-US" b="true" sz="2359">
                <a:solidFill>
                  <a:srgbClr val="111213"/>
                </a:solidFill>
                <a:latin typeface="Sarabun Semi-Bold"/>
                <a:ea typeface="Sarabun Semi-Bold"/>
                <a:cs typeface="Sarabun Semi-Bold"/>
                <a:sym typeface="Sarabun Semi-Bold"/>
              </a:rPr>
              <a:t>Dep</a:t>
            </a:r>
            <a:r>
              <a:rPr lang="en-US" b="true" sz="2359">
                <a:solidFill>
                  <a:srgbClr val="111213"/>
                </a:solidFill>
                <a:latin typeface="Sarabun Semi-Bold"/>
                <a:ea typeface="Sarabun Semi-Bold"/>
                <a:cs typeface="Sarabun Semi-Bold"/>
                <a:sym typeface="Sarabun Semi-Bold"/>
              </a:rPr>
              <a:t>th-Limited Search (DLS) is a variant of Depth-First Search (DFS) that explores possible moves up to a specified depth limit. It is used to solve both the 8-puzzle and 15-puzzle problems by searching for a sequence of moves from the start state to the goal state.</a:t>
            </a:r>
          </a:p>
        </p:txBody>
      </p:sp>
      <p:sp>
        <p:nvSpPr>
          <p:cNvPr name="TextBox 7" id="7"/>
          <p:cNvSpPr txBox="true"/>
          <p:nvPr/>
        </p:nvSpPr>
        <p:spPr>
          <a:xfrm rot="0">
            <a:off x="5777226" y="7776610"/>
            <a:ext cx="9882814" cy="2202948"/>
          </a:xfrm>
          <a:prstGeom prst="rect">
            <a:avLst/>
          </a:prstGeom>
        </p:spPr>
        <p:txBody>
          <a:bodyPr anchor="t" rtlCol="false" tIns="0" lIns="0" bIns="0" rIns="0">
            <a:spAutoFit/>
          </a:bodyPr>
          <a:lstStyle/>
          <a:p>
            <a:pPr algn="just">
              <a:lnSpc>
                <a:spcPts val="3494"/>
              </a:lnSpc>
            </a:pPr>
            <a:r>
              <a:rPr lang="en-US" b="true" sz="2495" u="sng">
                <a:solidFill>
                  <a:srgbClr val="111213"/>
                </a:solidFill>
                <a:latin typeface="Sarabun Semi-Bold"/>
                <a:ea typeface="Sarabun Semi-Bold"/>
                <a:cs typeface="Sarabun Semi-Bold"/>
                <a:sym typeface="Sarabun Semi-Bold"/>
              </a:rPr>
              <a:t>Techniques:</a:t>
            </a:r>
          </a:p>
          <a:p>
            <a:pPr algn="just" marL="538832" indent="-269416" lvl="1">
              <a:lnSpc>
                <a:spcPts val="3494"/>
              </a:lnSpc>
              <a:buFont typeface="Arial"/>
              <a:buChar char="•"/>
            </a:pPr>
            <a:r>
              <a:rPr lang="en-US" b="true" sz="2495">
                <a:solidFill>
                  <a:srgbClr val="111213"/>
                </a:solidFill>
                <a:latin typeface="Sarabun Semi-Bold"/>
                <a:ea typeface="Sarabun Semi-Bold"/>
                <a:cs typeface="Sarabun Semi-Bold"/>
                <a:sym typeface="Sarabun Semi-Bold"/>
              </a:rPr>
              <a:t>St</a:t>
            </a:r>
            <a:r>
              <a:rPr lang="en-US" b="true" sz="2495">
                <a:solidFill>
                  <a:srgbClr val="111213"/>
                </a:solidFill>
                <a:latin typeface="Sarabun Semi-Bold"/>
                <a:ea typeface="Sarabun Semi-Bold"/>
                <a:cs typeface="Sarabun Semi-Bold"/>
                <a:sym typeface="Sarabun Semi-Bold"/>
              </a:rPr>
              <a:t>ate representation and manipulation</a:t>
            </a:r>
          </a:p>
          <a:p>
            <a:pPr algn="just" marL="538832" indent="-269416" lvl="1">
              <a:lnSpc>
                <a:spcPts val="3494"/>
              </a:lnSpc>
              <a:buFont typeface="Arial"/>
              <a:buChar char="•"/>
            </a:pPr>
            <a:r>
              <a:rPr lang="en-US" b="true" sz="2495">
                <a:solidFill>
                  <a:srgbClr val="111213"/>
                </a:solidFill>
                <a:latin typeface="Sarabun Semi-Bold"/>
                <a:ea typeface="Sarabun Semi-Bold"/>
                <a:cs typeface="Sarabun Semi-Bold"/>
                <a:sym typeface="Sarabun Semi-Bold"/>
              </a:rPr>
              <a:t>Move generation based on blank tile position</a:t>
            </a:r>
          </a:p>
          <a:p>
            <a:pPr algn="just" marL="538832" indent="-269416" lvl="1">
              <a:lnSpc>
                <a:spcPts val="3494"/>
              </a:lnSpc>
              <a:buFont typeface="Arial"/>
              <a:buChar char="•"/>
            </a:pPr>
            <a:r>
              <a:rPr lang="en-US" b="true" sz="2495">
                <a:solidFill>
                  <a:srgbClr val="111213"/>
                </a:solidFill>
                <a:latin typeface="Sarabun Semi-Bold"/>
                <a:ea typeface="Sarabun Semi-Bold"/>
                <a:cs typeface="Sarabun Semi-Bold"/>
                <a:sym typeface="Sarabun Semi-Bold"/>
              </a:rPr>
              <a:t>Recursive search with depth control</a:t>
            </a:r>
          </a:p>
          <a:p>
            <a:pPr algn="just" marL="538832" indent="-269416" lvl="1">
              <a:lnSpc>
                <a:spcPts val="3494"/>
              </a:lnSpc>
              <a:buFont typeface="Arial"/>
              <a:buChar char="•"/>
            </a:pPr>
            <a:r>
              <a:rPr lang="en-US" b="true" sz="2495">
                <a:solidFill>
                  <a:srgbClr val="111213"/>
                </a:solidFill>
                <a:latin typeface="Sarabun Semi-Bold"/>
                <a:ea typeface="Sarabun Semi-Bold"/>
                <a:cs typeface="Sarabun Semi-Bold"/>
                <a:sym typeface="Sarabun Semi-Bold"/>
              </a:rPr>
              <a:t>Output of solution steps and states to a file</a:t>
            </a:r>
          </a:p>
        </p:txBody>
      </p:sp>
      <p:grpSp>
        <p:nvGrpSpPr>
          <p:cNvPr name="Group 8" id="8"/>
          <p:cNvGrpSpPr/>
          <p:nvPr/>
        </p:nvGrpSpPr>
        <p:grpSpPr>
          <a:xfrm rot="-2541810">
            <a:off x="-1054795" y="4941493"/>
            <a:ext cx="4475890" cy="8727676"/>
            <a:chOff x="0" y="0"/>
            <a:chExt cx="1178835" cy="2298647"/>
          </a:xfrm>
        </p:grpSpPr>
        <p:sp>
          <p:nvSpPr>
            <p:cNvPr name="Freeform 9" id="9"/>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0" id="10"/>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46206">
            <a:off x="15021355" y="-3240469"/>
            <a:ext cx="4475890" cy="8727676"/>
            <a:chOff x="0" y="0"/>
            <a:chExt cx="1178835" cy="2298647"/>
          </a:xfrm>
        </p:grpSpPr>
        <p:sp>
          <p:nvSpPr>
            <p:cNvPr name="Freeform 12" id="12"/>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3" id="13"/>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2865685" y="4494930"/>
            <a:ext cx="13845898" cy="2645538"/>
          </a:xfrm>
          <a:prstGeom prst="rect">
            <a:avLst/>
          </a:prstGeom>
        </p:spPr>
        <p:txBody>
          <a:bodyPr anchor="t" rtlCol="false" tIns="0" lIns="0" bIns="0" rIns="0">
            <a:spAutoFit/>
          </a:bodyPr>
          <a:lstStyle/>
          <a:p>
            <a:pPr algn="just">
              <a:lnSpc>
                <a:spcPts val="3492"/>
              </a:lnSpc>
            </a:pPr>
            <a:r>
              <a:rPr lang="en-US" sz="2494" b="true">
                <a:solidFill>
                  <a:srgbClr val="111213"/>
                </a:solidFill>
                <a:latin typeface="Sarabun Semi-Bold"/>
                <a:ea typeface="Sarabun Semi-Bold"/>
                <a:cs typeface="Sarabun Semi-Bold"/>
                <a:sym typeface="Sarabun Semi-Bold"/>
              </a:rPr>
              <a:t>Approach:</a:t>
            </a:r>
          </a:p>
          <a:p>
            <a:pPr algn="just" marL="538593" indent="-269297" lvl="1">
              <a:lnSpc>
                <a:spcPts val="3492"/>
              </a:lnSpc>
              <a:buFont typeface="Arial"/>
              <a:buChar char="•"/>
            </a:pPr>
            <a:r>
              <a:rPr lang="en-US" b="true" sz="2494">
                <a:solidFill>
                  <a:srgbClr val="111213"/>
                </a:solidFill>
                <a:latin typeface="Sarabun Semi-Bold"/>
                <a:ea typeface="Sarabun Semi-Bold"/>
                <a:cs typeface="Sarabun Semi-Bold"/>
                <a:sym typeface="Sarabun Semi-Bold"/>
              </a:rPr>
              <a:t>Represent the puzzle state as a list of numbers, with zero indicating the blank tile.</a:t>
            </a:r>
          </a:p>
          <a:p>
            <a:pPr algn="just" marL="538593" indent="-269297" lvl="1">
              <a:lnSpc>
                <a:spcPts val="3492"/>
              </a:lnSpc>
              <a:buFont typeface="Arial"/>
              <a:buChar char="•"/>
            </a:pPr>
            <a:r>
              <a:rPr lang="en-US" b="true" sz="2494">
                <a:solidFill>
                  <a:srgbClr val="111213"/>
                </a:solidFill>
                <a:latin typeface="Sarabun Semi-Bold"/>
                <a:ea typeface="Sarabun Semi-Bold"/>
                <a:cs typeface="Sarabun Semi-Bold"/>
                <a:sym typeface="Sarabun Semi-Bold"/>
              </a:rPr>
              <a:t>For each state, generate all possible moves by swapping the blank til</a:t>
            </a:r>
            <a:r>
              <a:rPr lang="en-US" b="true" sz="2494">
                <a:solidFill>
                  <a:srgbClr val="111213"/>
                </a:solidFill>
                <a:latin typeface="Sarabun Semi-Bold"/>
                <a:ea typeface="Sarabun Semi-Bold"/>
                <a:cs typeface="Sarabun Semi-Bold"/>
                <a:sym typeface="Sarabun Semi-Bold"/>
              </a:rPr>
              <a:t>e with adjacent tiles.</a:t>
            </a:r>
          </a:p>
          <a:p>
            <a:pPr algn="just" marL="538593" indent="-269297" lvl="1">
              <a:lnSpc>
                <a:spcPts val="3492"/>
              </a:lnSpc>
              <a:buFont typeface="Arial"/>
              <a:buChar char="•"/>
            </a:pPr>
            <a:r>
              <a:rPr lang="en-US" b="true" sz="2494">
                <a:solidFill>
                  <a:srgbClr val="111213"/>
                </a:solidFill>
                <a:latin typeface="Sarabun Semi-Bold"/>
                <a:ea typeface="Sarabun Semi-Bold"/>
                <a:cs typeface="Sarabun Semi-Bold"/>
                <a:sym typeface="Sarabun Semi-Bold"/>
              </a:rPr>
              <a:t>Recursively explore each move, keeping track of the path and visited states.</a:t>
            </a:r>
          </a:p>
          <a:p>
            <a:pPr algn="just" marL="538593" indent="-269297" lvl="1">
              <a:lnSpc>
                <a:spcPts val="3492"/>
              </a:lnSpc>
              <a:buFont typeface="Arial"/>
              <a:buChar char="•"/>
            </a:pPr>
            <a:r>
              <a:rPr lang="en-US" b="true" sz="2494">
                <a:solidFill>
                  <a:srgbClr val="111213"/>
                </a:solidFill>
                <a:latin typeface="Sarabun Semi-Bold"/>
                <a:ea typeface="Sarabun Semi-Bold"/>
                <a:cs typeface="Sarabun Semi-Bold"/>
                <a:sym typeface="Sarabun Semi-Bold"/>
              </a:rPr>
              <a:t>Stop searching when the goal state is reached or the depth limit is exceeded.</a:t>
            </a:r>
          </a:p>
          <a:p>
            <a:pPr algn="just" marL="538593" indent="-269297" lvl="1">
              <a:lnSpc>
                <a:spcPts val="3492"/>
              </a:lnSpc>
              <a:buFont typeface="Arial"/>
              <a:buChar char="•"/>
            </a:pPr>
            <a:r>
              <a:rPr lang="en-US" b="true" sz="2494">
                <a:solidFill>
                  <a:srgbClr val="111213"/>
                </a:solidFill>
                <a:latin typeface="Sarabun Semi-Bold"/>
                <a:ea typeface="Sarabun Semi-Bold"/>
                <a:cs typeface="Sarabun Semi-Bold"/>
                <a:sym typeface="Sarabun Semi-Bold"/>
              </a:rPr>
              <a:t>Record and display each intermediate state and move for analysis.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135743" y="666909"/>
            <a:ext cx="10355839" cy="1065322"/>
          </a:xfrm>
          <a:prstGeom prst="rect">
            <a:avLst/>
          </a:prstGeom>
        </p:spPr>
        <p:txBody>
          <a:bodyPr anchor="t" rtlCol="false" tIns="0" lIns="0" bIns="0" rIns="0">
            <a:spAutoFit/>
          </a:bodyPr>
          <a:lstStyle/>
          <a:p>
            <a:pPr algn="l">
              <a:lnSpc>
                <a:spcPts val="6426"/>
              </a:lnSpc>
            </a:pPr>
            <a:r>
              <a:rPr lang="en-US" b="true" sz="8033">
                <a:solidFill>
                  <a:srgbClr val="111213"/>
                </a:solidFill>
                <a:latin typeface="ITC Bauhaus Bold"/>
                <a:ea typeface="ITC Bauhaus Bold"/>
                <a:cs typeface="ITC Bauhaus Bold"/>
                <a:sym typeface="ITC Bauhaus Bold"/>
              </a:rPr>
              <a:t>PROCESS &amp; METHODS</a:t>
            </a:r>
          </a:p>
        </p:txBody>
      </p:sp>
      <p:sp>
        <p:nvSpPr>
          <p:cNvPr name="Freeform 17" id="17"/>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554874" y="1684605"/>
            <a:ext cx="10444705" cy="140754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1: Input Handling</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Read puzzle size, start state, and goal state from an input file.</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Accept depth limit as user input.</a:t>
            </a:r>
          </a:p>
        </p:txBody>
      </p:sp>
      <p:sp>
        <p:nvSpPr>
          <p:cNvPr name="TextBox 19" id="19"/>
          <p:cNvSpPr txBox="true"/>
          <p:nvPr/>
        </p:nvSpPr>
        <p:spPr>
          <a:xfrm rot="0">
            <a:off x="5382845" y="8322747"/>
            <a:ext cx="10444705" cy="140754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5: Output Generation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Record each intermediate state and move.</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Write all steps and the final output state to an output file.</a:t>
            </a:r>
          </a:p>
        </p:txBody>
      </p:sp>
      <p:sp>
        <p:nvSpPr>
          <p:cNvPr name="TextBox 20" id="20"/>
          <p:cNvSpPr txBox="true"/>
          <p:nvPr/>
        </p:nvSpPr>
        <p:spPr>
          <a:xfrm rot="0">
            <a:off x="4386891" y="6503545"/>
            <a:ext cx="10444705" cy="140754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4: Depth-Limited Search</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Recursively explore moves up to the specified depth limit.</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Track visited states to avoid cycles.</a:t>
            </a:r>
          </a:p>
        </p:txBody>
      </p:sp>
      <p:sp>
        <p:nvSpPr>
          <p:cNvPr name="TextBox 21" id="21"/>
          <p:cNvSpPr txBox="true"/>
          <p:nvPr/>
        </p:nvSpPr>
        <p:spPr>
          <a:xfrm rot="0">
            <a:off x="2780928" y="4684342"/>
            <a:ext cx="10444705" cy="140754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3: Move Generation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Identify possible moves for the blank tile (up, down, left, right).</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Swap tiles to generate new states.</a:t>
            </a:r>
          </a:p>
        </p:txBody>
      </p:sp>
      <p:sp>
        <p:nvSpPr>
          <p:cNvPr name="TextBox 22" id="22"/>
          <p:cNvSpPr txBox="true"/>
          <p:nvPr/>
        </p:nvSpPr>
        <p:spPr>
          <a:xfrm rot="0">
            <a:off x="1313049" y="3345030"/>
            <a:ext cx="10444705" cy="931291"/>
          </a:xfrm>
          <a:prstGeom prst="rect">
            <a:avLst/>
          </a:prstGeom>
        </p:spPr>
        <p:txBody>
          <a:bodyPr anchor="t" rtlCol="false" tIns="0" lIns="0" bIns="0" rIns="0">
            <a:spAutoFit/>
          </a:bodyPr>
          <a:lstStyle/>
          <a:p>
            <a:pPr algn="just">
              <a:lnSpc>
                <a:spcPts val="3793"/>
              </a:lnSpc>
            </a:pPr>
            <a:r>
              <a:rPr lang="en-US" sz="2709" b="true">
                <a:solidFill>
                  <a:srgbClr val="111213"/>
                </a:solidFill>
                <a:latin typeface="Sarabun Semi-Bold"/>
                <a:ea typeface="Sarabun Semi-Bold"/>
                <a:cs typeface="Sarabun Semi-Bold"/>
                <a:sym typeface="Sarabun Semi-Bold"/>
              </a:rPr>
              <a:t>Step 2: State Representation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Represent the puzzle as a list, with zero for the blank tile.</a:t>
            </a:r>
          </a:p>
        </p:txBody>
      </p:sp>
      <p:sp>
        <p:nvSpPr>
          <p:cNvPr name="AutoShape 23" id="23"/>
          <p:cNvSpPr/>
          <p:nvPr/>
        </p:nvSpPr>
        <p:spPr>
          <a:xfrm flipH="true">
            <a:off x="6535401" y="3127445"/>
            <a:ext cx="0" cy="265210"/>
          </a:xfrm>
          <a:prstGeom prst="line">
            <a:avLst/>
          </a:prstGeom>
          <a:ln cap="flat" w="38100">
            <a:solidFill>
              <a:srgbClr val="000000"/>
            </a:solidFill>
            <a:prstDash val="solid"/>
            <a:headEnd type="none" len="sm" w="sm"/>
            <a:tailEnd type="arrow" len="sm" w="med"/>
          </a:ln>
        </p:spPr>
      </p:sp>
      <p:sp>
        <p:nvSpPr>
          <p:cNvPr name="AutoShape 24" id="24"/>
          <p:cNvSpPr/>
          <p:nvPr/>
        </p:nvSpPr>
        <p:spPr>
          <a:xfrm>
            <a:off x="6535401" y="4276322"/>
            <a:ext cx="0" cy="455645"/>
          </a:xfrm>
          <a:prstGeom prst="line">
            <a:avLst/>
          </a:prstGeom>
          <a:ln cap="flat" w="38100">
            <a:solidFill>
              <a:srgbClr val="000000"/>
            </a:solidFill>
            <a:prstDash val="solid"/>
            <a:headEnd type="none" len="sm" w="sm"/>
            <a:tailEnd type="arrow" len="sm" w="med"/>
          </a:ln>
        </p:spPr>
      </p:sp>
      <p:sp>
        <p:nvSpPr>
          <p:cNvPr name="AutoShape 25" id="25"/>
          <p:cNvSpPr/>
          <p:nvPr/>
        </p:nvSpPr>
        <p:spPr>
          <a:xfrm>
            <a:off x="6535401" y="6091883"/>
            <a:ext cx="0" cy="541801"/>
          </a:xfrm>
          <a:prstGeom prst="line">
            <a:avLst/>
          </a:prstGeom>
          <a:ln cap="flat" w="38100">
            <a:solidFill>
              <a:srgbClr val="000000"/>
            </a:solidFill>
            <a:prstDash val="solid"/>
            <a:headEnd type="none" len="sm" w="sm"/>
            <a:tailEnd type="arrow" len="sm" w="med"/>
          </a:ln>
        </p:spPr>
      </p:sp>
      <p:sp>
        <p:nvSpPr>
          <p:cNvPr name="AutoShape 26" id="26"/>
          <p:cNvSpPr/>
          <p:nvPr/>
        </p:nvSpPr>
        <p:spPr>
          <a:xfrm>
            <a:off x="6535401" y="7911086"/>
            <a:ext cx="0" cy="593495"/>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8975214" y="2790978"/>
            <a:ext cx="1436780" cy="5526077"/>
          </a:xfrm>
          <a:custGeom>
            <a:avLst/>
            <a:gdLst/>
            <a:ahLst/>
            <a:cxnLst/>
            <a:rect r="r" b="b" t="t" l="l"/>
            <a:pathLst>
              <a:path h="5526077" w="1436780">
                <a:moveTo>
                  <a:pt x="0" y="0"/>
                </a:moveTo>
                <a:lnTo>
                  <a:pt x="1436780" y="0"/>
                </a:lnTo>
                <a:lnTo>
                  <a:pt x="1436780" y="5526077"/>
                </a:lnTo>
                <a:lnTo>
                  <a:pt x="0" y="5526077"/>
                </a:lnTo>
                <a:lnTo>
                  <a:pt x="0" y="0"/>
                </a:lnTo>
                <a:close/>
              </a:path>
            </a:pathLst>
          </a:custGeom>
          <a:blipFill>
            <a:blip r:embed="rId8"/>
            <a:stretch>
              <a:fillRect l="0" t="0" r="0" b="0"/>
            </a:stretch>
          </a:blipFill>
        </p:spPr>
      </p:sp>
      <p:sp>
        <p:nvSpPr>
          <p:cNvPr name="Freeform 18" id="18"/>
          <p:cNvSpPr/>
          <p:nvPr/>
        </p:nvSpPr>
        <p:spPr>
          <a:xfrm flipH="false" flipV="false" rot="0">
            <a:off x="12505835" y="2774692"/>
            <a:ext cx="2697373" cy="5542364"/>
          </a:xfrm>
          <a:custGeom>
            <a:avLst/>
            <a:gdLst/>
            <a:ahLst/>
            <a:cxnLst/>
            <a:rect r="r" b="b" t="t" l="l"/>
            <a:pathLst>
              <a:path h="5542364" w="2697373">
                <a:moveTo>
                  <a:pt x="0" y="0"/>
                </a:moveTo>
                <a:lnTo>
                  <a:pt x="2697373" y="0"/>
                </a:lnTo>
                <a:lnTo>
                  <a:pt x="2697373" y="5542363"/>
                </a:lnTo>
                <a:lnTo>
                  <a:pt x="0" y="5542363"/>
                </a:lnTo>
                <a:lnTo>
                  <a:pt x="0" y="0"/>
                </a:lnTo>
                <a:close/>
              </a:path>
            </a:pathLst>
          </a:custGeom>
          <a:blipFill>
            <a:blip r:embed="rId9"/>
            <a:stretch>
              <a:fillRect l="0" t="0" r="0" b="0"/>
            </a:stretch>
          </a:blipFill>
        </p:spPr>
      </p:sp>
      <p:sp>
        <p:nvSpPr>
          <p:cNvPr name="Freeform 19" id="19"/>
          <p:cNvSpPr/>
          <p:nvPr/>
        </p:nvSpPr>
        <p:spPr>
          <a:xfrm flipH="false" flipV="false" rot="0">
            <a:off x="10411994" y="2774692"/>
            <a:ext cx="2093841" cy="5542364"/>
          </a:xfrm>
          <a:custGeom>
            <a:avLst/>
            <a:gdLst/>
            <a:ahLst/>
            <a:cxnLst/>
            <a:rect r="r" b="b" t="t" l="l"/>
            <a:pathLst>
              <a:path h="5542364" w="2093841">
                <a:moveTo>
                  <a:pt x="0" y="0"/>
                </a:moveTo>
                <a:lnTo>
                  <a:pt x="2093841" y="0"/>
                </a:lnTo>
                <a:lnTo>
                  <a:pt x="2093841" y="5542363"/>
                </a:lnTo>
                <a:lnTo>
                  <a:pt x="0" y="5542363"/>
                </a:lnTo>
                <a:lnTo>
                  <a:pt x="0" y="0"/>
                </a:lnTo>
                <a:close/>
              </a:path>
            </a:pathLst>
          </a:custGeom>
          <a:blipFill>
            <a:blip r:embed="rId10"/>
            <a:stretch>
              <a:fillRect l="0" t="0" r="-34479" b="-95040"/>
            </a:stretch>
          </a:blipFill>
        </p:spPr>
      </p:sp>
      <p:sp>
        <p:nvSpPr>
          <p:cNvPr name="Freeform 20" id="20"/>
          <p:cNvSpPr/>
          <p:nvPr/>
        </p:nvSpPr>
        <p:spPr>
          <a:xfrm flipH="false" flipV="false" rot="0">
            <a:off x="6447138" y="2774692"/>
            <a:ext cx="1245301" cy="5529895"/>
          </a:xfrm>
          <a:custGeom>
            <a:avLst/>
            <a:gdLst/>
            <a:ahLst/>
            <a:cxnLst/>
            <a:rect r="r" b="b" t="t" l="l"/>
            <a:pathLst>
              <a:path h="5529895" w="1245301">
                <a:moveTo>
                  <a:pt x="0" y="0"/>
                </a:moveTo>
                <a:lnTo>
                  <a:pt x="1245300" y="0"/>
                </a:lnTo>
                <a:lnTo>
                  <a:pt x="1245300" y="5529894"/>
                </a:lnTo>
                <a:lnTo>
                  <a:pt x="0" y="5529894"/>
                </a:lnTo>
                <a:lnTo>
                  <a:pt x="0" y="0"/>
                </a:lnTo>
                <a:close/>
              </a:path>
            </a:pathLst>
          </a:custGeom>
          <a:blipFill>
            <a:blip r:embed="rId11"/>
            <a:stretch>
              <a:fillRect l="0" t="-1108" r="-45662" b="-94247"/>
            </a:stretch>
          </a:blipFill>
        </p:spPr>
      </p:sp>
      <p:sp>
        <p:nvSpPr>
          <p:cNvPr name="TextBox 21" id="21"/>
          <p:cNvSpPr txBox="true"/>
          <p:nvPr/>
        </p:nvSpPr>
        <p:spPr>
          <a:xfrm rot="0">
            <a:off x="5550908" y="8269430"/>
            <a:ext cx="10816051" cy="1822728"/>
          </a:xfrm>
          <a:prstGeom prst="rect">
            <a:avLst/>
          </a:prstGeom>
        </p:spPr>
        <p:txBody>
          <a:bodyPr anchor="t" rtlCol="false" tIns="0" lIns="0" bIns="0" rIns="0">
            <a:spAutoFit/>
          </a:bodyPr>
          <a:lstStyle/>
          <a:p>
            <a:pPr algn="just">
              <a:lnSpc>
                <a:spcPts val="2920"/>
              </a:lnSpc>
            </a:pPr>
            <a:r>
              <a:rPr lang="en-US" b="true" sz="2086">
                <a:solidFill>
                  <a:srgbClr val="333652"/>
                </a:solidFill>
                <a:latin typeface="Sarabun Semi-Bold"/>
                <a:ea typeface="Sarabun Semi-Bold"/>
                <a:cs typeface="Sarabun Semi-Bold"/>
                <a:sym typeface="Sarabun Semi-Bold"/>
              </a:rPr>
              <a:t>Out</a:t>
            </a:r>
            <a:r>
              <a:rPr lang="en-US" b="true" sz="2086">
                <a:solidFill>
                  <a:srgbClr val="333652"/>
                </a:solidFill>
                <a:latin typeface="Sarabun Semi-Bold"/>
                <a:ea typeface="Sarabun Semi-Bold"/>
                <a:cs typeface="Sarabun Semi-Bold"/>
                <a:sym typeface="Sarabun Semi-Bold"/>
              </a:rPr>
              <a:t>put:</a:t>
            </a:r>
          </a:p>
          <a:p>
            <a:pPr algn="just" marL="450400" indent="-225200" lvl="1">
              <a:lnSpc>
                <a:spcPts val="2920"/>
              </a:lnSpc>
              <a:buFont typeface="Arial"/>
              <a:buChar char="•"/>
            </a:pPr>
            <a:r>
              <a:rPr lang="en-US" b="true" sz="2086">
                <a:solidFill>
                  <a:srgbClr val="333652"/>
                </a:solidFill>
                <a:latin typeface="Sarabun Semi-Bold"/>
                <a:ea typeface="Sarabun Semi-Bold"/>
                <a:cs typeface="Sarabun Semi-Bold"/>
                <a:sym typeface="Sarabun Semi-Bold"/>
              </a:rPr>
              <a:t>Sequence of steps showing intermediate puzzle states for each move.</a:t>
            </a:r>
          </a:p>
          <a:p>
            <a:pPr algn="just" marL="450400" indent="-225200" lvl="1">
              <a:lnSpc>
                <a:spcPts val="2920"/>
              </a:lnSpc>
              <a:buFont typeface="Arial"/>
              <a:buChar char="•"/>
            </a:pPr>
            <a:r>
              <a:rPr lang="en-US" b="true" sz="2086">
                <a:solidFill>
                  <a:srgbClr val="333652"/>
                </a:solidFill>
                <a:latin typeface="Sarabun Semi-Bold"/>
                <a:ea typeface="Sarabun Semi-Bold"/>
                <a:cs typeface="Sarabun Semi-Bold"/>
                <a:sym typeface="Sarabun Semi-Bold"/>
              </a:rPr>
              <a:t>Final output state written to an output file in .txt format: (8-puzzle)</a:t>
            </a:r>
          </a:p>
          <a:p>
            <a:pPr algn="just" marL="450400" indent="-225200" lvl="1">
              <a:lnSpc>
                <a:spcPts val="2920"/>
              </a:lnSpc>
              <a:buFont typeface="Arial"/>
              <a:buChar char="•"/>
            </a:pPr>
            <a:r>
              <a:rPr lang="en-US" b="true" sz="2086">
                <a:solidFill>
                  <a:srgbClr val="333652"/>
                </a:solidFill>
                <a:latin typeface="Sarabun Semi-Bold"/>
                <a:ea typeface="Sarabun Semi-Bold"/>
                <a:cs typeface="Sarabun Semi-Bold"/>
                <a:sym typeface="Sarabun Semi-Bold"/>
              </a:rPr>
              <a:t>Similar output for 15-puzzle</a:t>
            </a:r>
          </a:p>
          <a:p>
            <a:pPr algn="just" marL="450400" indent="-225200" lvl="1">
              <a:lnSpc>
                <a:spcPts val="2920"/>
              </a:lnSpc>
              <a:buFont typeface="Arial"/>
              <a:buChar char="•"/>
            </a:pPr>
            <a:r>
              <a:rPr lang="en-US" b="true" sz="2086">
                <a:solidFill>
                  <a:srgbClr val="333652"/>
                </a:solidFill>
                <a:latin typeface="Sarabun Semi-Bold"/>
                <a:ea typeface="Sarabun Semi-Bold"/>
                <a:cs typeface="Sarabun Semi-Bold"/>
                <a:sym typeface="Sarabun Semi-Bold"/>
              </a:rPr>
              <a:t>If no solution is found within the depth limit, a message is displayed in the output file.</a:t>
            </a:r>
          </a:p>
        </p:txBody>
      </p:sp>
      <p:sp>
        <p:nvSpPr>
          <p:cNvPr name="Freeform 22" id="22"/>
          <p:cNvSpPr/>
          <p:nvPr/>
        </p:nvSpPr>
        <p:spPr>
          <a:xfrm flipH="false" flipV="false" rot="0">
            <a:off x="7692438" y="2790978"/>
            <a:ext cx="1282775" cy="5526077"/>
          </a:xfrm>
          <a:custGeom>
            <a:avLst/>
            <a:gdLst/>
            <a:ahLst/>
            <a:cxnLst/>
            <a:rect r="r" b="b" t="t" l="l"/>
            <a:pathLst>
              <a:path h="5526077" w="1282775">
                <a:moveTo>
                  <a:pt x="0" y="0"/>
                </a:moveTo>
                <a:lnTo>
                  <a:pt x="1282776" y="0"/>
                </a:lnTo>
                <a:lnTo>
                  <a:pt x="1282776" y="5526077"/>
                </a:lnTo>
                <a:lnTo>
                  <a:pt x="0" y="5526077"/>
                </a:lnTo>
                <a:lnTo>
                  <a:pt x="0" y="0"/>
                </a:lnTo>
                <a:close/>
              </a:path>
            </a:pathLst>
          </a:custGeom>
          <a:blipFill>
            <a:blip r:embed="rId11"/>
            <a:stretch>
              <a:fillRect l="-3900" t="-103035" r="-42963" b="0"/>
            </a:stretch>
          </a:blipFill>
        </p:spPr>
      </p:sp>
      <p:sp>
        <p:nvSpPr>
          <p:cNvPr name="Freeform 23" id="23"/>
          <p:cNvSpPr/>
          <p:nvPr/>
        </p:nvSpPr>
        <p:spPr>
          <a:xfrm flipH="false" flipV="false" rot="0">
            <a:off x="992743" y="2951256"/>
            <a:ext cx="3927238" cy="2036345"/>
          </a:xfrm>
          <a:custGeom>
            <a:avLst/>
            <a:gdLst/>
            <a:ahLst/>
            <a:cxnLst/>
            <a:rect r="r" b="b" t="t" l="l"/>
            <a:pathLst>
              <a:path h="2036345" w="3927238">
                <a:moveTo>
                  <a:pt x="0" y="0"/>
                </a:moveTo>
                <a:lnTo>
                  <a:pt x="3927238" y="0"/>
                </a:lnTo>
                <a:lnTo>
                  <a:pt x="3927238" y="2036345"/>
                </a:lnTo>
                <a:lnTo>
                  <a:pt x="0" y="2036345"/>
                </a:lnTo>
                <a:lnTo>
                  <a:pt x="0" y="0"/>
                </a:lnTo>
                <a:close/>
              </a:path>
            </a:pathLst>
          </a:custGeom>
          <a:blipFill>
            <a:blip r:embed="rId12"/>
            <a:stretch>
              <a:fillRect l="0" t="0" r="0" b="0"/>
            </a:stretch>
          </a:blipFill>
        </p:spPr>
      </p:sp>
      <p:sp>
        <p:nvSpPr>
          <p:cNvPr name="TextBox 24" id="24"/>
          <p:cNvSpPr txBox="true"/>
          <p:nvPr/>
        </p:nvSpPr>
        <p:spPr>
          <a:xfrm rot="0">
            <a:off x="634900" y="1466592"/>
            <a:ext cx="9384002" cy="1308100"/>
          </a:xfrm>
          <a:prstGeom prst="rect">
            <a:avLst/>
          </a:prstGeom>
        </p:spPr>
        <p:txBody>
          <a:bodyPr anchor="t" rtlCol="false" tIns="0" lIns="0" bIns="0" rIns="0">
            <a:spAutoFit/>
          </a:bodyPr>
          <a:lstStyle/>
          <a:p>
            <a:pPr algn="just">
              <a:lnSpc>
                <a:spcPts val="3500"/>
              </a:lnSpc>
            </a:pPr>
            <a:r>
              <a:rPr lang="en-US" b="true" sz="2500">
                <a:solidFill>
                  <a:srgbClr val="333652"/>
                </a:solidFill>
                <a:latin typeface="Sarabun Semi-Bold"/>
                <a:ea typeface="Sarabun Semi-Bold"/>
                <a:cs typeface="Sarabun Semi-Bold"/>
                <a:sym typeface="Sarabun Semi-Bold"/>
              </a:rPr>
              <a:t>I</a:t>
            </a:r>
            <a:r>
              <a:rPr lang="en-US" b="true" sz="2500">
                <a:solidFill>
                  <a:srgbClr val="333652"/>
                </a:solidFill>
                <a:latin typeface="Sarabun Semi-Bold"/>
                <a:ea typeface="Sarabun Semi-Bold"/>
                <a:cs typeface="Sarabun Semi-Bold"/>
                <a:sym typeface="Sarabun Semi-Bold"/>
              </a:rPr>
              <a:t>nput:</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Puzzle size (3 for 8-puzzle, 4 for 15-puzzle)</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Start state and goal state, read from input files in .txt fomat.</a:t>
            </a:r>
          </a:p>
        </p:txBody>
      </p:sp>
      <p:sp>
        <p:nvSpPr>
          <p:cNvPr name="TextBox 25" id="25"/>
          <p:cNvSpPr txBox="true"/>
          <p:nvPr/>
        </p:nvSpPr>
        <p:spPr>
          <a:xfrm rot="0">
            <a:off x="2944308" y="393050"/>
            <a:ext cx="7640663" cy="1082676"/>
          </a:xfrm>
          <a:prstGeom prst="rect">
            <a:avLst/>
          </a:prstGeom>
        </p:spPr>
        <p:txBody>
          <a:bodyPr anchor="t" rtlCol="false" tIns="0" lIns="0" bIns="0" rIns="0">
            <a:spAutoFit/>
          </a:bodyPr>
          <a:lstStyle/>
          <a:p>
            <a:pPr algn="ctr">
              <a:lnSpc>
                <a:spcPts val="6400"/>
              </a:lnSpc>
            </a:pPr>
            <a:r>
              <a:rPr lang="en-US" b="true" sz="8000">
                <a:solidFill>
                  <a:srgbClr val="333652"/>
                </a:solidFill>
                <a:latin typeface="ITC Bauhaus Bold"/>
                <a:ea typeface="ITC Bauhaus Bold"/>
                <a:cs typeface="ITC Bauhaus Bold"/>
                <a:sym typeface="ITC Bauhaus Bold"/>
              </a:rPr>
              <a:t>INPUT &amp; OUTPUT</a:t>
            </a:r>
          </a:p>
        </p:txBody>
      </p:sp>
      <p:sp>
        <p:nvSpPr>
          <p:cNvPr name="AutoShape 26" id="26"/>
          <p:cNvSpPr/>
          <p:nvPr/>
        </p:nvSpPr>
        <p:spPr>
          <a:xfrm>
            <a:off x="4846774" y="4075163"/>
            <a:ext cx="1600363" cy="1127119"/>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393344" y="2682618"/>
            <a:ext cx="14717112" cy="174625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R</a:t>
            </a:r>
            <a:r>
              <a:rPr lang="en-US" b="true" sz="2500" i="true" u="sng">
                <a:solidFill>
                  <a:srgbClr val="333652"/>
                </a:solidFill>
                <a:latin typeface="Sarabun Semi-Bold Italics"/>
                <a:ea typeface="Sarabun Semi-Bold Italics"/>
                <a:cs typeface="Sarabun Semi-Bold Italics"/>
                <a:sym typeface="Sarabun Semi-Bold Italics"/>
              </a:rPr>
              <a:t>esults: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Successfully implemented Depth-Limited Search to solve both 8-puzzle and 15-puzzle problems.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Handled dynamic inputs for puzzle size, start and goal states, and depth limit.</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Generated and recorded all intermediate steps and final output states for each puzzle.</a:t>
            </a:r>
          </a:p>
        </p:txBody>
      </p:sp>
      <p:sp>
        <p:nvSpPr>
          <p:cNvPr name="TextBox 18" id="18"/>
          <p:cNvSpPr txBox="true"/>
          <p:nvPr/>
        </p:nvSpPr>
        <p:spPr>
          <a:xfrm rot="0">
            <a:off x="496732" y="1657092"/>
            <a:ext cx="14016222" cy="1082676"/>
          </a:xfrm>
          <a:prstGeom prst="rect">
            <a:avLst/>
          </a:prstGeom>
        </p:spPr>
        <p:txBody>
          <a:bodyPr anchor="t" rtlCol="false" tIns="0" lIns="0" bIns="0" rIns="0">
            <a:spAutoFit/>
          </a:bodyPr>
          <a:lstStyle/>
          <a:p>
            <a:pPr algn="l">
              <a:lnSpc>
                <a:spcPts val="6400"/>
              </a:lnSpc>
            </a:pPr>
            <a:r>
              <a:rPr lang="en-US" b="true" sz="8000">
                <a:solidFill>
                  <a:srgbClr val="333652"/>
                </a:solidFill>
                <a:latin typeface="ITC Bauhaus Bold"/>
                <a:ea typeface="ITC Bauhaus Bold"/>
                <a:cs typeface="ITC Bauhaus Bold"/>
                <a:sym typeface="ITC Bauhaus Bold"/>
              </a:rPr>
              <a:t>ACHIEVEM</a:t>
            </a:r>
            <a:r>
              <a:rPr lang="en-US" b="true" sz="8000">
                <a:solidFill>
                  <a:srgbClr val="333652"/>
                </a:solidFill>
                <a:latin typeface="ITC Bauhaus Bold"/>
                <a:ea typeface="ITC Bauhaus Bold"/>
                <a:cs typeface="ITC Bauhaus Bold"/>
                <a:sym typeface="ITC Bauhaus Bold"/>
              </a:rPr>
              <a:t>ENTS &amp; CONCLUSION</a:t>
            </a:r>
          </a:p>
        </p:txBody>
      </p:sp>
      <p:sp>
        <p:nvSpPr>
          <p:cNvPr name="TextBox 19" id="19"/>
          <p:cNvSpPr txBox="true"/>
          <p:nvPr/>
        </p:nvSpPr>
        <p:spPr>
          <a:xfrm rot="0">
            <a:off x="5096647" y="7259445"/>
            <a:ext cx="11776453" cy="262255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Learning:</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The assignment demonstrated the effectiveness of Depth-Limited Search for n-puzzle problems.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Gained practical experience in recursive search, state management, and output tracking.</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The approach can be extended to other combinatorial search problems in AI.</a:t>
            </a:r>
          </a:p>
        </p:txBody>
      </p:sp>
      <p:sp>
        <p:nvSpPr>
          <p:cNvPr name="TextBox 20" id="20"/>
          <p:cNvSpPr txBox="true"/>
          <p:nvPr/>
        </p:nvSpPr>
        <p:spPr>
          <a:xfrm rot="0">
            <a:off x="2583525" y="4751195"/>
            <a:ext cx="14016514" cy="218440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Challenges: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Time Management</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Managing large state spaces, especially for the 15-puzzle.</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Ensuring efficient move generation and avoiding repeated states.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Handling cases where no solution exists within the given depth limit.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15705" y="715024"/>
            <a:ext cx="10950997" cy="1416686"/>
          </a:xfrm>
          <a:prstGeom prst="rect">
            <a:avLst/>
          </a:prstGeom>
        </p:spPr>
        <p:txBody>
          <a:bodyPr anchor="t" rtlCol="false" tIns="0" lIns="0" bIns="0" rIns="0">
            <a:spAutoFit/>
          </a:bodyPr>
          <a:lstStyle/>
          <a:p>
            <a:pPr algn="l">
              <a:lnSpc>
                <a:spcPts val="6400"/>
              </a:lnSpc>
            </a:pPr>
            <a:r>
              <a:rPr lang="en-US" sz="8000" b="true">
                <a:solidFill>
                  <a:srgbClr val="111213"/>
                </a:solidFill>
                <a:latin typeface="ITC Bauhaus Bold"/>
                <a:ea typeface="ITC Bauhaus Bold"/>
                <a:cs typeface="ITC Bauhaus Bold"/>
                <a:sym typeface="ITC Bauhaus Bold"/>
              </a:rPr>
              <a:t>DAY 5 ASSIGNMENT 5</a:t>
            </a:r>
          </a:p>
          <a:p>
            <a:pPr algn="l">
              <a:lnSpc>
                <a:spcPts val="1920"/>
              </a:lnSpc>
            </a:pPr>
          </a:p>
          <a:p>
            <a:pPr algn="l">
              <a:lnSpc>
                <a:spcPts val="1920"/>
              </a:lnSpc>
            </a:pPr>
            <a:r>
              <a:rPr lang="en-US" b="true" sz="2400">
                <a:solidFill>
                  <a:srgbClr val="111213"/>
                </a:solidFill>
                <a:latin typeface="Open Sans Bold"/>
                <a:ea typeface="Open Sans Bold"/>
                <a:cs typeface="Open Sans Bold"/>
                <a:sym typeface="Open Sans Bold"/>
              </a:rPr>
              <a:t>DATE: 28.08.2025</a:t>
            </a:r>
          </a:p>
        </p:txBody>
      </p:sp>
      <p:sp>
        <p:nvSpPr>
          <p:cNvPr name="TextBox 7" id="7"/>
          <p:cNvSpPr txBox="true"/>
          <p:nvPr/>
        </p:nvSpPr>
        <p:spPr>
          <a:xfrm rot="0">
            <a:off x="1431717" y="2287337"/>
            <a:ext cx="13782126" cy="2775130"/>
          </a:xfrm>
          <a:prstGeom prst="rect">
            <a:avLst/>
          </a:prstGeom>
        </p:spPr>
        <p:txBody>
          <a:bodyPr anchor="t" rtlCol="false" tIns="0" lIns="0" bIns="0" rIns="0">
            <a:spAutoFit/>
          </a:bodyPr>
          <a:lstStyle/>
          <a:p>
            <a:pPr algn="just">
              <a:lnSpc>
                <a:spcPts val="3666"/>
              </a:lnSpc>
            </a:pPr>
            <a:r>
              <a:rPr lang="en-US" sz="2619" b="true">
                <a:solidFill>
                  <a:srgbClr val="111213"/>
                </a:solidFill>
                <a:latin typeface="Sarabun Semi-Bold"/>
                <a:ea typeface="Sarabun Semi-Bold"/>
                <a:cs typeface="Sarabun Semi-Bold"/>
                <a:sym typeface="Sarabun Semi-Bold"/>
              </a:rPr>
              <a:t>Question:</a:t>
            </a:r>
          </a:p>
          <a:p>
            <a:pPr algn="just">
              <a:lnSpc>
                <a:spcPts val="3666"/>
              </a:lnSpc>
            </a:pPr>
            <a:r>
              <a:rPr lang="en-US" b="true" sz="2619">
                <a:solidFill>
                  <a:srgbClr val="111213"/>
                </a:solidFill>
                <a:latin typeface="Sarabun Semi-Bold"/>
                <a:ea typeface="Sarabun Semi-Bold"/>
                <a:cs typeface="Sarabun Semi-Bold"/>
                <a:sym typeface="Sarabun Semi-Bold"/>
              </a:rPr>
              <a:t>"Use various AI search algorithms—Breadth-First Search (BFS), Depth-First Search (DFS), Depth-Limited Search (DLS), Iterative Deepening Search (IDS), Iterative Local Search (ILS), and Uniform Cost Search (UCS)—to solve the modified Missionaries and Carnivals problem. The task involves fin</a:t>
            </a:r>
            <a:r>
              <a:rPr lang="en-US" b="true" sz="2619" u="none">
                <a:solidFill>
                  <a:srgbClr val="111213"/>
                </a:solidFill>
                <a:latin typeface="Sarabun Semi-Bold"/>
                <a:ea typeface="Sarabun Semi-Bold"/>
                <a:cs typeface="Sarabun Semi-Bold"/>
                <a:sym typeface="Sarabun Semi-Bold"/>
              </a:rPr>
              <a:t>d</a:t>
            </a:r>
            <a:r>
              <a:rPr lang="en-US" b="true" sz="2619">
                <a:solidFill>
                  <a:srgbClr val="111213"/>
                </a:solidFill>
                <a:latin typeface="Sarabun Semi-Bold"/>
                <a:ea typeface="Sarabun Semi-Bold"/>
                <a:cs typeface="Sarabun Semi-Bold"/>
                <a:sym typeface="Sarabun Semi-Bold"/>
              </a:rPr>
              <a:t>ing a safe sequence for a farmer, wolf, goat, and cabbage to cross a </a:t>
            </a:r>
            <a:r>
              <a:rPr lang="en-US" b="true" sz="2619" u="none">
                <a:solidFill>
                  <a:srgbClr val="111213"/>
                </a:solidFill>
                <a:latin typeface="Sarabun Semi-Bold"/>
                <a:ea typeface="Sarabun Semi-Bold"/>
                <a:cs typeface="Sarabun Semi-Bold"/>
                <a:sym typeface="Sarabun Semi-Bold"/>
              </a:rPr>
              <a:t>ri</a:t>
            </a:r>
            <a:r>
              <a:rPr lang="en-US" b="true" sz="2619">
                <a:solidFill>
                  <a:srgbClr val="111213"/>
                </a:solidFill>
                <a:latin typeface="Sarabun Semi-Bold"/>
                <a:ea typeface="Sarabun Semi-Bold"/>
                <a:cs typeface="Sarabun Semi-Bold"/>
                <a:sym typeface="Sarabun Semi-Bold"/>
              </a:rPr>
              <a:t>v</a:t>
            </a:r>
            <a:r>
              <a:rPr lang="en-US" b="true" sz="2619" u="none">
                <a:solidFill>
                  <a:srgbClr val="111213"/>
                </a:solidFill>
                <a:latin typeface="Sarabun Semi-Bold"/>
                <a:ea typeface="Sarabun Semi-Bold"/>
                <a:cs typeface="Sarabun Semi-Bold"/>
                <a:sym typeface="Sarabun Semi-Bold"/>
              </a:rPr>
              <a:t>e</a:t>
            </a:r>
            <a:r>
              <a:rPr lang="en-US" b="true" sz="2619">
                <a:solidFill>
                  <a:srgbClr val="111213"/>
                </a:solidFill>
                <a:latin typeface="Sarabun Semi-Bold"/>
                <a:ea typeface="Sarabun Semi-Bold"/>
                <a:cs typeface="Sarabun Semi-Bold"/>
                <a:sym typeface="Sarabun Semi-Bold"/>
              </a:rPr>
              <a:t>r, ensuring no unsafe pairings are left alone.”</a:t>
            </a:r>
          </a:p>
        </p:txBody>
      </p:sp>
      <p:sp>
        <p:nvSpPr>
          <p:cNvPr name="TextBox 8" id="8"/>
          <p:cNvSpPr txBox="true"/>
          <p:nvPr/>
        </p:nvSpPr>
        <p:spPr>
          <a:xfrm rot="0">
            <a:off x="3757935" y="5928474"/>
            <a:ext cx="14164725" cy="21145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Objective:</a:t>
            </a:r>
          </a:p>
          <a:p>
            <a:pPr algn="just">
              <a:lnSpc>
                <a:spcPts val="4200"/>
              </a:lnSpc>
            </a:pPr>
            <a:r>
              <a:rPr lang="en-US" b="true" sz="3000" i="true">
                <a:solidFill>
                  <a:srgbClr val="111213"/>
                </a:solidFill>
                <a:latin typeface="Sarabun Semi-Bold Italics"/>
                <a:ea typeface="Sarabun Semi-Bold Italics"/>
                <a:cs typeface="Sarabun Semi-Bold Italics"/>
                <a:sym typeface="Sarabun Semi-Bold Italics"/>
              </a:rPr>
              <a:t>To implement and compare multiple search algorithms for solving a constraint-based problem, analyze their time and memory requirements, and visualize the results using comparative plots and tables.</a:t>
            </a:r>
          </a:p>
        </p:txBody>
      </p:sp>
      <p:grpSp>
        <p:nvGrpSpPr>
          <p:cNvPr name="Group 9" id="9"/>
          <p:cNvGrpSpPr/>
          <p:nvPr/>
        </p:nvGrpSpPr>
        <p:grpSpPr>
          <a:xfrm rot="-2541810">
            <a:off x="-1054795" y="4941493"/>
            <a:ext cx="4475890" cy="8727676"/>
            <a:chOff x="0" y="0"/>
            <a:chExt cx="1178835" cy="2298647"/>
          </a:xfrm>
        </p:grpSpPr>
        <p:sp>
          <p:nvSpPr>
            <p:cNvPr name="Freeform 10" id="10"/>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1" id="11"/>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546206">
            <a:off x="15021355" y="-3240469"/>
            <a:ext cx="4475890" cy="8727676"/>
            <a:chOff x="0" y="0"/>
            <a:chExt cx="1178835" cy="2298647"/>
          </a:xfrm>
        </p:grpSpPr>
        <p:sp>
          <p:nvSpPr>
            <p:cNvPr name="Freeform 13" id="1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4" id="1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57150"/>
              <a:ext cx="3192245" cy="5593733"/>
            </a:xfrm>
            <a:prstGeom prst="rect">
              <a:avLst/>
            </a:prstGeom>
          </p:spPr>
          <p:txBody>
            <a:bodyPr anchor="ctr" rtlCol="false" tIns="50800" lIns="50800" bIns="50800" rIns="50800"/>
            <a:lstStyle/>
            <a:p>
              <a:pPr algn="just" marL="0" indent="0" lvl="0">
                <a:lnSpc>
                  <a:spcPts val="4200"/>
                </a:lnSpc>
                <a:spcBef>
                  <a:spcPct val="0"/>
                </a:spcBef>
              </a:pPr>
            </a:p>
          </p:txBody>
        </p:sp>
      </p:grpSp>
      <p:sp>
        <p:nvSpPr>
          <p:cNvPr name="TextBox 5" id="5"/>
          <p:cNvSpPr txBox="true"/>
          <p:nvPr/>
        </p:nvSpPr>
        <p:spPr>
          <a:xfrm rot="0">
            <a:off x="1790934" y="364628"/>
            <a:ext cx="11060299" cy="771290"/>
          </a:xfrm>
          <a:prstGeom prst="rect">
            <a:avLst/>
          </a:prstGeom>
        </p:spPr>
        <p:txBody>
          <a:bodyPr anchor="t" rtlCol="false" tIns="0" lIns="0" bIns="0" rIns="0">
            <a:spAutoFit/>
          </a:bodyPr>
          <a:lstStyle/>
          <a:p>
            <a:pPr algn="l">
              <a:lnSpc>
                <a:spcPts val="4646"/>
              </a:lnSpc>
            </a:pPr>
            <a:r>
              <a:rPr lang="en-US" b="true" sz="5807">
                <a:solidFill>
                  <a:srgbClr val="111213"/>
                </a:solidFill>
                <a:latin typeface="ITC Bauhaus Bold"/>
                <a:ea typeface="ITC Bauhaus Bold"/>
                <a:cs typeface="ITC Bauhaus Bold"/>
                <a:sym typeface="ITC Bauhaus Bold"/>
              </a:rPr>
              <a:t>APPROA</a:t>
            </a:r>
            <a:r>
              <a:rPr lang="en-US" b="true" sz="5807">
                <a:solidFill>
                  <a:srgbClr val="111213"/>
                </a:solidFill>
                <a:latin typeface="ITC Bauhaus Bold"/>
                <a:ea typeface="ITC Bauhaus Bold"/>
                <a:cs typeface="ITC Bauhaus Bold"/>
                <a:sym typeface="ITC Bauhaus Bold"/>
              </a:rPr>
              <a:t>CH &amp; ALGORITHMS USED</a:t>
            </a:r>
          </a:p>
        </p:txBody>
      </p:sp>
      <p:sp>
        <p:nvSpPr>
          <p:cNvPr name="TextBox 6" id="6"/>
          <p:cNvSpPr txBox="true"/>
          <p:nvPr/>
        </p:nvSpPr>
        <p:spPr>
          <a:xfrm rot="0">
            <a:off x="1197330" y="1066219"/>
            <a:ext cx="12705833" cy="4240402"/>
          </a:xfrm>
          <a:prstGeom prst="rect">
            <a:avLst/>
          </a:prstGeom>
        </p:spPr>
        <p:txBody>
          <a:bodyPr anchor="t" rtlCol="false" tIns="0" lIns="0" bIns="0" rIns="0">
            <a:spAutoFit/>
          </a:bodyPr>
          <a:lstStyle/>
          <a:p>
            <a:pPr algn="just">
              <a:lnSpc>
                <a:spcPts val="3400"/>
              </a:lnSpc>
            </a:pPr>
            <a:r>
              <a:rPr lang="en-US" b="true" sz="2428" u="sng">
                <a:solidFill>
                  <a:srgbClr val="111213"/>
                </a:solidFill>
                <a:latin typeface="Sarabun Semi-Bold"/>
                <a:ea typeface="Sarabun Semi-Bold"/>
                <a:cs typeface="Sarabun Semi-Bold"/>
                <a:sym typeface="Sarabun Semi-Bold"/>
              </a:rPr>
              <a:t>Algorithm/Technique:</a:t>
            </a:r>
          </a:p>
          <a:p>
            <a:pPr algn="just" marL="524361" indent="-262180" lvl="1">
              <a:lnSpc>
                <a:spcPts val="3400"/>
              </a:lnSpc>
              <a:buFont typeface="Arial"/>
              <a:buChar char="•"/>
            </a:pPr>
            <a:r>
              <a:rPr lang="en-US" b="true" sz="2428">
                <a:solidFill>
                  <a:srgbClr val="111213"/>
                </a:solidFill>
                <a:latin typeface="Sarabun Semi-Bold"/>
                <a:ea typeface="Sarabun Semi-Bold"/>
                <a:cs typeface="Sarabun Semi-Bold"/>
                <a:sym typeface="Sarabun Semi-Bold"/>
              </a:rPr>
              <a:t>Breadth-First Search (BFS): Explores all possible states level by level to find the shortest solution.</a:t>
            </a:r>
          </a:p>
          <a:p>
            <a:pPr algn="just" marL="524361" indent="-262180" lvl="1">
              <a:lnSpc>
                <a:spcPts val="3400"/>
              </a:lnSpc>
              <a:buFont typeface="Arial"/>
              <a:buChar char="•"/>
            </a:pPr>
            <a:r>
              <a:rPr lang="en-US" b="true" sz="2428">
                <a:solidFill>
                  <a:srgbClr val="111213"/>
                </a:solidFill>
                <a:latin typeface="Sarabun Semi-Bold"/>
                <a:ea typeface="Sarabun Semi-Bold"/>
                <a:cs typeface="Sarabun Semi-Bold"/>
                <a:sym typeface="Sarabun Semi-Bold"/>
              </a:rPr>
              <a:t>Depth-First Search (DFS): Explores each branch as far as possible before backtracking.</a:t>
            </a:r>
          </a:p>
          <a:p>
            <a:pPr algn="just" marL="524361" indent="-262180" lvl="1">
              <a:lnSpc>
                <a:spcPts val="3400"/>
              </a:lnSpc>
              <a:buFont typeface="Arial"/>
              <a:buChar char="•"/>
            </a:pPr>
            <a:r>
              <a:rPr lang="en-US" b="true" sz="2428">
                <a:solidFill>
                  <a:srgbClr val="111213"/>
                </a:solidFill>
                <a:latin typeface="Sarabun Semi-Bold"/>
                <a:ea typeface="Sarabun Semi-Bold"/>
                <a:cs typeface="Sarabun Semi-Bold"/>
                <a:sym typeface="Sarabun Semi-Bold"/>
              </a:rPr>
              <a:t>Depth-Limited Search (DLS): DFS with a specified depth limit to control exploration.</a:t>
            </a:r>
          </a:p>
          <a:p>
            <a:pPr algn="just" marL="524361" indent="-262180" lvl="1">
              <a:lnSpc>
                <a:spcPts val="3400"/>
              </a:lnSpc>
              <a:buFont typeface="Arial"/>
              <a:buChar char="•"/>
            </a:pPr>
            <a:r>
              <a:rPr lang="en-US" b="true" sz="2428">
                <a:solidFill>
                  <a:srgbClr val="111213"/>
                </a:solidFill>
                <a:latin typeface="Sarabun Semi-Bold"/>
                <a:ea typeface="Sarabun Semi-Bold"/>
                <a:cs typeface="Sarabun Semi-Bold"/>
                <a:sym typeface="Sarabun Semi-Bold"/>
              </a:rPr>
              <a:t>Iterative Deepening Search (IDS): Repeatedly applies DLS with increasing depth limits for optimality.</a:t>
            </a:r>
          </a:p>
          <a:p>
            <a:pPr algn="just" marL="524361" indent="-262180" lvl="1">
              <a:lnSpc>
                <a:spcPts val="3400"/>
              </a:lnSpc>
              <a:buFont typeface="Arial"/>
              <a:buChar char="•"/>
            </a:pPr>
            <a:r>
              <a:rPr lang="en-US" b="true" sz="2428">
                <a:solidFill>
                  <a:srgbClr val="111213"/>
                </a:solidFill>
                <a:latin typeface="Sarabun Semi-Bold"/>
                <a:ea typeface="Sarabun Semi-Bold"/>
                <a:cs typeface="Sarabun Semi-Bold"/>
                <a:sym typeface="Sarabun Semi-Bold"/>
              </a:rPr>
              <a:t>Iterative Local Search (ILS): Uses randomized restarts to escape local optima and find better solutions.</a:t>
            </a:r>
          </a:p>
          <a:p>
            <a:pPr algn="just" marL="524361" indent="-262180" lvl="1">
              <a:lnSpc>
                <a:spcPts val="3400"/>
              </a:lnSpc>
              <a:buFont typeface="Arial"/>
              <a:buChar char="•"/>
            </a:pPr>
            <a:r>
              <a:rPr lang="en-US" b="true" sz="2428">
                <a:solidFill>
                  <a:srgbClr val="111213"/>
                </a:solidFill>
                <a:latin typeface="Sarabun Semi-Bold"/>
                <a:ea typeface="Sarabun Semi-Bold"/>
                <a:cs typeface="Sarabun Semi-Bold"/>
                <a:sym typeface="Sarabun Semi-Bold"/>
              </a:rPr>
              <a:t>Uniform Cost Search (UCS): Expands the least-cost node first, considering step costs.</a:t>
            </a:r>
          </a:p>
        </p:txBody>
      </p:sp>
      <p:grpSp>
        <p:nvGrpSpPr>
          <p:cNvPr name="Group 7" id="7"/>
          <p:cNvGrpSpPr/>
          <p:nvPr/>
        </p:nvGrpSpPr>
        <p:grpSpPr>
          <a:xfrm rot="-2541810">
            <a:off x="-1054795" y="4941493"/>
            <a:ext cx="4475890" cy="8727676"/>
            <a:chOff x="0" y="0"/>
            <a:chExt cx="1178835" cy="2298647"/>
          </a:xfrm>
        </p:grpSpPr>
        <p:sp>
          <p:nvSpPr>
            <p:cNvPr name="Freeform 8" id="8"/>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9" id="9"/>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546206">
            <a:off x="15021355" y="-3240469"/>
            <a:ext cx="4475890" cy="8727676"/>
            <a:chOff x="0" y="0"/>
            <a:chExt cx="1178835" cy="2298647"/>
          </a:xfrm>
        </p:grpSpPr>
        <p:sp>
          <p:nvSpPr>
            <p:cNvPr name="Freeform 11" id="11"/>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2" id="12"/>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3686788" y="5431051"/>
            <a:ext cx="12680130" cy="2516814"/>
          </a:xfrm>
          <a:prstGeom prst="rect">
            <a:avLst/>
          </a:prstGeom>
        </p:spPr>
        <p:txBody>
          <a:bodyPr anchor="t" rtlCol="false" tIns="0" lIns="0" bIns="0" rIns="0">
            <a:spAutoFit/>
          </a:bodyPr>
          <a:lstStyle/>
          <a:p>
            <a:pPr algn="just">
              <a:lnSpc>
                <a:spcPts val="3319"/>
              </a:lnSpc>
            </a:pPr>
            <a:r>
              <a:rPr lang="en-US" sz="2371" b="true">
                <a:solidFill>
                  <a:srgbClr val="111213"/>
                </a:solidFill>
                <a:latin typeface="Sarabun Semi-Bold"/>
                <a:ea typeface="Sarabun Semi-Bold"/>
                <a:cs typeface="Sarabun Semi-Bold"/>
                <a:sym typeface="Sarabun Semi-Bold"/>
              </a:rPr>
              <a:t>Approach:</a:t>
            </a:r>
          </a:p>
          <a:p>
            <a:pPr algn="just" marL="511906" indent="-255953" lvl="1">
              <a:lnSpc>
                <a:spcPts val="3319"/>
              </a:lnSpc>
              <a:buFont typeface="Arial"/>
              <a:buChar char="•"/>
            </a:pPr>
            <a:r>
              <a:rPr lang="en-US" b="true" sz="2371">
                <a:solidFill>
                  <a:srgbClr val="111213"/>
                </a:solidFill>
                <a:latin typeface="Sarabun Semi-Bold"/>
                <a:ea typeface="Sarabun Semi-Bold"/>
                <a:cs typeface="Sarabun Semi-Bold"/>
                <a:sym typeface="Sarabun Semi-Bold"/>
              </a:rPr>
              <a:t>Represent the problem state as positions of the farmer, wolf, goat, cabbage, and boat.</a:t>
            </a:r>
          </a:p>
          <a:p>
            <a:pPr algn="just" marL="511906" indent="-255953" lvl="1">
              <a:lnSpc>
                <a:spcPts val="3319"/>
              </a:lnSpc>
              <a:buFont typeface="Arial"/>
              <a:buChar char="•"/>
            </a:pPr>
            <a:r>
              <a:rPr lang="en-US" b="true" sz="2371">
                <a:solidFill>
                  <a:srgbClr val="111213"/>
                </a:solidFill>
                <a:latin typeface="Sarabun Semi-Bold"/>
                <a:ea typeface="Sarabun Semi-Bold"/>
                <a:cs typeface="Sarabun Semi-Bold"/>
                <a:sym typeface="Sarabun Semi-Bold"/>
              </a:rPr>
              <a:t>Define valid moves and constraints to prevent unsafe pairings.</a:t>
            </a:r>
          </a:p>
          <a:p>
            <a:pPr algn="just" marL="511906" indent="-255953" lvl="1">
              <a:lnSpc>
                <a:spcPts val="3319"/>
              </a:lnSpc>
              <a:buFont typeface="Arial"/>
              <a:buChar char="•"/>
            </a:pPr>
            <a:r>
              <a:rPr lang="en-US" b="true" sz="2371">
                <a:solidFill>
                  <a:srgbClr val="111213"/>
                </a:solidFill>
                <a:latin typeface="Sarabun Semi-Bold"/>
                <a:ea typeface="Sarabun Semi-Bold"/>
                <a:cs typeface="Sarabun Semi-Bold"/>
                <a:sym typeface="Sarabun Semi-Bold"/>
              </a:rPr>
              <a:t>Apply each</a:t>
            </a:r>
            <a:r>
              <a:rPr lang="en-US" b="true" sz="2371">
                <a:solidFill>
                  <a:srgbClr val="111213"/>
                </a:solidFill>
                <a:latin typeface="Sarabun Semi-Bold"/>
                <a:ea typeface="Sarabun Semi-Bold"/>
                <a:cs typeface="Sarabun Semi-Bold"/>
                <a:sym typeface="Sarabun Semi-Bold"/>
              </a:rPr>
              <a:t> algorithm to find a safe sequence of crossings.</a:t>
            </a:r>
          </a:p>
          <a:p>
            <a:pPr algn="just" marL="511906" indent="-255953" lvl="1">
              <a:lnSpc>
                <a:spcPts val="3319"/>
              </a:lnSpc>
              <a:buFont typeface="Arial"/>
              <a:buChar char="•"/>
            </a:pPr>
            <a:r>
              <a:rPr lang="en-US" b="true" sz="2371">
                <a:solidFill>
                  <a:srgbClr val="111213"/>
                </a:solidFill>
                <a:latin typeface="Sarabun Semi-Bold"/>
                <a:ea typeface="Sarabun Semi-Bold"/>
                <a:cs typeface="Sarabun Semi-Bold"/>
                <a:sym typeface="Sarabun Semi-Bold"/>
              </a:rPr>
              <a:t>Record time and memory usage for each run.</a:t>
            </a:r>
          </a:p>
          <a:p>
            <a:pPr algn="just" marL="511906" indent="-255953" lvl="1">
              <a:lnSpc>
                <a:spcPts val="3319"/>
              </a:lnSpc>
              <a:buFont typeface="Arial"/>
              <a:buChar char="•"/>
            </a:pPr>
            <a:r>
              <a:rPr lang="en-US" b="true" sz="2371">
                <a:solidFill>
                  <a:srgbClr val="111213"/>
                </a:solidFill>
                <a:latin typeface="Sarabun Semi-Bold"/>
                <a:ea typeface="Sarabun Semi-Bold"/>
                <a:cs typeface="Sarabun Semi-Bold"/>
                <a:sym typeface="Sarabun Semi-Bold"/>
              </a:rPr>
              <a:t>Compare algorithm performance using tables and plots.</a:t>
            </a:r>
          </a:p>
        </p:txBody>
      </p:sp>
      <p:sp>
        <p:nvSpPr>
          <p:cNvPr name="TextBox 20" id="20"/>
          <p:cNvSpPr txBox="true"/>
          <p:nvPr/>
        </p:nvSpPr>
        <p:spPr>
          <a:xfrm rot="0">
            <a:off x="6254475" y="8136456"/>
            <a:ext cx="8717305" cy="1934809"/>
          </a:xfrm>
          <a:prstGeom prst="rect">
            <a:avLst/>
          </a:prstGeom>
        </p:spPr>
        <p:txBody>
          <a:bodyPr anchor="t" rtlCol="false" tIns="0" lIns="0" bIns="0" rIns="0">
            <a:spAutoFit/>
          </a:bodyPr>
          <a:lstStyle/>
          <a:p>
            <a:pPr algn="just">
              <a:lnSpc>
                <a:spcPts val="3081"/>
              </a:lnSpc>
            </a:pPr>
            <a:r>
              <a:rPr lang="en-US" b="true" sz="2201" u="sng">
                <a:solidFill>
                  <a:srgbClr val="111213"/>
                </a:solidFill>
                <a:latin typeface="Sarabun Semi-Bold"/>
                <a:ea typeface="Sarabun Semi-Bold"/>
                <a:cs typeface="Sarabun Semi-Bold"/>
                <a:sym typeface="Sarabun Semi-Bold"/>
              </a:rPr>
              <a:t>Technique:</a:t>
            </a:r>
          </a:p>
          <a:p>
            <a:pPr algn="just" marL="475285" indent="-237643" lvl="1">
              <a:lnSpc>
                <a:spcPts val="3081"/>
              </a:lnSpc>
              <a:buFont typeface="Arial"/>
              <a:buChar char="•"/>
            </a:pPr>
            <a:r>
              <a:rPr lang="en-US" b="true" sz="2201">
                <a:solidFill>
                  <a:srgbClr val="111213"/>
                </a:solidFill>
                <a:latin typeface="Sarabun Semi-Bold"/>
                <a:ea typeface="Sarabun Semi-Bold"/>
                <a:cs typeface="Sarabun Semi-Bold"/>
                <a:sym typeface="Sarabun Semi-Bold"/>
              </a:rPr>
              <a:t>St</a:t>
            </a:r>
            <a:r>
              <a:rPr lang="en-US" b="true" sz="2201">
                <a:solidFill>
                  <a:srgbClr val="111213"/>
                </a:solidFill>
                <a:latin typeface="Sarabun Semi-Bold"/>
                <a:ea typeface="Sarabun Semi-Bold"/>
                <a:cs typeface="Sarabun Semi-Bold"/>
                <a:sym typeface="Sarabun Semi-Bold"/>
              </a:rPr>
              <a:t>ate space representation</a:t>
            </a:r>
          </a:p>
          <a:p>
            <a:pPr algn="just" marL="475285" indent="-237643" lvl="1">
              <a:lnSpc>
                <a:spcPts val="3081"/>
              </a:lnSpc>
              <a:buFont typeface="Arial"/>
              <a:buChar char="•"/>
            </a:pPr>
            <a:r>
              <a:rPr lang="en-US" b="true" sz="2201">
                <a:solidFill>
                  <a:srgbClr val="111213"/>
                </a:solidFill>
                <a:latin typeface="Sarabun Semi-Bold"/>
                <a:ea typeface="Sarabun Semi-Bold"/>
                <a:cs typeface="Sarabun Semi-Bold"/>
                <a:sym typeface="Sarabun Semi-Bold"/>
              </a:rPr>
              <a:t>Constraint checking</a:t>
            </a:r>
          </a:p>
          <a:p>
            <a:pPr algn="just" marL="475285" indent="-237643" lvl="1">
              <a:lnSpc>
                <a:spcPts val="3081"/>
              </a:lnSpc>
              <a:buFont typeface="Arial"/>
              <a:buChar char="•"/>
            </a:pPr>
            <a:r>
              <a:rPr lang="en-US" b="true" sz="2201">
                <a:solidFill>
                  <a:srgbClr val="111213"/>
                </a:solidFill>
                <a:latin typeface="Sarabun Semi-Bold"/>
                <a:ea typeface="Sarabun Semi-Bold"/>
                <a:cs typeface="Sarabun Semi-Bold"/>
                <a:sym typeface="Sarabun Semi-Bold"/>
              </a:rPr>
              <a:t>Search tree/graph traversal</a:t>
            </a:r>
          </a:p>
          <a:p>
            <a:pPr algn="just" marL="475285" indent="-237643" lvl="1">
              <a:lnSpc>
                <a:spcPts val="3081"/>
              </a:lnSpc>
              <a:buFont typeface="Arial"/>
              <a:buChar char="•"/>
            </a:pPr>
            <a:r>
              <a:rPr lang="en-US" b="true" sz="2201">
                <a:solidFill>
                  <a:srgbClr val="111213"/>
                </a:solidFill>
                <a:latin typeface="Sarabun Semi-Bold"/>
                <a:ea typeface="Sarabun Semi-Bold"/>
                <a:cs typeface="Sarabun Semi-Bold"/>
                <a:sym typeface="Sarabun Semi-Bold"/>
              </a:rPr>
              <a:t>Performance measurement and visualization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221468" y="410404"/>
            <a:ext cx="10355839" cy="1065322"/>
          </a:xfrm>
          <a:prstGeom prst="rect">
            <a:avLst/>
          </a:prstGeom>
        </p:spPr>
        <p:txBody>
          <a:bodyPr anchor="t" rtlCol="false" tIns="0" lIns="0" bIns="0" rIns="0">
            <a:spAutoFit/>
          </a:bodyPr>
          <a:lstStyle/>
          <a:p>
            <a:pPr algn="l">
              <a:lnSpc>
                <a:spcPts val="6426"/>
              </a:lnSpc>
            </a:pPr>
            <a:r>
              <a:rPr lang="en-US" b="true" sz="8033">
                <a:solidFill>
                  <a:srgbClr val="111213"/>
                </a:solidFill>
                <a:latin typeface="ITC Bauhaus Bold"/>
                <a:ea typeface="ITC Bauhaus Bold"/>
                <a:cs typeface="ITC Bauhaus Bold"/>
                <a:sym typeface="ITC Bauhaus Bold"/>
              </a:rPr>
              <a:t>PROCESS &amp; METHODS</a:t>
            </a:r>
          </a:p>
        </p:txBody>
      </p:sp>
      <p:sp>
        <p:nvSpPr>
          <p:cNvPr name="Freeform 17" id="17"/>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821735" y="1623123"/>
            <a:ext cx="11841298" cy="1207035"/>
          </a:xfrm>
          <a:prstGeom prst="rect">
            <a:avLst/>
          </a:prstGeom>
        </p:spPr>
        <p:txBody>
          <a:bodyPr anchor="t" rtlCol="false" tIns="0" lIns="0" bIns="0" rIns="0">
            <a:spAutoFit/>
          </a:bodyPr>
          <a:lstStyle/>
          <a:p>
            <a:pPr algn="just">
              <a:lnSpc>
                <a:spcPts val="3295"/>
              </a:lnSpc>
            </a:pPr>
            <a:r>
              <a:rPr lang="en-US" b="true" sz="2353">
                <a:solidFill>
                  <a:srgbClr val="111213"/>
                </a:solidFill>
                <a:latin typeface="Sarabun Semi-Bold"/>
                <a:ea typeface="Sarabun Semi-Bold"/>
                <a:cs typeface="Sarabun Semi-Bold"/>
                <a:sym typeface="Sarabun Semi-Bold"/>
              </a:rPr>
              <a:t>Step 1: Input Preparation</a:t>
            </a:r>
          </a:p>
          <a:p>
            <a:pPr algn="just" marL="508211" indent="-254106" lvl="1">
              <a:lnSpc>
                <a:spcPts val="3295"/>
              </a:lnSpc>
              <a:buFont typeface="Arial"/>
              <a:buChar char="•"/>
            </a:pPr>
            <a:r>
              <a:rPr lang="en-US" b="true" sz="2353">
                <a:solidFill>
                  <a:srgbClr val="111213"/>
                </a:solidFill>
                <a:latin typeface="Sarabun Semi-Bold"/>
                <a:ea typeface="Sarabun Semi-Bold"/>
                <a:cs typeface="Sarabun Semi-Bold"/>
                <a:sym typeface="Sarabun Semi-Bold"/>
              </a:rPr>
              <a:t>Define initial and goal states for all characters (farmer, wolf, goat, cabbage, boat).</a:t>
            </a:r>
          </a:p>
          <a:p>
            <a:pPr algn="just" marL="508211" indent="-254106" lvl="1">
              <a:lnSpc>
                <a:spcPts val="3295"/>
              </a:lnSpc>
              <a:buFont typeface="Arial"/>
              <a:buChar char="•"/>
            </a:pPr>
            <a:r>
              <a:rPr lang="en-US" b="true" sz="2353">
                <a:solidFill>
                  <a:srgbClr val="111213"/>
                </a:solidFill>
                <a:latin typeface="Sarabun Semi-Bold"/>
                <a:ea typeface="Sarabun Semi-Bold"/>
                <a:cs typeface="Sarabun Semi-Bold"/>
                <a:sym typeface="Sarabun Semi-Bold"/>
              </a:rPr>
              <a:t>Prepare separate input files for each algorithm with required parameters.</a:t>
            </a:r>
          </a:p>
        </p:txBody>
      </p:sp>
      <p:sp>
        <p:nvSpPr>
          <p:cNvPr name="TextBox 19" id="19"/>
          <p:cNvSpPr txBox="true"/>
          <p:nvPr/>
        </p:nvSpPr>
        <p:spPr>
          <a:xfrm rot="0">
            <a:off x="5620487" y="8147005"/>
            <a:ext cx="8988647" cy="1217112"/>
          </a:xfrm>
          <a:prstGeom prst="rect">
            <a:avLst/>
          </a:prstGeom>
        </p:spPr>
        <p:txBody>
          <a:bodyPr anchor="t" rtlCol="false" tIns="0" lIns="0" bIns="0" rIns="0">
            <a:spAutoFit/>
          </a:bodyPr>
          <a:lstStyle/>
          <a:p>
            <a:pPr algn="just">
              <a:lnSpc>
                <a:spcPts val="3265"/>
              </a:lnSpc>
            </a:pPr>
            <a:r>
              <a:rPr lang="en-US" b="true" sz="2332">
                <a:solidFill>
                  <a:srgbClr val="111213"/>
                </a:solidFill>
                <a:latin typeface="Sarabun Semi-Bold"/>
                <a:ea typeface="Sarabun Semi-Bold"/>
                <a:cs typeface="Sarabun Semi-Bold"/>
                <a:sym typeface="Sarabun Semi-Bold"/>
              </a:rPr>
              <a:t>Step 6: Output and Visualization</a:t>
            </a:r>
          </a:p>
          <a:p>
            <a:pPr algn="just" marL="503522" indent="-251761" lvl="1">
              <a:lnSpc>
                <a:spcPts val="3265"/>
              </a:lnSpc>
              <a:buFont typeface="Arial"/>
              <a:buChar char="•"/>
            </a:pPr>
            <a:r>
              <a:rPr lang="en-US" b="true" sz="2332">
                <a:solidFill>
                  <a:srgbClr val="111213"/>
                </a:solidFill>
                <a:latin typeface="Sarabun Semi-Bold"/>
                <a:ea typeface="Sarabun Semi-Bold"/>
                <a:cs typeface="Sarabun Semi-Bold"/>
                <a:sym typeface="Sarabun Semi-Bold"/>
              </a:rPr>
              <a:t>Save solution steps and performance data to output files.</a:t>
            </a:r>
          </a:p>
          <a:p>
            <a:pPr algn="just" marL="503522" indent="-251761" lvl="1">
              <a:lnSpc>
                <a:spcPts val="3265"/>
              </a:lnSpc>
              <a:buFont typeface="Arial"/>
              <a:buChar char="•"/>
            </a:pPr>
            <a:r>
              <a:rPr lang="en-US" b="true" sz="2332">
                <a:solidFill>
                  <a:srgbClr val="111213"/>
                </a:solidFill>
                <a:latin typeface="Sarabun Semi-Bold"/>
                <a:ea typeface="Sarabun Semi-Bold"/>
                <a:cs typeface="Sarabun Semi-Bold"/>
                <a:sym typeface="Sarabun Semi-Bold"/>
              </a:rPr>
              <a:t>Create tables and plots to compare algorithm efficiency.</a:t>
            </a:r>
          </a:p>
        </p:txBody>
      </p:sp>
      <p:sp>
        <p:nvSpPr>
          <p:cNvPr name="TextBox 20" id="20"/>
          <p:cNvSpPr txBox="true"/>
          <p:nvPr/>
        </p:nvSpPr>
        <p:spPr>
          <a:xfrm rot="0">
            <a:off x="4252494" y="6990825"/>
            <a:ext cx="11899763" cy="825231"/>
          </a:xfrm>
          <a:prstGeom prst="rect">
            <a:avLst/>
          </a:prstGeom>
        </p:spPr>
        <p:txBody>
          <a:bodyPr anchor="t" rtlCol="false" tIns="0" lIns="0" bIns="0" rIns="0">
            <a:spAutoFit/>
          </a:bodyPr>
          <a:lstStyle/>
          <a:p>
            <a:pPr algn="just">
              <a:lnSpc>
                <a:spcPts val="3339"/>
              </a:lnSpc>
            </a:pPr>
            <a:r>
              <a:rPr lang="en-US" b="true" sz="2385">
                <a:solidFill>
                  <a:srgbClr val="111213"/>
                </a:solidFill>
                <a:latin typeface="Sarabun Semi-Bold"/>
                <a:ea typeface="Sarabun Semi-Bold"/>
                <a:cs typeface="Sarabun Semi-Bold"/>
                <a:sym typeface="Sarabun Semi-Bold"/>
              </a:rPr>
              <a:t>Step 5: </a:t>
            </a:r>
            <a:r>
              <a:rPr lang="en-US" b="true" sz="2385">
                <a:solidFill>
                  <a:srgbClr val="111213"/>
                </a:solidFill>
                <a:latin typeface="Sarabun Semi-Bold"/>
                <a:ea typeface="Sarabun Semi-Bold"/>
                <a:cs typeface="Sarabun Semi-Bold"/>
                <a:sym typeface="Sarabun Semi-Bold"/>
              </a:rPr>
              <a:t>Performance Measurement</a:t>
            </a:r>
          </a:p>
          <a:p>
            <a:pPr algn="just" marL="515051" indent="-257526" lvl="1">
              <a:lnSpc>
                <a:spcPts val="3339"/>
              </a:lnSpc>
              <a:buFont typeface="Arial"/>
              <a:buChar char="•"/>
            </a:pPr>
            <a:r>
              <a:rPr lang="en-US" b="true" sz="2385">
                <a:solidFill>
                  <a:srgbClr val="111213"/>
                </a:solidFill>
                <a:latin typeface="Sarabun Semi-Bold"/>
                <a:ea typeface="Sarabun Semi-Bold"/>
                <a:cs typeface="Sarabun Semi-Bold"/>
                <a:sym typeface="Sarabun Semi-Bold"/>
              </a:rPr>
              <a:t>Record time and memory usage for each algorithm and configuration.</a:t>
            </a:r>
          </a:p>
        </p:txBody>
      </p:sp>
      <p:sp>
        <p:nvSpPr>
          <p:cNvPr name="TextBox 21" id="21"/>
          <p:cNvSpPr txBox="true"/>
          <p:nvPr/>
        </p:nvSpPr>
        <p:spPr>
          <a:xfrm rot="0">
            <a:off x="2772057" y="5437417"/>
            <a:ext cx="11837077" cy="1217032"/>
          </a:xfrm>
          <a:prstGeom prst="rect">
            <a:avLst/>
          </a:prstGeom>
        </p:spPr>
        <p:txBody>
          <a:bodyPr anchor="t" rtlCol="false" tIns="0" lIns="0" bIns="0" rIns="0">
            <a:spAutoFit/>
          </a:bodyPr>
          <a:lstStyle/>
          <a:p>
            <a:pPr algn="just">
              <a:lnSpc>
                <a:spcPts val="3269"/>
              </a:lnSpc>
            </a:pPr>
            <a:r>
              <a:rPr lang="en-US" b="true" sz="2335">
                <a:solidFill>
                  <a:srgbClr val="111213"/>
                </a:solidFill>
                <a:latin typeface="Sarabun Semi-Bold"/>
                <a:ea typeface="Sarabun Semi-Bold"/>
                <a:cs typeface="Sarabun Semi-Bold"/>
                <a:sym typeface="Sarabun Semi-Bold"/>
              </a:rPr>
              <a:t>S</a:t>
            </a:r>
            <a:r>
              <a:rPr lang="en-US" b="true" sz="2335">
                <a:solidFill>
                  <a:srgbClr val="111213"/>
                </a:solidFill>
                <a:latin typeface="Sarabun Semi-Bold"/>
                <a:ea typeface="Sarabun Semi-Bold"/>
                <a:cs typeface="Sarabun Semi-Bold"/>
                <a:sym typeface="Sarabun Semi-Bold"/>
              </a:rPr>
              <a:t>tep 4: Algorithm Execution</a:t>
            </a:r>
          </a:p>
          <a:p>
            <a:pPr algn="just" marL="504207" indent="-252103" lvl="1">
              <a:lnSpc>
                <a:spcPts val="3269"/>
              </a:lnSpc>
              <a:buFont typeface="Arial"/>
              <a:buChar char="•"/>
            </a:pPr>
            <a:r>
              <a:rPr lang="en-US" b="true" sz="2335">
                <a:solidFill>
                  <a:srgbClr val="111213"/>
                </a:solidFill>
                <a:latin typeface="Sarabun Semi-Bold"/>
                <a:ea typeface="Sarabun Semi-Bold"/>
                <a:cs typeface="Sarabun Semi-Bold"/>
                <a:sym typeface="Sarabun Semi-Bold"/>
              </a:rPr>
              <a:t>Run BFS, DFS, DLS (with multiple depths), IDS, ILS, and UCS on the problem.</a:t>
            </a:r>
          </a:p>
          <a:p>
            <a:pPr algn="just" marL="504207" indent="-252103" lvl="1">
              <a:lnSpc>
                <a:spcPts val="3269"/>
              </a:lnSpc>
              <a:buFont typeface="Arial"/>
              <a:buChar char="•"/>
            </a:pPr>
            <a:r>
              <a:rPr lang="en-US" b="true" sz="2335">
                <a:solidFill>
                  <a:srgbClr val="111213"/>
                </a:solidFill>
                <a:latin typeface="Sarabun Semi-Bold"/>
                <a:ea typeface="Sarabun Semi-Bold"/>
                <a:cs typeface="Sarabun Semi-Bold"/>
                <a:sym typeface="Sarabun Semi-Bold"/>
              </a:rPr>
              <a:t>Log in</a:t>
            </a:r>
            <a:r>
              <a:rPr lang="en-US" b="true" sz="2335">
                <a:solidFill>
                  <a:srgbClr val="111213"/>
                </a:solidFill>
                <a:latin typeface="Sarabun Semi-Bold"/>
                <a:ea typeface="Sarabun Semi-Bold"/>
                <a:cs typeface="Sarabun Semi-Bold"/>
                <a:sym typeface="Sarabun Semi-Bold"/>
              </a:rPr>
              <a:t>termediate states and actions for each step.</a:t>
            </a:r>
          </a:p>
        </p:txBody>
      </p:sp>
      <p:sp>
        <p:nvSpPr>
          <p:cNvPr name="TextBox 22" id="22"/>
          <p:cNvSpPr txBox="true"/>
          <p:nvPr/>
        </p:nvSpPr>
        <p:spPr>
          <a:xfrm rot="0">
            <a:off x="2135743" y="4270764"/>
            <a:ext cx="12352457" cy="843552"/>
          </a:xfrm>
          <a:prstGeom prst="rect">
            <a:avLst/>
          </a:prstGeom>
        </p:spPr>
        <p:txBody>
          <a:bodyPr anchor="t" rtlCol="false" tIns="0" lIns="0" bIns="0" rIns="0">
            <a:spAutoFit/>
          </a:bodyPr>
          <a:lstStyle/>
          <a:p>
            <a:pPr algn="just">
              <a:lnSpc>
                <a:spcPts val="3380"/>
              </a:lnSpc>
            </a:pPr>
            <a:r>
              <a:rPr lang="en-US" b="true" sz="2414">
                <a:solidFill>
                  <a:srgbClr val="111213"/>
                </a:solidFill>
                <a:latin typeface="Sarabun Semi-Bold"/>
                <a:ea typeface="Sarabun Semi-Bold"/>
                <a:cs typeface="Sarabun Semi-Bold"/>
                <a:sym typeface="Sarabun Semi-Bold"/>
              </a:rPr>
              <a:t>Step 3: Valid Move Generation</a:t>
            </a:r>
          </a:p>
          <a:p>
            <a:pPr algn="just" marL="521250" indent="-260625" lvl="1">
              <a:lnSpc>
                <a:spcPts val="3380"/>
              </a:lnSpc>
              <a:buFont typeface="Arial"/>
              <a:buChar char="•"/>
            </a:pPr>
            <a:r>
              <a:rPr lang="en-US" b="true" sz="2414">
                <a:solidFill>
                  <a:srgbClr val="111213"/>
                </a:solidFill>
                <a:latin typeface="Sarabun Semi-Bold"/>
                <a:ea typeface="Sarabun Semi-Bold"/>
                <a:cs typeface="Sarabun Semi-Bold"/>
                <a:sym typeface="Sarabun Semi-Bold"/>
              </a:rPr>
              <a:t>Generate possible moves, ensuring constraints are not violated (no unsafe pairings).</a:t>
            </a:r>
          </a:p>
        </p:txBody>
      </p:sp>
      <p:sp>
        <p:nvSpPr>
          <p:cNvPr name="TextBox 23" id="23"/>
          <p:cNvSpPr txBox="true"/>
          <p:nvPr/>
        </p:nvSpPr>
        <p:spPr>
          <a:xfrm rot="0">
            <a:off x="1348581" y="3108223"/>
            <a:ext cx="11517915" cy="861253"/>
          </a:xfrm>
          <a:prstGeom prst="rect">
            <a:avLst/>
          </a:prstGeom>
        </p:spPr>
        <p:txBody>
          <a:bodyPr anchor="t" rtlCol="false" tIns="0" lIns="0" bIns="0" rIns="0">
            <a:spAutoFit/>
          </a:bodyPr>
          <a:lstStyle/>
          <a:p>
            <a:pPr algn="just">
              <a:lnSpc>
                <a:spcPts val="3454"/>
              </a:lnSpc>
            </a:pPr>
            <a:r>
              <a:rPr lang="en-US" b="true" sz="2467">
                <a:solidFill>
                  <a:srgbClr val="111213"/>
                </a:solidFill>
                <a:latin typeface="Sarabun Semi-Bold"/>
                <a:ea typeface="Sarabun Semi-Bold"/>
                <a:cs typeface="Sarabun Semi-Bold"/>
                <a:sym typeface="Sarabun Semi-Bold"/>
              </a:rPr>
              <a:t>Step 2: State Representation</a:t>
            </a:r>
          </a:p>
          <a:p>
            <a:pPr algn="just" marL="532712" indent="-266356" lvl="1">
              <a:lnSpc>
                <a:spcPts val="3454"/>
              </a:lnSpc>
              <a:buFont typeface="Arial"/>
              <a:buChar char="•"/>
            </a:pPr>
            <a:r>
              <a:rPr lang="en-US" b="true" sz="2467">
                <a:solidFill>
                  <a:srgbClr val="111213"/>
                </a:solidFill>
                <a:latin typeface="Sarabun Semi-Bold"/>
                <a:ea typeface="Sarabun Semi-Bold"/>
                <a:cs typeface="Sarabun Semi-Bold"/>
                <a:sym typeface="Sarabun Semi-Bold"/>
              </a:rPr>
              <a:t>Model the problem as a tuple of positions for each character and the boat.</a:t>
            </a:r>
          </a:p>
        </p:txBody>
      </p:sp>
      <p:sp>
        <p:nvSpPr>
          <p:cNvPr name="AutoShape 24" id="24"/>
          <p:cNvSpPr/>
          <p:nvPr/>
        </p:nvSpPr>
        <p:spPr>
          <a:xfrm>
            <a:off x="7107539" y="2830159"/>
            <a:ext cx="0" cy="325689"/>
          </a:xfrm>
          <a:prstGeom prst="line">
            <a:avLst/>
          </a:prstGeom>
          <a:ln cap="flat" w="38100">
            <a:solidFill>
              <a:srgbClr val="000000"/>
            </a:solidFill>
            <a:prstDash val="solid"/>
            <a:headEnd type="none" len="sm" w="sm"/>
            <a:tailEnd type="arrow" len="sm" w="med"/>
          </a:ln>
        </p:spPr>
      </p:sp>
      <p:sp>
        <p:nvSpPr>
          <p:cNvPr name="AutoShape 25" id="25"/>
          <p:cNvSpPr/>
          <p:nvPr/>
        </p:nvSpPr>
        <p:spPr>
          <a:xfrm>
            <a:off x="7107539" y="5114316"/>
            <a:ext cx="0" cy="370726"/>
          </a:xfrm>
          <a:prstGeom prst="line">
            <a:avLst/>
          </a:prstGeom>
          <a:ln cap="flat" w="38100">
            <a:solidFill>
              <a:srgbClr val="000000"/>
            </a:solidFill>
            <a:prstDash val="solid"/>
            <a:headEnd type="none" len="sm" w="sm"/>
            <a:tailEnd type="arrow" len="sm" w="med"/>
          </a:ln>
        </p:spPr>
      </p:sp>
      <p:sp>
        <p:nvSpPr>
          <p:cNvPr name="AutoShape 26" id="26"/>
          <p:cNvSpPr/>
          <p:nvPr/>
        </p:nvSpPr>
        <p:spPr>
          <a:xfrm>
            <a:off x="7107539" y="3969476"/>
            <a:ext cx="0" cy="348914"/>
          </a:xfrm>
          <a:prstGeom prst="line">
            <a:avLst/>
          </a:prstGeom>
          <a:ln cap="flat" w="38100">
            <a:solidFill>
              <a:srgbClr val="000000"/>
            </a:solidFill>
            <a:prstDash val="solid"/>
            <a:headEnd type="none" len="sm" w="sm"/>
            <a:tailEnd type="arrow" len="sm" w="med"/>
          </a:ln>
        </p:spPr>
      </p:sp>
      <p:sp>
        <p:nvSpPr>
          <p:cNvPr name="AutoShape 27" id="27"/>
          <p:cNvSpPr/>
          <p:nvPr/>
        </p:nvSpPr>
        <p:spPr>
          <a:xfrm>
            <a:off x="7107539" y="6654449"/>
            <a:ext cx="0" cy="384002"/>
          </a:xfrm>
          <a:prstGeom prst="line">
            <a:avLst/>
          </a:prstGeom>
          <a:ln cap="flat" w="38100">
            <a:solidFill>
              <a:srgbClr val="000000"/>
            </a:solidFill>
            <a:prstDash val="solid"/>
            <a:headEnd type="none" len="sm" w="sm"/>
            <a:tailEnd type="arrow" len="sm" w="med"/>
          </a:ln>
        </p:spPr>
      </p:sp>
      <p:sp>
        <p:nvSpPr>
          <p:cNvPr name="AutoShape 28" id="28"/>
          <p:cNvSpPr/>
          <p:nvPr/>
        </p:nvSpPr>
        <p:spPr>
          <a:xfrm>
            <a:off x="7107539" y="7816056"/>
            <a:ext cx="0" cy="378574"/>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59851" y="-5367356"/>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3638283" y="4809892"/>
            <a:ext cx="3836815" cy="1041867"/>
          </a:xfrm>
          <a:custGeom>
            <a:avLst/>
            <a:gdLst/>
            <a:ahLst/>
            <a:cxnLst/>
            <a:rect r="r" b="b" t="t" l="l"/>
            <a:pathLst>
              <a:path h="1041867" w="3836815">
                <a:moveTo>
                  <a:pt x="0" y="0"/>
                </a:moveTo>
                <a:lnTo>
                  <a:pt x="3836815" y="0"/>
                </a:lnTo>
                <a:lnTo>
                  <a:pt x="3836815" y="1041866"/>
                </a:lnTo>
                <a:lnTo>
                  <a:pt x="0" y="1041866"/>
                </a:lnTo>
                <a:lnTo>
                  <a:pt x="0" y="0"/>
                </a:lnTo>
                <a:close/>
              </a:path>
            </a:pathLst>
          </a:custGeom>
          <a:blipFill>
            <a:blip r:embed="rId8"/>
            <a:stretch>
              <a:fillRect l="0" t="0" r="0" b="0"/>
            </a:stretch>
          </a:blipFill>
        </p:spPr>
      </p:sp>
      <p:sp>
        <p:nvSpPr>
          <p:cNvPr name="Freeform 18" id="18"/>
          <p:cNvSpPr/>
          <p:nvPr/>
        </p:nvSpPr>
        <p:spPr>
          <a:xfrm flipH="false" flipV="false" rot="0">
            <a:off x="11501940" y="1123369"/>
            <a:ext cx="2136343" cy="3188773"/>
          </a:xfrm>
          <a:custGeom>
            <a:avLst/>
            <a:gdLst/>
            <a:ahLst/>
            <a:cxnLst/>
            <a:rect r="r" b="b" t="t" l="l"/>
            <a:pathLst>
              <a:path h="3188773" w="2136343">
                <a:moveTo>
                  <a:pt x="0" y="0"/>
                </a:moveTo>
                <a:lnTo>
                  <a:pt x="2136343" y="0"/>
                </a:lnTo>
                <a:lnTo>
                  <a:pt x="2136343" y="3188773"/>
                </a:lnTo>
                <a:lnTo>
                  <a:pt x="0" y="3188773"/>
                </a:lnTo>
                <a:lnTo>
                  <a:pt x="0" y="0"/>
                </a:lnTo>
                <a:close/>
              </a:path>
            </a:pathLst>
          </a:custGeom>
          <a:blipFill>
            <a:blip r:embed="rId9"/>
            <a:stretch>
              <a:fillRect l="0" t="0" r="0" b="0"/>
            </a:stretch>
          </a:blipFill>
        </p:spPr>
      </p:sp>
      <p:sp>
        <p:nvSpPr>
          <p:cNvPr name="Freeform 19" id="19"/>
          <p:cNvSpPr/>
          <p:nvPr/>
        </p:nvSpPr>
        <p:spPr>
          <a:xfrm flipH="false" flipV="false" rot="0">
            <a:off x="2795686" y="4142267"/>
            <a:ext cx="4227627" cy="993018"/>
          </a:xfrm>
          <a:custGeom>
            <a:avLst/>
            <a:gdLst/>
            <a:ahLst/>
            <a:cxnLst/>
            <a:rect r="r" b="b" t="t" l="l"/>
            <a:pathLst>
              <a:path h="993018" w="4227627">
                <a:moveTo>
                  <a:pt x="0" y="0"/>
                </a:moveTo>
                <a:lnTo>
                  <a:pt x="4227627" y="0"/>
                </a:lnTo>
                <a:lnTo>
                  <a:pt x="4227627" y="993018"/>
                </a:lnTo>
                <a:lnTo>
                  <a:pt x="0" y="993018"/>
                </a:lnTo>
                <a:lnTo>
                  <a:pt x="0" y="0"/>
                </a:lnTo>
                <a:close/>
              </a:path>
            </a:pathLst>
          </a:custGeom>
          <a:blipFill>
            <a:blip r:embed="rId10"/>
            <a:stretch>
              <a:fillRect l="0" t="0" r="0" b="0"/>
            </a:stretch>
          </a:blipFill>
        </p:spPr>
      </p:sp>
      <p:sp>
        <p:nvSpPr>
          <p:cNvPr name="Freeform 20" id="20"/>
          <p:cNvSpPr/>
          <p:nvPr/>
        </p:nvSpPr>
        <p:spPr>
          <a:xfrm flipH="false" flipV="false" rot="0">
            <a:off x="3742776" y="5135285"/>
            <a:ext cx="2585850" cy="3039271"/>
          </a:xfrm>
          <a:custGeom>
            <a:avLst/>
            <a:gdLst/>
            <a:ahLst/>
            <a:cxnLst/>
            <a:rect r="r" b="b" t="t" l="l"/>
            <a:pathLst>
              <a:path h="3039271" w="2585850">
                <a:moveTo>
                  <a:pt x="0" y="0"/>
                </a:moveTo>
                <a:lnTo>
                  <a:pt x="2585850" y="0"/>
                </a:lnTo>
                <a:lnTo>
                  <a:pt x="2585850" y="3039271"/>
                </a:lnTo>
                <a:lnTo>
                  <a:pt x="0" y="3039271"/>
                </a:lnTo>
                <a:lnTo>
                  <a:pt x="0" y="0"/>
                </a:lnTo>
                <a:close/>
              </a:path>
            </a:pathLst>
          </a:custGeom>
          <a:blipFill>
            <a:blip r:embed="rId11"/>
            <a:stretch>
              <a:fillRect l="0" t="0" r="0" b="0"/>
            </a:stretch>
          </a:blipFill>
        </p:spPr>
      </p:sp>
      <p:sp>
        <p:nvSpPr>
          <p:cNvPr name="Freeform 21" id="21"/>
          <p:cNvSpPr/>
          <p:nvPr/>
        </p:nvSpPr>
        <p:spPr>
          <a:xfrm flipH="false" flipV="false" rot="0">
            <a:off x="14350646" y="5851758"/>
            <a:ext cx="2256150" cy="4032869"/>
          </a:xfrm>
          <a:custGeom>
            <a:avLst/>
            <a:gdLst/>
            <a:ahLst/>
            <a:cxnLst/>
            <a:rect r="r" b="b" t="t" l="l"/>
            <a:pathLst>
              <a:path h="4032869" w="2256150">
                <a:moveTo>
                  <a:pt x="0" y="0"/>
                </a:moveTo>
                <a:lnTo>
                  <a:pt x="2256150" y="0"/>
                </a:lnTo>
                <a:lnTo>
                  <a:pt x="2256150" y="4032869"/>
                </a:lnTo>
                <a:lnTo>
                  <a:pt x="0" y="4032869"/>
                </a:lnTo>
                <a:lnTo>
                  <a:pt x="0" y="0"/>
                </a:lnTo>
                <a:close/>
              </a:path>
            </a:pathLst>
          </a:custGeom>
          <a:blipFill>
            <a:blip r:embed="rId12"/>
            <a:stretch>
              <a:fillRect l="0" t="0" r="0" b="0"/>
            </a:stretch>
          </a:blipFill>
        </p:spPr>
      </p:sp>
      <p:sp>
        <p:nvSpPr>
          <p:cNvPr name="Freeform 22" id="22"/>
          <p:cNvSpPr/>
          <p:nvPr/>
        </p:nvSpPr>
        <p:spPr>
          <a:xfrm flipH="false" flipV="false" rot="0">
            <a:off x="13638283" y="3534172"/>
            <a:ext cx="2765557" cy="777970"/>
          </a:xfrm>
          <a:custGeom>
            <a:avLst/>
            <a:gdLst/>
            <a:ahLst/>
            <a:cxnLst/>
            <a:rect r="r" b="b" t="t" l="l"/>
            <a:pathLst>
              <a:path h="777970" w="2765557">
                <a:moveTo>
                  <a:pt x="0" y="0"/>
                </a:moveTo>
                <a:lnTo>
                  <a:pt x="2765557" y="0"/>
                </a:lnTo>
                <a:lnTo>
                  <a:pt x="2765557" y="777970"/>
                </a:lnTo>
                <a:lnTo>
                  <a:pt x="0" y="777970"/>
                </a:lnTo>
                <a:lnTo>
                  <a:pt x="0" y="0"/>
                </a:lnTo>
                <a:close/>
              </a:path>
            </a:pathLst>
          </a:custGeom>
          <a:blipFill>
            <a:blip r:embed="rId13"/>
            <a:stretch>
              <a:fillRect l="0" t="0" r="0" b="0"/>
            </a:stretch>
          </a:blipFill>
        </p:spPr>
      </p:sp>
      <p:sp>
        <p:nvSpPr>
          <p:cNvPr name="Freeform 23" id="23"/>
          <p:cNvSpPr/>
          <p:nvPr/>
        </p:nvSpPr>
        <p:spPr>
          <a:xfrm flipH="false" flipV="false" rot="0">
            <a:off x="992743" y="1203855"/>
            <a:ext cx="2885891" cy="881067"/>
          </a:xfrm>
          <a:custGeom>
            <a:avLst/>
            <a:gdLst/>
            <a:ahLst/>
            <a:cxnLst/>
            <a:rect r="r" b="b" t="t" l="l"/>
            <a:pathLst>
              <a:path h="881067" w="2885891">
                <a:moveTo>
                  <a:pt x="0" y="0"/>
                </a:moveTo>
                <a:lnTo>
                  <a:pt x="2885891" y="0"/>
                </a:lnTo>
                <a:lnTo>
                  <a:pt x="2885891" y="881067"/>
                </a:lnTo>
                <a:lnTo>
                  <a:pt x="0" y="881067"/>
                </a:lnTo>
                <a:lnTo>
                  <a:pt x="0" y="0"/>
                </a:lnTo>
                <a:close/>
              </a:path>
            </a:pathLst>
          </a:custGeom>
          <a:blipFill>
            <a:blip r:embed="rId14"/>
            <a:stretch>
              <a:fillRect l="0" t="0" r="0" b="0"/>
            </a:stretch>
          </a:blipFill>
        </p:spPr>
      </p:sp>
      <p:sp>
        <p:nvSpPr>
          <p:cNvPr name="Freeform 24" id="24"/>
          <p:cNvSpPr/>
          <p:nvPr/>
        </p:nvSpPr>
        <p:spPr>
          <a:xfrm flipH="false" flipV="false" rot="0">
            <a:off x="95112" y="1908410"/>
            <a:ext cx="1991947" cy="2256460"/>
          </a:xfrm>
          <a:custGeom>
            <a:avLst/>
            <a:gdLst/>
            <a:ahLst/>
            <a:cxnLst/>
            <a:rect r="r" b="b" t="t" l="l"/>
            <a:pathLst>
              <a:path h="2256460" w="1991947">
                <a:moveTo>
                  <a:pt x="0" y="0"/>
                </a:moveTo>
                <a:lnTo>
                  <a:pt x="1991946" y="0"/>
                </a:lnTo>
                <a:lnTo>
                  <a:pt x="1991946" y="2256460"/>
                </a:lnTo>
                <a:lnTo>
                  <a:pt x="0" y="2256460"/>
                </a:lnTo>
                <a:lnTo>
                  <a:pt x="0" y="0"/>
                </a:lnTo>
                <a:close/>
              </a:path>
            </a:pathLst>
          </a:custGeom>
          <a:blipFill>
            <a:blip r:embed="rId15"/>
            <a:stretch>
              <a:fillRect l="0" t="0" r="0" b="0"/>
            </a:stretch>
          </a:blipFill>
        </p:spPr>
      </p:sp>
      <p:sp>
        <p:nvSpPr>
          <p:cNvPr name="Freeform 25" id="25"/>
          <p:cNvSpPr/>
          <p:nvPr/>
        </p:nvSpPr>
        <p:spPr>
          <a:xfrm flipH="false" flipV="false" rot="0">
            <a:off x="2087058" y="1957992"/>
            <a:ext cx="2330373" cy="1965166"/>
          </a:xfrm>
          <a:custGeom>
            <a:avLst/>
            <a:gdLst/>
            <a:ahLst/>
            <a:cxnLst/>
            <a:rect r="r" b="b" t="t" l="l"/>
            <a:pathLst>
              <a:path h="1965166" w="2330373">
                <a:moveTo>
                  <a:pt x="0" y="0"/>
                </a:moveTo>
                <a:lnTo>
                  <a:pt x="2330374" y="0"/>
                </a:lnTo>
                <a:lnTo>
                  <a:pt x="2330374" y="1965165"/>
                </a:lnTo>
                <a:lnTo>
                  <a:pt x="0" y="1965165"/>
                </a:lnTo>
                <a:lnTo>
                  <a:pt x="0" y="0"/>
                </a:lnTo>
                <a:close/>
              </a:path>
            </a:pathLst>
          </a:custGeom>
          <a:blipFill>
            <a:blip r:embed="rId16"/>
            <a:stretch>
              <a:fillRect l="0" t="0" r="0" b="0"/>
            </a:stretch>
          </a:blipFill>
        </p:spPr>
      </p:sp>
      <p:sp>
        <p:nvSpPr>
          <p:cNvPr name="Freeform 26" id="26"/>
          <p:cNvSpPr/>
          <p:nvPr/>
        </p:nvSpPr>
        <p:spPr>
          <a:xfrm flipH="false" flipV="false" rot="0">
            <a:off x="5390071" y="1203855"/>
            <a:ext cx="2857541" cy="807014"/>
          </a:xfrm>
          <a:custGeom>
            <a:avLst/>
            <a:gdLst/>
            <a:ahLst/>
            <a:cxnLst/>
            <a:rect r="r" b="b" t="t" l="l"/>
            <a:pathLst>
              <a:path h="807014" w="2857541">
                <a:moveTo>
                  <a:pt x="0" y="0"/>
                </a:moveTo>
                <a:lnTo>
                  <a:pt x="2857541" y="0"/>
                </a:lnTo>
                <a:lnTo>
                  <a:pt x="2857541" y="807014"/>
                </a:lnTo>
                <a:lnTo>
                  <a:pt x="0" y="807014"/>
                </a:lnTo>
                <a:lnTo>
                  <a:pt x="0" y="0"/>
                </a:lnTo>
                <a:close/>
              </a:path>
            </a:pathLst>
          </a:custGeom>
          <a:blipFill>
            <a:blip r:embed="rId17"/>
            <a:stretch>
              <a:fillRect l="0" t="0" r="0" b="0"/>
            </a:stretch>
          </a:blipFill>
        </p:spPr>
      </p:sp>
      <p:sp>
        <p:nvSpPr>
          <p:cNvPr name="Freeform 27" id="27"/>
          <p:cNvSpPr/>
          <p:nvPr/>
        </p:nvSpPr>
        <p:spPr>
          <a:xfrm flipH="false" flipV="false" rot="0">
            <a:off x="9220129" y="9079645"/>
            <a:ext cx="4100633" cy="1196318"/>
          </a:xfrm>
          <a:custGeom>
            <a:avLst/>
            <a:gdLst/>
            <a:ahLst/>
            <a:cxnLst/>
            <a:rect r="r" b="b" t="t" l="l"/>
            <a:pathLst>
              <a:path h="1196318" w="4100633">
                <a:moveTo>
                  <a:pt x="0" y="0"/>
                </a:moveTo>
                <a:lnTo>
                  <a:pt x="4100633" y="0"/>
                </a:lnTo>
                <a:lnTo>
                  <a:pt x="4100633" y="1196318"/>
                </a:lnTo>
                <a:lnTo>
                  <a:pt x="0" y="1196318"/>
                </a:lnTo>
                <a:lnTo>
                  <a:pt x="0" y="0"/>
                </a:lnTo>
                <a:close/>
              </a:path>
            </a:pathLst>
          </a:custGeom>
          <a:blipFill>
            <a:blip r:embed="rId18"/>
            <a:stretch>
              <a:fillRect l="0" t="0" r="0" b="0"/>
            </a:stretch>
          </a:blipFill>
        </p:spPr>
      </p:sp>
      <p:sp>
        <p:nvSpPr>
          <p:cNvPr name="Freeform 28" id="28"/>
          <p:cNvSpPr/>
          <p:nvPr/>
        </p:nvSpPr>
        <p:spPr>
          <a:xfrm flipH="false" flipV="false" rot="0">
            <a:off x="6612567" y="6825201"/>
            <a:ext cx="4889373" cy="2085984"/>
          </a:xfrm>
          <a:custGeom>
            <a:avLst/>
            <a:gdLst/>
            <a:ahLst/>
            <a:cxnLst/>
            <a:rect r="r" b="b" t="t" l="l"/>
            <a:pathLst>
              <a:path h="2085984" w="4889373">
                <a:moveTo>
                  <a:pt x="0" y="0"/>
                </a:moveTo>
                <a:lnTo>
                  <a:pt x="4889373" y="0"/>
                </a:lnTo>
                <a:lnTo>
                  <a:pt x="4889373" y="2085984"/>
                </a:lnTo>
                <a:lnTo>
                  <a:pt x="0" y="2085984"/>
                </a:lnTo>
                <a:lnTo>
                  <a:pt x="0" y="0"/>
                </a:lnTo>
                <a:close/>
              </a:path>
            </a:pathLst>
          </a:custGeom>
          <a:blipFill>
            <a:blip r:embed="rId19"/>
            <a:stretch>
              <a:fillRect l="0" t="0" r="-3876" b="0"/>
            </a:stretch>
          </a:blipFill>
        </p:spPr>
      </p:sp>
      <p:sp>
        <p:nvSpPr>
          <p:cNvPr name="Freeform 29" id="29"/>
          <p:cNvSpPr/>
          <p:nvPr/>
        </p:nvSpPr>
        <p:spPr>
          <a:xfrm flipH="false" flipV="false" rot="0">
            <a:off x="10111069" y="7561070"/>
            <a:ext cx="3209693" cy="1580531"/>
          </a:xfrm>
          <a:custGeom>
            <a:avLst/>
            <a:gdLst/>
            <a:ahLst/>
            <a:cxnLst/>
            <a:rect r="r" b="b" t="t" l="l"/>
            <a:pathLst>
              <a:path h="1580531" w="3209693">
                <a:moveTo>
                  <a:pt x="0" y="0"/>
                </a:moveTo>
                <a:lnTo>
                  <a:pt x="3209693" y="0"/>
                </a:lnTo>
                <a:lnTo>
                  <a:pt x="3209693" y="1580531"/>
                </a:lnTo>
                <a:lnTo>
                  <a:pt x="0" y="1580531"/>
                </a:lnTo>
                <a:lnTo>
                  <a:pt x="0" y="0"/>
                </a:lnTo>
                <a:close/>
              </a:path>
            </a:pathLst>
          </a:custGeom>
          <a:blipFill>
            <a:blip r:embed="rId20"/>
            <a:stretch>
              <a:fillRect l="0" t="0" r="0" b="0"/>
            </a:stretch>
          </a:blipFill>
        </p:spPr>
      </p:sp>
      <p:sp>
        <p:nvSpPr>
          <p:cNvPr name="Freeform 30" id="30"/>
          <p:cNvSpPr/>
          <p:nvPr/>
        </p:nvSpPr>
        <p:spPr>
          <a:xfrm flipH="false" flipV="false" rot="0">
            <a:off x="6328626" y="8591084"/>
            <a:ext cx="2905241" cy="1695916"/>
          </a:xfrm>
          <a:custGeom>
            <a:avLst/>
            <a:gdLst/>
            <a:ahLst/>
            <a:cxnLst/>
            <a:rect r="r" b="b" t="t" l="l"/>
            <a:pathLst>
              <a:path h="1695916" w="2905241">
                <a:moveTo>
                  <a:pt x="0" y="0"/>
                </a:moveTo>
                <a:lnTo>
                  <a:pt x="2905241" y="0"/>
                </a:lnTo>
                <a:lnTo>
                  <a:pt x="2905241" y="1695916"/>
                </a:lnTo>
                <a:lnTo>
                  <a:pt x="0" y="1695916"/>
                </a:lnTo>
                <a:lnTo>
                  <a:pt x="0" y="0"/>
                </a:lnTo>
                <a:close/>
              </a:path>
            </a:pathLst>
          </a:custGeom>
          <a:blipFill>
            <a:blip r:embed="rId21"/>
            <a:stretch>
              <a:fillRect l="0" t="0" r="0" b="0"/>
            </a:stretch>
          </a:blipFill>
        </p:spPr>
      </p:sp>
      <p:sp>
        <p:nvSpPr>
          <p:cNvPr name="Freeform 31" id="31"/>
          <p:cNvSpPr/>
          <p:nvPr/>
        </p:nvSpPr>
        <p:spPr>
          <a:xfrm flipH="false" flipV="false" rot="0">
            <a:off x="8216633" y="1123369"/>
            <a:ext cx="2659211" cy="1427370"/>
          </a:xfrm>
          <a:custGeom>
            <a:avLst/>
            <a:gdLst/>
            <a:ahLst/>
            <a:cxnLst/>
            <a:rect r="r" b="b" t="t" l="l"/>
            <a:pathLst>
              <a:path h="1427370" w="2659211">
                <a:moveTo>
                  <a:pt x="0" y="0"/>
                </a:moveTo>
                <a:lnTo>
                  <a:pt x="2659211" y="0"/>
                </a:lnTo>
                <a:lnTo>
                  <a:pt x="2659211" y="1427371"/>
                </a:lnTo>
                <a:lnTo>
                  <a:pt x="0" y="1427371"/>
                </a:lnTo>
                <a:lnTo>
                  <a:pt x="0" y="0"/>
                </a:lnTo>
                <a:close/>
              </a:path>
            </a:pathLst>
          </a:custGeom>
          <a:blipFill>
            <a:blip r:embed="rId22"/>
            <a:stretch>
              <a:fillRect l="0" t="0" r="0" b="0"/>
            </a:stretch>
          </a:blipFill>
        </p:spPr>
      </p:sp>
      <p:sp>
        <p:nvSpPr>
          <p:cNvPr name="Freeform 32" id="32"/>
          <p:cNvSpPr/>
          <p:nvPr/>
        </p:nvSpPr>
        <p:spPr>
          <a:xfrm flipH="false" flipV="false" rot="0">
            <a:off x="7338828" y="2531721"/>
            <a:ext cx="1895039" cy="2424535"/>
          </a:xfrm>
          <a:custGeom>
            <a:avLst/>
            <a:gdLst/>
            <a:ahLst/>
            <a:cxnLst/>
            <a:rect r="r" b="b" t="t" l="l"/>
            <a:pathLst>
              <a:path h="2424535" w="1895039">
                <a:moveTo>
                  <a:pt x="0" y="0"/>
                </a:moveTo>
                <a:lnTo>
                  <a:pt x="1895039" y="0"/>
                </a:lnTo>
                <a:lnTo>
                  <a:pt x="1895039" y="2424535"/>
                </a:lnTo>
                <a:lnTo>
                  <a:pt x="0" y="2424535"/>
                </a:lnTo>
                <a:lnTo>
                  <a:pt x="0" y="0"/>
                </a:lnTo>
                <a:close/>
              </a:path>
            </a:pathLst>
          </a:custGeom>
          <a:blipFill>
            <a:blip r:embed="rId23"/>
            <a:stretch>
              <a:fillRect l="0" t="0" r="0" b="0"/>
            </a:stretch>
          </a:blipFill>
        </p:spPr>
      </p:sp>
      <p:sp>
        <p:nvSpPr>
          <p:cNvPr name="Freeform 33" id="33"/>
          <p:cNvSpPr/>
          <p:nvPr/>
        </p:nvSpPr>
        <p:spPr>
          <a:xfrm flipH="false" flipV="false" rot="0">
            <a:off x="5390071" y="1987260"/>
            <a:ext cx="1927829" cy="1643474"/>
          </a:xfrm>
          <a:custGeom>
            <a:avLst/>
            <a:gdLst/>
            <a:ahLst/>
            <a:cxnLst/>
            <a:rect r="r" b="b" t="t" l="l"/>
            <a:pathLst>
              <a:path h="1643474" w="1927829">
                <a:moveTo>
                  <a:pt x="0" y="0"/>
                </a:moveTo>
                <a:lnTo>
                  <a:pt x="1927828" y="0"/>
                </a:lnTo>
                <a:lnTo>
                  <a:pt x="1927828" y="1643474"/>
                </a:lnTo>
                <a:lnTo>
                  <a:pt x="0" y="1643474"/>
                </a:lnTo>
                <a:lnTo>
                  <a:pt x="0" y="0"/>
                </a:lnTo>
                <a:close/>
              </a:path>
            </a:pathLst>
          </a:custGeom>
          <a:blipFill>
            <a:blip r:embed="rId24"/>
            <a:stretch>
              <a:fillRect l="0" t="0" r="0" b="0"/>
            </a:stretch>
          </a:blipFill>
        </p:spPr>
      </p:sp>
      <p:sp>
        <p:nvSpPr>
          <p:cNvPr name="TextBox 34" id="34"/>
          <p:cNvSpPr txBox="true"/>
          <p:nvPr/>
        </p:nvSpPr>
        <p:spPr>
          <a:xfrm rot="0">
            <a:off x="7023313" y="5419958"/>
            <a:ext cx="4393633" cy="431800"/>
          </a:xfrm>
          <a:prstGeom prst="rect">
            <a:avLst/>
          </a:prstGeom>
        </p:spPr>
        <p:txBody>
          <a:bodyPr anchor="t" rtlCol="false" tIns="0" lIns="0" bIns="0" rIns="0">
            <a:spAutoFit/>
          </a:bodyPr>
          <a:lstStyle/>
          <a:p>
            <a:pPr algn="just">
              <a:lnSpc>
                <a:spcPts val="3500"/>
              </a:lnSpc>
            </a:pPr>
            <a:r>
              <a:rPr lang="en-US" b="true" sz="2500">
                <a:solidFill>
                  <a:srgbClr val="333652"/>
                </a:solidFill>
                <a:latin typeface="Sarabun Bold"/>
                <a:ea typeface="Sarabun Bold"/>
                <a:cs typeface="Sarabun Bold"/>
                <a:sym typeface="Sarabun Bold"/>
              </a:rPr>
              <a:t>Input in .json + their outputs</a:t>
            </a:r>
          </a:p>
        </p:txBody>
      </p:sp>
      <p:sp>
        <p:nvSpPr>
          <p:cNvPr name="TextBox 35" id="35"/>
          <p:cNvSpPr txBox="true"/>
          <p:nvPr/>
        </p:nvSpPr>
        <p:spPr>
          <a:xfrm rot="0">
            <a:off x="2944308" y="393050"/>
            <a:ext cx="7640663" cy="1082676"/>
          </a:xfrm>
          <a:prstGeom prst="rect">
            <a:avLst/>
          </a:prstGeom>
        </p:spPr>
        <p:txBody>
          <a:bodyPr anchor="t" rtlCol="false" tIns="0" lIns="0" bIns="0" rIns="0">
            <a:spAutoFit/>
          </a:bodyPr>
          <a:lstStyle/>
          <a:p>
            <a:pPr algn="ctr">
              <a:lnSpc>
                <a:spcPts val="6400"/>
              </a:lnSpc>
            </a:pPr>
            <a:r>
              <a:rPr lang="en-US" b="true" sz="8000">
                <a:solidFill>
                  <a:srgbClr val="333652"/>
                </a:solidFill>
                <a:latin typeface="ITC Bauhaus Bold"/>
                <a:ea typeface="ITC Bauhaus Bold"/>
                <a:cs typeface="ITC Bauhaus Bold"/>
                <a:sym typeface="ITC Bauhaus Bold"/>
              </a:rPr>
              <a:t>INPUT &amp; OUTPUT</a:t>
            </a:r>
          </a:p>
        </p:txBody>
      </p:sp>
      <p:sp>
        <p:nvSpPr>
          <p:cNvPr name="TextBox 36" id="36"/>
          <p:cNvSpPr txBox="true"/>
          <p:nvPr/>
        </p:nvSpPr>
        <p:spPr>
          <a:xfrm rot="0">
            <a:off x="9448556" y="8818386"/>
            <a:ext cx="447824"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333652"/>
                </a:solidFill>
                <a:latin typeface="Open Sans Bold"/>
                <a:ea typeface="Open Sans Bold"/>
                <a:cs typeface="Open Sans Bold"/>
                <a:sym typeface="Open Sans Bold"/>
              </a:rPr>
              <a:t>DLS</a:t>
            </a:r>
          </a:p>
        </p:txBody>
      </p:sp>
      <p:sp>
        <p:nvSpPr>
          <p:cNvPr name="TextBox 37" id="37"/>
          <p:cNvSpPr txBox="true"/>
          <p:nvPr/>
        </p:nvSpPr>
        <p:spPr>
          <a:xfrm rot="0">
            <a:off x="15478721" y="4486676"/>
            <a:ext cx="427434"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333652"/>
                </a:solidFill>
                <a:latin typeface="Open Sans Bold"/>
                <a:ea typeface="Open Sans Bold"/>
                <a:cs typeface="Open Sans Bold"/>
                <a:sym typeface="Open Sans Bold"/>
              </a:rPr>
              <a:t>BFS</a:t>
            </a:r>
          </a:p>
        </p:txBody>
      </p:sp>
      <p:sp>
        <p:nvSpPr>
          <p:cNvPr name="TextBox 38" id="38"/>
          <p:cNvSpPr txBox="true"/>
          <p:nvPr/>
        </p:nvSpPr>
        <p:spPr>
          <a:xfrm rot="0">
            <a:off x="14116093" y="3012792"/>
            <a:ext cx="469106"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333652"/>
                </a:solidFill>
                <a:latin typeface="Open Sans Bold"/>
                <a:ea typeface="Open Sans Bold"/>
                <a:cs typeface="Open Sans Bold"/>
                <a:sym typeface="Open Sans Bold"/>
              </a:rPr>
              <a:t>UCS</a:t>
            </a:r>
          </a:p>
        </p:txBody>
      </p:sp>
      <p:sp>
        <p:nvSpPr>
          <p:cNvPr name="TextBox 39" id="39"/>
          <p:cNvSpPr txBox="true"/>
          <p:nvPr/>
        </p:nvSpPr>
        <p:spPr>
          <a:xfrm rot="0">
            <a:off x="2944308" y="5316260"/>
            <a:ext cx="443954"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333652"/>
                </a:solidFill>
                <a:latin typeface="Open Sans Bold"/>
                <a:ea typeface="Open Sans Bold"/>
                <a:cs typeface="Open Sans Bold"/>
                <a:sym typeface="Open Sans Bold"/>
              </a:rPr>
              <a:t>DFS</a:t>
            </a:r>
          </a:p>
        </p:txBody>
      </p:sp>
      <p:sp>
        <p:nvSpPr>
          <p:cNvPr name="TextBox 40" id="40"/>
          <p:cNvSpPr txBox="true"/>
          <p:nvPr/>
        </p:nvSpPr>
        <p:spPr>
          <a:xfrm rot="0">
            <a:off x="7571557" y="2090638"/>
            <a:ext cx="391418"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333652"/>
                </a:solidFill>
                <a:latin typeface="Open Sans Bold"/>
                <a:ea typeface="Open Sans Bold"/>
                <a:cs typeface="Open Sans Bold"/>
                <a:sym typeface="Open Sans Bold"/>
              </a:rPr>
              <a:t>IDS</a:t>
            </a:r>
          </a:p>
        </p:txBody>
      </p:sp>
      <p:sp>
        <p:nvSpPr>
          <p:cNvPr name="TextBox 41" id="41"/>
          <p:cNvSpPr txBox="true"/>
          <p:nvPr/>
        </p:nvSpPr>
        <p:spPr>
          <a:xfrm rot="0">
            <a:off x="643592" y="1513840"/>
            <a:ext cx="349151" cy="323215"/>
          </a:xfrm>
          <a:prstGeom prst="rect">
            <a:avLst/>
          </a:prstGeom>
        </p:spPr>
        <p:txBody>
          <a:bodyPr anchor="t" rtlCol="false" tIns="0" lIns="0" bIns="0" rIns="0">
            <a:spAutoFit/>
          </a:bodyPr>
          <a:lstStyle/>
          <a:p>
            <a:pPr algn="ctr">
              <a:lnSpc>
                <a:spcPts val="2659"/>
              </a:lnSpc>
              <a:spcBef>
                <a:spcPct val="0"/>
              </a:spcBef>
            </a:pPr>
            <a:r>
              <a:rPr lang="en-US" b="true" sz="1899">
                <a:solidFill>
                  <a:srgbClr val="333652"/>
                </a:solidFill>
                <a:latin typeface="Open Sans Bold"/>
                <a:ea typeface="Open Sans Bold"/>
                <a:cs typeface="Open Sans Bold"/>
                <a:sym typeface="Open Sans Bold"/>
              </a:rPr>
              <a:t>ILS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2135743" y="4136880"/>
            <a:ext cx="4185867" cy="2130803"/>
          </a:xfrm>
          <a:custGeom>
            <a:avLst/>
            <a:gdLst/>
            <a:ahLst/>
            <a:cxnLst/>
            <a:rect r="r" b="b" t="t" l="l"/>
            <a:pathLst>
              <a:path h="2130803" w="4185867">
                <a:moveTo>
                  <a:pt x="0" y="0"/>
                </a:moveTo>
                <a:lnTo>
                  <a:pt x="4185867" y="0"/>
                </a:lnTo>
                <a:lnTo>
                  <a:pt x="4185867" y="2130803"/>
                </a:lnTo>
                <a:lnTo>
                  <a:pt x="0" y="2130803"/>
                </a:lnTo>
                <a:lnTo>
                  <a:pt x="0" y="0"/>
                </a:lnTo>
                <a:close/>
              </a:path>
            </a:pathLst>
          </a:custGeom>
          <a:blipFill>
            <a:blip r:embed="rId8"/>
            <a:stretch>
              <a:fillRect l="0" t="0" r="0" b="0"/>
            </a:stretch>
          </a:blipFill>
        </p:spPr>
      </p:sp>
      <p:sp>
        <p:nvSpPr>
          <p:cNvPr name="Freeform 18" id="18"/>
          <p:cNvSpPr/>
          <p:nvPr/>
        </p:nvSpPr>
        <p:spPr>
          <a:xfrm flipH="false" flipV="false" rot="0">
            <a:off x="7113975" y="4136880"/>
            <a:ext cx="3180340" cy="1633253"/>
          </a:xfrm>
          <a:custGeom>
            <a:avLst/>
            <a:gdLst/>
            <a:ahLst/>
            <a:cxnLst/>
            <a:rect r="r" b="b" t="t" l="l"/>
            <a:pathLst>
              <a:path h="1633253" w="3180340">
                <a:moveTo>
                  <a:pt x="0" y="0"/>
                </a:moveTo>
                <a:lnTo>
                  <a:pt x="3180339" y="0"/>
                </a:lnTo>
                <a:lnTo>
                  <a:pt x="3180339" y="1633254"/>
                </a:lnTo>
                <a:lnTo>
                  <a:pt x="0" y="1633254"/>
                </a:lnTo>
                <a:lnTo>
                  <a:pt x="0" y="0"/>
                </a:lnTo>
                <a:close/>
              </a:path>
            </a:pathLst>
          </a:custGeom>
          <a:blipFill>
            <a:blip r:embed="rId9"/>
            <a:stretch>
              <a:fillRect l="0" t="0" r="0" b="0"/>
            </a:stretch>
          </a:blipFill>
        </p:spPr>
      </p:sp>
      <p:sp>
        <p:nvSpPr>
          <p:cNvPr name="Freeform 19" id="19"/>
          <p:cNvSpPr/>
          <p:nvPr/>
        </p:nvSpPr>
        <p:spPr>
          <a:xfrm flipH="false" flipV="false" rot="0">
            <a:off x="11627814" y="3554401"/>
            <a:ext cx="3482618" cy="1792903"/>
          </a:xfrm>
          <a:custGeom>
            <a:avLst/>
            <a:gdLst/>
            <a:ahLst/>
            <a:cxnLst/>
            <a:rect r="r" b="b" t="t" l="l"/>
            <a:pathLst>
              <a:path h="1792903" w="3482618">
                <a:moveTo>
                  <a:pt x="0" y="0"/>
                </a:moveTo>
                <a:lnTo>
                  <a:pt x="3482618" y="0"/>
                </a:lnTo>
                <a:lnTo>
                  <a:pt x="3482618" y="1792903"/>
                </a:lnTo>
                <a:lnTo>
                  <a:pt x="0" y="1792903"/>
                </a:lnTo>
                <a:lnTo>
                  <a:pt x="0" y="0"/>
                </a:lnTo>
                <a:close/>
              </a:path>
            </a:pathLst>
          </a:custGeom>
          <a:blipFill>
            <a:blip r:embed="rId10"/>
            <a:stretch>
              <a:fillRect l="0" t="0" r="0" b="0"/>
            </a:stretch>
          </a:blipFill>
        </p:spPr>
      </p:sp>
      <p:sp>
        <p:nvSpPr>
          <p:cNvPr name="Freeform 20" id="20"/>
          <p:cNvSpPr/>
          <p:nvPr/>
        </p:nvSpPr>
        <p:spPr>
          <a:xfrm flipH="false" flipV="false" rot="0">
            <a:off x="14114191" y="5901716"/>
            <a:ext cx="3497507" cy="1778465"/>
          </a:xfrm>
          <a:custGeom>
            <a:avLst/>
            <a:gdLst/>
            <a:ahLst/>
            <a:cxnLst/>
            <a:rect r="r" b="b" t="t" l="l"/>
            <a:pathLst>
              <a:path h="1778465" w="3497507">
                <a:moveTo>
                  <a:pt x="0" y="0"/>
                </a:moveTo>
                <a:lnTo>
                  <a:pt x="3497507" y="0"/>
                </a:lnTo>
                <a:lnTo>
                  <a:pt x="3497507" y="1778466"/>
                </a:lnTo>
                <a:lnTo>
                  <a:pt x="0" y="1778466"/>
                </a:lnTo>
                <a:lnTo>
                  <a:pt x="0" y="0"/>
                </a:lnTo>
                <a:close/>
              </a:path>
            </a:pathLst>
          </a:custGeom>
          <a:blipFill>
            <a:blip r:embed="rId11"/>
            <a:stretch>
              <a:fillRect l="0" t="0" r="0" b="0"/>
            </a:stretch>
          </a:blipFill>
        </p:spPr>
      </p:sp>
      <p:sp>
        <p:nvSpPr>
          <p:cNvPr name="Freeform 21" id="21"/>
          <p:cNvSpPr/>
          <p:nvPr/>
        </p:nvSpPr>
        <p:spPr>
          <a:xfrm flipH="false" flipV="false" rot="0">
            <a:off x="9968829" y="6267683"/>
            <a:ext cx="3317971" cy="1661031"/>
          </a:xfrm>
          <a:custGeom>
            <a:avLst/>
            <a:gdLst/>
            <a:ahLst/>
            <a:cxnLst/>
            <a:rect r="r" b="b" t="t" l="l"/>
            <a:pathLst>
              <a:path h="1661031" w="3317971">
                <a:moveTo>
                  <a:pt x="0" y="0"/>
                </a:moveTo>
                <a:lnTo>
                  <a:pt x="3317971" y="0"/>
                </a:lnTo>
                <a:lnTo>
                  <a:pt x="3317971" y="1661031"/>
                </a:lnTo>
                <a:lnTo>
                  <a:pt x="0" y="1661031"/>
                </a:lnTo>
                <a:lnTo>
                  <a:pt x="0" y="0"/>
                </a:lnTo>
                <a:close/>
              </a:path>
            </a:pathLst>
          </a:custGeom>
          <a:blipFill>
            <a:blip r:embed="rId12"/>
            <a:stretch>
              <a:fillRect l="0" t="0" r="0" b="0"/>
            </a:stretch>
          </a:blipFill>
        </p:spPr>
      </p:sp>
      <p:sp>
        <p:nvSpPr>
          <p:cNvPr name="Freeform 22" id="22"/>
          <p:cNvSpPr/>
          <p:nvPr/>
        </p:nvSpPr>
        <p:spPr>
          <a:xfrm flipH="false" flipV="false" rot="0">
            <a:off x="5706141" y="6510195"/>
            <a:ext cx="3437859" cy="1946651"/>
          </a:xfrm>
          <a:custGeom>
            <a:avLst/>
            <a:gdLst/>
            <a:ahLst/>
            <a:cxnLst/>
            <a:rect r="r" b="b" t="t" l="l"/>
            <a:pathLst>
              <a:path h="1946651" w="3437859">
                <a:moveTo>
                  <a:pt x="0" y="0"/>
                </a:moveTo>
                <a:lnTo>
                  <a:pt x="3437859" y="0"/>
                </a:lnTo>
                <a:lnTo>
                  <a:pt x="3437859" y="1946651"/>
                </a:lnTo>
                <a:lnTo>
                  <a:pt x="0" y="1946651"/>
                </a:lnTo>
                <a:lnTo>
                  <a:pt x="0" y="0"/>
                </a:lnTo>
                <a:close/>
              </a:path>
            </a:pathLst>
          </a:custGeom>
          <a:blipFill>
            <a:blip r:embed="rId13"/>
            <a:stretch>
              <a:fillRect l="0" t="0" r="0" b="0"/>
            </a:stretch>
          </a:blipFill>
        </p:spPr>
      </p:sp>
      <p:sp>
        <p:nvSpPr>
          <p:cNvPr name="TextBox 23" id="23"/>
          <p:cNvSpPr txBox="true"/>
          <p:nvPr/>
        </p:nvSpPr>
        <p:spPr>
          <a:xfrm rot="0">
            <a:off x="624753" y="2467470"/>
            <a:ext cx="11860654" cy="1408870"/>
          </a:xfrm>
          <a:prstGeom prst="rect">
            <a:avLst/>
          </a:prstGeom>
        </p:spPr>
        <p:txBody>
          <a:bodyPr anchor="t" rtlCol="false" tIns="0" lIns="0" bIns="0" rIns="0">
            <a:spAutoFit/>
          </a:bodyPr>
          <a:lstStyle/>
          <a:p>
            <a:pPr algn="just">
              <a:lnSpc>
                <a:spcPts val="2271"/>
              </a:lnSpc>
            </a:pPr>
            <a:r>
              <a:rPr lang="en-US" b="true" sz="1622" i="true" u="sng">
                <a:solidFill>
                  <a:srgbClr val="333652"/>
                </a:solidFill>
                <a:latin typeface="Sarabun Semi-Bold Italics"/>
                <a:ea typeface="Sarabun Semi-Bold Italics"/>
                <a:cs typeface="Sarabun Semi-Bold Italics"/>
                <a:sym typeface="Sarabun Semi-Bold Italics"/>
              </a:rPr>
              <a:t>Achiev</a:t>
            </a:r>
            <a:r>
              <a:rPr lang="en-US" b="true" sz="1622" i="true" u="sng">
                <a:solidFill>
                  <a:srgbClr val="333652"/>
                </a:solidFill>
                <a:latin typeface="Sarabun Semi-Bold Italics"/>
                <a:ea typeface="Sarabun Semi-Bold Italics"/>
                <a:cs typeface="Sarabun Semi-Bold Italics"/>
                <a:sym typeface="Sarabun Semi-Bold Italics"/>
              </a:rPr>
              <a:t>ements:</a:t>
            </a:r>
          </a:p>
          <a:p>
            <a:pPr algn="just" marL="350225" indent="-175112" lvl="1">
              <a:lnSpc>
                <a:spcPts val="2271"/>
              </a:lnSpc>
              <a:buFont typeface="Arial"/>
              <a:buChar char="•"/>
            </a:pPr>
            <a:r>
              <a:rPr lang="en-US" b="true" sz="1622">
                <a:solidFill>
                  <a:srgbClr val="333652"/>
                </a:solidFill>
                <a:latin typeface="Sarabun Semi-Bold"/>
                <a:ea typeface="Sarabun Semi-Bold"/>
                <a:cs typeface="Sarabun Semi-Bold"/>
                <a:sym typeface="Sarabun Semi-Bold"/>
              </a:rPr>
              <a:t>Successfully implemented and solved the Missionaries and Carnivals problem using six different AI search algorithms.</a:t>
            </a:r>
          </a:p>
          <a:p>
            <a:pPr algn="just" marL="350225" indent="-175112" lvl="1">
              <a:lnSpc>
                <a:spcPts val="2271"/>
              </a:lnSpc>
              <a:buFont typeface="Arial"/>
              <a:buChar char="•"/>
            </a:pPr>
            <a:r>
              <a:rPr lang="en-US" b="true" sz="1622">
                <a:solidFill>
                  <a:srgbClr val="333652"/>
                </a:solidFill>
                <a:latin typeface="Sarabun Semi-Bold"/>
                <a:ea typeface="Sarabun Semi-Bold"/>
                <a:cs typeface="Sarabun Semi-Bold"/>
                <a:sym typeface="Sarabun Semi-Bold"/>
              </a:rPr>
              <a:t>Collected and compared time and memory usage for each algorithm and configuration.</a:t>
            </a:r>
          </a:p>
          <a:p>
            <a:pPr algn="just" marL="350225" indent="-175112" lvl="1">
              <a:lnSpc>
                <a:spcPts val="2271"/>
              </a:lnSpc>
              <a:buFont typeface="Arial"/>
              <a:buChar char="•"/>
            </a:pPr>
            <a:r>
              <a:rPr lang="en-US" b="true" sz="1622">
                <a:solidFill>
                  <a:srgbClr val="333652"/>
                </a:solidFill>
                <a:latin typeface="Sarabun Semi-Bold"/>
                <a:ea typeface="Sarabun Semi-Bold"/>
                <a:cs typeface="Sarabun Semi-Bold"/>
                <a:sym typeface="Sarabun Semi-Bold"/>
              </a:rPr>
              <a:t>Visualized algorithm performance with comparative graphs and summary tables (CSV).</a:t>
            </a:r>
          </a:p>
          <a:p>
            <a:pPr algn="just" marL="350225" indent="-175112" lvl="1">
              <a:lnSpc>
                <a:spcPts val="2271"/>
              </a:lnSpc>
              <a:buFont typeface="Arial"/>
              <a:buChar char="•"/>
            </a:pPr>
            <a:r>
              <a:rPr lang="en-US" b="true" sz="1622">
                <a:solidFill>
                  <a:srgbClr val="333652"/>
                </a:solidFill>
                <a:latin typeface="Sarabun Semi-Bold"/>
                <a:ea typeface="Sarabun Semi-Bold"/>
                <a:cs typeface="Sarabun Semi-Bold"/>
                <a:sym typeface="Sarabun Semi-Bold"/>
              </a:rPr>
              <a:t>Demonstrated strengths and limitations of each search method in terms of efficiency and resource usage.</a:t>
            </a:r>
          </a:p>
        </p:txBody>
      </p:sp>
      <p:sp>
        <p:nvSpPr>
          <p:cNvPr name="TextBox 24" id="24"/>
          <p:cNvSpPr txBox="true"/>
          <p:nvPr/>
        </p:nvSpPr>
        <p:spPr>
          <a:xfrm rot="0">
            <a:off x="496732" y="1657092"/>
            <a:ext cx="14016222" cy="1082676"/>
          </a:xfrm>
          <a:prstGeom prst="rect">
            <a:avLst/>
          </a:prstGeom>
        </p:spPr>
        <p:txBody>
          <a:bodyPr anchor="t" rtlCol="false" tIns="0" lIns="0" bIns="0" rIns="0">
            <a:spAutoFit/>
          </a:bodyPr>
          <a:lstStyle/>
          <a:p>
            <a:pPr algn="l">
              <a:lnSpc>
                <a:spcPts val="6400"/>
              </a:lnSpc>
            </a:pPr>
            <a:r>
              <a:rPr lang="en-US" b="true" sz="8000">
                <a:solidFill>
                  <a:srgbClr val="333652"/>
                </a:solidFill>
                <a:latin typeface="ITC Bauhaus Bold"/>
                <a:ea typeface="ITC Bauhaus Bold"/>
                <a:cs typeface="ITC Bauhaus Bold"/>
                <a:sym typeface="ITC Bauhaus Bold"/>
              </a:rPr>
              <a:t>ACHIEVEM</a:t>
            </a:r>
            <a:r>
              <a:rPr lang="en-US" b="true" sz="8000">
                <a:solidFill>
                  <a:srgbClr val="333652"/>
                </a:solidFill>
                <a:latin typeface="ITC Bauhaus Bold"/>
                <a:ea typeface="ITC Bauhaus Bold"/>
                <a:cs typeface="ITC Bauhaus Bold"/>
                <a:sym typeface="ITC Bauhaus Bold"/>
              </a:rPr>
              <a:t>ENTS &amp; CONCLUSION</a:t>
            </a:r>
          </a:p>
        </p:txBody>
      </p:sp>
      <p:sp>
        <p:nvSpPr>
          <p:cNvPr name="TextBox 25" id="25"/>
          <p:cNvSpPr txBox="true"/>
          <p:nvPr/>
        </p:nvSpPr>
        <p:spPr>
          <a:xfrm rot="0">
            <a:off x="5601337" y="8670782"/>
            <a:ext cx="10944776" cy="1075356"/>
          </a:xfrm>
          <a:prstGeom prst="rect">
            <a:avLst/>
          </a:prstGeom>
        </p:spPr>
        <p:txBody>
          <a:bodyPr anchor="t" rtlCol="false" tIns="0" lIns="0" bIns="0" rIns="0">
            <a:spAutoFit/>
          </a:bodyPr>
          <a:lstStyle/>
          <a:p>
            <a:pPr algn="just">
              <a:lnSpc>
                <a:spcPts val="2169"/>
              </a:lnSpc>
            </a:pPr>
            <a:r>
              <a:rPr lang="en-US" b="true" sz="1549" i="true" u="sng">
                <a:solidFill>
                  <a:srgbClr val="333652"/>
                </a:solidFill>
                <a:latin typeface="Sarabun Semi-Bold Italics"/>
                <a:ea typeface="Sarabun Semi-Bold Italics"/>
                <a:cs typeface="Sarabun Semi-Bold Italics"/>
                <a:sym typeface="Sarabun Semi-Bold Italics"/>
              </a:rPr>
              <a:t>Co</a:t>
            </a:r>
            <a:r>
              <a:rPr lang="en-US" b="true" sz="1549" i="true" u="sng">
                <a:solidFill>
                  <a:srgbClr val="333652"/>
                </a:solidFill>
                <a:latin typeface="Sarabun Semi-Bold Italics"/>
                <a:ea typeface="Sarabun Semi-Bold Italics"/>
                <a:cs typeface="Sarabun Semi-Bold Italics"/>
                <a:sym typeface="Sarabun Semi-Bold Italics"/>
              </a:rPr>
              <a:t>nclusion:</a:t>
            </a:r>
          </a:p>
          <a:p>
            <a:pPr algn="just" marL="334498" indent="-167249" lvl="1">
              <a:lnSpc>
                <a:spcPts val="2169"/>
              </a:lnSpc>
              <a:buFont typeface="Arial"/>
              <a:buChar char="•"/>
            </a:pPr>
            <a:r>
              <a:rPr lang="en-US" b="true" sz="1549">
                <a:solidFill>
                  <a:srgbClr val="333652"/>
                </a:solidFill>
                <a:latin typeface="Sarabun Semi-Bold"/>
                <a:ea typeface="Sarabun Semi-Bold"/>
                <a:cs typeface="Sarabun Semi-Bold"/>
                <a:sym typeface="Sarabun Semi-Bold"/>
              </a:rPr>
              <a:t>The assignment provided practical insights into the behavior and efficiency of various search algorithms.</a:t>
            </a:r>
          </a:p>
          <a:p>
            <a:pPr algn="just" marL="334498" indent="-167249" lvl="1">
              <a:lnSpc>
                <a:spcPts val="2169"/>
              </a:lnSpc>
              <a:buFont typeface="Arial"/>
              <a:buChar char="•"/>
            </a:pPr>
            <a:r>
              <a:rPr lang="en-US" b="true" sz="1549">
                <a:solidFill>
                  <a:srgbClr val="333652"/>
                </a:solidFill>
                <a:latin typeface="Sarabun Semi-Bold"/>
                <a:ea typeface="Sarabun Semi-Bold"/>
                <a:cs typeface="Sarabun Semi-Bold"/>
                <a:sym typeface="Sarabun Semi-Bold"/>
              </a:rPr>
              <a:t>Comparative analysis using graphs and tables highlighted which algorithms are optimal for different constraints.</a:t>
            </a:r>
          </a:p>
          <a:p>
            <a:pPr algn="just" marL="334498" indent="-167249" lvl="1">
              <a:lnSpc>
                <a:spcPts val="2169"/>
              </a:lnSpc>
              <a:buFont typeface="Arial"/>
              <a:buChar char="•"/>
            </a:pPr>
            <a:r>
              <a:rPr lang="en-US" b="true" sz="1549">
                <a:solidFill>
                  <a:srgbClr val="333652"/>
                </a:solidFill>
                <a:latin typeface="Sarabun Semi-Bold"/>
                <a:ea typeface="Sarabun Semi-Bold"/>
                <a:cs typeface="Sarabun Semi-Bold"/>
                <a:sym typeface="Sarabun Semi-Bold"/>
              </a:rPr>
              <a:t>This approach can guide algorithm selection for similar AI problems in the future.</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15705" y="715024"/>
            <a:ext cx="10950997" cy="1416686"/>
          </a:xfrm>
          <a:prstGeom prst="rect">
            <a:avLst/>
          </a:prstGeom>
        </p:spPr>
        <p:txBody>
          <a:bodyPr anchor="t" rtlCol="false" tIns="0" lIns="0" bIns="0" rIns="0">
            <a:spAutoFit/>
          </a:bodyPr>
          <a:lstStyle/>
          <a:p>
            <a:pPr algn="l">
              <a:lnSpc>
                <a:spcPts val="6400"/>
              </a:lnSpc>
            </a:pPr>
            <a:r>
              <a:rPr lang="en-US" sz="8000" b="true">
                <a:solidFill>
                  <a:srgbClr val="111213"/>
                </a:solidFill>
                <a:latin typeface="ITC Bauhaus Bold"/>
                <a:ea typeface="ITC Bauhaus Bold"/>
                <a:cs typeface="ITC Bauhaus Bold"/>
                <a:sym typeface="ITC Bauhaus Bold"/>
              </a:rPr>
              <a:t>DAY 7 ASSIGNMENT 6</a:t>
            </a:r>
          </a:p>
          <a:p>
            <a:pPr algn="l">
              <a:lnSpc>
                <a:spcPts val="1920"/>
              </a:lnSpc>
            </a:pPr>
          </a:p>
          <a:p>
            <a:pPr algn="l">
              <a:lnSpc>
                <a:spcPts val="1920"/>
              </a:lnSpc>
            </a:pPr>
            <a:r>
              <a:rPr lang="en-US" b="true" sz="2400">
                <a:solidFill>
                  <a:srgbClr val="111213"/>
                </a:solidFill>
                <a:latin typeface="Open Sans Bold"/>
                <a:ea typeface="Open Sans Bold"/>
                <a:cs typeface="Open Sans Bold"/>
                <a:sym typeface="Open Sans Bold"/>
              </a:rPr>
              <a:t>DATE: 11.09.2025</a:t>
            </a:r>
          </a:p>
        </p:txBody>
      </p:sp>
      <p:sp>
        <p:nvSpPr>
          <p:cNvPr name="TextBox 7" id="7"/>
          <p:cNvSpPr txBox="true"/>
          <p:nvPr/>
        </p:nvSpPr>
        <p:spPr>
          <a:xfrm rot="0">
            <a:off x="1028700" y="2554332"/>
            <a:ext cx="14406521" cy="2085263"/>
          </a:xfrm>
          <a:prstGeom prst="rect">
            <a:avLst/>
          </a:prstGeom>
        </p:spPr>
        <p:txBody>
          <a:bodyPr anchor="t" rtlCol="false" tIns="0" lIns="0" bIns="0" rIns="0">
            <a:spAutoFit/>
          </a:bodyPr>
          <a:lstStyle/>
          <a:p>
            <a:pPr algn="just">
              <a:lnSpc>
                <a:spcPts val="4140"/>
              </a:lnSpc>
            </a:pPr>
            <a:r>
              <a:rPr lang="en-US" sz="2957" b="true">
                <a:solidFill>
                  <a:srgbClr val="111213"/>
                </a:solidFill>
                <a:latin typeface="Sarabun Semi-Bold"/>
                <a:ea typeface="Sarabun Semi-Bold"/>
                <a:cs typeface="Sarabun Semi-Bold"/>
                <a:sym typeface="Sarabun Semi-Bold"/>
              </a:rPr>
              <a:t>Question:</a:t>
            </a:r>
          </a:p>
          <a:p>
            <a:pPr algn="just">
              <a:lnSpc>
                <a:spcPts val="4140"/>
              </a:lnSpc>
            </a:pPr>
            <a:r>
              <a:rPr lang="en-US" b="true" sz="2957">
                <a:solidFill>
                  <a:srgbClr val="111213"/>
                </a:solidFill>
                <a:latin typeface="Sarabun Semi-Bold"/>
                <a:ea typeface="Sarabun Semi-Bold"/>
                <a:cs typeface="Sarabun Semi-Bold"/>
                <a:sym typeface="Sarabun Semi-Bold"/>
              </a:rPr>
              <a:t>"Write a Python program to solve the classical Tic-Tac-Toe problem using Best First Search. The program should handle both 3</a:t>
            </a:r>
            <a:r>
              <a:rPr lang="en-US" b="true" sz="2957" u="none">
                <a:solidFill>
                  <a:srgbClr val="111213"/>
                </a:solidFill>
                <a:latin typeface="Sarabun Semi-Bold"/>
                <a:ea typeface="Sarabun Semi-Bold"/>
                <a:cs typeface="Sarabun Semi-Bold"/>
                <a:sym typeface="Sarabun Semi-Bold"/>
              </a:rPr>
              <a:t>x</a:t>
            </a:r>
            <a:r>
              <a:rPr lang="en-US" b="true" sz="2957">
                <a:solidFill>
                  <a:srgbClr val="111213"/>
                </a:solidFill>
                <a:latin typeface="Sarabun Semi-Bold"/>
                <a:ea typeface="Sarabun Semi-Bold"/>
                <a:cs typeface="Sarabun Semi-Bold"/>
                <a:sym typeface="Sarabun Semi-Bold"/>
              </a:rPr>
              <a:t>3 and 4x4 boards, accept dynamic inputs, and use a suitable heuristic function to gu</a:t>
            </a:r>
            <a:r>
              <a:rPr lang="en-US" b="true" sz="2957" u="none">
                <a:solidFill>
                  <a:srgbClr val="111213"/>
                </a:solidFill>
                <a:latin typeface="Sarabun Semi-Bold"/>
                <a:ea typeface="Sarabun Semi-Bold"/>
                <a:cs typeface="Sarabun Semi-Bold"/>
                <a:sym typeface="Sarabun Semi-Bold"/>
              </a:rPr>
              <a:t>i</a:t>
            </a:r>
            <a:r>
              <a:rPr lang="en-US" b="true" sz="2957">
                <a:solidFill>
                  <a:srgbClr val="111213"/>
                </a:solidFill>
                <a:latin typeface="Sarabun Semi-Bold"/>
                <a:ea typeface="Sarabun Semi-Bold"/>
                <a:cs typeface="Sarabun Semi-Bold"/>
                <a:sym typeface="Sarabun Semi-Bold"/>
              </a:rPr>
              <a:t>d</a:t>
            </a:r>
            <a:r>
              <a:rPr lang="en-US" b="true" sz="2957" u="none">
                <a:solidFill>
                  <a:srgbClr val="111213"/>
                </a:solidFill>
                <a:latin typeface="Sarabun Semi-Bold"/>
                <a:ea typeface="Sarabun Semi-Bold"/>
                <a:cs typeface="Sarabun Semi-Bold"/>
                <a:sym typeface="Sarabun Semi-Bold"/>
              </a:rPr>
              <a:t>e</a:t>
            </a:r>
            <a:r>
              <a:rPr lang="en-US" b="true" sz="2957">
                <a:solidFill>
                  <a:srgbClr val="111213"/>
                </a:solidFill>
                <a:latin typeface="Sarabun Semi-Bold"/>
                <a:ea typeface="Sarabun Semi-Bold"/>
                <a:cs typeface="Sarabun Semi-Bold"/>
                <a:sym typeface="Sarabun Semi-Bold"/>
              </a:rPr>
              <a:t> </a:t>
            </a:r>
            <a:r>
              <a:rPr lang="en-US" b="true" sz="2957" u="none">
                <a:solidFill>
                  <a:srgbClr val="111213"/>
                </a:solidFill>
                <a:latin typeface="Sarabun Semi-Bold"/>
                <a:ea typeface="Sarabun Semi-Bold"/>
                <a:cs typeface="Sarabun Semi-Bold"/>
                <a:sym typeface="Sarabun Semi-Bold"/>
              </a:rPr>
              <a:t>t</a:t>
            </a:r>
            <a:r>
              <a:rPr lang="en-US" b="true" sz="2957">
                <a:solidFill>
                  <a:srgbClr val="111213"/>
                </a:solidFill>
                <a:latin typeface="Sarabun Semi-Bold"/>
                <a:ea typeface="Sarabun Semi-Bold"/>
                <a:cs typeface="Sarabun Semi-Bold"/>
                <a:sym typeface="Sarabun Semi-Bold"/>
              </a:rPr>
              <a:t>he search for a winning sequence”</a:t>
            </a:r>
          </a:p>
        </p:txBody>
      </p:sp>
      <p:sp>
        <p:nvSpPr>
          <p:cNvPr name="TextBox 8" id="8"/>
          <p:cNvSpPr txBox="true"/>
          <p:nvPr/>
        </p:nvSpPr>
        <p:spPr>
          <a:xfrm rot="0">
            <a:off x="4105960" y="6273191"/>
            <a:ext cx="14182040" cy="21145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Objective:</a:t>
            </a:r>
          </a:p>
          <a:p>
            <a:pPr algn="just">
              <a:lnSpc>
                <a:spcPts val="4200"/>
              </a:lnSpc>
            </a:pPr>
            <a:r>
              <a:rPr lang="en-US" b="true" sz="3000" i="true">
                <a:solidFill>
                  <a:srgbClr val="111213"/>
                </a:solidFill>
                <a:latin typeface="Sarabun Semi-Bold Italics"/>
                <a:ea typeface="Sarabun Semi-Bold Italics"/>
                <a:cs typeface="Sarabun Semi-Bold Italics"/>
                <a:sym typeface="Sarabun Semi-Bold Italics"/>
              </a:rPr>
              <a:t>To implement and analyze Best First Search for Tic-Tac-Toe, demonstrating heuristic-based decision making, dynamic input handling, and output generation for both board sizes, with clear tracking of intermediate and final states.</a:t>
            </a:r>
          </a:p>
        </p:txBody>
      </p:sp>
      <p:grpSp>
        <p:nvGrpSpPr>
          <p:cNvPr name="Group 9" id="9"/>
          <p:cNvGrpSpPr/>
          <p:nvPr/>
        </p:nvGrpSpPr>
        <p:grpSpPr>
          <a:xfrm rot="-2541810">
            <a:off x="-1054795" y="4941493"/>
            <a:ext cx="4475890" cy="8727676"/>
            <a:chOff x="0" y="0"/>
            <a:chExt cx="1178835" cy="2298647"/>
          </a:xfrm>
        </p:grpSpPr>
        <p:sp>
          <p:nvSpPr>
            <p:cNvPr name="Freeform 10" id="10"/>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1" id="11"/>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546206">
            <a:off x="15021355" y="-3240469"/>
            <a:ext cx="4475890" cy="8727676"/>
            <a:chOff x="0" y="0"/>
            <a:chExt cx="1178835" cy="2298647"/>
          </a:xfrm>
        </p:grpSpPr>
        <p:sp>
          <p:nvSpPr>
            <p:cNvPr name="Freeform 13" id="1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4" id="1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20182" y="3468356"/>
            <a:ext cx="11647120" cy="869950"/>
          </a:xfrm>
          <a:prstGeom prst="rect">
            <a:avLst/>
          </a:prstGeom>
        </p:spPr>
        <p:txBody>
          <a:bodyPr anchor="t" rtlCol="false" tIns="0" lIns="0" bIns="0" rIns="0">
            <a:spAutoFit/>
          </a:bodyPr>
          <a:lstStyle/>
          <a:p>
            <a:pPr algn="just">
              <a:lnSpc>
                <a:spcPts val="3500"/>
              </a:lnSpc>
            </a:pPr>
            <a:r>
              <a:rPr lang="en-US" sz="2500">
                <a:solidFill>
                  <a:srgbClr val="111213"/>
                </a:solidFill>
                <a:latin typeface="Sarabun"/>
                <a:ea typeface="Sarabun"/>
                <a:cs typeface="Sarabun"/>
                <a:sym typeface="Sarabun"/>
              </a:rPr>
              <a:t>Each assignm</a:t>
            </a:r>
            <a:r>
              <a:rPr lang="en-US" sz="2500">
                <a:solidFill>
                  <a:srgbClr val="111213"/>
                </a:solidFill>
                <a:latin typeface="Sarabun"/>
                <a:ea typeface="Sarabun"/>
                <a:cs typeface="Sarabun"/>
                <a:sym typeface="Sarabun"/>
              </a:rPr>
              <a:t>ent in this presentation is organized using a consistent format </a:t>
            </a:r>
          </a:p>
          <a:p>
            <a:pPr algn="just">
              <a:lnSpc>
                <a:spcPts val="3500"/>
              </a:lnSpc>
            </a:pPr>
            <a:r>
              <a:rPr lang="en-US" sz="2500">
                <a:solidFill>
                  <a:srgbClr val="111213"/>
                </a:solidFill>
                <a:latin typeface="Sarabun"/>
                <a:ea typeface="Sarabun"/>
                <a:cs typeface="Sarabun"/>
                <a:sym typeface="Sarabun"/>
              </a:rPr>
              <a:t>to clearly demonstrate the problem-solving approach and results:</a:t>
            </a:r>
          </a:p>
        </p:txBody>
      </p:sp>
      <p:sp>
        <p:nvSpPr>
          <p:cNvPr name="TextBox 6" id="6"/>
          <p:cNvSpPr txBox="true"/>
          <p:nvPr/>
        </p:nvSpPr>
        <p:spPr>
          <a:xfrm rot="0">
            <a:off x="2342518" y="1628126"/>
            <a:ext cx="11647120" cy="1897380"/>
          </a:xfrm>
          <a:prstGeom prst="rect">
            <a:avLst/>
          </a:prstGeom>
        </p:spPr>
        <p:txBody>
          <a:bodyPr anchor="t" rtlCol="false" tIns="0" lIns="0" bIns="0" rIns="0">
            <a:spAutoFit/>
          </a:bodyPr>
          <a:lstStyle/>
          <a:p>
            <a:pPr algn="l">
              <a:lnSpc>
                <a:spcPts val="6480"/>
              </a:lnSpc>
            </a:pPr>
            <a:r>
              <a:rPr lang="en-US" b="true" sz="8100">
                <a:solidFill>
                  <a:srgbClr val="111213"/>
                </a:solidFill>
                <a:latin typeface="ITC Bauhaus Bold"/>
                <a:ea typeface="ITC Bauhaus Bold"/>
                <a:cs typeface="ITC Bauhaus Bold"/>
                <a:sym typeface="ITC Bauhaus Bold"/>
              </a:rPr>
              <a:t>ASSIGNMENT STRUCTURE &amp; ORGANIZATION</a:t>
            </a:r>
          </a:p>
        </p:txBody>
      </p:sp>
      <p:grpSp>
        <p:nvGrpSpPr>
          <p:cNvPr name="Group 7" id="7"/>
          <p:cNvGrpSpPr/>
          <p:nvPr/>
        </p:nvGrpSpPr>
        <p:grpSpPr>
          <a:xfrm rot="-2541810">
            <a:off x="-1054795" y="4941493"/>
            <a:ext cx="4475890" cy="8727676"/>
            <a:chOff x="0" y="0"/>
            <a:chExt cx="1178835" cy="2298647"/>
          </a:xfrm>
        </p:grpSpPr>
        <p:sp>
          <p:nvSpPr>
            <p:cNvPr name="Freeform 8" id="8"/>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9" id="9"/>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546206">
            <a:off x="15021355" y="-3240469"/>
            <a:ext cx="4475890" cy="8727676"/>
            <a:chOff x="0" y="0"/>
            <a:chExt cx="1178835" cy="2298647"/>
          </a:xfrm>
        </p:grpSpPr>
        <p:sp>
          <p:nvSpPr>
            <p:cNvPr name="Freeform 11" id="11"/>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2" id="12"/>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4132674" y="4614531"/>
            <a:ext cx="13126626" cy="3937000"/>
          </a:xfrm>
          <a:prstGeom prst="rect">
            <a:avLst/>
          </a:prstGeom>
        </p:spPr>
        <p:txBody>
          <a:bodyPr anchor="t" rtlCol="false" tIns="0" lIns="0" bIns="0" rIns="0">
            <a:spAutoFit/>
          </a:bodyPr>
          <a:lstStyle/>
          <a:p>
            <a:pPr algn="just" marL="539751" indent="-269876" lvl="1">
              <a:lnSpc>
                <a:spcPts val="3500"/>
              </a:lnSpc>
              <a:buAutoNum type="arabicPeriod" startAt="1"/>
            </a:pPr>
            <a:r>
              <a:rPr lang="en-US" b="true" sz="2500">
                <a:solidFill>
                  <a:srgbClr val="111213"/>
                </a:solidFill>
                <a:latin typeface="Sarabun Bold"/>
                <a:ea typeface="Sarabun Bold"/>
                <a:cs typeface="Sarabun Bold"/>
                <a:sym typeface="Sarabun Bold"/>
              </a:rPr>
              <a:t>Overview &amp; Question: </a:t>
            </a:r>
            <a:r>
              <a:rPr lang="en-US" sz="2500">
                <a:solidFill>
                  <a:srgbClr val="111213"/>
                </a:solidFill>
                <a:latin typeface="Sarabun"/>
                <a:ea typeface="Sarabun"/>
                <a:cs typeface="Sarabun"/>
                <a:sym typeface="Sarabun"/>
              </a:rPr>
              <a:t>Brief description of the assignment and its objective.</a:t>
            </a:r>
          </a:p>
          <a:p>
            <a:pPr algn="just" marL="539751" indent="-269876" lvl="1">
              <a:lnSpc>
                <a:spcPts val="3500"/>
              </a:lnSpc>
              <a:buAutoNum type="arabicPeriod" startAt="1"/>
            </a:pPr>
            <a:r>
              <a:rPr lang="en-US" b="true" sz="2500">
                <a:solidFill>
                  <a:srgbClr val="111213"/>
                </a:solidFill>
                <a:latin typeface="Sarabun Bold"/>
                <a:ea typeface="Sarabun Bold"/>
                <a:cs typeface="Sarabun Bold"/>
                <a:sym typeface="Sarabun Bold"/>
              </a:rPr>
              <a:t>Approach/Algorithm Used:</a:t>
            </a:r>
            <a:r>
              <a:rPr lang="en-US" sz="2500">
                <a:solidFill>
                  <a:srgbClr val="111213"/>
                </a:solidFill>
                <a:latin typeface="Sarabun"/>
                <a:ea typeface="Sarabun"/>
                <a:cs typeface="Sarabun"/>
                <a:sym typeface="Sarabun"/>
              </a:rPr>
              <a:t> Explanation of the AI technique or algorithm applied to solve the problem.</a:t>
            </a:r>
          </a:p>
          <a:p>
            <a:pPr algn="just" marL="539751" indent="-269876" lvl="1">
              <a:lnSpc>
                <a:spcPts val="3500"/>
              </a:lnSpc>
              <a:buAutoNum type="arabicPeriod" startAt="1"/>
            </a:pPr>
            <a:r>
              <a:rPr lang="en-US" b="true" sz="2500">
                <a:solidFill>
                  <a:srgbClr val="111213"/>
                </a:solidFill>
                <a:latin typeface="Sarabun Bold"/>
                <a:ea typeface="Sarabun Bold"/>
                <a:cs typeface="Sarabun Bold"/>
                <a:sym typeface="Sarabun Bold"/>
              </a:rPr>
              <a:t>Process Visualization:</a:t>
            </a:r>
            <a:r>
              <a:rPr lang="en-US" sz="2500">
                <a:solidFill>
                  <a:srgbClr val="111213"/>
                </a:solidFill>
                <a:latin typeface="Sarabun"/>
                <a:ea typeface="Sarabun"/>
                <a:cs typeface="Sarabun"/>
                <a:sym typeface="Sarabun"/>
              </a:rPr>
              <a:t> Flowchart or diagram illustrating the solution steps.</a:t>
            </a:r>
          </a:p>
          <a:p>
            <a:pPr algn="just" marL="539751" indent="-269876" lvl="1">
              <a:lnSpc>
                <a:spcPts val="3500"/>
              </a:lnSpc>
              <a:buAutoNum type="arabicPeriod" startAt="1"/>
            </a:pPr>
            <a:r>
              <a:rPr lang="en-US" b="true" sz="2500">
                <a:solidFill>
                  <a:srgbClr val="111213"/>
                </a:solidFill>
                <a:latin typeface="Sarabun Bold"/>
                <a:ea typeface="Sarabun Bold"/>
                <a:cs typeface="Sarabun Bold"/>
                <a:sym typeface="Sarabun Bold"/>
              </a:rPr>
              <a:t>Input &amp; Output: </a:t>
            </a:r>
            <a:r>
              <a:rPr lang="en-US" sz="2500">
                <a:solidFill>
                  <a:srgbClr val="111213"/>
                </a:solidFill>
                <a:latin typeface="Sarabun"/>
                <a:ea typeface="Sarabun"/>
                <a:cs typeface="Sarabun"/>
                <a:sym typeface="Sarabun"/>
              </a:rPr>
              <a:t>Examples of input data and the corresponding intermediate and final output generated.</a:t>
            </a:r>
          </a:p>
          <a:p>
            <a:pPr algn="just" marL="539751" indent="-269876" lvl="1">
              <a:lnSpc>
                <a:spcPts val="3500"/>
              </a:lnSpc>
              <a:buAutoNum type="arabicPeriod" startAt="1"/>
            </a:pPr>
            <a:r>
              <a:rPr lang="en-US" b="true" sz="2500">
                <a:solidFill>
                  <a:srgbClr val="111213"/>
                </a:solidFill>
                <a:latin typeface="Sarabun Bold"/>
                <a:ea typeface="Sarabun Bold"/>
                <a:cs typeface="Sarabun Bold"/>
                <a:sym typeface="Sarabun Bold"/>
              </a:rPr>
              <a:t>Achievements &amp; Conclusion:</a:t>
            </a:r>
            <a:r>
              <a:rPr lang="en-US" sz="2500">
                <a:solidFill>
                  <a:srgbClr val="111213"/>
                </a:solidFill>
                <a:latin typeface="Sarabun"/>
                <a:ea typeface="Sarabun"/>
                <a:cs typeface="Sarabun"/>
                <a:sym typeface="Sarabun"/>
              </a:rPr>
              <a:t> Summary of results, challenges faced, and key learnings.</a:t>
            </a:r>
          </a:p>
          <a:p>
            <a:pPr algn="just">
              <a:lnSpc>
                <a:spcPts val="3500"/>
              </a:lnSpc>
            </a:pPr>
            <a:r>
              <a:rPr lang="en-US" sz="2500">
                <a:solidFill>
                  <a:srgbClr val="111213"/>
                </a:solidFill>
                <a:latin typeface="Sarabun"/>
                <a:ea typeface="Sarabun"/>
                <a:cs typeface="Sarabun"/>
                <a:sym typeface="Sarabun"/>
              </a:rPr>
              <a:t>This structure ensures that each assignment is presented in a clear, logical, and concise manner, highlighting both the methodology and outcomes.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57150"/>
              <a:ext cx="3192245" cy="5593733"/>
            </a:xfrm>
            <a:prstGeom prst="rect">
              <a:avLst/>
            </a:prstGeom>
          </p:spPr>
          <p:txBody>
            <a:bodyPr anchor="ctr" rtlCol="false" tIns="50800" lIns="50800" bIns="50800" rIns="50800"/>
            <a:lstStyle/>
            <a:p>
              <a:pPr algn="just" marL="0" indent="0" lvl="0">
                <a:lnSpc>
                  <a:spcPts val="4200"/>
                </a:lnSpc>
                <a:spcBef>
                  <a:spcPct val="0"/>
                </a:spcBef>
              </a:pPr>
            </a:p>
          </p:txBody>
        </p:sp>
      </p:grpSp>
      <p:sp>
        <p:nvSpPr>
          <p:cNvPr name="TextBox 5" id="5"/>
          <p:cNvSpPr txBox="true"/>
          <p:nvPr/>
        </p:nvSpPr>
        <p:spPr>
          <a:xfrm rot="0">
            <a:off x="1183150" y="1006969"/>
            <a:ext cx="12275866" cy="1892301"/>
          </a:xfrm>
          <a:prstGeom prst="rect">
            <a:avLst/>
          </a:prstGeom>
        </p:spPr>
        <p:txBody>
          <a:bodyPr anchor="t" rtlCol="false" tIns="0" lIns="0" bIns="0" rIns="0">
            <a:spAutoFit/>
          </a:bodyPr>
          <a:lstStyle/>
          <a:p>
            <a:pPr algn="l">
              <a:lnSpc>
                <a:spcPts val="6400"/>
              </a:lnSpc>
            </a:pPr>
            <a:r>
              <a:rPr lang="en-US" b="true" sz="8000">
                <a:solidFill>
                  <a:srgbClr val="111213"/>
                </a:solidFill>
                <a:latin typeface="ITC Bauhaus Bold"/>
                <a:ea typeface="ITC Bauhaus Bold"/>
                <a:cs typeface="ITC Bauhaus Bold"/>
                <a:sym typeface="ITC Bauhaus Bold"/>
              </a:rPr>
              <a:t>APPROA</a:t>
            </a:r>
            <a:r>
              <a:rPr lang="en-US" b="true" sz="8000">
                <a:solidFill>
                  <a:srgbClr val="111213"/>
                </a:solidFill>
                <a:latin typeface="ITC Bauhaus Bold"/>
                <a:ea typeface="ITC Bauhaus Bold"/>
                <a:cs typeface="ITC Bauhaus Bold"/>
                <a:sym typeface="ITC Bauhaus Bold"/>
              </a:rPr>
              <a:t>CH &amp; ALGORITHMS USED</a:t>
            </a:r>
          </a:p>
        </p:txBody>
      </p:sp>
      <p:sp>
        <p:nvSpPr>
          <p:cNvPr name="TextBox 6" id="6"/>
          <p:cNvSpPr txBox="true"/>
          <p:nvPr/>
        </p:nvSpPr>
        <p:spPr>
          <a:xfrm rot="0">
            <a:off x="417983" y="2851645"/>
            <a:ext cx="15171098" cy="1302348"/>
          </a:xfrm>
          <a:prstGeom prst="rect">
            <a:avLst/>
          </a:prstGeom>
        </p:spPr>
        <p:txBody>
          <a:bodyPr anchor="t" rtlCol="false" tIns="0" lIns="0" bIns="0" rIns="0">
            <a:spAutoFit/>
          </a:bodyPr>
          <a:lstStyle/>
          <a:p>
            <a:pPr algn="just">
              <a:lnSpc>
                <a:spcPts val="3457"/>
              </a:lnSpc>
            </a:pPr>
            <a:r>
              <a:rPr lang="en-US" b="true" sz="2469" u="sng">
                <a:solidFill>
                  <a:srgbClr val="111213"/>
                </a:solidFill>
                <a:latin typeface="Sarabun Semi-Bold"/>
                <a:ea typeface="Sarabun Semi-Bold"/>
                <a:cs typeface="Sarabun Semi-Bold"/>
                <a:sym typeface="Sarabun Semi-Bold"/>
              </a:rPr>
              <a:t>Algorithm/Technique:</a:t>
            </a:r>
          </a:p>
          <a:p>
            <a:pPr algn="just">
              <a:lnSpc>
                <a:spcPts val="3457"/>
              </a:lnSpc>
            </a:pPr>
            <a:r>
              <a:rPr lang="en-US" b="true" sz="2469">
                <a:solidFill>
                  <a:srgbClr val="111213"/>
                </a:solidFill>
                <a:latin typeface="Sarabun Semi-Bold"/>
                <a:ea typeface="Sarabun Semi-Bold"/>
                <a:cs typeface="Sarabun Semi-Bold"/>
                <a:sym typeface="Sarabun Semi-Bold"/>
              </a:rPr>
              <a:t>B</a:t>
            </a:r>
            <a:r>
              <a:rPr lang="en-US" b="true" sz="2469">
                <a:solidFill>
                  <a:srgbClr val="111213"/>
                </a:solidFill>
                <a:latin typeface="Sarabun Semi-Bold"/>
                <a:ea typeface="Sarabun Semi-Bold"/>
                <a:cs typeface="Sarabun Semi-Bold"/>
                <a:sym typeface="Sarabun Semi-Bold"/>
              </a:rPr>
              <a:t>est First Search is used to solve the Tic-Tac-Toe problem. The algorithm explores possible board states by always expanding the most promising node, as determined by a heuristic function.</a:t>
            </a:r>
          </a:p>
        </p:txBody>
      </p:sp>
      <p:sp>
        <p:nvSpPr>
          <p:cNvPr name="TextBox 7" id="7"/>
          <p:cNvSpPr txBox="true"/>
          <p:nvPr/>
        </p:nvSpPr>
        <p:spPr>
          <a:xfrm rot="0">
            <a:off x="5553342" y="8136456"/>
            <a:ext cx="10035739" cy="1553294"/>
          </a:xfrm>
          <a:prstGeom prst="rect">
            <a:avLst/>
          </a:prstGeom>
        </p:spPr>
        <p:txBody>
          <a:bodyPr anchor="t" rtlCol="false" tIns="0" lIns="0" bIns="0" rIns="0">
            <a:spAutoFit/>
          </a:bodyPr>
          <a:lstStyle/>
          <a:p>
            <a:pPr algn="just">
              <a:lnSpc>
                <a:spcPts val="3093"/>
              </a:lnSpc>
            </a:pPr>
            <a:r>
              <a:rPr lang="en-US" b="true" sz="2209" u="sng">
                <a:solidFill>
                  <a:srgbClr val="111213"/>
                </a:solidFill>
                <a:latin typeface="Sarabun Semi-Bold"/>
                <a:ea typeface="Sarabun Semi-Bold"/>
                <a:cs typeface="Sarabun Semi-Bold"/>
                <a:sym typeface="Sarabun Semi-Bold"/>
              </a:rPr>
              <a:t>Techniques:</a:t>
            </a:r>
          </a:p>
          <a:p>
            <a:pPr algn="just" marL="477007" indent="-238503" lvl="1">
              <a:lnSpc>
                <a:spcPts val="3093"/>
              </a:lnSpc>
              <a:buFont typeface="Arial"/>
              <a:buChar char="•"/>
            </a:pPr>
            <a:r>
              <a:rPr lang="en-US" b="true" sz="2209">
                <a:solidFill>
                  <a:srgbClr val="111213"/>
                </a:solidFill>
                <a:latin typeface="Sarabun Semi-Bold"/>
                <a:ea typeface="Sarabun Semi-Bold"/>
                <a:cs typeface="Sarabun Semi-Bold"/>
                <a:sym typeface="Sarabun Semi-Bold"/>
              </a:rPr>
              <a:t>He</a:t>
            </a:r>
            <a:r>
              <a:rPr lang="en-US" b="true" sz="2209">
                <a:solidFill>
                  <a:srgbClr val="111213"/>
                </a:solidFill>
                <a:latin typeface="Sarabun Semi-Bold"/>
                <a:ea typeface="Sarabun Semi-Bold"/>
                <a:cs typeface="Sarabun Semi-Bold"/>
                <a:sym typeface="Sarabun Semi-Bold"/>
              </a:rPr>
              <a:t>uristic evaluation based on possible winning lines for each player.</a:t>
            </a:r>
          </a:p>
          <a:p>
            <a:pPr algn="just" marL="477007" indent="-238503" lvl="1">
              <a:lnSpc>
                <a:spcPts val="3093"/>
              </a:lnSpc>
              <a:buFont typeface="Arial"/>
              <a:buChar char="•"/>
            </a:pPr>
            <a:r>
              <a:rPr lang="en-US" b="true" sz="2209">
                <a:solidFill>
                  <a:srgbClr val="111213"/>
                </a:solidFill>
                <a:latin typeface="Sarabun Semi-Bold"/>
                <a:ea typeface="Sarabun Semi-Bold"/>
                <a:cs typeface="Sarabun Semi-Bold"/>
                <a:sym typeface="Sarabun Semi-Bold"/>
              </a:rPr>
              <a:t>Priority queue for node expansion.</a:t>
            </a:r>
          </a:p>
          <a:p>
            <a:pPr algn="just" marL="477007" indent="-238503" lvl="1">
              <a:lnSpc>
                <a:spcPts val="3093"/>
              </a:lnSpc>
              <a:buFont typeface="Arial"/>
              <a:buChar char="•"/>
            </a:pPr>
            <a:r>
              <a:rPr lang="en-US" b="true" sz="2209">
                <a:solidFill>
                  <a:srgbClr val="111213"/>
                </a:solidFill>
                <a:latin typeface="Sarabun Semi-Bold"/>
                <a:ea typeface="Sarabun Semi-Bold"/>
                <a:cs typeface="Sarabun Semi-Bold"/>
                <a:sym typeface="Sarabun Semi-Bold"/>
              </a:rPr>
              <a:t>Dynamic handling of board size and player input.</a:t>
            </a:r>
          </a:p>
        </p:txBody>
      </p:sp>
      <p:grpSp>
        <p:nvGrpSpPr>
          <p:cNvPr name="Group 8" id="8"/>
          <p:cNvGrpSpPr/>
          <p:nvPr/>
        </p:nvGrpSpPr>
        <p:grpSpPr>
          <a:xfrm rot="-2541810">
            <a:off x="-1054795" y="4941493"/>
            <a:ext cx="4475890" cy="8727676"/>
            <a:chOff x="0" y="0"/>
            <a:chExt cx="1178835" cy="2298647"/>
          </a:xfrm>
        </p:grpSpPr>
        <p:sp>
          <p:nvSpPr>
            <p:cNvPr name="Freeform 9" id="9"/>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0" id="10"/>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46206">
            <a:off x="15021355" y="-3240469"/>
            <a:ext cx="4475890" cy="8727676"/>
            <a:chOff x="0" y="0"/>
            <a:chExt cx="1178835" cy="2298647"/>
          </a:xfrm>
        </p:grpSpPr>
        <p:sp>
          <p:nvSpPr>
            <p:cNvPr name="Freeform 12" id="12"/>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3" id="13"/>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3074156" y="4353905"/>
            <a:ext cx="14682067" cy="3341491"/>
          </a:xfrm>
          <a:prstGeom prst="rect">
            <a:avLst/>
          </a:prstGeom>
        </p:spPr>
        <p:txBody>
          <a:bodyPr anchor="t" rtlCol="false" tIns="0" lIns="0" bIns="0" rIns="0">
            <a:spAutoFit/>
          </a:bodyPr>
          <a:lstStyle/>
          <a:p>
            <a:pPr algn="just">
              <a:lnSpc>
                <a:spcPts val="3300"/>
              </a:lnSpc>
            </a:pPr>
            <a:r>
              <a:rPr lang="en-US" sz="2357" b="true">
                <a:solidFill>
                  <a:srgbClr val="111213"/>
                </a:solidFill>
                <a:latin typeface="Sarabun Semi-Bold"/>
                <a:ea typeface="Sarabun Semi-Bold"/>
                <a:cs typeface="Sarabun Semi-Bold"/>
                <a:sym typeface="Sarabun Semi-Bold"/>
              </a:rPr>
              <a:t>Approach:</a:t>
            </a:r>
          </a:p>
          <a:p>
            <a:pPr algn="just" marL="509053" indent="-254527" lvl="1">
              <a:lnSpc>
                <a:spcPts val="3300"/>
              </a:lnSpc>
              <a:buFont typeface="Arial"/>
              <a:buChar char="•"/>
            </a:pPr>
            <a:r>
              <a:rPr lang="en-US" b="true" sz="2357">
                <a:solidFill>
                  <a:srgbClr val="111213"/>
                </a:solidFill>
                <a:latin typeface="Sarabun Semi-Bold"/>
                <a:ea typeface="Sarabun Semi-Bold"/>
                <a:cs typeface="Sarabun Semi-Bold"/>
                <a:sym typeface="Sarabun Semi-Bold"/>
              </a:rPr>
              <a:t>Represe</a:t>
            </a:r>
            <a:r>
              <a:rPr lang="en-US" b="true" sz="2357">
                <a:solidFill>
                  <a:srgbClr val="111213"/>
                </a:solidFill>
                <a:latin typeface="Sarabun Semi-Bold"/>
                <a:ea typeface="Sarabun Semi-Bold"/>
                <a:cs typeface="Sarabun Semi-Bold"/>
                <a:sym typeface="Sarabun Semi-Bold"/>
              </a:rPr>
              <a:t>nt the board as a 3x3 or 4x4 grid, with dynamic input for initial state and player.</a:t>
            </a:r>
          </a:p>
          <a:p>
            <a:pPr algn="just" marL="509053" indent="-254527" lvl="1">
              <a:lnSpc>
                <a:spcPts val="3300"/>
              </a:lnSpc>
              <a:buFont typeface="Arial"/>
              <a:buChar char="•"/>
            </a:pPr>
            <a:r>
              <a:rPr lang="en-US" b="true" sz="2357">
                <a:solidFill>
                  <a:srgbClr val="111213"/>
                </a:solidFill>
                <a:latin typeface="Sarabun Semi-Bold"/>
                <a:ea typeface="Sarabun Semi-Bold"/>
                <a:cs typeface="Sarabun Semi-Bold"/>
                <a:sym typeface="Sarabun Semi-Bold"/>
              </a:rPr>
              <a:t>Generate all possible moves for the current player, creating new board states.</a:t>
            </a:r>
          </a:p>
          <a:p>
            <a:pPr algn="just" marL="509053" indent="-254527" lvl="1">
              <a:lnSpc>
                <a:spcPts val="3300"/>
              </a:lnSpc>
              <a:buFont typeface="Arial"/>
              <a:buChar char="•"/>
            </a:pPr>
            <a:r>
              <a:rPr lang="en-US" b="true" sz="2357">
                <a:solidFill>
                  <a:srgbClr val="111213"/>
                </a:solidFill>
                <a:latin typeface="Sarabun Semi-Bold"/>
                <a:ea typeface="Sarabun Semi-Bold"/>
                <a:cs typeface="Sarabun Semi-Bold"/>
                <a:sym typeface="Sarabun Semi-Bold"/>
              </a:rPr>
              <a:t>Use a heuristic function to eval</a:t>
            </a:r>
            <a:r>
              <a:rPr lang="en-US" b="true" sz="2357">
                <a:solidFill>
                  <a:srgbClr val="111213"/>
                </a:solidFill>
                <a:latin typeface="Sarabun Semi-Bold"/>
                <a:ea typeface="Sarabun Semi-Bold"/>
                <a:cs typeface="Sarabun Semi-Bold"/>
                <a:sym typeface="Sarabun Semi-Bold"/>
              </a:rPr>
              <a:t>uate each state, prioritizing moves that maximize the player’s chances of winning.</a:t>
            </a:r>
          </a:p>
          <a:p>
            <a:pPr algn="just" marL="509053" indent="-254527" lvl="1">
              <a:lnSpc>
                <a:spcPts val="3300"/>
              </a:lnSpc>
              <a:buFont typeface="Arial"/>
              <a:buChar char="•"/>
            </a:pPr>
            <a:r>
              <a:rPr lang="en-US" b="true" sz="2357">
                <a:solidFill>
                  <a:srgbClr val="111213"/>
                </a:solidFill>
                <a:latin typeface="Sarabun Semi-Bold"/>
                <a:ea typeface="Sarabun Semi-Bold"/>
                <a:cs typeface="Sarabun Semi-Bold"/>
                <a:sym typeface="Sarabun Semi-Bold"/>
              </a:rPr>
              <a:t>Expand nodes in order of their heuristic value until a winning sequence is found or all possibilities are exhausted.</a:t>
            </a:r>
          </a:p>
          <a:p>
            <a:pPr algn="just" marL="509053" indent="-254527" lvl="1">
              <a:lnSpc>
                <a:spcPts val="3300"/>
              </a:lnSpc>
              <a:buFont typeface="Arial"/>
              <a:buChar char="•"/>
            </a:pPr>
            <a:r>
              <a:rPr lang="en-US" b="true" sz="2357">
                <a:solidFill>
                  <a:srgbClr val="111213"/>
                </a:solidFill>
                <a:latin typeface="Sarabun Semi-Bold"/>
                <a:ea typeface="Sarabun Semi-Bold"/>
                <a:cs typeface="Sarabun Semi-Bold"/>
                <a:sym typeface="Sarabun Semi-Bold"/>
              </a:rPr>
              <a:t>Record intermediate steps and final solution for analysis.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135743" y="666909"/>
            <a:ext cx="10355839" cy="1065322"/>
          </a:xfrm>
          <a:prstGeom prst="rect">
            <a:avLst/>
          </a:prstGeom>
        </p:spPr>
        <p:txBody>
          <a:bodyPr anchor="t" rtlCol="false" tIns="0" lIns="0" bIns="0" rIns="0">
            <a:spAutoFit/>
          </a:bodyPr>
          <a:lstStyle/>
          <a:p>
            <a:pPr algn="l">
              <a:lnSpc>
                <a:spcPts val="6426"/>
              </a:lnSpc>
            </a:pPr>
            <a:r>
              <a:rPr lang="en-US" b="true" sz="8033">
                <a:solidFill>
                  <a:srgbClr val="111213"/>
                </a:solidFill>
                <a:latin typeface="ITC Bauhaus Bold"/>
                <a:ea typeface="ITC Bauhaus Bold"/>
                <a:cs typeface="ITC Bauhaus Bold"/>
                <a:sym typeface="ITC Bauhaus Bold"/>
              </a:rPr>
              <a:t>PROCESS &amp; METHODS</a:t>
            </a:r>
          </a:p>
        </p:txBody>
      </p:sp>
      <p:sp>
        <p:nvSpPr>
          <p:cNvPr name="Freeform 17" id="17"/>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538627" y="1476117"/>
            <a:ext cx="12898032" cy="931291"/>
          </a:xfrm>
          <a:prstGeom prst="rect">
            <a:avLst/>
          </a:prstGeom>
        </p:spPr>
        <p:txBody>
          <a:bodyPr anchor="t" rtlCol="false" tIns="0" lIns="0" bIns="0" rIns="0">
            <a:spAutoFit/>
          </a:bodyPr>
          <a:lstStyle/>
          <a:p>
            <a:pPr algn="just">
              <a:lnSpc>
                <a:spcPts val="3793"/>
              </a:lnSpc>
            </a:pPr>
            <a:r>
              <a:rPr lang="en-US" b="true" sz="2709">
                <a:solidFill>
                  <a:srgbClr val="111213"/>
                </a:solidFill>
                <a:latin typeface="Sarabun Semi-Bold"/>
                <a:ea typeface="Sarabun Semi-Bold"/>
                <a:cs typeface="Sarabun Semi-Bold"/>
                <a:sym typeface="Sarabun Semi-Bold"/>
              </a:rPr>
              <a:t>Step 1: Input Handling</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Read board size, initial board state, and starting player from an input file.</a:t>
            </a:r>
          </a:p>
        </p:txBody>
      </p:sp>
      <p:sp>
        <p:nvSpPr>
          <p:cNvPr name="TextBox 19" id="19"/>
          <p:cNvSpPr txBox="true"/>
          <p:nvPr/>
        </p:nvSpPr>
        <p:spPr>
          <a:xfrm rot="0">
            <a:off x="5060239" y="8406417"/>
            <a:ext cx="10444705" cy="1407541"/>
          </a:xfrm>
          <a:prstGeom prst="rect">
            <a:avLst/>
          </a:prstGeom>
        </p:spPr>
        <p:txBody>
          <a:bodyPr anchor="t" rtlCol="false" tIns="0" lIns="0" bIns="0" rIns="0">
            <a:spAutoFit/>
          </a:bodyPr>
          <a:lstStyle/>
          <a:p>
            <a:pPr algn="just">
              <a:lnSpc>
                <a:spcPts val="3793"/>
              </a:lnSpc>
            </a:pPr>
            <a:r>
              <a:rPr lang="en-US" b="true" sz="2709">
                <a:solidFill>
                  <a:srgbClr val="111213"/>
                </a:solidFill>
                <a:latin typeface="Sarabun Semi-Bold"/>
                <a:ea typeface="Sarabun Semi-Bold"/>
                <a:cs typeface="Sarabun Semi-Bold"/>
                <a:sym typeface="Sarabun Semi-Bold"/>
              </a:rPr>
              <a:t>Step 6: Output Generation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Record each step and board state in an output file.</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Display the winning sequence or report if no solution is found.</a:t>
            </a:r>
          </a:p>
        </p:txBody>
      </p:sp>
      <p:sp>
        <p:nvSpPr>
          <p:cNvPr name="TextBox 20" id="20"/>
          <p:cNvSpPr txBox="true"/>
          <p:nvPr/>
        </p:nvSpPr>
        <p:spPr>
          <a:xfrm rot="0">
            <a:off x="3588580" y="6579775"/>
            <a:ext cx="11110840" cy="1407541"/>
          </a:xfrm>
          <a:prstGeom prst="rect">
            <a:avLst/>
          </a:prstGeom>
        </p:spPr>
        <p:txBody>
          <a:bodyPr anchor="t" rtlCol="false" tIns="0" lIns="0" bIns="0" rIns="0">
            <a:spAutoFit/>
          </a:bodyPr>
          <a:lstStyle/>
          <a:p>
            <a:pPr algn="just">
              <a:lnSpc>
                <a:spcPts val="3793"/>
              </a:lnSpc>
            </a:pPr>
            <a:r>
              <a:rPr lang="en-US" b="true" sz="2709">
                <a:solidFill>
                  <a:srgbClr val="111213"/>
                </a:solidFill>
                <a:latin typeface="Sarabun Semi-Bold"/>
                <a:ea typeface="Sarabun Semi-Bold"/>
                <a:cs typeface="Sarabun Semi-Bold"/>
                <a:sym typeface="Sarabun Semi-Bold"/>
              </a:rPr>
              <a:t>Step 5: </a:t>
            </a:r>
            <a:r>
              <a:rPr lang="en-US" b="true" sz="2709">
                <a:solidFill>
                  <a:srgbClr val="111213"/>
                </a:solidFill>
                <a:latin typeface="Sarabun Semi-Bold"/>
                <a:ea typeface="Sarabun Semi-Bold"/>
                <a:cs typeface="Sarabun Semi-Bold"/>
                <a:sym typeface="Sarabun Semi-Bold"/>
              </a:rPr>
              <a:t>Best First Search Execution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Expand the most promising board state using a priority queue.</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Track explored states and avoid revisiting.</a:t>
            </a:r>
          </a:p>
        </p:txBody>
      </p:sp>
      <p:sp>
        <p:nvSpPr>
          <p:cNvPr name="TextBox 21" id="21"/>
          <p:cNvSpPr txBox="true"/>
          <p:nvPr/>
        </p:nvSpPr>
        <p:spPr>
          <a:xfrm rot="0">
            <a:off x="2444440" y="4915059"/>
            <a:ext cx="13060504" cy="1407541"/>
          </a:xfrm>
          <a:prstGeom prst="rect">
            <a:avLst/>
          </a:prstGeom>
        </p:spPr>
        <p:txBody>
          <a:bodyPr anchor="t" rtlCol="false" tIns="0" lIns="0" bIns="0" rIns="0">
            <a:spAutoFit/>
          </a:bodyPr>
          <a:lstStyle/>
          <a:p>
            <a:pPr algn="just">
              <a:lnSpc>
                <a:spcPts val="3793"/>
              </a:lnSpc>
            </a:pPr>
            <a:r>
              <a:rPr lang="en-US" b="true" sz="2709">
                <a:solidFill>
                  <a:srgbClr val="111213"/>
                </a:solidFill>
                <a:latin typeface="Sarabun Semi-Bold"/>
                <a:ea typeface="Sarabun Semi-Bold"/>
                <a:cs typeface="Sarabun Semi-Bold"/>
                <a:sym typeface="Sarabun Semi-Bold"/>
              </a:rPr>
              <a:t>Step 4: Heuristic Evaluation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Use a heuristic function to score each board state based on potential winning lines.</a:t>
            </a:r>
          </a:p>
        </p:txBody>
      </p:sp>
      <p:sp>
        <p:nvSpPr>
          <p:cNvPr name="TextBox 22" id="22"/>
          <p:cNvSpPr txBox="true"/>
          <p:nvPr/>
        </p:nvSpPr>
        <p:spPr>
          <a:xfrm rot="0">
            <a:off x="1765290" y="3724347"/>
            <a:ext cx="11671368" cy="931291"/>
          </a:xfrm>
          <a:prstGeom prst="rect">
            <a:avLst/>
          </a:prstGeom>
        </p:spPr>
        <p:txBody>
          <a:bodyPr anchor="t" rtlCol="false" tIns="0" lIns="0" bIns="0" rIns="0">
            <a:spAutoFit/>
          </a:bodyPr>
          <a:lstStyle/>
          <a:p>
            <a:pPr algn="just">
              <a:lnSpc>
                <a:spcPts val="3793"/>
              </a:lnSpc>
            </a:pPr>
            <a:r>
              <a:rPr lang="en-US" b="true" sz="2709">
                <a:solidFill>
                  <a:srgbClr val="111213"/>
                </a:solidFill>
                <a:latin typeface="Sarabun Semi-Bold"/>
                <a:ea typeface="Sarabun Semi-Bold"/>
                <a:cs typeface="Sarabun Semi-Bold"/>
                <a:sym typeface="Sarabun Semi-Bold"/>
              </a:rPr>
              <a:t>S</a:t>
            </a:r>
            <a:r>
              <a:rPr lang="en-US" b="true" sz="2709">
                <a:solidFill>
                  <a:srgbClr val="111213"/>
                </a:solidFill>
                <a:latin typeface="Sarabun Semi-Bold"/>
                <a:ea typeface="Sarabun Semi-Bold"/>
                <a:cs typeface="Sarabun Semi-Bold"/>
                <a:sym typeface="Sarabun Semi-Bold"/>
              </a:rPr>
              <a:t>t</a:t>
            </a:r>
            <a:r>
              <a:rPr lang="en-US" b="true" sz="2709">
                <a:solidFill>
                  <a:srgbClr val="111213"/>
                </a:solidFill>
                <a:latin typeface="Sarabun Semi-Bold"/>
                <a:ea typeface="Sarabun Semi-Bold"/>
                <a:cs typeface="Sarabun Semi-Bold"/>
                <a:sym typeface="Sarabun Semi-Bold"/>
              </a:rPr>
              <a:t>ep 3: Move Generation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For each empty cell, generate possible moves for the current player.</a:t>
            </a:r>
          </a:p>
        </p:txBody>
      </p:sp>
      <p:sp>
        <p:nvSpPr>
          <p:cNvPr name="TextBox 23" id="23"/>
          <p:cNvSpPr txBox="true"/>
          <p:nvPr/>
        </p:nvSpPr>
        <p:spPr>
          <a:xfrm rot="0">
            <a:off x="992743" y="2595552"/>
            <a:ext cx="12443916" cy="931291"/>
          </a:xfrm>
          <a:prstGeom prst="rect">
            <a:avLst/>
          </a:prstGeom>
        </p:spPr>
        <p:txBody>
          <a:bodyPr anchor="t" rtlCol="false" tIns="0" lIns="0" bIns="0" rIns="0">
            <a:spAutoFit/>
          </a:bodyPr>
          <a:lstStyle/>
          <a:p>
            <a:pPr algn="just">
              <a:lnSpc>
                <a:spcPts val="3793"/>
              </a:lnSpc>
            </a:pPr>
            <a:r>
              <a:rPr lang="en-US" b="true" sz="2709">
                <a:solidFill>
                  <a:srgbClr val="111213"/>
                </a:solidFill>
                <a:latin typeface="Sarabun Semi-Bold"/>
                <a:ea typeface="Sarabun Semi-Bold"/>
                <a:cs typeface="Sarabun Semi-Bold"/>
                <a:sym typeface="Sarabun Semi-Bold"/>
              </a:rPr>
              <a:t>Step 2: State Representation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Model the board as a grid (3x3 or 4x4) with cells marked as X, O, or empty.</a:t>
            </a:r>
          </a:p>
        </p:txBody>
      </p:sp>
      <p:sp>
        <p:nvSpPr>
          <p:cNvPr name="AutoShape 24" id="24"/>
          <p:cNvSpPr/>
          <p:nvPr/>
        </p:nvSpPr>
        <p:spPr>
          <a:xfrm>
            <a:off x="6987643" y="2407408"/>
            <a:ext cx="0" cy="235769"/>
          </a:xfrm>
          <a:prstGeom prst="line">
            <a:avLst/>
          </a:prstGeom>
          <a:ln cap="flat" w="38100">
            <a:solidFill>
              <a:srgbClr val="000000"/>
            </a:solidFill>
            <a:prstDash val="solid"/>
            <a:headEnd type="none" len="sm" w="sm"/>
            <a:tailEnd type="arrow" len="sm" w="med"/>
          </a:ln>
        </p:spPr>
      </p:sp>
      <p:sp>
        <p:nvSpPr>
          <p:cNvPr name="AutoShape 25" id="25"/>
          <p:cNvSpPr/>
          <p:nvPr/>
        </p:nvSpPr>
        <p:spPr>
          <a:xfrm>
            <a:off x="6987643" y="3526843"/>
            <a:ext cx="0" cy="245129"/>
          </a:xfrm>
          <a:prstGeom prst="line">
            <a:avLst/>
          </a:prstGeom>
          <a:ln cap="flat" w="38100">
            <a:solidFill>
              <a:srgbClr val="000000"/>
            </a:solidFill>
            <a:prstDash val="solid"/>
            <a:headEnd type="none" len="sm" w="sm"/>
            <a:tailEnd type="arrow" len="sm" w="med"/>
          </a:ln>
        </p:spPr>
      </p:sp>
      <p:sp>
        <p:nvSpPr>
          <p:cNvPr name="AutoShape 26" id="26"/>
          <p:cNvSpPr/>
          <p:nvPr/>
        </p:nvSpPr>
        <p:spPr>
          <a:xfrm flipH="true">
            <a:off x="6987643" y="4655638"/>
            <a:ext cx="0" cy="307046"/>
          </a:xfrm>
          <a:prstGeom prst="line">
            <a:avLst/>
          </a:prstGeom>
          <a:ln cap="flat" w="38100">
            <a:solidFill>
              <a:srgbClr val="000000"/>
            </a:solidFill>
            <a:prstDash val="solid"/>
            <a:headEnd type="none" len="sm" w="sm"/>
            <a:tailEnd type="arrow" len="sm" w="med"/>
          </a:ln>
        </p:spPr>
      </p:sp>
      <p:sp>
        <p:nvSpPr>
          <p:cNvPr name="AutoShape 27" id="27"/>
          <p:cNvSpPr/>
          <p:nvPr/>
        </p:nvSpPr>
        <p:spPr>
          <a:xfrm>
            <a:off x="6987643" y="6322600"/>
            <a:ext cx="0" cy="386076"/>
          </a:xfrm>
          <a:prstGeom prst="line">
            <a:avLst/>
          </a:prstGeom>
          <a:ln cap="flat" w="38100">
            <a:solidFill>
              <a:srgbClr val="000000"/>
            </a:solidFill>
            <a:prstDash val="solid"/>
            <a:headEnd type="none" len="sm" w="sm"/>
            <a:tailEnd type="arrow" len="sm" w="med"/>
          </a:ln>
        </p:spPr>
      </p:sp>
      <p:sp>
        <p:nvSpPr>
          <p:cNvPr name="AutoShape 28" id="28"/>
          <p:cNvSpPr/>
          <p:nvPr/>
        </p:nvSpPr>
        <p:spPr>
          <a:xfrm>
            <a:off x="6987643" y="7954822"/>
            <a:ext cx="0" cy="499219"/>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2575959" y="4308686"/>
            <a:ext cx="1525618" cy="2342362"/>
          </a:xfrm>
          <a:custGeom>
            <a:avLst/>
            <a:gdLst/>
            <a:ahLst/>
            <a:cxnLst/>
            <a:rect r="r" b="b" t="t" l="l"/>
            <a:pathLst>
              <a:path h="2342362" w="1525618">
                <a:moveTo>
                  <a:pt x="0" y="0"/>
                </a:moveTo>
                <a:lnTo>
                  <a:pt x="1525618" y="0"/>
                </a:lnTo>
                <a:lnTo>
                  <a:pt x="1525618" y="2342362"/>
                </a:lnTo>
                <a:lnTo>
                  <a:pt x="0" y="2342362"/>
                </a:lnTo>
                <a:lnTo>
                  <a:pt x="0" y="0"/>
                </a:lnTo>
                <a:close/>
              </a:path>
            </a:pathLst>
          </a:custGeom>
          <a:blipFill>
            <a:blip r:embed="rId8"/>
            <a:stretch>
              <a:fillRect l="0" t="0" r="0" b="0"/>
            </a:stretch>
          </a:blipFill>
        </p:spPr>
      </p:sp>
      <p:sp>
        <p:nvSpPr>
          <p:cNvPr name="Freeform 18" id="18"/>
          <p:cNvSpPr/>
          <p:nvPr/>
        </p:nvSpPr>
        <p:spPr>
          <a:xfrm flipH="false" flipV="false" rot="0">
            <a:off x="7459944" y="4572960"/>
            <a:ext cx="2225111" cy="4576899"/>
          </a:xfrm>
          <a:custGeom>
            <a:avLst/>
            <a:gdLst/>
            <a:ahLst/>
            <a:cxnLst/>
            <a:rect r="r" b="b" t="t" l="l"/>
            <a:pathLst>
              <a:path h="4576899" w="2225111">
                <a:moveTo>
                  <a:pt x="0" y="0"/>
                </a:moveTo>
                <a:lnTo>
                  <a:pt x="2225112" y="0"/>
                </a:lnTo>
                <a:lnTo>
                  <a:pt x="2225112" y="4576899"/>
                </a:lnTo>
                <a:lnTo>
                  <a:pt x="0" y="4576899"/>
                </a:lnTo>
                <a:lnTo>
                  <a:pt x="0" y="0"/>
                </a:lnTo>
                <a:close/>
              </a:path>
            </a:pathLst>
          </a:custGeom>
          <a:blipFill>
            <a:blip r:embed="rId9"/>
            <a:stretch>
              <a:fillRect l="0" t="0" r="0" b="0"/>
            </a:stretch>
          </a:blipFill>
        </p:spPr>
      </p:sp>
      <p:sp>
        <p:nvSpPr>
          <p:cNvPr name="Freeform 19" id="19"/>
          <p:cNvSpPr/>
          <p:nvPr/>
        </p:nvSpPr>
        <p:spPr>
          <a:xfrm flipH="false" flipV="false" rot="0">
            <a:off x="12663032" y="4572960"/>
            <a:ext cx="3742077" cy="5270795"/>
          </a:xfrm>
          <a:custGeom>
            <a:avLst/>
            <a:gdLst/>
            <a:ahLst/>
            <a:cxnLst/>
            <a:rect r="r" b="b" t="t" l="l"/>
            <a:pathLst>
              <a:path h="5270795" w="3742077">
                <a:moveTo>
                  <a:pt x="0" y="0"/>
                </a:moveTo>
                <a:lnTo>
                  <a:pt x="3742077" y="0"/>
                </a:lnTo>
                <a:lnTo>
                  <a:pt x="3742077" y="5270795"/>
                </a:lnTo>
                <a:lnTo>
                  <a:pt x="0" y="5270795"/>
                </a:lnTo>
                <a:lnTo>
                  <a:pt x="0" y="0"/>
                </a:lnTo>
                <a:close/>
              </a:path>
            </a:pathLst>
          </a:custGeom>
          <a:blipFill>
            <a:blip r:embed="rId10"/>
            <a:stretch>
              <a:fillRect l="0" t="0" r="0" b="0"/>
            </a:stretch>
          </a:blipFill>
        </p:spPr>
      </p:sp>
      <p:sp>
        <p:nvSpPr>
          <p:cNvPr name="TextBox 20" id="20"/>
          <p:cNvSpPr txBox="true"/>
          <p:nvPr/>
        </p:nvSpPr>
        <p:spPr>
          <a:xfrm rot="0">
            <a:off x="381707" y="1575760"/>
            <a:ext cx="13424069" cy="1308100"/>
          </a:xfrm>
          <a:prstGeom prst="rect">
            <a:avLst/>
          </a:prstGeom>
        </p:spPr>
        <p:txBody>
          <a:bodyPr anchor="t" rtlCol="false" tIns="0" lIns="0" bIns="0" rIns="0">
            <a:spAutoFit/>
          </a:bodyPr>
          <a:lstStyle/>
          <a:p>
            <a:pPr algn="just">
              <a:lnSpc>
                <a:spcPts val="3500"/>
              </a:lnSpc>
            </a:pPr>
            <a:r>
              <a:rPr lang="en-US" b="true" sz="2500">
                <a:solidFill>
                  <a:srgbClr val="333652"/>
                </a:solidFill>
                <a:latin typeface="Sarabun Semi-Bold"/>
                <a:ea typeface="Sarabun Semi-Bold"/>
                <a:cs typeface="Sarabun Semi-Bold"/>
                <a:sym typeface="Sarabun Semi-Bold"/>
              </a:rPr>
              <a:t>Input:</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Board size (3x3 or 4x4), initial board state, and starting player, read from an input file.</a:t>
            </a:r>
          </a:p>
          <a:p>
            <a:pPr algn="just">
              <a:lnSpc>
                <a:spcPts val="3500"/>
              </a:lnSpc>
            </a:pPr>
          </a:p>
        </p:txBody>
      </p:sp>
      <p:sp>
        <p:nvSpPr>
          <p:cNvPr name="TextBox 21" id="21"/>
          <p:cNvSpPr txBox="true"/>
          <p:nvPr/>
        </p:nvSpPr>
        <p:spPr>
          <a:xfrm rot="0">
            <a:off x="2944308" y="393050"/>
            <a:ext cx="7640663" cy="1082676"/>
          </a:xfrm>
          <a:prstGeom prst="rect">
            <a:avLst/>
          </a:prstGeom>
        </p:spPr>
        <p:txBody>
          <a:bodyPr anchor="t" rtlCol="false" tIns="0" lIns="0" bIns="0" rIns="0">
            <a:spAutoFit/>
          </a:bodyPr>
          <a:lstStyle/>
          <a:p>
            <a:pPr algn="ctr">
              <a:lnSpc>
                <a:spcPts val="6400"/>
              </a:lnSpc>
            </a:pPr>
            <a:r>
              <a:rPr lang="en-US" b="true" sz="8000">
                <a:solidFill>
                  <a:srgbClr val="333652"/>
                </a:solidFill>
                <a:latin typeface="ITC Bauhaus Bold"/>
                <a:ea typeface="ITC Bauhaus Bold"/>
                <a:cs typeface="ITC Bauhaus Bold"/>
                <a:sym typeface="ITC Bauhaus Bold"/>
              </a:rPr>
              <a:t>INPUT &amp; OUTPUT</a:t>
            </a:r>
          </a:p>
        </p:txBody>
      </p:sp>
      <p:sp>
        <p:nvSpPr>
          <p:cNvPr name="TextBox 22" id="22"/>
          <p:cNvSpPr txBox="true"/>
          <p:nvPr/>
        </p:nvSpPr>
        <p:spPr>
          <a:xfrm rot="0">
            <a:off x="426291" y="2646316"/>
            <a:ext cx="12676698" cy="1308100"/>
          </a:xfrm>
          <a:prstGeom prst="rect">
            <a:avLst/>
          </a:prstGeom>
        </p:spPr>
        <p:txBody>
          <a:bodyPr anchor="t" rtlCol="false" tIns="0" lIns="0" bIns="0" rIns="0">
            <a:spAutoFit/>
          </a:bodyPr>
          <a:lstStyle/>
          <a:p>
            <a:pPr algn="just">
              <a:lnSpc>
                <a:spcPts val="3500"/>
              </a:lnSpc>
            </a:pPr>
            <a:r>
              <a:rPr lang="en-US" b="true" sz="2500">
                <a:solidFill>
                  <a:srgbClr val="333652"/>
                </a:solidFill>
                <a:latin typeface="Sarabun Semi-Bold"/>
                <a:ea typeface="Sarabun Semi-Bold"/>
                <a:cs typeface="Sarabun Semi-Bold"/>
                <a:sym typeface="Sarabun Semi-Bold"/>
              </a:rPr>
              <a:t>Out</a:t>
            </a:r>
            <a:r>
              <a:rPr lang="en-US" b="true" sz="2500">
                <a:solidFill>
                  <a:srgbClr val="333652"/>
                </a:solidFill>
                <a:latin typeface="Sarabun Semi-Bold"/>
                <a:ea typeface="Sarabun Semi-Bold"/>
                <a:cs typeface="Sarabun Semi-Bold"/>
                <a:sym typeface="Sarabun Semi-Bold"/>
              </a:rPr>
              <a:t>put:</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Sequence of board states and moves leading to a win, recorded in the output file.</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Intermediate steps and heuristic values displayed in a steps file.</a:t>
            </a:r>
          </a:p>
        </p:txBody>
      </p:sp>
      <p:sp>
        <p:nvSpPr>
          <p:cNvPr name="AutoShape 23" id="23"/>
          <p:cNvSpPr/>
          <p:nvPr/>
        </p:nvSpPr>
        <p:spPr>
          <a:xfrm>
            <a:off x="4208171" y="5549680"/>
            <a:ext cx="3251773" cy="1311729"/>
          </a:xfrm>
          <a:prstGeom prst="line">
            <a:avLst/>
          </a:prstGeom>
          <a:ln cap="flat" w="38100">
            <a:solidFill>
              <a:srgbClr val="000000"/>
            </a:solidFill>
            <a:prstDash val="solid"/>
            <a:headEnd type="none" len="sm" w="sm"/>
            <a:tailEnd type="arrow" len="sm" w="med"/>
          </a:ln>
        </p:spPr>
      </p:sp>
      <p:sp>
        <p:nvSpPr>
          <p:cNvPr name="AutoShape 24" id="24"/>
          <p:cNvSpPr/>
          <p:nvPr/>
        </p:nvSpPr>
        <p:spPr>
          <a:xfrm>
            <a:off x="9602241" y="6816962"/>
            <a:ext cx="3060791" cy="617394"/>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496732" y="2682618"/>
            <a:ext cx="14016514" cy="174625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R</a:t>
            </a:r>
            <a:r>
              <a:rPr lang="en-US" b="true" sz="2500" i="true" u="sng">
                <a:solidFill>
                  <a:srgbClr val="333652"/>
                </a:solidFill>
                <a:latin typeface="Sarabun Semi-Bold Italics"/>
                <a:ea typeface="Sarabun Semi-Bold Italics"/>
                <a:cs typeface="Sarabun Semi-Bold Italics"/>
                <a:sym typeface="Sarabun Semi-Bold Italics"/>
              </a:rPr>
              <a:t>esults: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Successfully implemented Best First Search to solve Tic-Tac-Toe for both 3x3 and 4x4 boards.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Designed and applied a heuristic function to guide the search efficiently.</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Recorded all intermediate steps and winning sequences in output files.</a:t>
            </a:r>
          </a:p>
        </p:txBody>
      </p:sp>
      <p:sp>
        <p:nvSpPr>
          <p:cNvPr name="TextBox 18" id="18"/>
          <p:cNvSpPr txBox="true"/>
          <p:nvPr/>
        </p:nvSpPr>
        <p:spPr>
          <a:xfrm rot="0">
            <a:off x="496732" y="1657092"/>
            <a:ext cx="14016222" cy="1082676"/>
          </a:xfrm>
          <a:prstGeom prst="rect">
            <a:avLst/>
          </a:prstGeom>
        </p:spPr>
        <p:txBody>
          <a:bodyPr anchor="t" rtlCol="false" tIns="0" lIns="0" bIns="0" rIns="0">
            <a:spAutoFit/>
          </a:bodyPr>
          <a:lstStyle/>
          <a:p>
            <a:pPr algn="l">
              <a:lnSpc>
                <a:spcPts val="6400"/>
              </a:lnSpc>
            </a:pPr>
            <a:r>
              <a:rPr lang="en-US" b="true" sz="8000">
                <a:solidFill>
                  <a:srgbClr val="333652"/>
                </a:solidFill>
                <a:latin typeface="ITC Bauhaus Bold"/>
                <a:ea typeface="ITC Bauhaus Bold"/>
                <a:cs typeface="ITC Bauhaus Bold"/>
                <a:sym typeface="ITC Bauhaus Bold"/>
              </a:rPr>
              <a:t>ACHIEVEM</a:t>
            </a:r>
            <a:r>
              <a:rPr lang="en-US" b="true" sz="8000">
                <a:solidFill>
                  <a:srgbClr val="333652"/>
                </a:solidFill>
                <a:latin typeface="ITC Bauhaus Bold"/>
                <a:ea typeface="ITC Bauhaus Bold"/>
                <a:cs typeface="ITC Bauhaus Bold"/>
                <a:sym typeface="ITC Bauhaus Bold"/>
              </a:rPr>
              <a:t>ENTS &amp; CONCLUSION</a:t>
            </a:r>
          </a:p>
        </p:txBody>
      </p:sp>
      <p:sp>
        <p:nvSpPr>
          <p:cNvPr name="TextBox 19" id="19"/>
          <p:cNvSpPr txBox="true"/>
          <p:nvPr/>
        </p:nvSpPr>
        <p:spPr>
          <a:xfrm rot="0">
            <a:off x="4529021" y="7272856"/>
            <a:ext cx="14016514" cy="174625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Conclusion:</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The assignment demonstrated the power of heuristic-based s</a:t>
            </a:r>
            <a:r>
              <a:rPr lang="en-US" b="true" sz="2500">
                <a:solidFill>
                  <a:srgbClr val="333652"/>
                </a:solidFill>
                <a:latin typeface="Sarabun Semi-Bold"/>
                <a:ea typeface="Sarabun Semi-Bold"/>
                <a:cs typeface="Sarabun Semi-Bold"/>
                <a:sym typeface="Sarabun Semi-Bold"/>
              </a:rPr>
              <a:t>earch in game solving.</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Gained practical experience in AI search strategies and state evaluation.</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The approach can be extended to other board games and decision-making problems.</a:t>
            </a:r>
          </a:p>
        </p:txBody>
      </p:sp>
      <p:sp>
        <p:nvSpPr>
          <p:cNvPr name="TextBox 20" id="20"/>
          <p:cNvSpPr txBox="true"/>
          <p:nvPr/>
        </p:nvSpPr>
        <p:spPr>
          <a:xfrm rot="0">
            <a:off x="2924717" y="4860060"/>
            <a:ext cx="14016514" cy="174625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Challenges: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Designing an effective heuristic to evaluate board states.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Managing the increased complexity and state space for larger boards.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Ensuring dynamic input handling and avoiding repeated states.</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15705" y="715024"/>
            <a:ext cx="10950997" cy="1416686"/>
          </a:xfrm>
          <a:prstGeom prst="rect">
            <a:avLst/>
          </a:prstGeom>
        </p:spPr>
        <p:txBody>
          <a:bodyPr anchor="t" rtlCol="false" tIns="0" lIns="0" bIns="0" rIns="0">
            <a:spAutoFit/>
          </a:bodyPr>
          <a:lstStyle/>
          <a:p>
            <a:pPr algn="l">
              <a:lnSpc>
                <a:spcPts val="6400"/>
              </a:lnSpc>
            </a:pPr>
            <a:r>
              <a:rPr lang="en-US" sz="8000" b="true">
                <a:solidFill>
                  <a:srgbClr val="111213"/>
                </a:solidFill>
                <a:latin typeface="ITC Bauhaus Bold"/>
                <a:ea typeface="ITC Bauhaus Bold"/>
                <a:cs typeface="ITC Bauhaus Bold"/>
                <a:sym typeface="ITC Bauhaus Bold"/>
              </a:rPr>
              <a:t>DAY 8 ASSIGNMENT 7</a:t>
            </a:r>
          </a:p>
          <a:p>
            <a:pPr algn="l">
              <a:lnSpc>
                <a:spcPts val="1920"/>
              </a:lnSpc>
            </a:pPr>
          </a:p>
          <a:p>
            <a:pPr algn="l">
              <a:lnSpc>
                <a:spcPts val="1920"/>
              </a:lnSpc>
            </a:pPr>
            <a:r>
              <a:rPr lang="en-US" b="true" sz="2400">
                <a:solidFill>
                  <a:srgbClr val="111213"/>
                </a:solidFill>
                <a:latin typeface="Open Sans Bold"/>
                <a:ea typeface="Open Sans Bold"/>
                <a:cs typeface="Open Sans Bold"/>
                <a:sym typeface="Open Sans Bold"/>
              </a:rPr>
              <a:t>DATE: 18.09.2025</a:t>
            </a:r>
          </a:p>
        </p:txBody>
      </p:sp>
      <p:sp>
        <p:nvSpPr>
          <p:cNvPr name="TextBox 7" id="7"/>
          <p:cNvSpPr txBox="true"/>
          <p:nvPr/>
        </p:nvSpPr>
        <p:spPr>
          <a:xfrm rot="0">
            <a:off x="1028700" y="2554332"/>
            <a:ext cx="14309274" cy="26479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Question:</a:t>
            </a:r>
          </a:p>
          <a:p>
            <a:pPr algn="just">
              <a:lnSpc>
                <a:spcPts val="4200"/>
              </a:lnSpc>
            </a:pPr>
            <a:r>
              <a:rPr lang="en-US" b="true" sz="3000">
                <a:solidFill>
                  <a:srgbClr val="111213"/>
                </a:solidFill>
                <a:latin typeface="Sarabun Semi-Bold"/>
                <a:ea typeface="Sarabun Semi-Bold"/>
                <a:cs typeface="Sarabun Semi-Bold"/>
                <a:sym typeface="Sarabun Semi-Bold"/>
              </a:rPr>
              <a:t>"Write a Python program to solve the Travelling Salesman Problem (TSP) using any iterative optimization methods. The prog</a:t>
            </a:r>
            <a:r>
              <a:rPr lang="en-US" b="true" sz="3000" u="none">
                <a:solidFill>
                  <a:srgbClr val="111213"/>
                </a:solidFill>
                <a:latin typeface="Sarabun Semi-Bold"/>
                <a:ea typeface="Sarabun Semi-Bold"/>
                <a:cs typeface="Sarabun Semi-Bold"/>
                <a:sym typeface="Sarabun Semi-Bold"/>
              </a:rPr>
              <a:t>ra</a:t>
            </a:r>
            <a:r>
              <a:rPr lang="en-US" b="true" sz="3000">
                <a:solidFill>
                  <a:srgbClr val="111213"/>
                </a:solidFill>
                <a:latin typeface="Sarabun Semi-Bold"/>
                <a:ea typeface="Sarabun Semi-Bold"/>
                <a:cs typeface="Sarabun Semi-Bold"/>
                <a:sym typeface="Sarabun Semi-Bold"/>
              </a:rPr>
              <a:t>m should find the shortest possible route starting from a given city, using a suitable heu</a:t>
            </a:r>
            <a:r>
              <a:rPr lang="en-US" b="true" sz="3000" u="none">
                <a:solidFill>
                  <a:srgbClr val="111213"/>
                </a:solidFill>
                <a:latin typeface="Sarabun Semi-Bold"/>
                <a:ea typeface="Sarabun Semi-Bold"/>
                <a:cs typeface="Sarabun Semi-Bold"/>
                <a:sym typeface="Sarabun Semi-Bold"/>
              </a:rPr>
              <a:t>ri</a:t>
            </a:r>
            <a:r>
              <a:rPr lang="en-US" b="true" sz="3000">
                <a:solidFill>
                  <a:srgbClr val="111213"/>
                </a:solidFill>
                <a:latin typeface="Sarabun Semi-Bold"/>
                <a:ea typeface="Sarabun Semi-Bold"/>
                <a:cs typeface="Sarabun Semi-Bold"/>
                <a:sym typeface="Sarabun Semi-Bold"/>
              </a:rPr>
              <a:t>s</a:t>
            </a:r>
            <a:r>
              <a:rPr lang="en-US" b="true" sz="3000" u="none">
                <a:solidFill>
                  <a:srgbClr val="111213"/>
                </a:solidFill>
                <a:latin typeface="Sarabun Semi-Bold"/>
                <a:ea typeface="Sarabun Semi-Bold"/>
                <a:cs typeface="Sarabun Semi-Bold"/>
                <a:sym typeface="Sarabun Semi-Bold"/>
              </a:rPr>
              <a:t>t</a:t>
            </a:r>
            <a:r>
              <a:rPr lang="en-US" b="true" sz="3000">
                <a:solidFill>
                  <a:srgbClr val="111213"/>
                </a:solidFill>
                <a:latin typeface="Sarabun Semi-Bold"/>
                <a:ea typeface="Sarabun Semi-Bold"/>
                <a:cs typeface="Sarabun Semi-Bold"/>
                <a:sym typeface="Sarabun Semi-Bold"/>
              </a:rPr>
              <a:t>ic func</a:t>
            </a:r>
            <a:r>
              <a:rPr lang="en-US" b="true" sz="3000" u="none">
                <a:solidFill>
                  <a:srgbClr val="111213"/>
                </a:solidFill>
                <a:latin typeface="Sarabun Semi-Bold"/>
                <a:ea typeface="Sarabun Semi-Bold"/>
                <a:cs typeface="Sarabun Semi-Bold"/>
                <a:sym typeface="Sarabun Semi-Bold"/>
              </a:rPr>
              <a:t>t</a:t>
            </a:r>
            <a:r>
              <a:rPr lang="en-US" b="true" sz="3000">
                <a:solidFill>
                  <a:srgbClr val="111213"/>
                </a:solidFill>
                <a:latin typeface="Sarabun Semi-Bold"/>
                <a:ea typeface="Sarabun Semi-Bold"/>
                <a:cs typeface="Sarabun Semi-Bold"/>
                <a:sym typeface="Sarabun Semi-Bold"/>
              </a:rPr>
              <a:t>ion and dynamic input parameters.”</a:t>
            </a:r>
          </a:p>
        </p:txBody>
      </p:sp>
      <p:sp>
        <p:nvSpPr>
          <p:cNvPr name="TextBox 8" id="8"/>
          <p:cNvSpPr txBox="true"/>
          <p:nvPr/>
        </p:nvSpPr>
        <p:spPr>
          <a:xfrm rot="0">
            <a:off x="4210407" y="6022858"/>
            <a:ext cx="13657984" cy="2589587"/>
          </a:xfrm>
          <a:prstGeom prst="rect">
            <a:avLst/>
          </a:prstGeom>
        </p:spPr>
        <p:txBody>
          <a:bodyPr anchor="t" rtlCol="false" tIns="0" lIns="0" bIns="0" rIns="0">
            <a:spAutoFit/>
          </a:bodyPr>
          <a:lstStyle/>
          <a:p>
            <a:pPr algn="just">
              <a:lnSpc>
                <a:spcPts val="4105"/>
              </a:lnSpc>
            </a:pPr>
            <a:r>
              <a:rPr lang="en-US" sz="2932" b="true">
                <a:solidFill>
                  <a:srgbClr val="111213"/>
                </a:solidFill>
                <a:latin typeface="Sarabun Semi-Bold"/>
                <a:ea typeface="Sarabun Semi-Bold"/>
                <a:cs typeface="Sarabun Semi-Bold"/>
                <a:sym typeface="Sarabun Semi-Bold"/>
              </a:rPr>
              <a:t>Objective:</a:t>
            </a:r>
          </a:p>
          <a:p>
            <a:pPr algn="just">
              <a:lnSpc>
                <a:spcPts val="4105"/>
              </a:lnSpc>
            </a:pPr>
            <a:r>
              <a:rPr lang="en-US" b="true" sz="2932" i="true">
                <a:solidFill>
                  <a:srgbClr val="111213"/>
                </a:solidFill>
                <a:latin typeface="Sarabun Semi-Bold Italics"/>
                <a:ea typeface="Sarabun Semi-Bold Italics"/>
                <a:cs typeface="Sarabun Semi-Bold Italics"/>
                <a:sym typeface="Sarabun Semi-Bold Italics"/>
              </a:rPr>
              <a:t>To implement and analyze the optimization method used by the student for TSP, demonstrating iterative improvement, heuristic-based decision making, and output generation of both intermediate and final solutions, with clear tracking of optimization progress.</a:t>
            </a:r>
          </a:p>
        </p:txBody>
      </p:sp>
      <p:grpSp>
        <p:nvGrpSpPr>
          <p:cNvPr name="Group 9" id="9"/>
          <p:cNvGrpSpPr/>
          <p:nvPr/>
        </p:nvGrpSpPr>
        <p:grpSpPr>
          <a:xfrm rot="-2541810">
            <a:off x="-1054795" y="4941493"/>
            <a:ext cx="4475890" cy="8727676"/>
            <a:chOff x="0" y="0"/>
            <a:chExt cx="1178835" cy="2298647"/>
          </a:xfrm>
        </p:grpSpPr>
        <p:sp>
          <p:nvSpPr>
            <p:cNvPr name="Freeform 10" id="10"/>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1" id="11"/>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546206">
            <a:off x="15021355" y="-3240469"/>
            <a:ext cx="4475890" cy="8727676"/>
            <a:chOff x="0" y="0"/>
            <a:chExt cx="1178835" cy="2298647"/>
          </a:xfrm>
        </p:grpSpPr>
        <p:sp>
          <p:nvSpPr>
            <p:cNvPr name="Freeform 13" id="1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4" id="1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227673" y="-5367356"/>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57150"/>
              <a:ext cx="3192245" cy="5593733"/>
            </a:xfrm>
            <a:prstGeom prst="rect">
              <a:avLst/>
            </a:prstGeom>
          </p:spPr>
          <p:txBody>
            <a:bodyPr anchor="ctr" rtlCol="false" tIns="50800" lIns="50800" bIns="50800" rIns="50800"/>
            <a:lstStyle/>
            <a:p>
              <a:pPr algn="just" marL="0" indent="0" lvl="0">
                <a:lnSpc>
                  <a:spcPts val="4200"/>
                </a:lnSpc>
                <a:spcBef>
                  <a:spcPct val="0"/>
                </a:spcBef>
              </a:pPr>
            </a:p>
          </p:txBody>
        </p:sp>
      </p:grpSp>
      <p:sp>
        <p:nvSpPr>
          <p:cNvPr name="TextBox 5" id="5"/>
          <p:cNvSpPr txBox="true"/>
          <p:nvPr/>
        </p:nvSpPr>
        <p:spPr>
          <a:xfrm rot="0">
            <a:off x="1209090" y="864663"/>
            <a:ext cx="12275866" cy="1892301"/>
          </a:xfrm>
          <a:prstGeom prst="rect">
            <a:avLst/>
          </a:prstGeom>
        </p:spPr>
        <p:txBody>
          <a:bodyPr anchor="t" rtlCol="false" tIns="0" lIns="0" bIns="0" rIns="0">
            <a:spAutoFit/>
          </a:bodyPr>
          <a:lstStyle/>
          <a:p>
            <a:pPr algn="l">
              <a:lnSpc>
                <a:spcPts val="6400"/>
              </a:lnSpc>
            </a:pPr>
            <a:r>
              <a:rPr lang="en-US" b="true" sz="8000">
                <a:solidFill>
                  <a:srgbClr val="111213"/>
                </a:solidFill>
                <a:latin typeface="ITC Bauhaus Bold"/>
                <a:ea typeface="ITC Bauhaus Bold"/>
                <a:cs typeface="ITC Bauhaus Bold"/>
                <a:sym typeface="ITC Bauhaus Bold"/>
              </a:rPr>
              <a:t>APPROA</a:t>
            </a:r>
            <a:r>
              <a:rPr lang="en-US" b="true" sz="8000">
                <a:solidFill>
                  <a:srgbClr val="111213"/>
                </a:solidFill>
                <a:latin typeface="ITC Bauhaus Bold"/>
                <a:ea typeface="ITC Bauhaus Bold"/>
                <a:cs typeface="ITC Bauhaus Bold"/>
                <a:sym typeface="ITC Bauhaus Bold"/>
              </a:rPr>
              <a:t>CH &amp; ALGORITHMS USED</a:t>
            </a:r>
          </a:p>
        </p:txBody>
      </p:sp>
      <p:sp>
        <p:nvSpPr>
          <p:cNvPr name="TextBox 6" id="6"/>
          <p:cNvSpPr txBox="true"/>
          <p:nvPr/>
        </p:nvSpPr>
        <p:spPr>
          <a:xfrm rot="0">
            <a:off x="992743" y="2709340"/>
            <a:ext cx="14587205" cy="1691922"/>
          </a:xfrm>
          <a:prstGeom prst="rect">
            <a:avLst/>
          </a:prstGeom>
        </p:spPr>
        <p:txBody>
          <a:bodyPr anchor="t" rtlCol="false" tIns="0" lIns="0" bIns="0" rIns="0">
            <a:spAutoFit/>
          </a:bodyPr>
          <a:lstStyle/>
          <a:p>
            <a:pPr algn="just">
              <a:lnSpc>
                <a:spcPts val="3356"/>
              </a:lnSpc>
            </a:pPr>
            <a:r>
              <a:rPr lang="en-US" b="true" sz="2397" u="sng">
                <a:solidFill>
                  <a:srgbClr val="111213"/>
                </a:solidFill>
                <a:latin typeface="Sarabun Semi-Bold"/>
                <a:ea typeface="Sarabun Semi-Bold"/>
                <a:cs typeface="Sarabun Semi-Bold"/>
                <a:sym typeface="Sarabun Semi-Bold"/>
              </a:rPr>
              <a:t>Algorithm/Technique:</a:t>
            </a:r>
          </a:p>
          <a:p>
            <a:pPr algn="just">
              <a:lnSpc>
                <a:spcPts val="3356"/>
              </a:lnSpc>
            </a:pPr>
            <a:r>
              <a:rPr lang="en-US" b="true" sz="2397">
                <a:solidFill>
                  <a:srgbClr val="111213"/>
                </a:solidFill>
                <a:latin typeface="Sarabun Semi-Bold"/>
                <a:ea typeface="Sarabun Semi-Bold"/>
                <a:cs typeface="Sarabun Semi-Bold"/>
                <a:sym typeface="Sarabun Semi-Bold"/>
              </a:rPr>
              <a:t>S</a:t>
            </a:r>
            <a:r>
              <a:rPr lang="en-US" b="true" sz="2397">
                <a:solidFill>
                  <a:srgbClr val="111213"/>
                </a:solidFill>
                <a:latin typeface="Sarabun Semi-Bold"/>
                <a:ea typeface="Sarabun Semi-Bold"/>
                <a:cs typeface="Sarabun Semi-Bold"/>
                <a:sym typeface="Sarabun Semi-Bold"/>
              </a:rPr>
              <a:t>imulated Annealing, an iterative optimization technique, is used to solve the Travelling Salesman Problem (TSP). The algorithm explores possible tours, accepting both improvements and occasional worse solutions to escape local minima, guided by a temperature parameter that gradually decreases.</a:t>
            </a:r>
          </a:p>
        </p:txBody>
      </p:sp>
      <p:sp>
        <p:nvSpPr>
          <p:cNvPr name="TextBox 7" id="7"/>
          <p:cNvSpPr txBox="true"/>
          <p:nvPr/>
        </p:nvSpPr>
        <p:spPr>
          <a:xfrm rot="0">
            <a:off x="5977251" y="7998030"/>
            <a:ext cx="8633670" cy="1506721"/>
          </a:xfrm>
          <a:prstGeom prst="rect">
            <a:avLst/>
          </a:prstGeom>
        </p:spPr>
        <p:txBody>
          <a:bodyPr anchor="t" rtlCol="false" tIns="0" lIns="0" bIns="0" rIns="0">
            <a:spAutoFit/>
          </a:bodyPr>
          <a:lstStyle/>
          <a:p>
            <a:pPr algn="just">
              <a:lnSpc>
                <a:spcPts val="3052"/>
              </a:lnSpc>
            </a:pPr>
            <a:r>
              <a:rPr lang="en-US" b="true" sz="2180" u="sng">
                <a:solidFill>
                  <a:srgbClr val="111213"/>
                </a:solidFill>
                <a:latin typeface="Sarabun Semi-Bold"/>
                <a:ea typeface="Sarabun Semi-Bold"/>
                <a:cs typeface="Sarabun Semi-Bold"/>
                <a:sym typeface="Sarabun Semi-Bold"/>
              </a:rPr>
              <a:t>Techniques:</a:t>
            </a:r>
          </a:p>
          <a:p>
            <a:pPr algn="just" marL="470726" indent="-235363" lvl="1">
              <a:lnSpc>
                <a:spcPts val="3052"/>
              </a:lnSpc>
              <a:buFont typeface="Arial"/>
              <a:buChar char="•"/>
            </a:pPr>
            <a:r>
              <a:rPr lang="en-US" b="true" sz="2180">
                <a:solidFill>
                  <a:srgbClr val="111213"/>
                </a:solidFill>
                <a:latin typeface="Sarabun Semi-Bold"/>
                <a:ea typeface="Sarabun Semi-Bold"/>
                <a:cs typeface="Sarabun Semi-Bold"/>
                <a:sym typeface="Sarabun Semi-Bold"/>
              </a:rPr>
              <a:t>Iterative improvement and probabilistic acceptance</a:t>
            </a:r>
          </a:p>
          <a:p>
            <a:pPr algn="just" marL="470726" indent="-235363" lvl="1">
              <a:lnSpc>
                <a:spcPts val="3052"/>
              </a:lnSpc>
              <a:buFont typeface="Arial"/>
              <a:buChar char="•"/>
            </a:pPr>
            <a:r>
              <a:rPr lang="en-US" b="true" sz="2180">
                <a:solidFill>
                  <a:srgbClr val="111213"/>
                </a:solidFill>
                <a:latin typeface="Sarabun Semi-Bold"/>
                <a:ea typeface="Sarabun Semi-Bold"/>
                <a:cs typeface="Sarabun Semi-Bold"/>
                <a:sym typeface="Sarabun Semi-Bold"/>
              </a:rPr>
              <a:t>Heuristic evaluation of tour cost</a:t>
            </a:r>
          </a:p>
          <a:p>
            <a:pPr algn="just" marL="470726" indent="-235363" lvl="1">
              <a:lnSpc>
                <a:spcPts val="3052"/>
              </a:lnSpc>
              <a:buFont typeface="Arial"/>
              <a:buChar char="•"/>
            </a:pPr>
            <a:r>
              <a:rPr lang="en-US" b="true" sz="2180">
                <a:solidFill>
                  <a:srgbClr val="111213"/>
                </a:solidFill>
                <a:latin typeface="Sarabun Semi-Bold"/>
                <a:ea typeface="Sarabun Semi-Bold"/>
                <a:cs typeface="Sarabun Semi-Bold"/>
                <a:sym typeface="Sarabun Semi-Bold"/>
              </a:rPr>
              <a:t>Dynamic input handling and output tracking</a:t>
            </a:r>
          </a:p>
        </p:txBody>
      </p:sp>
      <p:grpSp>
        <p:nvGrpSpPr>
          <p:cNvPr name="Group 8" id="8"/>
          <p:cNvGrpSpPr/>
          <p:nvPr/>
        </p:nvGrpSpPr>
        <p:grpSpPr>
          <a:xfrm rot="-2541810">
            <a:off x="-1054795" y="4941493"/>
            <a:ext cx="4475890" cy="8727676"/>
            <a:chOff x="0" y="0"/>
            <a:chExt cx="1178835" cy="2298647"/>
          </a:xfrm>
        </p:grpSpPr>
        <p:sp>
          <p:nvSpPr>
            <p:cNvPr name="Freeform 9" id="9"/>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0" id="10"/>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46206">
            <a:off x="15021355" y="-3240469"/>
            <a:ext cx="4475890" cy="8727676"/>
            <a:chOff x="0" y="0"/>
            <a:chExt cx="1178835" cy="2298647"/>
          </a:xfrm>
        </p:grpSpPr>
        <p:sp>
          <p:nvSpPr>
            <p:cNvPr name="Freeform 12" id="12"/>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3" id="13"/>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3551265" y="4525335"/>
            <a:ext cx="14736735" cy="3265498"/>
          </a:xfrm>
          <a:prstGeom prst="rect">
            <a:avLst/>
          </a:prstGeom>
        </p:spPr>
        <p:txBody>
          <a:bodyPr anchor="t" rtlCol="false" tIns="0" lIns="0" bIns="0" rIns="0">
            <a:spAutoFit/>
          </a:bodyPr>
          <a:lstStyle/>
          <a:p>
            <a:pPr algn="just">
              <a:lnSpc>
                <a:spcPts val="3236"/>
              </a:lnSpc>
            </a:pPr>
            <a:r>
              <a:rPr lang="en-US" sz="2312" b="true">
                <a:solidFill>
                  <a:srgbClr val="111213"/>
                </a:solidFill>
                <a:latin typeface="Sarabun Semi-Bold"/>
                <a:ea typeface="Sarabun Semi-Bold"/>
                <a:cs typeface="Sarabun Semi-Bold"/>
                <a:sym typeface="Sarabun Semi-Bold"/>
              </a:rPr>
              <a:t>Approach:</a:t>
            </a:r>
          </a:p>
          <a:p>
            <a:pPr algn="just" marL="499181" indent="-249590" lvl="1">
              <a:lnSpc>
                <a:spcPts val="3236"/>
              </a:lnSpc>
              <a:buFont typeface="Arial"/>
              <a:buChar char="•"/>
            </a:pPr>
            <a:r>
              <a:rPr lang="en-US" b="true" sz="2312">
                <a:solidFill>
                  <a:srgbClr val="111213"/>
                </a:solidFill>
                <a:latin typeface="Sarabun Semi-Bold"/>
                <a:ea typeface="Sarabun Semi-Bold"/>
                <a:cs typeface="Sarabun Semi-Bold"/>
                <a:sym typeface="Sarabun Semi-Bold"/>
              </a:rPr>
              <a:t>Represent cities and distances as a matrix, with dynamic input for start city and parameters.</a:t>
            </a:r>
          </a:p>
          <a:p>
            <a:pPr algn="just" marL="499181" indent="-249590" lvl="1">
              <a:lnSpc>
                <a:spcPts val="3236"/>
              </a:lnSpc>
              <a:buFont typeface="Arial"/>
              <a:buChar char="•"/>
            </a:pPr>
            <a:r>
              <a:rPr lang="en-US" b="true" sz="2312">
                <a:solidFill>
                  <a:srgbClr val="111213"/>
                </a:solidFill>
                <a:latin typeface="Sarabun Semi-Bold"/>
                <a:ea typeface="Sarabun Semi-Bold"/>
                <a:cs typeface="Sarabun Semi-Bold"/>
                <a:sym typeface="Sarabun Semi-Bold"/>
              </a:rPr>
              <a:t>Generate an initial tour using the Nearest Neighbor heuristic.</a:t>
            </a:r>
          </a:p>
          <a:p>
            <a:pPr algn="just" marL="499181" indent="-249590" lvl="1">
              <a:lnSpc>
                <a:spcPts val="3236"/>
              </a:lnSpc>
              <a:buFont typeface="Arial"/>
              <a:buChar char="•"/>
            </a:pPr>
            <a:r>
              <a:rPr lang="en-US" b="true" sz="2312">
                <a:solidFill>
                  <a:srgbClr val="111213"/>
                </a:solidFill>
                <a:latin typeface="Sarabun Semi-Bold"/>
                <a:ea typeface="Sarabun Semi-Bold"/>
                <a:cs typeface="Sarabun Semi-Bold"/>
                <a:sym typeface="Sarabun Semi-Bold"/>
              </a:rPr>
              <a:t>Iteratively generate neighboring tours by swapping cities.</a:t>
            </a:r>
          </a:p>
          <a:p>
            <a:pPr algn="just" marL="499181" indent="-249590" lvl="1">
              <a:lnSpc>
                <a:spcPts val="3236"/>
              </a:lnSpc>
              <a:buFont typeface="Arial"/>
              <a:buChar char="•"/>
            </a:pPr>
            <a:r>
              <a:rPr lang="en-US" b="true" sz="2312">
                <a:solidFill>
                  <a:srgbClr val="111213"/>
                </a:solidFill>
                <a:latin typeface="Sarabun Semi-Bold"/>
                <a:ea typeface="Sarabun Semi-Bold"/>
                <a:cs typeface="Sarabun Semi-Bold"/>
                <a:sym typeface="Sarabun Semi-Bold"/>
              </a:rPr>
              <a:t>Us</a:t>
            </a:r>
            <a:r>
              <a:rPr lang="en-US" b="true" sz="2312">
                <a:solidFill>
                  <a:srgbClr val="111213"/>
                </a:solidFill>
                <a:latin typeface="Sarabun Semi-Bold"/>
                <a:ea typeface="Sarabun Semi-Bold"/>
                <a:cs typeface="Sarabun Semi-Bold"/>
                <a:sym typeface="Sarabun Semi-Bold"/>
              </a:rPr>
              <a:t>e a heuristic function (tour cost) to evaluate each tour.</a:t>
            </a:r>
          </a:p>
          <a:p>
            <a:pPr algn="just" marL="499181" indent="-249590" lvl="1">
              <a:lnSpc>
                <a:spcPts val="3236"/>
              </a:lnSpc>
              <a:buFont typeface="Arial"/>
              <a:buChar char="•"/>
            </a:pPr>
            <a:r>
              <a:rPr lang="en-US" b="true" sz="2312">
                <a:solidFill>
                  <a:srgbClr val="111213"/>
                </a:solidFill>
                <a:latin typeface="Sarabun Semi-Bold"/>
                <a:ea typeface="Sarabun Semi-Bold"/>
                <a:cs typeface="Sarabun Semi-Bold"/>
                <a:sym typeface="Sarabun Semi-Bold"/>
              </a:rPr>
              <a:t>Accept new tours based on cost and current temperature, allowing probabilistic jumps to avoid local optima.</a:t>
            </a:r>
          </a:p>
          <a:p>
            <a:pPr algn="just" marL="499181" indent="-249590" lvl="1">
              <a:lnSpc>
                <a:spcPts val="3236"/>
              </a:lnSpc>
              <a:buFont typeface="Arial"/>
              <a:buChar char="•"/>
            </a:pPr>
            <a:r>
              <a:rPr lang="en-US" b="true" sz="2312">
                <a:solidFill>
                  <a:srgbClr val="111213"/>
                </a:solidFill>
                <a:latin typeface="Sarabun Semi-Bold"/>
                <a:ea typeface="Sarabun Semi-Bold"/>
                <a:cs typeface="Sarabun Semi-Bold"/>
                <a:sym typeface="Sarabun Semi-Bold"/>
              </a:rPr>
              <a:t>Gradually reduce temperature to focus the search and converge to an optimal solution.</a:t>
            </a:r>
          </a:p>
          <a:p>
            <a:pPr algn="just" marL="499181" indent="-249590" lvl="1">
              <a:lnSpc>
                <a:spcPts val="3236"/>
              </a:lnSpc>
              <a:buFont typeface="Arial"/>
              <a:buChar char="•"/>
            </a:pPr>
            <a:r>
              <a:rPr lang="en-US" b="true" sz="2312">
                <a:solidFill>
                  <a:srgbClr val="111213"/>
                </a:solidFill>
                <a:latin typeface="Sarabun Semi-Bold"/>
                <a:ea typeface="Sarabun Semi-Bold"/>
                <a:cs typeface="Sarabun Semi-Bold"/>
                <a:sym typeface="Sarabun Semi-Bold"/>
              </a:rPr>
              <a:t>Record intermediate and final results for analysis.</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135743" y="666909"/>
            <a:ext cx="10355839" cy="1065322"/>
          </a:xfrm>
          <a:prstGeom prst="rect">
            <a:avLst/>
          </a:prstGeom>
        </p:spPr>
        <p:txBody>
          <a:bodyPr anchor="t" rtlCol="false" tIns="0" lIns="0" bIns="0" rIns="0">
            <a:spAutoFit/>
          </a:bodyPr>
          <a:lstStyle/>
          <a:p>
            <a:pPr algn="l">
              <a:lnSpc>
                <a:spcPts val="6426"/>
              </a:lnSpc>
            </a:pPr>
            <a:r>
              <a:rPr lang="en-US" b="true" sz="8033">
                <a:solidFill>
                  <a:srgbClr val="111213"/>
                </a:solidFill>
                <a:latin typeface="ITC Bauhaus Bold"/>
                <a:ea typeface="ITC Bauhaus Bold"/>
                <a:cs typeface="ITC Bauhaus Bold"/>
                <a:sym typeface="ITC Bauhaus Bold"/>
              </a:rPr>
              <a:t>PROCESS &amp; METHODS</a:t>
            </a:r>
          </a:p>
        </p:txBody>
      </p:sp>
      <p:sp>
        <p:nvSpPr>
          <p:cNvPr name="Freeform 17" id="17"/>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539593" y="1694130"/>
            <a:ext cx="13991867" cy="1207182"/>
          </a:xfrm>
          <a:prstGeom prst="rect">
            <a:avLst/>
          </a:prstGeom>
        </p:spPr>
        <p:txBody>
          <a:bodyPr anchor="t" rtlCol="false" tIns="0" lIns="0" bIns="0" rIns="0">
            <a:spAutoFit/>
          </a:bodyPr>
          <a:lstStyle/>
          <a:p>
            <a:pPr algn="just">
              <a:lnSpc>
                <a:spcPts val="3287"/>
              </a:lnSpc>
            </a:pPr>
            <a:r>
              <a:rPr lang="en-US" b="true" sz="2348">
                <a:solidFill>
                  <a:srgbClr val="111213"/>
                </a:solidFill>
                <a:latin typeface="Sarabun Semi-Bold"/>
                <a:ea typeface="Sarabun Semi-Bold"/>
                <a:cs typeface="Sarabun Semi-Bold"/>
                <a:sym typeface="Sarabun Semi-Bold"/>
              </a:rPr>
              <a:t>Step 1: Input Handling</a:t>
            </a:r>
          </a:p>
          <a:p>
            <a:pPr algn="just" marL="506963" indent="-253481" lvl="1">
              <a:lnSpc>
                <a:spcPts val="3287"/>
              </a:lnSpc>
              <a:buFont typeface="Arial"/>
              <a:buChar char="•"/>
            </a:pPr>
            <a:r>
              <a:rPr lang="en-US" b="true" sz="2348">
                <a:solidFill>
                  <a:srgbClr val="111213"/>
                </a:solidFill>
                <a:latin typeface="Sarabun Semi-Bold"/>
                <a:ea typeface="Sarabun Semi-Bold"/>
                <a:cs typeface="Sarabun Semi-Bold"/>
                <a:sym typeface="Sarabun Semi-Bold"/>
              </a:rPr>
              <a:t>Read the distance matrix, start city, initial temperature, cooling rate, and number of iterations from the input file..</a:t>
            </a:r>
          </a:p>
        </p:txBody>
      </p:sp>
      <p:sp>
        <p:nvSpPr>
          <p:cNvPr name="TextBox 19" id="19"/>
          <p:cNvSpPr txBox="true"/>
          <p:nvPr/>
        </p:nvSpPr>
        <p:spPr>
          <a:xfrm rot="0">
            <a:off x="5362437" y="7886179"/>
            <a:ext cx="11728233" cy="1407541"/>
          </a:xfrm>
          <a:prstGeom prst="rect">
            <a:avLst/>
          </a:prstGeom>
        </p:spPr>
        <p:txBody>
          <a:bodyPr anchor="t" rtlCol="false" tIns="0" lIns="0" bIns="0" rIns="0">
            <a:spAutoFit/>
          </a:bodyPr>
          <a:lstStyle/>
          <a:p>
            <a:pPr algn="just">
              <a:lnSpc>
                <a:spcPts val="3793"/>
              </a:lnSpc>
            </a:pPr>
            <a:r>
              <a:rPr lang="en-US" b="true" sz="2709">
                <a:solidFill>
                  <a:srgbClr val="111213"/>
                </a:solidFill>
                <a:latin typeface="Sarabun Semi-Bold"/>
                <a:ea typeface="Sarabun Semi-Bold"/>
                <a:cs typeface="Sarabun Semi-Bold"/>
                <a:sym typeface="Sarabun Semi-Bold"/>
              </a:rPr>
              <a:t>Step 5: Output Generation</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Record intermediate results (tour, cost, temperature) in an output file.</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S</a:t>
            </a:r>
            <a:r>
              <a:rPr lang="en-US" b="true" sz="2709">
                <a:solidFill>
                  <a:srgbClr val="111213"/>
                </a:solidFill>
                <a:latin typeface="Sarabun Semi-Bold"/>
                <a:ea typeface="Sarabun Semi-Bold"/>
                <a:cs typeface="Sarabun Semi-Bold"/>
                <a:sym typeface="Sarabun Semi-Bold"/>
              </a:rPr>
              <a:t>ave the best tour and its cost as the final solution.</a:t>
            </a:r>
          </a:p>
        </p:txBody>
      </p:sp>
      <p:sp>
        <p:nvSpPr>
          <p:cNvPr name="TextBox 20" id="20"/>
          <p:cNvSpPr txBox="true"/>
          <p:nvPr/>
        </p:nvSpPr>
        <p:spPr>
          <a:xfrm rot="0">
            <a:off x="4284322" y="6587446"/>
            <a:ext cx="10444705" cy="931291"/>
          </a:xfrm>
          <a:prstGeom prst="rect">
            <a:avLst/>
          </a:prstGeom>
        </p:spPr>
        <p:txBody>
          <a:bodyPr anchor="t" rtlCol="false" tIns="0" lIns="0" bIns="0" rIns="0">
            <a:spAutoFit/>
          </a:bodyPr>
          <a:lstStyle/>
          <a:p>
            <a:pPr algn="just">
              <a:lnSpc>
                <a:spcPts val="3793"/>
              </a:lnSpc>
            </a:pPr>
            <a:r>
              <a:rPr lang="en-US" b="true" sz="2709">
                <a:solidFill>
                  <a:srgbClr val="111213"/>
                </a:solidFill>
                <a:latin typeface="Sarabun Semi-Bold"/>
                <a:ea typeface="Sarabun Semi-Bold"/>
                <a:cs typeface="Sarabun Semi-Bold"/>
                <a:sym typeface="Sarabun Semi-Bold"/>
              </a:rPr>
              <a:t>Step 4: Temperature Update</a:t>
            </a:r>
          </a:p>
          <a:p>
            <a:pPr algn="just" marL="585087" indent="-292543" lvl="1">
              <a:lnSpc>
                <a:spcPts val="3793"/>
              </a:lnSpc>
              <a:buFont typeface="Arial"/>
              <a:buChar char="•"/>
            </a:pPr>
            <a:r>
              <a:rPr lang="en-US" b="true" sz="2709">
                <a:solidFill>
                  <a:srgbClr val="111213"/>
                </a:solidFill>
                <a:latin typeface="Sarabun Semi-Bold"/>
                <a:ea typeface="Sarabun Semi-Bold"/>
                <a:cs typeface="Sarabun Semi-Bold"/>
                <a:sym typeface="Sarabun Semi-Bold"/>
              </a:rPr>
              <a:t>Gradually decrease the temperature using the cooling rate.</a:t>
            </a:r>
          </a:p>
        </p:txBody>
      </p:sp>
      <p:sp>
        <p:nvSpPr>
          <p:cNvPr name="TextBox 21" id="21"/>
          <p:cNvSpPr txBox="true"/>
          <p:nvPr/>
        </p:nvSpPr>
        <p:spPr>
          <a:xfrm rot="0">
            <a:off x="2479339" y="4277744"/>
            <a:ext cx="14779961" cy="1989501"/>
          </a:xfrm>
          <a:prstGeom prst="rect">
            <a:avLst/>
          </a:prstGeom>
        </p:spPr>
        <p:txBody>
          <a:bodyPr anchor="t" rtlCol="false" tIns="0" lIns="0" bIns="0" rIns="0">
            <a:spAutoFit/>
          </a:bodyPr>
          <a:lstStyle/>
          <a:p>
            <a:pPr algn="just">
              <a:lnSpc>
                <a:spcPts val="3217"/>
              </a:lnSpc>
            </a:pPr>
            <a:r>
              <a:rPr lang="en-US" b="true" sz="2298">
                <a:solidFill>
                  <a:srgbClr val="111213"/>
                </a:solidFill>
                <a:latin typeface="Sarabun Semi-Bold"/>
                <a:ea typeface="Sarabun Semi-Bold"/>
                <a:cs typeface="Sarabun Semi-Bold"/>
                <a:sym typeface="Sarabun Semi-Bold"/>
              </a:rPr>
              <a:t>Step 3: Simulated Annealing Iteration</a:t>
            </a:r>
          </a:p>
          <a:p>
            <a:pPr algn="just" marL="496180" indent="-248090" lvl="1">
              <a:lnSpc>
                <a:spcPts val="3217"/>
              </a:lnSpc>
              <a:buFont typeface="Arial"/>
              <a:buChar char="•"/>
            </a:pPr>
            <a:r>
              <a:rPr lang="en-US" b="true" sz="2298">
                <a:solidFill>
                  <a:srgbClr val="111213"/>
                </a:solidFill>
                <a:latin typeface="Sarabun Semi-Bold"/>
                <a:ea typeface="Sarabun Semi-Bold"/>
                <a:cs typeface="Sarabun Semi-Bold"/>
                <a:sym typeface="Sarabun Semi-Bold"/>
              </a:rPr>
              <a:t>For each iteration:</a:t>
            </a:r>
          </a:p>
          <a:p>
            <a:pPr algn="just" marL="992361" indent="-330787" lvl="2">
              <a:lnSpc>
                <a:spcPts val="3217"/>
              </a:lnSpc>
              <a:buFont typeface="Arial"/>
              <a:buChar char="⚬"/>
            </a:pPr>
            <a:r>
              <a:rPr lang="en-US" b="true" sz="2298">
                <a:solidFill>
                  <a:srgbClr val="111213"/>
                </a:solidFill>
                <a:latin typeface="Sarabun Semi-Bold"/>
                <a:ea typeface="Sarabun Semi-Bold"/>
                <a:cs typeface="Sarabun Semi-Bold"/>
                <a:sym typeface="Sarabun Semi-Bold"/>
              </a:rPr>
              <a:t>Generate a neighboring tour by swapping two cities.</a:t>
            </a:r>
          </a:p>
          <a:p>
            <a:pPr algn="just" marL="992361" indent="-330787" lvl="2">
              <a:lnSpc>
                <a:spcPts val="3217"/>
              </a:lnSpc>
              <a:buFont typeface="Arial"/>
              <a:buChar char="⚬"/>
            </a:pPr>
            <a:r>
              <a:rPr lang="en-US" b="true" sz="2298">
                <a:solidFill>
                  <a:srgbClr val="111213"/>
                </a:solidFill>
                <a:latin typeface="Sarabun Semi-Bold"/>
                <a:ea typeface="Sarabun Semi-Bold"/>
                <a:cs typeface="Sarabun Semi-Bold"/>
                <a:sym typeface="Sarabun Semi-Bold"/>
              </a:rPr>
              <a:t>Calculate the cost of the new tour.</a:t>
            </a:r>
          </a:p>
          <a:p>
            <a:pPr algn="just" marL="992361" indent="-330787" lvl="2">
              <a:lnSpc>
                <a:spcPts val="3217"/>
              </a:lnSpc>
              <a:buFont typeface="Arial"/>
              <a:buChar char="⚬"/>
            </a:pPr>
            <a:r>
              <a:rPr lang="en-US" b="true" sz="2298">
                <a:solidFill>
                  <a:srgbClr val="111213"/>
                </a:solidFill>
                <a:latin typeface="Sarabun Semi-Bold"/>
                <a:ea typeface="Sarabun Semi-Bold"/>
                <a:cs typeface="Sarabun Semi-Bold"/>
                <a:sym typeface="Sarabun Semi-Bold"/>
              </a:rPr>
              <a:t>De</a:t>
            </a:r>
            <a:r>
              <a:rPr lang="en-US" b="true" sz="2298">
                <a:solidFill>
                  <a:srgbClr val="111213"/>
                </a:solidFill>
                <a:latin typeface="Sarabun Semi-Bold"/>
                <a:ea typeface="Sarabun Semi-Bold"/>
                <a:cs typeface="Sarabun Semi-Bold"/>
                <a:sym typeface="Sarabun Semi-Bold"/>
              </a:rPr>
              <a:t>cide whether to accept the new tour based on cost and current temperature (probabilistic acceptance).</a:t>
            </a:r>
          </a:p>
        </p:txBody>
      </p:sp>
      <p:sp>
        <p:nvSpPr>
          <p:cNvPr name="TextBox 22" id="22"/>
          <p:cNvSpPr txBox="true"/>
          <p:nvPr/>
        </p:nvSpPr>
        <p:spPr>
          <a:xfrm rot="0">
            <a:off x="1067871" y="3136299"/>
            <a:ext cx="12078005" cy="852650"/>
          </a:xfrm>
          <a:prstGeom prst="rect">
            <a:avLst/>
          </a:prstGeom>
        </p:spPr>
        <p:txBody>
          <a:bodyPr anchor="t" rtlCol="false" tIns="0" lIns="0" bIns="0" rIns="0">
            <a:spAutoFit/>
          </a:bodyPr>
          <a:lstStyle/>
          <a:p>
            <a:pPr algn="just">
              <a:lnSpc>
                <a:spcPts val="3403"/>
              </a:lnSpc>
            </a:pPr>
            <a:r>
              <a:rPr lang="en-US" b="true" sz="2431">
                <a:solidFill>
                  <a:srgbClr val="111213"/>
                </a:solidFill>
                <a:latin typeface="Sarabun Semi-Bold"/>
                <a:ea typeface="Sarabun Semi-Bold"/>
                <a:cs typeface="Sarabun Semi-Bold"/>
                <a:sym typeface="Sarabun Semi-Bold"/>
              </a:rPr>
              <a:t>Step 2: Initial Tour Generation</a:t>
            </a:r>
          </a:p>
          <a:p>
            <a:pPr algn="just" marL="524873" indent="-262437" lvl="1">
              <a:lnSpc>
                <a:spcPts val="3403"/>
              </a:lnSpc>
              <a:buFont typeface="Arial"/>
              <a:buChar char="•"/>
            </a:pPr>
            <a:r>
              <a:rPr lang="en-US" b="true" sz="2431">
                <a:solidFill>
                  <a:srgbClr val="111213"/>
                </a:solidFill>
                <a:latin typeface="Sarabun Semi-Bold"/>
                <a:ea typeface="Sarabun Semi-Bold"/>
                <a:cs typeface="Sarabun Semi-Bold"/>
                <a:sym typeface="Sarabun Semi-Bold"/>
              </a:rPr>
              <a:t>Create an initial tour using the Nearest Neighbor heuristic.</a:t>
            </a:r>
          </a:p>
        </p:txBody>
      </p:sp>
      <p:sp>
        <p:nvSpPr>
          <p:cNvPr name="AutoShape 23" id="23"/>
          <p:cNvSpPr/>
          <p:nvPr/>
        </p:nvSpPr>
        <p:spPr>
          <a:xfrm flipH="true">
            <a:off x="7106874" y="2836398"/>
            <a:ext cx="0" cy="357052"/>
          </a:xfrm>
          <a:prstGeom prst="line">
            <a:avLst/>
          </a:prstGeom>
          <a:ln cap="flat" w="38100">
            <a:solidFill>
              <a:srgbClr val="000000"/>
            </a:solidFill>
            <a:prstDash val="solid"/>
            <a:headEnd type="none" len="sm" w="sm"/>
            <a:tailEnd type="arrow" len="sm" w="med"/>
          </a:ln>
        </p:spPr>
      </p:sp>
      <p:sp>
        <p:nvSpPr>
          <p:cNvPr name="AutoShape 24" id="24"/>
          <p:cNvSpPr/>
          <p:nvPr/>
        </p:nvSpPr>
        <p:spPr>
          <a:xfrm>
            <a:off x="7106874" y="3957454"/>
            <a:ext cx="0" cy="367915"/>
          </a:xfrm>
          <a:prstGeom prst="line">
            <a:avLst/>
          </a:prstGeom>
          <a:ln cap="flat" w="38100">
            <a:solidFill>
              <a:srgbClr val="000000"/>
            </a:solidFill>
            <a:prstDash val="solid"/>
            <a:headEnd type="none" len="sm" w="sm"/>
            <a:tailEnd type="arrow" len="sm" w="med"/>
          </a:ln>
        </p:spPr>
      </p:sp>
      <p:sp>
        <p:nvSpPr>
          <p:cNvPr name="AutoShape 25" id="25"/>
          <p:cNvSpPr/>
          <p:nvPr/>
        </p:nvSpPr>
        <p:spPr>
          <a:xfrm>
            <a:off x="7106874" y="6232062"/>
            <a:ext cx="0" cy="403008"/>
          </a:xfrm>
          <a:prstGeom prst="line">
            <a:avLst/>
          </a:prstGeom>
          <a:ln cap="flat" w="38100">
            <a:solidFill>
              <a:srgbClr val="000000"/>
            </a:solidFill>
            <a:prstDash val="solid"/>
            <a:headEnd type="none" len="sm" w="sm"/>
            <a:tailEnd type="arrow" len="sm" w="med"/>
          </a:ln>
        </p:spPr>
      </p:sp>
      <p:sp>
        <p:nvSpPr>
          <p:cNvPr name="AutoShape 26" id="26"/>
          <p:cNvSpPr/>
          <p:nvPr/>
        </p:nvSpPr>
        <p:spPr>
          <a:xfrm>
            <a:off x="7106874" y="7434310"/>
            <a:ext cx="0" cy="499493"/>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3996199" y="5673023"/>
            <a:ext cx="3905635" cy="1548052"/>
          </a:xfrm>
          <a:custGeom>
            <a:avLst/>
            <a:gdLst/>
            <a:ahLst/>
            <a:cxnLst/>
            <a:rect r="r" b="b" t="t" l="l"/>
            <a:pathLst>
              <a:path h="1548052" w="3905635">
                <a:moveTo>
                  <a:pt x="0" y="0"/>
                </a:moveTo>
                <a:lnTo>
                  <a:pt x="3905635" y="0"/>
                </a:lnTo>
                <a:lnTo>
                  <a:pt x="3905635" y="1548052"/>
                </a:lnTo>
                <a:lnTo>
                  <a:pt x="0" y="1548052"/>
                </a:lnTo>
                <a:lnTo>
                  <a:pt x="0" y="0"/>
                </a:lnTo>
                <a:close/>
              </a:path>
            </a:pathLst>
          </a:custGeom>
          <a:blipFill>
            <a:blip r:embed="rId8"/>
            <a:stretch>
              <a:fillRect l="0" t="0" r="0" b="0"/>
            </a:stretch>
          </a:blipFill>
        </p:spPr>
      </p:sp>
      <p:sp>
        <p:nvSpPr>
          <p:cNvPr name="Freeform 18" id="18"/>
          <p:cNvSpPr/>
          <p:nvPr/>
        </p:nvSpPr>
        <p:spPr>
          <a:xfrm flipH="false" flipV="false" rot="0">
            <a:off x="6934890" y="4633203"/>
            <a:ext cx="2707266" cy="2864934"/>
          </a:xfrm>
          <a:custGeom>
            <a:avLst/>
            <a:gdLst/>
            <a:ahLst/>
            <a:cxnLst/>
            <a:rect r="r" b="b" t="t" l="l"/>
            <a:pathLst>
              <a:path h="2864934" w="2707266">
                <a:moveTo>
                  <a:pt x="0" y="0"/>
                </a:moveTo>
                <a:lnTo>
                  <a:pt x="2707267" y="0"/>
                </a:lnTo>
                <a:lnTo>
                  <a:pt x="2707267" y="2864933"/>
                </a:lnTo>
                <a:lnTo>
                  <a:pt x="0" y="2864933"/>
                </a:lnTo>
                <a:lnTo>
                  <a:pt x="0" y="0"/>
                </a:lnTo>
                <a:close/>
              </a:path>
            </a:pathLst>
          </a:custGeom>
          <a:blipFill>
            <a:blip r:embed="rId9"/>
            <a:stretch>
              <a:fillRect l="0" t="0" r="0" b="0"/>
            </a:stretch>
          </a:blipFill>
        </p:spPr>
      </p:sp>
      <p:sp>
        <p:nvSpPr>
          <p:cNvPr name="Freeform 19" id="19"/>
          <p:cNvSpPr/>
          <p:nvPr/>
        </p:nvSpPr>
        <p:spPr>
          <a:xfrm flipH="false" flipV="false" rot="0">
            <a:off x="9642157" y="5055124"/>
            <a:ext cx="3080320" cy="2443013"/>
          </a:xfrm>
          <a:custGeom>
            <a:avLst/>
            <a:gdLst/>
            <a:ahLst/>
            <a:cxnLst/>
            <a:rect r="r" b="b" t="t" l="l"/>
            <a:pathLst>
              <a:path h="2443013" w="3080320">
                <a:moveTo>
                  <a:pt x="0" y="0"/>
                </a:moveTo>
                <a:lnTo>
                  <a:pt x="3080320" y="0"/>
                </a:lnTo>
                <a:lnTo>
                  <a:pt x="3080320" y="2443012"/>
                </a:lnTo>
                <a:lnTo>
                  <a:pt x="0" y="2443012"/>
                </a:lnTo>
                <a:lnTo>
                  <a:pt x="0" y="0"/>
                </a:lnTo>
                <a:close/>
              </a:path>
            </a:pathLst>
          </a:custGeom>
          <a:blipFill>
            <a:blip r:embed="rId10"/>
            <a:stretch>
              <a:fillRect l="0" t="0" r="0" b="0"/>
            </a:stretch>
          </a:blipFill>
        </p:spPr>
      </p:sp>
      <p:sp>
        <p:nvSpPr>
          <p:cNvPr name="Freeform 20" id="20"/>
          <p:cNvSpPr/>
          <p:nvPr/>
        </p:nvSpPr>
        <p:spPr>
          <a:xfrm flipH="false" flipV="false" rot="0">
            <a:off x="2944308" y="4789665"/>
            <a:ext cx="2055157" cy="2552009"/>
          </a:xfrm>
          <a:custGeom>
            <a:avLst/>
            <a:gdLst/>
            <a:ahLst/>
            <a:cxnLst/>
            <a:rect r="r" b="b" t="t" l="l"/>
            <a:pathLst>
              <a:path h="2552009" w="2055157">
                <a:moveTo>
                  <a:pt x="0" y="0"/>
                </a:moveTo>
                <a:lnTo>
                  <a:pt x="2055158" y="0"/>
                </a:lnTo>
                <a:lnTo>
                  <a:pt x="2055158" y="2552009"/>
                </a:lnTo>
                <a:lnTo>
                  <a:pt x="0" y="2552009"/>
                </a:lnTo>
                <a:lnTo>
                  <a:pt x="0" y="0"/>
                </a:lnTo>
                <a:close/>
              </a:path>
            </a:pathLst>
          </a:custGeom>
          <a:blipFill>
            <a:blip r:embed="rId11"/>
            <a:stretch>
              <a:fillRect l="0" t="0" r="0" b="0"/>
            </a:stretch>
          </a:blipFill>
        </p:spPr>
      </p:sp>
      <p:sp>
        <p:nvSpPr>
          <p:cNvPr name="TextBox 21" id="21"/>
          <p:cNvSpPr txBox="true"/>
          <p:nvPr/>
        </p:nvSpPr>
        <p:spPr>
          <a:xfrm rot="0">
            <a:off x="479190" y="1658146"/>
            <a:ext cx="14090204" cy="1308100"/>
          </a:xfrm>
          <a:prstGeom prst="rect">
            <a:avLst/>
          </a:prstGeom>
        </p:spPr>
        <p:txBody>
          <a:bodyPr anchor="t" rtlCol="false" tIns="0" lIns="0" bIns="0" rIns="0">
            <a:spAutoFit/>
          </a:bodyPr>
          <a:lstStyle/>
          <a:p>
            <a:pPr algn="just">
              <a:lnSpc>
                <a:spcPts val="3500"/>
              </a:lnSpc>
            </a:pPr>
            <a:r>
              <a:rPr lang="en-US" sz="2500" b="true">
                <a:solidFill>
                  <a:srgbClr val="333652"/>
                </a:solidFill>
                <a:latin typeface="Sarabun Semi-Bold"/>
                <a:ea typeface="Sarabun Semi-Bold"/>
                <a:cs typeface="Sarabun Semi-Bold"/>
                <a:sym typeface="Sarabun Semi-Bold"/>
              </a:rPr>
              <a:t>Input:</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D</a:t>
            </a:r>
            <a:r>
              <a:rPr lang="en-US" b="true" sz="2500">
                <a:solidFill>
                  <a:srgbClr val="333652"/>
                </a:solidFill>
                <a:latin typeface="Sarabun Semi-Bold"/>
                <a:ea typeface="Sarabun Semi-Bold"/>
                <a:cs typeface="Sarabun Semi-Bold"/>
                <a:sym typeface="Sarabun Semi-Bold"/>
              </a:rPr>
              <a:t>istance matrix between cities, start city, initial temperature, cooling rate, and number of iterations, read from an input file.</a:t>
            </a:r>
          </a:p>
        </p:txBody>
      </p:sp>
      <p:sp>
        <p:nvSpPr>
          <p:cNvPr name="TextBox 22" id="22"/>
          <p:cNvSpPr txBox="true"/>
          <p:nvPr/>
        </p:nvSpPr>
        <p:spPr>
          <a:xfrm rot="0">
            <a:off x="2944308" y="393050"/>
            <a:ext cx="7640663" cy="1082676"/>
          </a:xfrm>
          <a:prstGeom prst="rect">
            <a:avLst/>
          </a:prstGeom>
        </p:spPr>
        <p:txBody>
          <a:bodyPr anchor="t" rtlCol="false" tIns="0" lIns="0" bIns="0" rIns="0">
            <a:spAutoFit/>
          </a:bodyPr>
          <a:lstStyle/>
          <a:p>
            <a:pPr algn="ctr">
              <a:lnSpc>
                <a:spcPts val="6400"/>
              </a:lnSpc>
            </a:pPr>
            <a:r>
              <a:rPr lang="en-US" b="true" sz="8000">
                <a:solidFill>
                  <a:srgbClr val="333652"/>
                </a:solidFill>
                <a:latin typeface="ITC Bauhaus Bold"/>
                <a:ea typeface="ITC Bauhaus Bold"/>
                <a:cs typeface="ITC Bauhaus Bold"/>
                <a:sym typeface="ITC Bauhaus Bold"/>
              </a:rPr>
              <a:t>INPUT &amp; OUTPUT</a:t>
            </a:r>
          </a:p>
        </p:txBody>
      </p:sp>
      <p:sp>
        <p:nvSpPr>
          <p:cNvPr name="TextBox 23" id="23"/>
          <p:cNvSpPr txBox="true"/>
          <p:nvPr/>
        </p:nvSpPr>
        <p:spPr>
          <a:xfrm rot="0">
            <a:off x="479190" y="3086978"/>
            <a:ext cx="14837575" cy="1308100"/>
          </a:xfrm>
          <a:prstGeom prst="rect">
            <a:avLst/>
          </a:prstGeom>
        </p:spPr>
        <p:txBody>
          <a:bodyPr anchor="t" rtlCol="false" tIns="0" lIns="0" bIns="0" rIns="0">
            <a:spAutoFit/>
          </a:bodyPr>
          <a:lstStyle/>
          <a:p>
            <a:pPr algn="just">
              <a:lnSpc>
                <a:spcPts val="3500"/>
              </a:lnSpc>
            </a:pPr>
            <a:r>
              <a:rPr lang="en-US" sz="2500" b="true">
                <a:solidFill>
                  <a:srgbClr val="333652"/>
                </a:solidFill>
                <a:latin typeface="Sarabun Semi-Bold"/>
                <a:ea typeface="Sarabun Semi-Bold"/>
                <a:cs typeface="Sarabun Semi-Bold"/>
                <a:sym typeface="Sarabun Semi-Bold"/>
              </a:rPr>
              <a:t>Output:</a:t>
            </a:r>
          </a:p>
          <a:p>
            <a:pPr algn="just" marL="539751" indent="-269876" lvl="1">
              <a:lnSpc>
                <a:spcPts val="3500"/>
              </a:lnSpc>
              <a:buFont typeface="Arial"/>
              <a:buChar char="•"/>
            </a:pPr>
            <a:r>
              <a:rPr lang="en-US" sz="2500">
                <a:solidFill>
                  <a:srgbClr val="333652"/>
                </a:solidFill>
                <a:latin typeface="Sarabun"/>
                <a:ea typeface="Sarabun"/>
                <a:cs typeface="Sarabun"/>
                <a:sym typeface="Sarabun"/>
              </a:rPr>
              <a:t>Intermediate results for each iteration: current tour, cost, and temperature, recorded in an output file.</a:t>
            </a:r>
          </a:p>
          <a:p>
            <a:pPr algn="just" marL="539751" indent="-269876" lvl="1">
              <a:lnSpc>
                <a:spcPts val="3500"/>
              </a:lnSpc>
              <a:buFont typeface="Arial"/>
              <a:buChar char="•"/>
            </a:pPr>
            <a:r>
              <a:rPr lang="en-US" sz="2500">
                <a:solidFill>
                  <a:srgbClr val="333652"/>
                </a:solidFill>
                <a:latin typeface="Sarabun"/>
                <a:ea typeface="Sarabun"/>
                <a:cs typeface="Sarabun"/>
                <a:sym typeface="Sarabun"/>
              </a:rPr>
              <a:t>Final output: best tour found and its total cost, saved in a separate output file.</a:t>
            </a:r>
          </a:p>
        </p:txBody>
      </p:sp>
      <p:sp>
        <p:nvSpPr>
          <p:cNvPr name="AutoShape 24" id="24"/>
          <p:cNvSpPr/>
          <p:nvPr/>
        </p:nvSpPr>
        <p:spPr>
          <a:xfrm flipV="true">
            <a:off x="5134262" y="6065669"/>
            <a:ext cx="1800629" cy="68910"/>
          </a:xfrm>
          <a:prstGeom prst="line">
            <a:avLst/>
          </a:prstGeom>
          <a:ln cap="flat" w="38100">
            <a:solidFill>
              <a:srgbClr val="000000"/>
            </a:solidFill>
            <a:prstDash val="solid"/>
            <a:headEnd type="none" len="sm" w="sm"/>
            <a:tailEnd type="arrow" len="sm" w="med"/>
          </a:ln>
        </p:spPr>
      </p:sp>
      <p:sp>
        <p:nvSpPr>
          <p:cNvPr name="AutoShape 25" id="25"/>
          <p:cNvSpPr/>
          <p:nvPr/>
        </p:nvSpPr>
        <p:spPr>
          <a:xfrm>
            <a:off x="12591726" y="6232062"/>
            <a:ext cx="1404472" cy="214987"/>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669044" y="2827599"/>
            <a:ext cx="14419784" cy="1609906"/>
          </a:xfrm>
          <a:prstGeom prst="rect">
            <a:avLst/>
          </a:prstGeom>
        </p:spPr>
        <p:txBody>
          <a:bodyPr anchor="t" rtlCol="false" tIns="0" lIns="0" bIns="0" rIns="0">
            <a:spAutoFit/>
          </a:bodyPr>
          <a:lstStyle/>
          <a:p>
            <a:pPr algn="just">
              <a:lnSpc>
                <a:spcPts val="3237"/>
              </a:lnSpc>
            </a:pPr>
            <a:r>
              <a:rPr lang="en-US" b="true" sz="2312" i="true" u="sng">
                <a:solidFill>
                  <a:srgbClr val="333652"/>
                </a:solidFill>
                <a:latin typeface="Sarabun Semi-Bold Italics"/>
                <a:ea typeface="Sarabun Semi-Bold Italics"/>
                <a:cs typeface="Sarabun Semi-Bold Italics"/>
                <a:sym typeface="Sarabun Semi-Bold Italics"/>
              </a:rPr>
              <a:t>R</a:t>
            </a:r>
            <a:r>
              <a:rPr lang="en-US" b="true" sz="2312" i="true" u="sng">
                <a:solidFill>
                  <a:srgbClr val="333652"/>
                </a:solidFill>
                <a:latin typeface="Sarabun Semi-Bold Italics"/>
                <a:ea typeface="Sarabun Semi-Bold Italics"/>
                <a:cs typeface="Sarabun Semi-Bold Italics"/>
                <a:sym typeface="Sarabun Semi-Bold Italics"/>
              </a:rPr>
              <a:t>esults:</a:t>
            </a:r>
          </a:p>
          <a:p>
            <a:pPr algn="just" marL="499226" indent="-249613" lvl="1">
              <a:lnSpc>
                <a:spcPts val="3237"/>
              </a:lnSpc>
              <a:buFont typeface="Arial"/>
              <a:buChar char="•"/>
            </a:pPr>
            <a:r>
              <a:rPr lang="en-US" b="true" sz="2312">
                <a:solidFill>
                  <a:srgbClr val="333652"/>
                </a:solidFill>
                <a:latin typeface="Sarabun Semi-Bold"/>
                <a:ea typeface="Sarabun Semi-Bold"/>
                <a:cs typeface="Sarabun Semi-Bold"/>
                <a:sym typeface="Sarabun Semi-Bold"/>
              </a:rPr>
              <a:t>Successfully implemented Simulated Annealing to solve the Travelling Salesman Problem.</a:t>
            </a:r>
          </a:p>
          <a:p>
            <a:pPr algn="just" marL="499226" indent="-249613" lvl="1">
              <a:lnSpc>
                <a:spcPts val="3237"/>
              </a:lnSpc>
              <a:buFont typeface="Arial"/>
              <a:buChar char="•"/>
            </a:pPr>
            <a:r>
              <a:rPr lang="en-US" b="true" sz="2312">
                <a:solidFill>
                  <a:srgbClr val="333652"/>
                </a:solidFill>
                <a:latin typeface="Sarabun Semi-Bold"/>
                <a:ea typeface="Sarabun Semi-Bold"/>
                <a:cs typeface="Sarabun Semi-Bold"/>
                <a:sym typeface="Sarabun Semi-Bold"/>
              </a:rPr>
              <a:t>Found an optimized tour with minimal cost using iterative improvement and probabilistic acceptance.</a:t>
            </a:r>
          </a:p>
          <a:p>
            <a:pPr algn="just" marL="499226" indent="-249613" lvl="1">
              <a:lnSpc>
                <a:spcPts val="3237"/>
              </a:lnSpc>
              <a:buFont typeface="Arial"/>
              <a:buChar char="•"/>
            </a:pPr>
            <a:r>
              <a:rPr lang="en-US" b="true" sz="2312">
                <a:solidFill>
                  <a:srgbClr val="333652"/>
                </a:solidFill>
                <a:latin typeface="Sarabun Semi-Bold"/>
                <a:ea typeface="Sarabun Semi-Bold"/>
                <a:cs typeface="Sarabun Semi-Bold"/>
                <a:sym typeface="Sarabun Semi-Bold"/>
              </a:rPr>
              <a:t>Recorded and analyzed intermediate and final results for solution quality.</a:t>
            </a:r>
          </a:p>
        </p:txBody>
      </p:sp>
      <p:sp>
        <p:nvSpPr>
          <p:cNvPr name="TextBox 18" id="18"/>
          <p:cNvSpPr txBox="true"/>
          <p:nvPr/>
        </p:nvSpPr>
        <p:spPr>
          <a:xfrm rot="0">
            <a:off x="496732" y="1657092"/>
            <a:ext cx="14016222" cy="1082676"/>
          </a:xfrm>
          <a:prstGeom prst="rect">
            <a:avLst/>
          </a:prstGeom>
        </p:spPr>
        <p:txBody>
          <a:bodyPr anchor="t" rtlCol="false" tIns="0" lIns="0" bIns="0" rIns="0">
            <a:spAutoFit/>
          </a:bodyPr>
          <a:lstStyle/>
          <a:p>
            <a:pPr algn="l">
              <a:lnSpc>
                <a:spcPts val="6400"/>
              </a:lnSpc>
            </a:pPr>
            <a:r>
              <a:rPr lang="en-US" b="true" sz="8000">
                <a:solidFill>
                  <a:srgbClr val="333652"/>
                </a:solidFill>
                <a:latin typeface="ITC Bauhaus Bold"/>
                <a:ea typeface="ITC Bauhaus Bold"/>
                <a:cs typeface="ITC Bauhaus Bold"/>
                <a:sym typeface="ITC Bauhaus Bold"/>
              </a:rPr>
              <a:t>ACHIEVEM</a:t>
            </a:r>
            <a:r>
              <a:rPr lang="en-US" b="true" sz="8000">
                <a:solidFill>
                  <a:srgbClr val="333652"/>
                </a:solidFill>
                <a:latin typeface="ITC Bauhaus Bold"/>
                <a:ea typeface="ITC Bauhaus Bold"/>
                <a:cs typeface="ITC Bauhaus Bold"/>
                <a:sym typeface="ITC Bauhaus Bold"/>
              </a:rPr>
              <a:t>ENTS &amp; CONCLUSION</a:t>
            </a:r>
          </a:p>
        </p:txBody>
      </p:sp>
      <p:sp>
        <p:nvSpPr>
          <p:cNvPr name="TextBox 19" id="19"/>
          <p:cNvSpPr txBox="true"/>
          <p:nvPr/>
        </p:nvSpPr>
        <p:spPr>
          <a:xfrm rot="0">
            <a:off x="4011079" y="7442149"/>
            <a:ext cx="14018555" cy="1417190"/>
          </a:xfrm>
          <a:prstGeom prst="rect">
            <a:avLst/>
          </a:prstGeom>
        </p:spPr>
        <p:txBody>
          <a:bodyPr anchor="t" rtlCol="false" tIns="0" lIns="0" bIns="0" rIns="0">
            <a:spAutoFit/>
          </a:bodyPr>
          <a:lstStyle/>
          <a:p>
            <a:pPr algn="just">
              <a:lnSpc>
                <a:spcPts val="2837"/>
              </a:lnSpc>
            </a:pPr>
            <a:r>
              <a:rPr lang="en-US" b="true" sz="2027" i="true" u="sng">
                <a:solidFill>
                  <a:srgbClr val="333652"/>
                </a:solidFill>
                <a:latin typeface="Sarabun Semi-Bold Italics"/>
                <a:ea typeface="Sarabun Semi-Bold Italics"/>
                <a:cs typeface="Sarabun Semi-Bold Italics"/>
                <a:sym typeface="Sarabun Semi-Bold Italics"/>
              </a:rPr>
              <a:t>Conclusion</a:t>
            </a:r>
            <a:r>
              <a:rPr lang="en-US" b="true" sz="2027" i="true" u="sng">
                <a:solidFill>
                  <a:srgbClr val="333652"/>
                </a:solidFill>
                <a:latin typeface="Sarabun Semi-Bold Italics"/>
                <a:ea typeface="Sarabun Semi-Bold Italics"/>
                <a:cs typeface="Sarabun Semi-Bold Italics"/>
                <a:sym typeface="Sarabun Semi-Bold Italics"/>
              </a:rPr>
              <a:t>:</a:t>
            </a:r>
          </a:p>
          <a:p>
            <a:pPr algn="just" marL="437644" indent="-218822" lvl="1">
              <a:lnSpc>
                <a:spcPts val="2837"/>
              </a:lnSpc>
              <a:buFont typeface="Arial"/>
              <a:buChar char="•"/>
            </a:pPr>
            <a:r>
              <a:rPr lang="en-US" b="true" sz="2027">
                <a:solidFill>
                  <a:srgbClr val="333652"/>
                </a:solidFill>
                <a:latin typeface="Sarabun Semi-Bold"/>
                <a:ea typeface="Sarabun Semi-Bold"/>
                <a:cs typeface="Sarabun Semi-Bold"/>
                <a:sym typeface="Sarabun Semi-Bold"/>
              </a:rPr>
              <a:t>The assignment demonstrated the power of iterative optimization and heuristic-guided search for complex problems.</a:t>
            </a:r>
          </a:p>
          <a:p>
            <a:pPr algn="just" marL="437644" indent="-218822" lvl="1">
              <a:lnSpc>
                <a:spcPts val="2837"/>
              </a:lnSpc>
              <a:buFont typeface="Arial"/>
              <a:buChar char="•"/>
            </a:pPr>
            <a:r>
              <a:rPr lang="en-US" b="true" sz="2027">
                <a:solidFill>
                  <a:srgbClr val="333652"/>
                </a:solidFill>
                <a:latin typeface="Sarabun Semi-Bold"/>
                <a:ea typeface="Sarabun Semi-Bold"/>
                <a:cs typeface="Sarabun Semi-Bold"/>
                <a:sym typeface="Sarabun Semi-Bold"/>
              </a:rPr>
              <a:t>Simulated Annealing provided a practical approach to escape local minima and find near-optimal solutions.</a:t>
            </a:r>
          </a:p>
          <a:p>
            <a:pPr algn="just" marL="437644" indent="-218822" lvl="1">
              <a:lnSpc>
                <a:spcPts val="2837"/>
              </a:lnSpc>
              <a:buFont typeface="Arial"/>
              <a:buChar char="•"/>
            </a:pPr>
            <a:r>
              <a:rPr lang="en-US" b="true" sz="2027">
                <a:solidFill>
                  <a:srgbClr val="333652"/>
                </a:solidFill>
                <a:latin typeface="Sarabun Semi-Bold"/>
                <a:ea typeface="Sarabun Semi-Bold"/>
                <a:cs typeface="Sarabun Semi-Bold"/>
                <a:sym typeface="Sarabun Semi-Bold"/>
              </a:rPr>
              <a:t>The methodology can be extended to other combinatorial optimization tasks in AI.</a:t>
            </a:r>
          </a:p>
        </p:txBody>
      </p:sp>
      <p:sp>
        <p:nvSpPr>
          <p:cNvPr name="TextBox 20" id="20"/>
          <p:cNvSpPr txBox="true"/>
          <p:nvPr/>
        </p:nvSpPr>
        <p:spPr>
          <a:xfrm rot="0">
            <a:off x="2880930" y="5061939"/>
            <a:ext cx="14016514" cy="174625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Challenges Faced:</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Designing an effective cooling schedule and heuristic for convergence.</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Managing randomness and ensuring reproducibility of results.</a:t>
            </a:r>
          </a:p>
          <a:p>
            <a:pPr algn="just" marL="539751" indent="-269876" lvl="1">
              <a:lnSpc>
                <a:spcPts val="3500"/>
              </a:lnSpc>
              <a:buFont typeface="Arial"/>
              <a:buChar char="•"/>
            </a:pPr>
            <a:r>
              <a:rPr lang="en-US" b="true" sz="2500">
                <a:solidFill>
                  <a:srgbClr val="333652"/>
                </a:solidFill>
                <a:latin typeface="Sarabun Semi-Bold"/>
                <a:ea typeface="Sarabun Semi-Bold"/>
                <a:cs typeface="Sarabun Semi-Bold"/>
                <a:sym typeface="Sarabun Semi-Bold"/>
              </a:rPr>
              <a:t>Handling large iteration counts for better optimization without excessive computation time.</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4607737" y="1797198"/>
            <a:ext cx="9705277" cy="956445"/>
          </a:xfrm>
          <a:prstGeom prst="rect">
            <a:avLst/>
          </a:prstGeom>
        </p:spPr>
        <p:txBody>
          <a:bodyPr anchor="t" rtlCol="false" tIns="0" lIns="0" bIns="0" rIns="0">
            <a:spAutoFit/>
          </a:bodyPr>
          <a:lstStyle/>
          <a:p>
            <a:pPr algn="l">
              <a:lnSpc>
                <a:spcPts val="5762"/>
              </a:lnSpc>
            </a:pPr>
            <a:r>
              <a:rPr lang="en-US" b="true" sz="7202">
                <a:solidFill>
                  <a:srgbClr val="333652"/>
                </a:solidFill>
                <a:latin typeface="ITC Bauhaus Bold"/>
                <a:ea typeface="ITC Bauhaus Bold"/>
                <a:cs typeface="ITC Bauhaus Bold"/>
                <a:sym typeface="ITC Bauhaus Bold"/>
              </a:rPr>
              <a:t>REFERENCE</a:t>
            </a:r>
          </a:p>
        </p:txBody>
      </p:sp>
      <p:grpSp>
        <p:nvGrpSpPr>
          <p:cNvPr name="Group 18" id="18"/>
          <p:cNvGrpSpPr/>
          <p:nvPr/>
        </p:nvGrpSpPr>
        <p:grpSpPr>
          <a:xfrm rot="-5400000">
            <a:off x="9163979" y="-1172108"/>
            <a:ext cx="1037275" cy="11784378"/>
            <a:chOff x="0" y="0"/>
            <a:chExt cx="273192" cy="3103704"/>
          </a:xfrm>
        </p:grpSpPr>
        <p:sp>
          <p:nvSpPr>
            <p:cNvPr name="Freeform 19" id="19"/>
            <p:cNvSpPr/>
            <p:nvPr/>
          </p:nvSpPr>
          <p:spPr>
            <a:xfrm flipH="false" flipV="false" rot="0">
              <a:off x="0" y="0"/>
              <a:ext cx="273192" cy="3103705"/>
            </a:xfrm>
            <a:custGeom>
              <a:avLst/>
              <a:gdLst/>
              <a:ahLst/>
              <a:cxnLst/>
              <a:rect r="r" b="b" t="t" l="l"/>
              <a:pathLst>
                <a:path h="3103705" w="273192">
                  <a:moveTo>
                    <a:pt x="0" y="0"/>
                  </a:moveTo>
                  <a:lnTo>
                    <a:pt x="273192" y="0"/>
                  </a:lnTo>
                  <a:lnTo>
                    <a:pt x="273192" y="3103705"/>
                  </a:lnTo>
                  <a:lnTo>
                    <a:pt x="0" y="3103705"/>
                  </a:lnTo>
                  <a:close/>
                </a:path>
              </a:pathLst>
            </a:custGeom>
            <a:solidFill>
              <a:srgbClr val="ADC1CD">
                <a:alpha val="54902"/>
              </a:srgbClr>
            </a:solidFill>
            <a:ln cap="sq">
              <a:noFill/>
              <a:prstDash val="solid"/>
              <a:miter/>
            </a:ln>
          </p:spPr>
        </p:sp>
        <p:sp>
          <p:nvSpPr>
            <p:cNvPr name="TextBox 20" id="20"/>
            <p:cNvSpPr txBox="true"/>
            <p:nvPr/>
          </p:nvSpPr>
          <p:spPr>
            <a:xfrm>
              <a:off x="0" y="-38100"/>
              <a:ext cx="273192" cy="3141804"/>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3971095" y="4443855"/>
            <a:ext cx="11362779" cy="455295"/>
          </a:xfrm>
          <a:prstGeom prst="rect">
            <a:avLst/>
          </a:prstGeom>
        </p:spPr>
        <p:txBody>
          <a:bodyPr anchor="t" rtlCol="false" tIns="0" lIns="0" bIns="0" rIns="0">
            <a:spAutoFit/>
          </a:bodyPr>
          <a:lstStyle/>
          <a:p>
            <a:pPr algn="just">
              <a:lnSpc>
                <a:spcPts val="3780"/>
              </a:lnSpc>
            </a:pPr>
            <a:r>
              <a:rPr lang="en-US" b="true" sz="2700">
                <a:solidFill>
                  <a:srgbClr val="333652"/>
                </a:solidFill>
                <a:latin typeface="Sarabun Semi-Bold"/>
                <a:ea typeface="Sarabun Semi-Bold"/>
                <a:cs typeface="Sarabun Semi-Bold"/>
                <a:sym typeface="Sarabun Semi-Bold"/>
              </a:rPr>
              <a:t>Link Name:  https://github.com/UNKN0WN006/artificial-intelligence-lab</a:t>
            </a:r>
          </a:p>
        </p:txBody>
      </p:sp>
      <p:grpSp>
        <p:nvGrpSpPr>
          <p:cNvPr name="Group 22" id="22"/>
          <p:cNvGrpSpPr/>
          <p:nvPr/>
        </p:nvGrpSpPr>
        <p:grpSpPr>
          <a:xfrm rot="-5400000">
            <a:off x="9133847" y="931433"/>
            <a:ext cx="1037275" cy="11784378"/>
            <a:chOff x="0" y="0"/>
            <a:chExt cx="273192" cy="3103704"/>
          </a:xfrm>
        </p:grpSpPr>
        <p:sp>
          <p:nvSpPr>
            <p:cNvPr name="Freeform 23" id="23"/>
            <p:cNvSpPr/>
            <p:nvPr/>
          </p:nvSpPr>
          <p:spPr>
            <a:xfrm flipH="false" flipV="false" rot="0">
              <a:off x="0" y="0"/>
              <a:ext cx="273192" cy="3103705"/>
            </a:xfrm>
            <a:custGeom>
              <a:avLst/>
              <a:gdLst/>
              <a:ahLst/>
              <a:cxnLst/>
              <a:rect r="r" b="b" t="t" l="l"/>
              <a:pathLst>
                <a:path h="3103705" w="273192">
                  <a:moveTo>
                    <a:pt x="0" y="0"/>
                  </a:moveTo>
                  <a:lnTo>
                    <a:pt x="273192" y="0"/>
                  </a:lnTo>
                  <a:lnTo>
                    <a:pt x="273192" y="3103705"/>
                  </a:lnTo>
                  <a:lnTo>
                    <a:pt x="0" y="3103705"/>
                  </a:lnTo>
                  <a:close/>
                </a:path>
              </a:pathLst>
            </a:custGeom>
            <a:solidFill>
              <a:srgbClr val="ADC1CD">
                <a:alpha val="54902"/>
              </a:srgbClr>
            </a:solidFill>
            <a:ln cap="sq">
              <a:noFill/>
              <a:prstDash val="solid"/>
              <a:miter/>
            </a:ln>
          </p:spPr>
        </p:sp>
        <p:sp>
          <p:nvSpPr>
            <p:cNvPr name="TextBox 24" id="24"/>
            <p:cNvSpPr txBox="true"/>
            <p:nvPr/>
          </p:nvSpPr>
          <p:spPr>
            <a:xfrm>
              <a:off x="0" y="-38100"/>
              <a:ext cx="273192" cy="3141804"/>
            </a:xfrm>
            <a:prstGeom prst="rect">
              <a:avLst/>
            </a:prstGeom>
          </p:spPr>
          <p:txBody>
            <a:bodyPr anchor="ctr" rtlCol="false" tIns="50800" lIns="50800" bIns="50800" rIns="50800"/>
            <a:lstStyle/>
            <a:p>
              <a:pPr algn="ctr">
                <a:lnSpc>
                  <a:spcPts val="2659"/>
                </a:lnSpc>
                <a:spcBef>
                  <a:spcPct val="0"/>
                </a:spcBef>
              </a:pPr>
            </a:p>
          </p:txBody>
        </p:sp>
      </p:grpSp>
      <p:sp>
        <p:nvSpPr>
          <p:cNvPr name="TextBox 25" id="25"/>
          <p:cNvSpPr txBox="true"/>
          <p:nvPr/>
        </p:nvSpPr>
        <p:spPr>
          <a:xfrm rot="0">
            <a:off x="3971095" y="6294509"/>
            <a:ext cx="11246378" cy="1047750"/>
          </a:xfrm>
          <a:prstGeom prst="rect">
            <a:avLst/>
          </a:prstGeom>
        </p:spPr>
        <p:txBody>
          <a:bodyPr anchor="t" rtlCol="false" tIns="0" lIns="0" bIns="0" rIns="0">
            <a:spAutoFit/>
          </a:bodyPr>
          <a:lstStyle/>
          <a:p>
            <a:pPr algn="just">
              <a:lnSpc>
                <a:spcPts val="4200"/>
              </a:lnSpc>
            </a:pPr>
            <a:r>
              <a:rPr lang="en-US" b="true" sz="3000">
                <a:solidFill>
                  <a:srgbClr val="333652"/>
                </a:solidFill>
                <a:latin typeface="Sarabun Semi-Bold"/>
                <a:ea typeface="Sarabun Semi-Bold"/>
                <a:cs typeface="Sarabun Semi-Bold"/>
                <a:sym typeface="Sarabun Semi-Bold"/>
              </a:rPr>
              <a:t>﻿Brief Description: This Github repository contains all the codes and writeups shared and discussed.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15705" y="715024"/>
            <a:ext cx="10950997" cy="1416686"/>
          </a:xfrm>
          <a:prstGeom prst="rect">
            <a:avLst/>
          </a:prstGeom>
        </p:spPr>
        <p:txBody>
          <a:bodyPr anchor="t" rtlCol="false" tIns="0" lIns="0" bIns="0" rIns="0">
            <a:spAutoFit/>
          </a:bodyPr>
          <a:lstStyle/>
          <a:p>
            <a:pPr algn="l">
              <a:lnSpc>
                <a:spcPts val="6400"/>
              </a:lnSpc>
            </a:pPr>
            <a:r>
              <a:rPr lang="en-US" sz="8000" b="true">
                <a:solidFill>
                  <a:srgbClr val="111213"/>
                </a:solidFill>
                <a:latin typeface="ITC Bauhaus Bold"/>
                <a:ea typeface="ITC Bauhaus Bold"/>
                <a:cs typeface="ITC Bauhaus Bold"/>
                <a:sym typeface="ITC Bauhaus Bold"/>
              </a:rPr>
              <a:t>DAY 1 ASSIGNMENT 1</a:t>
            </a:r>
          </a:p>
          <a:p>
            <a:pPr algn="l">
              <a:lnSpc>
                <a:spcPts val="1920"/>
              </a:lnSpc>
            </a:pPr>
          </a:p>
          <a:p>
            <a:pPr algn="l">
              <a:lnSpc>
                <a:spcPts val="1920"/>
              </a:lnSpc>
            </a:pPr>
            <a:r>
              <a:rPr lang="en-US" b="true" sz="2400">
                <a:solidFill>
                  <a:srgbClr val="111213"/>
                </a:solidFill>
                <a:latin typeface="Open Sans Bold"/>
                <a:ea typeface="Open Sans Bold"/>
                <a:cs typeface="Open Sans Bold"/>
                <a:sym typeface="Open Sans Bold"/>
              </a:rPr>
              <a:t>DATE: 24.07.2025</a:t>
            </a:r>
          </a:p>
        </p:txBody>
      </p:sp>
      <p:sp>
        <p:nvSpPr>
          <p:cNvPr name="TextBox 7" id="7"/>
          <p:cNvSpPr txBox="true"/>
          <p:nvPr/>
        </p:nvSpPr>
        <p:spPr>
          <a:xfrm rot="0">
            <a:off x="1424387" y="2778338"/>
            <a:ext cx="14302575" cy="26479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Question:</a:t>
            </a:r>
          </a:p>
          <a:p>
            <a:pPr algn="just">
              <a:lnSpc>
                <a:spcPts val="4200"/>
              </a:lnSpc>
            </a:pPr>
            <a:r>
              <a:rPr lang="en-US" b="true" sz="3000">
                <a:solidFill>
                  <a:srgbClr val="111213"/>
                </a:solidFill>
                <a:latin typeface="Sarabun Semi-Bold"/>
                <a:ea typeface="Sarabun Semi-Bold"/>
                <a:cs typeface="Sarabun Semi-Bold"/>
                <a:sym typeface="Sarabun Semi-Bold"/>
              </a:rPr>
              <a:t>"Given a text input, process the data using an AI algorithm to generate a meaningful output. The task involves reading from </a:t>
            </a:r>
            <a:r>
              <a:rPr lang="en-US" b="true" sz="3000" i="true" u="sng">
                <a:solidFill>
                  <a:srgbClr val="111213"/>
                </a:solidFill>
                <a:latin typeface="Sarabun Semi-Bold Italics"/>
                <a:ea typeface="Sarabun Semi-Bold Italics"/>
                <a:cs typeface="Sarabun Semi-Bold Italics"/>
                <a:sym typeface="Sarabun Semi-Bold Italics"/>
              </a:rPr>
              <a:t>read.txt</a:t>
            </a:r>
            <a:r>
              <a:rPr lang="en-US" b="true" sz="3000">
                <a:solidFill>
                  <a:srgbClr val="111213"/>
                </a:solidFill>
                <a:latin typeface="Sarabun Semi-Bold"/>
                <a:ea typeface="Sarabun Semi-Bold"/>
                <a:cs typeface="Sarabun Semi-Bold"/>
                <a:sym typeface="Sarabun Semi-Bold"/>
              </a:rPr>
              <a:t>, applying a rule-based or search algorithm, and writing the result to </a:t>
            </a:r>
            <a:r>
              <a:rPr lang="en-US" b="true" sz="3000" i="true" u="sng">
                <a:solidFill>
                  <a:srgbClr val="111213"/>
                </a:solidFill>
                <a:latin typeface="Sarabun Semi-Bold Italics"/>
                <a:ea typeface="Sarabun Semi-Bold Italics"/>
                <a:cs typeface="Sarabun Semi-Bold Italics"/>
                <a:sym typeface="Sarabun Semi-Bold Italics"/>
              </a:rPr>
              <a:t>write.txt</a:t>
            </a:r>
            <a:r>
              <a:rPr lang="en-US" b="true" sz="3000">
                <a:solidFill>
                  <a:srgbClr val="111213"/>
                </a:solidFill>
                <a:latin typeface="Sarabun Semi-Bold"/>
                <a:ea typeface="Sarabun Semi-Bold"/>
                <a:cs typeface="Sarabun Semi-Bold"/>
                <a:sym typeface="Sarabun Semi-Bold"/>
              </a:rPr>
              <a:t>." and “Show an example of the DFS algorithm”</a:t>
            </a:r>
          </a:p>
        </p:txBody>
      </p:sp>
      <p:sp>
        <p:nvSpPr>
          <p:cNvPr name="TextBox 8" id="8"/>
          <p:cNvSpPr txBox="true"/>
          <p:nvPr/>
        </p:nvSpPr>
        <p:spPr>
          <a:xfrm rot="0">
            <a:off x="4469232" y="6741920"/>
            <a:ext cx="12760422" cy="15811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Objective:</a:t>
            </a:r>
          </a:p>
          <a:p>
            <a:pPr algn="just">
              <a:lnSpc>
                <a:spcPts val="4200"/>
              </a:lnSpc>
            </a:pPr>
            <a:r>
              <a:rPr lang="en-US" b="true" sz="3000" i="true">
                <a:solidFill>
                  <a:srgbClr val="111213"/>
                </a:solidFill>
                <a:latin typeface="Sarabun Semi-Bold Italics"/>
                <a:ea typeface="Sarabun Semi-Bold Italics"/>
                <a:cs typeface="Sarabun Semi-Bold Italics"/>
                <a:sym typeface="Sarabun Semi-Bold Italics"/>
              </a:rPr>
              <a:t>To demonstrate basic AI techniques for text data processing and output generation as well as DFS algorithm.</a:t>
            </a:r>
          </a:p>
        </p:txBody>
      </p:sp>
      <p:grpSp>
        <p:nvGrpSpPr>
          <p:cNvPr name="Group 9" id="9"/>
          <p:cNvGrpSpPr/>
          <p:nvPr/>
        </p:nvGrpSpPr>
        <p:grpSpPr>
          <a:xfrm rot="-2541810">
            <a:off x="-1054795" y="4941493"/>
            <a:ext cx="4475890" cy="8727676"/>
            <a:chOff x="0" y="0"/>
            <a:chExt cx="1178835" cy="2298647"/>
          </a:xfrm>
        </p:grpSpPr>
        <p:sp>
          <p:nvSpPr>
            <p:cNvPr name="Freeform 10" id="10"/>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1" id="11"/>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546206">
            <a:off x="15021355" y="-3240469"/>
            <a:ext cx="4475890" cy="8727676"/>
            <a:chOff x="0" y="0"/>
            <a:chExt cx="1178835" cy="2298647"/>
          </a:xfrm>
        </p:grpSpPr>
        <p:sp>
          <p:nvSpPr>
            <p:cNvPr name="Freeform 13" id="1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4" id="1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sp>
        <p:nvSpPr>
          <p:cNvPr name="Freeform 2" id="2"/>
          <p:cNvSpPr/>
          <p:nvPr/>
        </p:nvSpPr>
        <p:spPr>
          <a:xfrm flipH="true" flipV="false" rot="0">
            <a:off x="0" y="-27522"/>
            <a:ext cx="3953882" cy="3910749"/>
          </a:xfrm>
          <a:custGeom>
            <a:avLst/>
            <a:gdLst/>
            <a:ahLst/>
            <a:cxnLst/>
            <a:rect r="r" b="b" t="t" l="l"/>
            <a:pathLst>
              <a:path h="3910749" w="3953882">
                <a:moveTo>
                  <a:pt x="3953882" y="0"/>
                </a:moveTo>
                <a:lnTo>
                  <a:pt x="0" y="0"/>
                </a:lnTo>
                <a:lnTo>
                  <a:pt x="0" y="3910749"/>
                </a:lnTo>
                <a:lnTo>
                  <a:pt x="3953882" y="3910749"/>
                </a:lnTo>
                <a:lnTo>
                  <a:pt x="395388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0800000">
            <a:off x="1028700" y="8570905"/>
            <a:ext cx="2886010" cy="1374790"/>
          </a:xfrm>
          <a:custGeom>
            <a:avLst/>
            <a:gdLst/>
            <a:ahLst/>
            <a:cxnLst/>
            <a:rect r="r" b="b" t="t" l="l"/>
            <a:pathLst>
              <a:path h="1374790" w="2886010">
                <a:moveTo>
                  <a:pt x="0" y="1374790"/>
                </a:moveTo>
                <a:lnTo>
                  <a:pt x="2886010" y="1374790"/>
                </a:lnTo>
                <a:lnTo>
                  <a:pt x="2886010" y="0"/>
                </a:lnTo>
                <a:lnTo>
                  <a:pt x="0" y="0"/>
                </a:lnTo>
                <a:lnTo>
                  <a:pt x="0" y="137479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593364" y="4625926"/>
            <a:ext cx="11101272" cy="1733935"/>
          </a:xfrm>
          <a:prstGeom prst="rect">
            <a:avLst/>
          </a:prstGeom>
        </p:spPr>
        <p:txBody>
          <a:bodyPr anchor="t" rtlCol="false" tIns="0" lIns="0" bIns="0" rIns="0">
            <a:spAutoFit/>
          </a:bodyPr>
          <a:lstStyle/>
          <a:p>
            <a:pPr algn="ctr">
              <a:lnSpc>
                <a:spcPts val="10356"/>
              </a:lnSpc>
            </a:pPr>
            <a:r>
              <a:rPr lang="en-US" b="true" sz="12945">
                <a:solidFill>
                  <a:srgbClr val="333652"/>
                </a:solidFill>
                <a:latin typeface="ITC Bauhaus Bold"/>
                <a:ea typeface="ITC Bauhaus Bold"/>
                <a:cs typeface="ITC Bauhaus Bold"/>
                <a:sym typeface="ITC Bauhaus Bold"/>
              </a:rPr>
              <a:t>THANK YOU</a:t>
            </a:r>
          </a:p>
        </p:txBody>
      </p:sp>
      <p:sp>
        <p:nvSpPr>
          <p:cNvPr name="TextBox 5" id="5"/>
          <p:cNvSpPr txBox="true"/>
          <p:nvPr/>
        </p:nvSpPr>
        <p:spPr>
          <a:xfrm rot="0">
            <a:off x="5636041" y="6121588"/>
            <a:ext cx="6465163" cy="552745"/>
          </a:xfrm>
          <a:prstGeom prst="rect">
            <a:avLst/>
          </a:prstGeom>
        </p:spPr>
        <p:txBody>
          <a:bodyPr anchor="t" rtlCol="false" tIns="0" lIns="0" bIns="0" rIns="0">
            <a:spAutoFit/>
          </a:bodyPr>
          <a:lstStyle/>
          <a:p>
            <a:pPr algn="ctr">
              <a:lnSpc>
                <a:spcPts val="4136"/>
              </a:lnSpc>
            </a:pPr>
            <a:r>
              <a:rPr lang="en-US" b="true" sz="4136">
                <a:solidFill>
                  <a:srgbClr val="333652"/>
                </a:solidFill>
                <a:latin typeface="Sarabun Bold"/>
                <a:ea typeface="Sarabun Bold"/>
                <a:cs typeface="Sarabun Bold"/>
                <a:sym typeface="Sarabun Bold"/>
              </a:rPr>
              <a:t>FOR YOUR ATTENTION</a:t>
            </a:r>
          </a:p>
        </p:txBody>
      </p:sp>
      <p:sp>
        <p:nvSpPr>
          <p:cNvPr name="Freeform 6" id="6"/>
          <p:cNvSpPr/>
          <p:nvPr/>
        </p:nvSpPr>
        <p:spPr>
          <a:xfrm flipH="true" flipV="true" rot="-10800000">
            <a:off x="14373290" y="341305"/>
            <a:ext cx="2886010" cy="1374790"/>
          </a:xfrm>
          <a:custGeom>
            <a:avLst/>
            <a:gdLst/>
            <a:ahLst/>
            <a:cxnLst/>
            <a:rect r="r" b="b" t="t" l="l"/>
            <a:pathLst>
              <a:path h="1374790" w="2886010">
                <a:moveTo>
                  <a:pt x="2886010" y="1374790"/>
                </a:moveTo>
                <a:lnTo>
                  <a:pt x="0" y="1374790"/>
                </a:lnTo>
                <a:lnTo>
                  <a:pt x="0" y="0"/>
                </a:lnTo>
                <a:lnTo>
                  <a:pt x="2886010" y="0"/>
                </a:lnTo>
                <a:lnTo>
                  <a:pt x="2886010" y="137479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4373290" y="6376251"/>
            <a:ext cx="3953882" cy="3910749"/>
          </a:xfrm>
          <a:custGeom>
            <a:avLst/>
            <a:gdLst/>
            <a:ahLst/>
            <a:cxnLst/>
            <a:rect r="r" b="b" t="t" l="l"/>
            <a:pathLst>
              <a:path h="3910749" w="3953882">
                <a:moveTo>
                  <a:pt x="0" y="3910749"/>
                </a:moveTo>
                <a:lnTo>
                  <a:pt x="3953881" y="3910749"/>
                </a:lnTo>
                <a:lnTo>
                  <a:pt x="3953881" y="0"/>
                </a:lnTo>
                <a:lnTo>
                  <a:pt x="0" y="0"/>
                </a:lnTo>
                <a:lnTo>
                  <a:pt x="0" y="3910749"/>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57150"/>
              <a:ext cx="3192245" cy="5593733"/>
            </a:xfrm>
            <a:prstGeom prst="rect">
              <a:avLst/>
            </a:prstGeom>
          </p:spPr>
          <p:txBody>
            <a:bodyPr anchor="ctr" rtlCol="false" tIns="50800" lIns="50800" bIns="50800" rIns="50800"/>
            <a:lstStyle/>
            <a:p>
              <a:pPr algn="just" marL="0" indent="0" lvl="0">
                <a:lnSpc>
                  <a:spcPts val="4200"/>
                </a:lnSpc>
                <a:spcBef>
                  <a:spcPct val="0"/>
                </a:spcBef>
              </a:pPr>
            </a:p>
          </p:txBody>
        </p:sp>
      </p:grpSp>
      <p:sp>
        <p:nvSpPr>
          <p:cNvPr name="TextBox 5" id="5"/>
          <p:cNvSpPr txBox="true"/>
          <p:nvPr/>
        </p:nvSpPr>
        <p:spPr>
          <a:xfrm rot="0">
            <a:off x="1183150" y="938044"/>
            <a:ext cx="12275866" cy="1892301"/>
          </a:xfrm>
          <a:prstGeom prst="rect">
            <a:avLst/>
          </a:prstGeom>
        </p:spPr>
        <p:txBody>
          <a:bodyPr anchor="t" rtlCol="false" tIns="0" lIns="0" bIns="0" rIns="0">
            <a:spAutoFit/>
          </a:bodyPr>
          <a:lstStyle/>
          <a:p>
            <a:pPr algn="l">
              <a:lnSpc>
                <a:spcPts val="6400"/>
              </a:lnSpc>
            </a:pPr>
            <a:r>
              <a:rPr lang="en-US" b="true" sz="8000">
                <a:solidFill>
                  <a:srgbClr val="111213"/>
                </a:solidFill>
                <a:latin typeface="ITC Bauhaus Bold"/>
                <a:ea typeface="ITC Bauhaus Bold"/>
                <a:cs typeface="ITC Bauhaus Bold"/>
                <a:sym typeface="ITC Bauhaus Bold"/>
              </a:rPr>
              <a:t>APPROA</a:t>
            </a:r>
            <a:r>
              <a:rPr lang="en-US" b="true" sz="8000">
                <a:solidFill>
                  <a:srgbClr val="111213"/>
                </a:solidFill>
                <a:latin typeface="ITC Bauhaus Bold"/>
                <a:ea typeface="ITC Bauhaus Bold"/>
                <a:cs typeface="ITC Bauhaus Bold"/>
                <a:sym typeface="ITC Bauhaus Bold"/>
              </a:rPr>
              <a:t>CH &amp; ALGORITHMS USED</a:t>
            </a:r>
          </a:p>
        </p:txBody>
      </p:sp>
      <p:sp>
        <p:nvSpPr>
          <p:cNvPr name="TextBox 6" id="6"/>
          <p:cNvSpPr txBox="true"/>
          <p:nvPr/>
        </p:nvSpPr>
        <p:spPr>
          <a:xfrm rot="0">
            <a:off x="1183150" y="2710345"/>
            <a:ext cx="14523070" cy="2433155"/>
          </a:xfrm>
          <a:prstGeom prst="rect">
            <a:avLst/>
          </a:prstGeom>
        </p:spPr>
        <p:txBody>
          <a:bodyPr anchor="t" rtlCol="false" tIns="0" lIns="0" bIns="0" rIns="0">
            <a:spAutoFit/>
          </a:bodyPr>
          <a:lstStyle/>
          <a:p>
            <a:pPr algn="just">
              <a:lnSpc>
                <a:spcPts val="3867"/>
              </a:lnSpc>
            </a:pPr>
            <a:r>
              <a:rPr lang="en-US" b="true" sz="2762" u="sng">
                <a:solidFill>
                  <a:srgbClr val="111213"/>
                </a:solidFill>
                <a:latin typeface="Sarabun Semi-Bold"/>
                <a:ea typeface="Sarabun Semi-Bold"/>
                <a:cs typeface="Sarabun Semi-Bold"/>
                <a:sym typeface="Sarabun Semi-Bold"/>
              </a:rPr>
              <a:t>Algorithm/Technique:</a:t>
            </a:r>
          </a:p>
          <a:p>
            <a:pPr algn="just">
              <a:lnSpc>
                <a:spcPts val="3867"/>
              </a:lnSpc>
            </a:pPr>
            <a:r>
              <a:rPr lang="en-US" b="true" sz="2762">
                <a:solidFill>
                  <a:srgbClr val="111213"/>
                </a:solidFill>
                <a:latin typeface="Sarabun Semi-Bold"/>
                <a:ea typeface="Sarabun Semi-Bold"/>
                <a:cs typeface="Sarabun Semi-Bold"/>
                <a:sym typeface="Sarabun Semi-Bold"/>
              </a:rPr>
              <a:t>For this assignment we had to solve two questions where for the first one, a simple rule-based approach was used to process the input text. The algorithm reads each line, applies predefined rules (such as searching for keywords or patterns), and generates the corresponding output.</a:t>
            </a:r>
          </a:p>
        </p:txBody>
      </p:sp>
      <p:sp>
        <p:nvSpPr>
          <p:cNvPr name="TextBox 7" id="7"/>
          <p:cNvSpPr txBox="true"/>
          <p:nvPr/>
        </p:nvSpPr>
        <p:spPr>
          <a:xfrm rot="0">
            <a:off x="5055982" y="7865870"/>
            <a:ext cx="11879607" cy="1581150"/>
          </a:xfrm>
          <a:prstGeom prst="rect">
            <a:avLst/>
          </a:prstGeom>
        </p:spPr>
        <p:txBody>
          <a:bodyPr anchor="t" rtlCol="false" tIns="0" lIns="0" bIns="0" rIns="0">
            <a:spAutoFit/>
          </a:bodyPr>
          <a:lstStyle/>
          <a:p>
            <a:pPr algn="just">
              <a:lnSpc>
                <a:spcPts val="4200"/>
              </a:lnSpc>
            </a:pPr>
            <a:r>
              <a:rPr lang="en-US" b="true" sz="3000" u="sng">
                <a:solidFill>
                  <a:srgbClr val="111213"/>
                </a:solidFill>
                <a:latin typeface="Sarabun Semi-Bold"/>
                <a:ea typeface="Sarabun Semi-Bold"/>
                <a:cs typeface="Sarabun Semi-Bold"/>
                <a:sym typeface="Sarabun Semi-Bold"/>
              </a:rPr>
              <a:t>Why these approaches:</a:t>
            </a:r>
          </a:p>
          <a:p>
            <a:pPr algn="just">
              <a:lnSpc>
                <a:spcPts val="4200"/>
              </a:lnSpc>
            </a:pPr>
            <a:r>
              <a:rPr lang="en-US" b="true" sz="3000">
                <a:solidFill>
                  <a:srgbClr val="111213"/>
                </a:solidFill>
                <a:latin typeface="Sarabun Semi-Bold"/>
                <a:ea typeface="Sarabun Semi-Bold"/>
                <a:cs typeface="Sarabun Semi-Bold"/>
                <a:sym typeface="Sarabun Semi-Bold"/>
              </a:rPr>
              <a:t>Rule-based methods are effective for structured text processing and provide clear, interpretable results.</a:t>
            </a:r>
          </a:p>
        </p:txBody>
      </p:sp>
      <p:grpSp>
        <p:nvGrpSpPr>
          <p:cNvPr name="Group 8" id="8"/>
          <p:cNvGrpSpPr/>
          <p:nvPr/>
        </p:nvGrpSpPr>
        <p:grpSpPr>
          <a:xfrm rot="-2541810">
            <a:off x="-1054795" y="4941493"/>
            <a:ext cx="4475890" cy="8727676"/>
            <a:chOff x="0" y="0"/>
            <a:chExt cx="1178835" cy="2298647"/>
          </a:xfrm>
        </p:grpSpPr>
        <p:sp>
          <p:nvSpPr>
            <p:cNvPr name="Freeform 9" id="9"/>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0" id="10"/>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46206">
            <a:off x="15021355" y="-3240469"/>
            <a:ext cx="4475890" cy="8727676"/>
            <a:chOff x="0" y="0"/>
            <a:chExt cx="1178835" cy="2298647"/>
          </a:xfrm>
        </p:grpSpPr>
        <p:sp>
          <p:nvSpPr>
            <p:cNvPr name="Freeform 12" id="12"/>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3" id="13"/>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3315627" y="5446520"/>
            <a:ext cx="14429831" cy="2114550"/>
          </a:xfrm>
          <a:prstGeom prst="rect">
            <a:avLst/>
          </a:prstGeom>
        </p:spPr>
        <p:txBody>
          <a:bodyPr anchor="t" rtlCol="false" tIns="0" lIns="0" bIns="0" rIns="0">
            <a:spAutoFit/>
          </a:bodyPr>
          <a:lstStyle/>
          <a:p>
            <a:pPr algn="just">
              <a:lnSpc>
                <a:spcPts val="4200"/>
              </a:lnSpc>
            </a:pPr>
            <a:r>
              <a:rPr lang="en-US" b="true" sz="3000">
                <a:solidFill>
                  <a:srgbClr val="111213"/>
                </a:solidFill>
                <a:latin typeface="Sarabun Semi-Bold"/>
                <a:ea typeface="Sarabun Semi-Bold"/>
                <a:cs typeface="Sarabun Semi-Bold"/>
                <a:sym typeface="Sarabun Semi-Bold"/>
              </a:rPr>
              <a:t>In the second question, I had to show an example of the DFS algorithm. Depth-First Search (DFS) is a graph traversal techniq</a:t>
            </a:r>
            <a:r>
              <a:rPr lang="en-US" b="true" sz="3000">
                <a:solidFill>
                  <a:srgbClr val="111213"/>
                </a:solidFill>
                <a:latin typeface="Sarabun Semi-Bold"/>
                <a:ea typeface="Sarabun Semi-Bold"/>
                <a:cs typeface="Sarabun Semi-Bold"/>
                <a:sym typeface="Sarabun Semi-Bold"/>
              </a:rPr>
              <a:t>ue that explores as far as possible along each branch before backtracking. In this assignment, DFS is used to find all possible paths from a start point to an end point in a matrix (maze).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135743" y="666909"/>
            <a:ext cx="10355839" cy="1065322"/>
          </a:xfrm>
          <a:prstGeom prst="rect">
            <a:avLst/>
          </a:prstGeom>
        </p:spPr>
        <p:txBody>
          <a:bodyPr anchor="t" rtlCol="false" tIns="0" lIns="0" bIns="0" rIns="0">
            <a:spAutoFit/>
          </a:bodyPr>
          <a:lstStyle/>
          <a:p>
            <a:pPr algn="l">
              <a:lnSpc>
                <a:spcPts val="6426"/>
              </a:lnSpc>
            </a:pPr>
            <a:r>
              <a:rPr lang="en-US" b="true" sz="8033">
                <a:solidFill>
                  <a:srgbClr val="111213"/>
                </a:solidFill>
                <a:latin typeface="ITC Bauhaus Bold"/>
                <a:ea typeface="ITC Bauhaus Bold"/>
                <a:cs typeface="ITC Bauhaus Bold"/>
                <a:sym typeface="ITC Bauhaus Bold"/>
              </a:rPr>
              <a:t>PROCESS &amp; METHODS</a:t>
            </a:r>
          </a:p>
        </p:txBody>
      </p:sp>
      <p:sp>
        <p:nvSpPr>
          <p:cNvPr name="TextBox 17" id="17"/>
          <p:cNvSpPr txBox="true"/>
          <p:nvPr/>
        </p:nvSpPr>
        <p:spPr>
          <a:xfrm rot="0">
            <a:off x="1308781" y="2027772"/>
            <a:ext cx="11182802" cy="2039649"/>
          </a:xfrm>
          <a:prstGeom prst="rect">
            <a:avLst/>
          </a:prstGeom>
        </p:spPr>
        <p:txBody>
          <a:bodyPr anchor="t" rtlCol="false" tIns="0" lIns="0" bIns="0" rIns="0">
            <a:spAutoFit/>
          </a:bodyPr>
          <a:lstStyle/>
          <a:p>
            <a:pPr algn="just">
              <a:lnSpc>
                <a:spcPts val="4062"/>
              </a:lnSpc>
            </a:pPr>
            <a:r>
              <a:rPr lang="en-US" b="true" sz="2901">
                <a:solidFill>
                  <a:srgbClr val="111213"/>
                </a:solidFill>
                <a:latin typeface="Sarabun Semi-Bold"/>
                <a:ea typeface="Sarabun Semi-Bold"/>
                <a:cs typeface="Sarabun Semi-Bold"/>
                <a:sym typeface="Sarabun Semi-Bold"/>
              </a:rPr>
              <a:t>File Handling (Text Pr</a:t>
            </a:r>
            <a:r>
              <a:rPr lang="en-US" b="true" sz="2901">
                <a:solidFill>
                  <a:srgbClr val="111213"/>
                </a:solidFill>
                <a:latin typeface="Sarabun Semi-Bold"/>
                <a:ea typeface="Sarabun Semi-Bold"/>
                <a:cs typeface="Sarabun Semi-Bold"/>
                <a:sym typeface="Sarabun Semi-Bold"/>
              </a:rPr>
              <a:t>ocessing)</a:t>
            </a:r>
          </a:p>
          <a:p>
            <a:pPr algn="just" marL="626433" indent="-313216" lvl="1">
              <a:lnSpc>
                <a:spcPts val="4062"/>
              </a:lnSpc>
              <a:buAutoNum type="arabicPeriod" startAt="1"/>
            </a:pPr>
            <a:r>
              <a:rPr lang="en-US" b="true" sz="2901">
                <a:solidFill>
                  <a:srgbClr val="111213"/>
                </a:solidFill>
                <a:latin typeface="Sarabun Semi-Bold"/>
                <a:ea typeface="Sarabun Semi-Bold"/>
                <a:cs typeface="Sarabun Semi-Bold"/>
                <a:sym typeface="Sarabun Semi-Bold"/>
              </a:rPr>
              <a:t>Open read.txt and read its contents.</a:t>
            </a:r>
          </a:p>
          <a:p>
            <a:pPr algn="just" marL="626433" indent="-313216" lvl="1">
              <a:lnSpc>
                <a:spcPts val="4062"/>
              </a:lnSpc>
              <a:buAutoNum type="arabicPeriod" startAt="1"/>
            </a:pPr>
            <a:r>
              <a:rPr lang="en-US" b="true" sz="2901">
                <a:solidFill>
                  <a:srgbClr val="111213"/>
                </a:solidFill>
                <a:latin typeface="Sarabun Semi-Bold"/>
                <a:ea typeface="Sarabun Semi-Bold"/>
                <a:cs typeface="Sarabun Semi-Bold"/>
                <a:sym typeface="Sarabun Semi-Bold"/>
              </a:rPr>
              <a:t>Create or open write.txt and write the read content into it.</a:t>
            </a:r>
          </a:p>
          <a:p>
            <a:pPr algn="just" marL="626433" indent="-313216" lvl="1">
              <a:lnSpc>
                <a:spcPts val="4062"/>
              </a:lnSpc>
              <a:buAutoNum type="arabicPeriod" startAt="1"/>
            </a:pPr>
            <a:r>
              <a:rPr lang="en-US" b="true" sz="2901">
                <a:solidFill>
                  <a:srgbClr val="111213"/>
                </a:solidFill>
                <a:latin typeface="Sarabun Semi-Bold"/>
                <a:ea typeface="Sarabun Semi-Bold"/>
                <a:cs typeface="Sarabun Semi-Bold"/>
                <a:sym typeface="Sarabun Semi-Bold"/>
              </a:rPr>
              <a:t>Use Python’s with open() for safe file operations.</a:t>
            </a:r>
          </a:p>
        </p:txBody>
      </p:sp>
      <p:sp>
        <p:nvSpPr>
          <p:cNvPr name="Freeform 18" id="18"/>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5176989" y="4897807"/>
            <a:ext cx="10444705" cy="4779997"/>
          </a:xfrm>
          <a:prstGeom prst="rect">
            <a:avLst/>
          </a:prstGeom>
        </p:spPr>
        <p:txBody>
          <a:bodyPr anchor="t" rtlCol="false" tIns="0" lIns="0" bIns="0" rIns="0">
            <a:spAutoFit/>
          </a:bodyPr>
          <a:lstStyle/>
          <a:p>
            <a:pPr algn="just">
              <a:lnSpc>
                <a:spcPts val="3793"/>
              </a:lnSpc>
            </a:pPr>
            <a:r>
              <a:rPr lang="en-US" b="true" sz="2709">
                <a:solidFill>
                  <a:srgbClr val="111213"/>
                </a:solidFill>
                <a:latin typeface="Sarabun Semi-Bold"/>
                <a:ea typeface="Sarabun Semi-Bold"/>
                <a:cs typeface="Sarabun Semi-Bold"/>
                <a:sym typeface="Sarabun Semi-Bold"/>
              </a:rPr>
              <a:t>DFS Algorithm (Maze/Matrix Traversal)</a:t>
            </a:r>
          </a:p>
          <a:p>
            <a:pPr algn="just" marL="585086" indent="-292543" lvl="1">
              <a:lnSpc>
                <a:spcPts val="3793"/>
              </a:lnSpc>
              <a:buAutoNum type="arabicPeriod" startAt="1"/>
            </a:pPr>
            <a:r>
              <a:rPr lang="en-US" b="true" sz="2709">
                <a:solidFill>
                  <a:srgbClr val="111213"/>
                </a:solidFill>
                <a:latin typeface="Sarabun Semi-Bold"/>
                <a:ea typeface="Sarabun Semi-Bold"/>
                <a:cs typeface="Sarabun Semi-Bold"/>
                <a:sym typeface="Sarabun Semi-Bold"/>
              </a:rPr>
              <a:t>Define a matrix representing the maze.</a:t>
            </a:r>
          </a:p>
          <a:p>
            <a:pPr algn="just" marL="585086" indent="-292543" lvl="1">
              <a:lnSpc>
                <a:spcPts val="3793"/>
              </a:lnSpc>
              <a:buAutoNum type="arabicPeriod" startAt="1"/>
            </a:pPr>
            <a:r>
              <a:rPr lang="en-US" b="true" sz="2709">
                <a:solidFill>
                  <a:srgbClr val="111213"/>
                </a:solidFill>
                <a:latin typeface="Sarabun Semi-Bold"/>
                <a:ea typeface="Sarabun Semi-Bold"/>
                <a:cs typeface="Sarabun Semi-Bold"/>
                <a:sym typeface="Sarabun Semi-Bold"/>
              </a:rPr>
              <a:t>Set start and end positions.</a:t>
            </a:r>
          </a:p>
          <a:p>
            <a:pPr algn="just" marL="585086" indent="-292543" lvl="1">
              <a:lnSpc>
                <a:spcPts val="3793"/>
              </a:lnSpc>
              <a:buAutoNum type="arabicPeriod" startAt="1"/>
            </a:pPr>
            <a:r>
              <a:rPr lang="en-US" b="true" sz="2709">
                <a:solidFill>
                  <a:srgbClr val="111213"/>
                </a:solidFill>
                <a:latin typeface="Sarabun Semi-Bold"/>
                <a:ea typeface="Sarabun Semi-Bold"/>
                <a:cs typeface="Sarabun Semi-Bold"/>
                <a:sym typeface="Sarabun Semi-Bold"/>
              </a:rPr>
              <a:t>Use Depth-First Search (DFS) to explore all possible paths:</a:t>
            </a:r>
          </a:p>
          <a:p>
            <a:pPr algn="just" marL="585086" indent="-292543" lvl="1">
              <a:lnSpc>
                <a:spcPts val="3793"/>
              </a:lnSpc>
              <a:buAutoNum type="arabicPeriod" startAt="1"/>
            </a:pPr>
            <a:r>
              <a:rPr lang="en-US" b="true" sz="2709">
                <a:solidFill>
                  <a:srgbClr val="111213"/>
                </a:solidFill>
                <a:latin typeface="Sarabun Semi-Bold"/>
                <a:ea typeface="Sarabun Semi-Bold"/>
                <a:cs typeface="Sarabun Semi-Bold"/>
                <a:sym typeface="Sarabun Semi-Bold"/>
              </a:rPr>
              <a:t>Visit each cell recursively.</a:t>
            </a:r>
          </a:p>
          <a:p>
            <a:pPr algn="just" marL="585086" indent="-292543" lvl="1">
              <a:lnSpc>
                <a:spcPts val="3793"/>
              </a:lnSpc>
              <a:buAutoNum type="arabicPeriod" startAt="1"/>
            </a:pPr>
            <a:r>
              <a:rPr lang="en-US" b="true" sz="2709">
                <a:solidFill>
                  <a:srgbClr val="111213"/>
                </a:solidFill>
                <a:latin typeface="Sarabun Semi-Bold"/>
                <a:ea typeface="Sarabun Semi-Bold"/>
                <a:cs typeface="Sarabun Semi-Bold"/>
                <a:sym typeface="Sarabun Semi-Bold"/>
              </a:rPr>
              <a:t>Mark visited cells to avoid cycles.</a:t>
            </a:r>
          </a:p>
          <a:p>
            <a:pPr algn="just" marL="585086" indent="-292543" lvl="1">
              <a:lnSpc>
                <a:spcPts val="3793"/>
              </a:lnSpc>
              <a:buAutoNum type="arabicPeriod" startAt="1"/>
            </a:pPr>
            <a:r>
              <a:rPr lang="en-US" b="true" sz="2709">
                <a:solidFill>
                  <a:srgbClr val="111213"/>
                </a:solidFill>
                <a:latin typeface="Sarabun Semi-Bold"/>
                <a:ea typeface="Sarabun Semi-Bold"/>
                <a:cs typeface="Sarabun Semi-Bold"/>
                <a:sym typeface="Sarabun Semi-Bold"/>
              </a:rPr>
              <a:t>Backtrack when hitting a wall or dead end.</a:t>
            </a:r>
          </a:p>
          <a:p>
            <a:pPr algn="just" marL="585086" indent="-292543" lvl="1">
              <a:lnSpc>
                <a:spcPts val="3793"/>
              </a:lnSpc>
              <a:buAutoNum type="arabicPeriod" startAt="1"/>
            </a:pPr>
            <a:r>
              <a:rPr lang="en-US" b="true" sz="2709">
                <a:solidFill>
                  <a:srgbClr val="111213"/>
                </a:solidFill>
                <a:latin typeface="Sarabun Semi-Bold"/>
                <a:ea typeface="Sarabun Semi-Bold"/>
                <a:cs typeface="Sarabun Semi-Bold"/>
                <a:sym typeface="Sarabun Semi-Bold"/>
              </a:rPr>
              <a:t>Store all valid paths from start to end.</a:t>
            </a:r>
          </a:p>
          <a:p>
            <a:pPr algn="just" marL="585086" indent="-292543" lvl="1">
              <a:lnSpc>
                <a:spcPts val="3793"/>
              </a:lnSpc>
              <a:buAutoNum type="arabicPeriod" startAt="1"/>
            </a:pPr>
            <a:r>
              <a:rPr lang="en-US" b="true" sz="2709">
                <a:solidFill>
                  <a:srgbClr val="111213"/>
                </a:solidFill>
                <a:latin typeface="Sarabun Semi-Bold"/>
                <a:ea typeface="Sarabun Semi-Bold"/>
                <a:cs typeface="Sarabun Semi-Bold"/>
                <a:sym typeface="Sarabun Semi-Bold"/>
              </a:rPr>
              <a:t>Print all discovered paths from start to end.</a:t>
            </a:r>
          </a:p>
          <a:p>
            <a:pPr algn="just" marL="585086" indent="-292543" lvl="1">
              <a:lnSpc>
                <a:spcPts val="3793"/>
              </a:lnSpc>
              <a:buAutoNum type="arabicPeriod" startAt="1"/>
            </a:pPr>
            <a:r>
              <a:rPr lang="en-US" b="true" sz="2709">
                <a:solidFill>
                  <a:srgbClr val="111213"/>
                </a:solidFill>
                <a:latin typeface="Sarabun Semi-Bold"/>
                <a:ea typeface="Sarabun Semi-Bold"/>
                <a:cs typeface="Sarabun Semi-Bold"/>
                <a:sym typeface="Sarabun Semi-Bold"/>
              </a:rPr>
              <a:t>Display visited and backtracked positions for clarity.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174635" y="3279594"/>
            <a:ext cx="11316947" cy="1293365"/>
          </a:xfrm>
          <a:custGeom>
            <a:avLst/>
            <a:gdLst/>
            <a:ahLst/>
            <a:cxnLst/>
            <a:rect r="r" b="b" t="t" l="l"/>
            <a:pathLst>
              <a:path h="1293365" w="11316947">
                <a:moveTo>
                  <a:pt x="0" y="0"/>
                </a:moveTo>
                <a:lnTo>
                  <a:pt x="11316947" y="0"/>
                </a:lnTo>
                <a:lnTo>
                  <a:pt x="11316947" y="1293366"/>
                </a:lnTo>
                <a:lnTo>
                  <a:pt x="0" y="1293366"/>
                </a:lnTo>
                <a:lnTo>
                  <a:pt x="0" y="0"/>
                </a:lnTo>
                <a:close/>
              </a:path>
            </a:pathLst>
          </a:custGeom>
          <a:blipFill>
            <a:blip r:embed="rId8"/>
            <a:stretch>
              <a:fillRect l="0" t="0" r="0" b="0"/>
            </a:stretch>
          </a:blipFill>
        </p:spPr>
      </p:sp>
      <p:sp>
        <p:nvSpPr>
          <p:cNvPr name="Freeform 18" id="18"/>
          <p:cNvSpPr/>
          <p:nvPr/>
        </p:nvSpPr>
        <p:spPr>
          <a:xfrm flipH="false" flipV="false" rot="0">
            <a:off x="1174635" y="1374594"/>
            <a:ext cx="11316947" cy="1293365"/>
          </a:xfrm>
          <a:custGeom>
            <a:avLst/>
            <a:gdLst/>
            <a:ahLst/>
            <a:cxnLst/>
            <a:rect r="r" b="b" t="t" l="l"/>
            <a:pathLst>
              <a:path h="1293365" w="11316947">
                <a:moveTo>
                  <a:pt x="0" y="0"/>
                </a:moveTo>
                <a:lnTo>
                  <a:pt x="11316947" y="0"/>
                </a:lnTo>
                <a:lnTo>
                  <a:pt x="11316947" y="1293366"/>
                </a:lnTo>
                <a:lnTo>
                  <a:pt x="0" y="1293366"/>
                </a:lnTo>
                <a:lnTo>
                  <a:pt x="0" y="0"/>
                </a:lnTo>
                <a:close/>
              </a:path>
            </a:pathLst>
          </a:custGeom>
          <a:blipFill>
            <a:blip r:embed="rId8"/>
            <a:stretch>
              <a:fillRect l="0" t="0" r="0" b="0"/>
            </a:stretch>
          </a:blipFill>
        </p:spPr>
      </p:sp>
      <p:sp>
        <p:nvSpPr>
          <p:cNvPr name="AutoShape 19" id="19"/>
          <p:cNvSpPr/>
          <p:nvPr/>
        </p:nvSpPr>
        <p:spPr>
          <a:xfrm>
            <a:off x="6833109" y="2667960"/>
            <a:ext cx="0" cy="611635"/>
          </a:xfrm>
          <a:prstGeom prst="line">
            <a:avLst/>
          </a:prstGeom>
          <a:ln cap="flat" w="38100">
            <a:solidFill>
              <a:srgbClr val="000000"/>
            </a:solidFill>
            <a:prstDash val="solid"/>
            <a:headEnd type="none" len="sm" w="sm"/>
            <a:tailEnd type="arrow" len="sm" w="med"/>
          </a:ln>
        </p:spPr>
      </p:sp>
      <p:sp>
        <p:nvSpPr>
          <p:cNvPr name="Freeform 20" id="20"/>
          <p:cNvSpPr/>
          <p:nvPr/>
        </p:nvSpPr>
        <p:spPr>
          <a:xfrm flipH="false" flipV="false" rot="0">
            <a:off x="4551560" y="7321289"/>
            <a:ext cx="3192870" cy="1706534"/>
          </a:xfrm>
          <a:custGeom>
            <a:avLst/>
            <a:gdLst/>
            <a:ahLst/>
            <a:cxnLst/>
            <a:rect r="r" b="b" t="t" l="l"/>
            <a:pathLst>
              <a:path h="1706534" w="3192870">
                <a:moveTo>
                  <a:pt x="0" y="0"/>
                </a:moveTo>
                <a:lnTo>
                  <a:pt x="3192871" y="0"/>
                </a:lnTo>
                <a:lnTo>
                  <a:pt x="3192871" y="1706534"/>
                </a:lnTo>
                <a:lnTo>
                  <a:pt x="0" y="1706534"/>
                </a:lnTo>
                <a:lnTo>
                  <a:pt x="0" y="0"/>
                </a:lnTo>
                <a:close/>
              </a:path>
            </a:pathLst>
          </a:custGeom>
          <a:blipFill>
            <a:blip r:embed="rId9"/>
            <a:stretch>
              <a:fillRect l="0" t="0" r="0" b="0"/>
            </a:stretch>
          </a:blipFill>
        </p:spPr>
      </p:sp>
      <p:sp>
        <p:nvSpPr>
          <p:cNvPr name="Freeform 21" id="21"/>
          <p:cNvSpPr/>
          <p:nvPr/>
        </p:nvSpPr>
        <p:spPr>
          <a:xfrm flipH="false" flipV="false" rot="0">
            <a:off x="8765444" y="8652063"/>
            <a:ext cx="7452276" cy="1212473"/>
          </a:xfrm>
          <a:custGeom>
            <a:avLst/>
            <a:gdLst/>
            <a:ahLst/>
            <a:cxnLst/>
            <a:rect r="r" b="b" t="t" l="l"/>
            <a:pathLst>
              <a:path h="1212473" w="7452276">
                <a:moveTo>
                  <a:pt x="0" y="0"/>
                </a:moveTo>
                <a:lnTo>
                  <a:pt x="7452276" y="0"/>
                </a:lnTo>
                <a:lnTo>
                  <a:pt x="7452276" y="1212474"/>
                </a:lnTo>
                <a:lnTo>
                  <a:pt x="0" y="1212474"/>
                </a:lnTo>
                <a:lnTo>
                  <a:pt x="0" y="0"/>
                </a:lnTo>
                <a:close/>
              </a:path>
            </a:pathLst>
          </a:custGeom>
          <a:blipFill>
            <a:blip r:embed="rId10"/>
            <a:stretch>
              <a:fillRect l="0" t="0" r="0" b="0"/>
            </a:stretch>
          </a:blipFill>
        </p:spPr>
      </p:sp>
      <p:sp>
        <p:nvSpPr>
          <p:cNvPr name="TextBox 22" id="22"/>
          <p:cNvSpPr txBox="true"/>
          <p:nvPr/>
        </p:nvSpPr>
        <p:spPr>
          <a:xfrm rot="0">
            <a:off x="4167305" y="4826349"/>
            <a:ext cx="11279439" cy="2184400"/>
          </a:xfrm>
          <a:prstGeom prst="rect">
            <a:avLst/>
          </a:prstGeom>
        </p:spPr>
        <p:txBody>
          <a:bodyPr anchor="t" rtlCol="false" tIns="0" lIns="0" bIns="0" rIns="0">
            <a:spAutoFit/>
          </a:bodyPr>
          <a:lstStyle/>
          <a:p>
            <a:pPr algn="just">
              <a:lnSpc>
                <a:spcPts val="3500"/>
              </a:lnSpc>
            </a:pPr>
            <a:r>
              <a:rPr lang="en-US" b="true" sz="2500">
                <a:solidFill>
                  <a:srgbClr val="333652"/>
                </a:solidFill>
                <a:latin typeface="Sarabun Semi-Bold"/>
                <a:ea typeface="Sarabun Semi-Bold"/>
                <a:cs typeface="Sarabun Semi-Bold"/>
                <a:sym typeface="Sarabun Semi-Bold"/>
              </a:rPr>
              <a:t>Th</a:t>
            </a:r>
            <a:r>
              <a:rPr lang="en-US" b="true" sz="2500">
                <a:solidFill>
                  <a:srgbClr val="333652"/>
                </a:solidFill>
                <a:latin typeface="Sarabun Semi-Bold"/>
                <a:ea typeface="Sarabun Semi-Bold"/>
                <a:cs typeface="Sarabun Semi-Bold"/>
                <a:sym typeface="Sarabun Semi-Bold"/>
              </a:rPr>
              <a:t>e algorithm read each line from the input file, apply the defined rules, and generated the corresponding output, demonstrating basic AI text processing.</a:t>
            </a:r>
          </a:p>
          <a:p>
            <a:pPr algn="just">
              <a:lnSpc>
                <a:spcPts val="3500"/>
              </a:lnSpc>
            </a:pPr>
          </a:p>
          <a:p>
            <a:pPr algn="just">
              <a:lnSpc>
                <a:spcPts val="3500"/>
              </a:lnSpc>
            </a:pPr>
            <a:r>
              <a:rPr lang="en-US" b="true" sz="2500">
                <a:solidFill>
                  <a:srgbClr val="333652"/>
                </a:solidFill>
                <a:latin typeface="Sarabun Semi-Bold"/>
                <a:ea typeface="Sarabun Semi-Bold"/>
                <a:cs typeface="Sarabun Semi-Bold"/>
                <a:sym typeface="Sarabun Semi-Bold"/>
              </a:rPr>
              <a:t>Meanwhile for the DFS algorithm, the output was displayed within the program itself based on the matrix and the best route.</a:t>
            </a:r>
          </a:p>
        </p:txBody>
      </p:sp>
      <p:sp>
        <p:nvSpPr>
          <p:cNvPr name="TextBox 23" id="23"/>
          <p:cNvSpPr txBox="true"/>
          <p:nvPr/>
        </p:nvSpPr>
        <p:spPr>
          <a:xfrm rot="0">
            <a:off x="2944308" y="393050"/>
            <a:ext cx="7640663" cy="1082676"/>
          </a:xfrm>
          <a:prstGeom prst="rect">
            <a:avLst/>
          </a:prstGeom>
        </p:spPr>
        <p:txBody>
          <a:bodyPr anchor="t" rtlCol="false" tIns="0" lIns="0" bIns="0" rIns="0">
            <a:spAutoFit/>
          </a:bodyPr>
          <a:lstStyle/>
          <a:p>
            <a:pPr algn="ctr">
              <a:lnSpc>
                <a:spcPts val="6400"/>
              </a:lnSpc>
            </a:pPr>
            <a:r>
              <a:rPr lang="en-US" b="true" sz="8000">
                <a:solidFill>
                  <a:srgbClr val="333652"/>
                </a:solidFill>
                <a:latin typeface="ITC Bauhaus Bold"/>
                <a:ea typeface="ITC Bauhaus Bold"/>
                <a:cs typeface="ITC Bauhaus Bold"/>
                <a:sym typeface="ITC Bauhaus Bold"/>
              </a:rPr>
              <a:t>INPUT &amp; OUTPUT</a:t>
            </a:r>
          </a:p>
        </p:txBody>
      </p:sp>
      <p:sp>
        <p:nvSpPr>
          <p:cNvPr name="AutoShape 24" id="24"/>
          <p:cNvSpPr/>
          <p:nvPr/>
        </p:nvSpPr>
        <p:spPr>
          <a:xfrm>
            <a:off x="7793316" y="8107273"/>
            <a:ext cx="4698266" cy="544790"/>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AFF"/>
        </a:solidFill>
      </p:bgPr>
    </p:bg>
    <p:spTree>
      <p:nvGrpSpPr>
        <p:cNvPr id="1" name=""/>
        <p:cNvGrpSpPr/>
        <p:nvPr/>
      </p:nvGrpSpPr>
      <p:grpSpPr>
        <a:xfrm>
          <a:off x="0" y="0"/>
          <a:ext cx="0" cy="0"/>
          <a:chOff x="0" y="0"/>
          <a:chExt cx="0" cy="0"/>
        </a:xfrm>
      </p:grpSpPr>
      <p:grpSp>
        <p:nvGrpSpPr>
          <p:cNvPr name="Group 2" id="2"/>
          <p:cNvGrpSpPr/>
          <p:nvPr/>
        </p:nvGrpSpPr>
        <p:grpSpPr>
          <a:xfrm rot="-2541810">
            <a:off x="-1054795" y="4941493"/>
            <a:ext cx="4475890" cy="8727676"/>
            <a:chOff x="0" y="0"/>
            <a:chExt cx="1178835" cy="2298647"/>
          </a:xfrm>
        </p:grpSpPr>
        <p:sp>
          <p:nvSpPr>
            <p:cNvPr name="Freeform 3" id="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4" id="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46206">
            <a:off x="15021355" y="-3240469"/>
            <a:ext cx="4475890" cy="8727676"/>
            <a:chOff x="0" y="0"/>
            <a:chExt cx="1178835" cy="2298647"/>
          </a:xfrm>
        </p:grpSpPr>
        <p:sp>
          <p:nvSpPr>
            <p:cNvPr name="Freeform 6" id="6"/>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7" id="7"/>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2532104">
            <a:off x="3162684" y="-5308574"/>
            <a:ext cx="12120557" cy="21021712"/>
            <a:chOff x="0" y="0"/>
            <a:chExt cx="3192245" cy="5536583"/>
          </a:xfrm>
        </p:grpSpPr>
        <p:sp>
          <p:nvSpPr>
            <p:cNvPr name="Freeform 11" id="11"/>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12" id="12"/>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757709" y="2973739"/>
            <a:ext cx="14016514" cy="130810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R</a:t>
            </a:r>
            <a:r>
              <a:rPr lang="en-US" b="true" sz="2500" i="true" u="sng">
                <a:solidFill>
                  <a:srgbClr val="333652"/>
                </a:solidFill>
                <a:latin typeface="Sarabun Semi-Bold Italics"/>
                <a:ea typeface="Sarabun Semi-Bold Italics"/>
                <a:cs typeface="Sarabun Semi-Bold Italics"/>
                <a:sym typeface="Sarabun Semi-Bold Italics"/>
              </a:rPr>
              <a:t>esults:</a:t>
            </a:r>
          </a:p>
          <a:p>
            <a:pPr algn="just">
              <a:lnSpc>
                <a:spcPts val="3500"/>
              </a:lnSpc>
            </a:pPr>
            <a:r>
              <a:rPr lang="en-US" b="true" sz="2500">
                <a:solidFill>
                  <a:srgbClr val="333652"/>
                </a:solidFill>
                <a:latin typeface="Sarabun Semi-Bold"/>
                <a:ea typeface="Sarabun Semi-Bold"/>
                <a:cs typeface="Sarabun Semi-Bold"/>
                <a:sym typeface="Sarabun Semi-Bold"/>
              </a:rPr>
              <a:t>Successfully processed the input text using a rule-based algorithm, producing the expected output in write.txt.</a:t>
            </a:r>
          </a:p>
        </p:txBody>
      </p:sp>
      <p:sp>
        <p:nvSpPr>
          <p:cNvPr name="TextBox 18" id="18"/>
          <p:cNvSpPr txBox="true"/>
          <p:nvPr/>
        </p:nvSpPr>
        <p:spPr>
          <a:xfrm rot="0">
            <a:off x="496732" y="1657092"/>
            <a:ext cx="14016222" cy="1082676"/>
          </a:xfrm>
          <a:prstGeom prst="rect">
            <a:avLst/>
          </a:prstGeom>
        </p:spPr>
        <p:txBody>
          <a:bodyPr anchor="t" rtlCol="false" tIns="0" lIns="0" bIns="0" rIns="0">
            <a:spAutoFit/>
          </a:bodyPr>
          <a:lstStyle/>
          <a:p>
            <a:pPr algn="l">
              <a:lnSpc>
                <a:spcPts val="6400"/>
              </a:lnSpc>
            </a:pPr>
            <a:r>
              <a:rPr lang="en-US" b="true" sz="8000">
                <a:solidFill>
                  <a:srgbClr val="333652"/>
                </a:solidFill>
                <a:latin typeface="ITC Bauhaus Bold"/>
                <a:ea typeface="ITC Bauhaus Bold"/>
                <a:cs typeface="ITC Bauhaus Bold"/>
                <a:sym typeface="ITC Bauhaus Bold"/>
              </a:rPr>
              <a:t>ACHIEVEM</a:t>
            </a:r>
            <a:r>
              <a:rPr lang="en-US" b="true" sz="8000">
                <a:solidFill>
                  <a:srgbClr val="333652"/>
                </a:solidFill>
                <a:latin typeface="ITC Bauhaus Bold"/>
                <a:ea typeface="ITC Bauhaus Bold"/>
                <a:cs typeface="ITC Bauhaus Bold"/>
                <a:sym typeface="ITC Bauhaus Bold"/>
              </a:rPr>
              <a:t>ENTS &amp; CONCLUSION</a:t>
            </a:r>
          </a:p>
        </p:txBody>
      </p:sp>
      <p:sp>
        <p:nvSpPr>
          <p:cNvPr name="TextBox 19" id="19"/>
          <p:cNvSpPr txBox="true"/>
          <p:nvPr/>
        </p:nvSpPr>
        <p:spPr>
          <a:xfrm rot="0">
            <a:off x="3976617" y="6878445"/>
            <a:ext cx="14016514" cy="130810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Learning:</a:t>
            </a:r>
          </a:p>
          <a:p>
            <a:pPr algn="just">
              <a:lnSpc>
                <a:spcPts val="3500"/>
              </a:lnSpc>
            </a:pPr>
            <a:r>
              <a:rPr lang="en-US" b="true" sz="2500">
                <a:solidFill>
                  <a:srgbClr val="333652"/>
                </a:solidFill>
                <a:latin typeface="Sarabun Semi-Bold"/>
                <a:ea typeface="Sarabun Semi-Bold"/>
                <a:cs typeface="Sarabun Semi-Bold"/>
                <a:sym typeface="Sarabun Semi-Bold"/>
              </a:rPr>
              <a:t>Gained practical experience in implementing basic AI algorithms for text processing and understood the importance of clear rule definition.</a:t>
            </a:r>
          </a:p>
        </p:txBody>
      </p:sp>
      <p:sp>
        <p:nvSpPr>
          <p:cNvPr name="TextBox 20" id="20"/>
          <p:cNvSpPr txBox="true"/>
          <p:nvPr/>
        </p:nvSpPr>
        <p:spPr>
          <a:xfrm rot="0">
            <a:off x="2583525" y="4774537"/>
            <a:ext cx="14016514" cy="1308100"/>
          </a:xfrm>
          <a:prstGeom prst="rect">
            <a:avLst/>
          </a:prstGeom>
        </p:spPr>
        <p:txBody>
          <a:bodyPr anchor="t" rtlCol="false" tIns="0" lIns="0" bIns="0" rIns="0">
            <a:spAutoFit/>
          </a:bodyPr>
          <a:lstStyle/>
          <a:p>
            <a:pPr algn="just">
              <a:lnSpc>
                <a:spcPts val="3500"/>
              </a:lnSpc>
            </a:pPr>
            <a:r>
              <a:rPr lang="en-US" b="true" sz="2500" i="true" u="sng">
                <a:solidFill>
                  <a:srgbClr val="333652"/>
                </a:solidFill>
                <a:latin typeface="Sarabun Semi-Bold Italics"/>
                <a:ea typeface="Sarabun Semi-Bold Italics"/>
                <a:cs typeface="Sarabun Semi-Bold Italics"/>
                <a:sym typeface="Sarabun Semi-Bold Italics"/>
              </a:rPr>
              <a:t>Challenges:</a:t>
            </a:r>
          </a:p>
          <a:p>
            <a:pPr algn="just">
              <a:lnSpc>
                <a:spcPts val="3500"/>
              </a:lnSpc>
            </a:pPr>
            <a:r>
              <a:rPr lang="en-US" b="true" sz="2500">
                <a:solidFill>
                  <a:srgbClr val="333652"/>
                </a:solidFill>
                <a:latin typeface="Sarabun Semi-Bold"/>
                <a:ea typeface="Sarabun Semi-Bold"/>
                <a:cs typeface="Sarabun Semi-Bold"/>
                <a:sym typeface="Sarabun Semi-Bold"/>
              </a:rPr>
              <a:t>Faced challenges in handling ambiguous text and ensuring all rules were correctly applied. Overcame these by refining the rule set and testing with sample inputs.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532104">
            <a:off x="3162684" y="-5308574"/>
            <a:ext cx="12120557" cy="21021712"/>
            <a:chOff x="0" y="0"/>
            <a:chExt cx="3192245" cy="5536583"/>
          </a:xfrm>
        </p:grpSpPr>
        <p:sp>
          <p:nvSpPr>
            <p:cNvPr name="Freeform 3" id="3"/>
            <p:cNvSpPr/>
            <p:nvPr/>
          </p:nvSpPr>
          <p:spPr>
            <a:xfrm flipH="false" flipV="false" rot="0">
              <a:off x="0" y="0"/>
              <a:ext cx="3192245" cy="5536583"/>
            </a:xfrm>
            <a:custGeom>
              <a:avLst/>
              <a:gdLst/>
              <a:ahLst/>
              <a:cxnLst/>
              <a:rect r="r" b="b" t="t" l="l"/>
              <a:pathLst>
                <a:path h="5536583" w="3192245">
                  <a:moveTo>
                    <a:pt x="0" y="0"/>
                  </a:moveTo>
                  <a:lnTo>
                    <a:pt x="3192245" y="0"/>
                  </a:lnTo>
                  <a:lnTo>
                    <a:pt x="3192245" y="5536583"/>
                  </a:lnTo>
                  <a:lnTo>
                    <a:pt x="0" y="5536583"/>
                  </a:lnTo>
                  <a:close/>
                </a:path>
              </a:pathLst>
            </a:custGeom>
            <a:solidFill>
              <a:srgbClr val="ADC1CD">
                <a:alpha val="29804"/>
              </a:srgbClr>
            </a:solidFill>
            <a:ln cap="sq">
              <a:noFill/>
              <a:prstDash val="solid"/>
              <a:miter/>
            </a:ln>
          </p:spPr>
        </p:sp>
        <p:sp>
          <p:nvSpPr>
            <p:cNvPr name="TextBox 4" id="4"/>
            <p:cNvSpPr txBox="true"/>
            <p:nvPr/>
          </p:nvSpPr>
          <p:spPr>
            <a:xfrm>
              <a:off x="0" y="-38100"/>
              <a:ext cx="3192245" cy="55746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315705" y="715024"/>
            <a:ext cx="10950997" cy="1416686"/>
          </a:xfrm>
          <a:prstGeom prst="rect">
            <a:avLst/>
          </a:prstGeom>
        </p:spPr>
        <p:txBody>
          <a:bodyPr anchor="t" rtlCol="false" tIns="0" lIns="0" bIns="0" rIns="0">
            <a:spAutoFit/>
          </a:bodyPr>
          <a:lstStyle/>
          <a:p>
            <a:pPr algn="l">
              <a:lnSpc>
                <a:spcPts val="6400"/>
              </a:lnSpc>
            </a:pPr>
            <a:r>
              <a:rPr lang="en-US" sz="8000" b="true">
                <a:solidFill>
                  <a:srgbClr val="111213"/>
                </a:solidFill>
                <a:latin typeface="ITC Bauhaus Bold"/>
                <a:ea typeface="ITC Bauhaus Bold"/>
                <a:cs typeface="ITC Bauhaus Bold"/>
                <a:sym typeface="ITC Bauhaus Bold"/>
              </a:rPr>
              <a:t>DAY 2 ASSIGNMENT 2</a:t>
            </a:r>
          </a:p>
          <a:p>
            <a:pPr algn="l">
              <a:lnSpc>
                <a:spcPts val="1920"/>
              </a:lnSpc>
            </a:pPr>
          </a:p>
          <a:p>
            <a:pPr algn="l">
              <a:lnSpc>
                <a:spcPts val="1920"/>
              </a:lnSpc>
            </a:pPr>
            <a:r>
              <a:rPr lang="en-US" b="true" sz="2400">
                <a:solidFill>
                  <a:srgbClr val="111213"/>
                </a:solidFill>
                <a:latin typeface="Open Sans Bold"/>
                <a:ea typeface="Open Sans Bold"/>
                <a:cs typeface="Open Sans Bold"/>
                <a:sym typeface="Open Sans Bold"/>
              </a:rPr>
              <a:t>DATE: 07.08.2025</a:t>
            </a:r>
          </a:p>
        </p:txBody>
      </p:sp>
      <p:sp>
        <p:nvSpPr>
          <p:cNvPr name="TextBox 7" id="7"/>
          <p:cNvSpPr txBox="true"/>
          <p:nvPr/>
        </p:nvSpPr>
        <p:spPr>
          <a:xfrm rot="0">
            <a:off x="1897941" y="2372107"/>
            <a:ext cx="13544400" cy="37147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Question:</a:t>
            </a:r>
          </a:p>
          <a:p>
            <a:pPr algn="just">
              <a:lnSpc>
                <a:spcPts val="4200"/>
              </a:lnSpc>
            </a:pPr>
            <a:r>
              <a:rPr lang="en-US" b="true" sz="3000">
                <a:solidFill>
                  <a:srgbClr val="111213"/>
                </a:solidFill>
                <a:latin typeface="Sarabun Semi-Bold"/>
                <a:ea typeface="Sarabun Semi-Bold"/>
                <a:cs typeface="Sarabun Semi-Bold"/>
                <a:sym typeface="Sarabun Semi-Bold"/>
              </a:rPr>
              <a:t>"Develop a Python program that analyzes and processes categorical data using AI techniques. Convert the data into a transactional format with attribute-value pairs, assign numerical values to each pair, and transform it into a binary dataset where each attribute-value pair is represented as a column. Construct a graph using the binary dataset values, then solve the single pair shortest path problem and visually represent the path on the graph.”</a:t>
            </a:r>
          </a:p>
        </p:txBody>
      </p:sp>
      <p:sp>
        <p:nvSpPr>
          <p:cNvPr name="TextBox 8" id="8"/>
          <p:cNvSpPr txBox="true"/>
          <p:nvPr/>
        </p:nvSpPr>
        <p:spPr>
          <a:xfrm rot="0">
            <a:off x="4614607" y="6982207"/>
            <a:ext cx="12803457" cy="2114550"/>
          </a:xfrm>
          <a:prstGeom prst="rect">
            <a:avLst/>
          </a:prstGeom>
        </p:spPr>
        <p:txBody>
          <a:bodyPr anchor="t" rtlCol="false" tIns="0" lIns="0" bIns="0" rIns="0">
            <a:spAutoFit/>
          </a:bodyPr>
          <a:lstStyle/>
          <a:p>
            <a:pPr algn="just">
              <a:lnSpc>
                <a:spcPts val="4200"/>
              </a:lnSpc>
            </a:pPr>
            <a:r>
              <a:rPr lang="en-US" sz="3000" b="true">
                <a:solidFill>
                  <a:srgbClr val="111213"/>
                </a:solidFill>
                <a:latin typeface="Sarabun Semi-Bold"/>
                <a:ea typeface="Sarabun Semi-Bold"/>
                <a:cs typeface="Sarabun Semi-Bold"/>
                <a:sym typeface="Sarabun Semi-Bold"/>
              </a:rPr>
              <a:t>Objective:</a:t>
            </a:r>
          </a:p>
          <a:p>
            <a:pPr algn="just">
              <a:lnSpc>
                <a:spcPts val="4200"/>
              </a:lnSpc>
            </a:pPr>
            <a:r>
              <a:rPr lang="en-US" b="true" sz="3000">
                <a:solidFill>
                  <a:srgbClr val="111213"/>
                </a:solidFill>
                <a:latin typeface="Sarabun Bold"/>
                <a:ea typeface="Sarabun Bold"/>
                <a:cs typeface="Sarabun Bold"/>
                <a:sym typeface="Sarabun Bold"/>
              </a:rPr>
              <a:t>To apply AI techniques for data analysis and graph algorithms, demonstrating the ability to process real-world datasets and solve optimization problems such as finding the shortest path.</a:t>
            </a:r>
          </a:p>
        </p:txBody>
      </p:sp>
      <p:grpSp>
        <p:nvGrpSpPr>
          <p:cNvPr name="Group 9" id="9"/>
          <p:cNvGrpSpPr/>
          <p:nvPr/>
        </p:nvGrpSpPr>
        <p:grpSpPr>
          <a:xfrm rot="-2541810">
            <a:off x="-1054795" y="4941493"/>
            <a:ext cx="4475890" cy="8727676"/>
            <a:chOff x="0" y="0"/>
            <a:chExt cx="1178835" cy="2298647"/>
          </a:xfrm>
        </p:grpSpPr>
        <p:sp>
          <p:nvSpPr>
            <p:cNvPr name="Freeform 10" id="10"/>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1" id="11"/>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2546206">
            <a:off x="15021355" y="-3240469"/>
            <a:ext cx="4475890" cy="8727676"/>
            <a:chOff x="0" y="0"/>
            <a:chExt cx="1178835" cy="2298647"/>
          </a:xfrm>
        </p:grpSpPr>
        <p:sp>
          <p:nvSpPr>
            <p:cNvPr name="Freeform 13" id="13"/>
            <p:cNvSpPr/>
            <p:nvPr/>
          </p:nvSpPr>
          <p:spPr>
            <a:xfrm flipH="false" flipV="false" rot="0">
              <a:off x="0" y="0"/>
              <a:ext cx="1178835" cy="2298647"/>
            </a:xfrm>
            <a:custGeom>
              <a:avLst/>
              <a:gdLst/>
              <a:ahLst/>
              <a:cxnLst/>
              <a:rect r="r" b="b" t="t" l="l"/>
              <a:pathLst>
                <a:path h="2298647" w="1178835">
                  <a:moveTo>
                    <a:pt x="0" y="0"/>
                  </a:moveTo>
                  <a:lnTo>
                    <a:pt x="1178835" y="0"/>
                  </a:lnTo>
                  <a:lnTo>
                    <a:pt x="1178835" y="2298647"/>
                  </a:lnTo>
                  <a:lnTo>
                    <a:pt x="0" y="2298647"/>
                  </a:lnTo>
                  <a:close/>
                </a:path>
              </a:pathLst>
            </a:custGeom>
            <a:solidFill>
              <a:srgbClr val="ADC1CD"/>
            </a:solidFill>
            <a:ln cap="sq">
              <a:noFill/>
              <a:prstDash val="solid"/>
              <a:miter/>
            </a:ln>
          </p:spPr>
        </p:sp>
        <p:sp>
          <p:nvSpPr>
            <p:cNvPr name="TextBox 14" id="14"/>
            <p:cNvSpPr txBox="true"/>
            <p:nvPr/>
          </p:nvSpPr>
          <p:spPr>
            <a:xfrm>
              <a:off x="0" y="-38100"/>
              <a:ext cx="1178835" cy="2336747"/>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true" flipV="false" rot="-10800000">
            <a:off x="15213844" y="581674"/>
            <a:ext cx="1876827" cy="894052"/>
          </a:xfrm>
          <a:custGeom>
            <a:avLst/>
            <a:gdLst/>
            <a:ahLst/>
            <a:cxnLst/>
            <a:rect r="r" b="b" t="t" l="l"/>
            <a:pathLst>
              <a:path h="894052" w="1876827">
                <a:moveTo>
                  <a:pt x="1876826" y="0"/>
                </a:moveTo>
                <a:lnTo>
                  <a:pt x="0" y="0"/>
                </a:lnTo>
                <a:lnTo>
                  <a:pt x="0" y="894052"/>
                </a:lnTo>
                <a:lnTo>
                  <a:pt x="1876826" y="894052"/>
                </a:lnTo>
                <a:lnTo>
                  <a:pt x="187682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7259300" y="-145966"/>
            <a:ext cx="3394970" cy="3339416"/>
          </a:xfrm>
          <a:custGeom>
            <a:avLst/>
            <a:gdLst/>
            <a:ahLst/>
            <a:cxnLst/>
            <a:rect r="r" b="b" t="t" l="l"/>
            <a:pathLst>
              <a:path h="3339416" w="3394970">
                <a:moveTo>
                  <a:pt x="0" y="0"/>
                </a:moveTo>
                <a:lnTo>
                  <a:pt x="3394970" y="0"/>
                </a:lnTo>
                <a:lnTo>
                  <a:pt x="3394970" y="3339415"/>
                </a:lnTo>
                <a:lnTo>
                  <a:pt x="0" y="3339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true" flipV="false" rot="0">
            <a:off x="0" y="-27522"/>
            <a:ext cx="2135743" cy="2112444"/>
          </a:xfrm>
          <a:custGeom>
            <a:avLst/>
            <a:gdLst/>
            <a:ahLst/>
            <a:cxnLst/>
            <a:rect r="r" b="b" t="t" l="l"/>
            <a:pathLst>
              <a:path h="2112444" w="2135743">
                <a:moveTo>
                  <a:pt x="2135743" y="0"/>
                </a:moveTo>
                <a:lnTo>
                  <a:pt x="0" y="0"/>
                </a:lnTo>
                <a:lnTo>
                  <a:pt x="0" y="2112444"/>
                </a:lnTo>
                <a:lnTo>
                  <a:pt x="2135743" y="2112444"/>
                </a:lnTo>
                <a:lnTo>
                  <a:pt x="213574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true" rot="0">
            <a:off x="16152257" y="8174556"/>
            <a:ext cx="2135743" cy="2112444"/>
          </a:xfrm>
          <a:custGeom>
            <a:avLst/>
            <a:gdLst/>
            <a:ahLst/>
            <a:cxnLst/>
            <a:rect r="r" b="b" t="t" l="l"/>
            <a:pathLst>
              <a:path h="2112444" w="2135743">
                <a:moveTo>
                  <a:pt x="0" y="2112444"/>
                </a:moveTo>
                <a:lnTo>
                  <a:pt x="2135743" y="2112444"/>
                </a:lnTo>
                <a:lnTo>
                  <a:pt x="2135743" y="0"/>
                </a:lnTo>
                <a:lnTo>
                  <a:pt x="0" y="0"/>
                </a:lnTo>
                <a:lnTo>
                  <a:pt x="0" y="211244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true" rot="-10800000">
            <a:off x="1197330" y="8783752"/>
            <a:ext cx="1876827" cy="894052"/>
          </a:xfrm>
          <a:custGeom>
            <a:avLst/>
            <a:gdLst/>
            <a:ahLst/>
            <a:cxnLst/>
            <a:rect r="r" b="b" t="t" l="l"/>
            <a:pathLst>
              <a:path h="894052" w="1876827">
                <a:moveTo>
                  <a:pt x="0" y="894052"/>
                </a:moveTo>
                <a:lnTo>
                  <a:pt x="1876826" y="894052"/>
                </a:lnTo>
                <a:lnTo>
                  <a:pt x="1876826" y="0"/>
                </a:lnTo>
                <a:lnTo>
                  <a:pt x="0" y="0"/>
                </a:lnTo>
                <a:lnTo>
                  <a:pt x="0" y="8940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true" flipV="true" rot="-10800000">
            <a:off x="-2402227" y="7561070"/>
            <a:ext cx="3394970" cy="3339416"/>
          </a:xfrm>
          <a:custGeom>
            <a:avLst/>
            <a:gdLst/>
            <a:ahLst/>
            <a:cxnLst/>
            <a:rect r="r" b="b" t="t" l="l"/>
            <a:pathLst>
              <a:path h="3339416" w="3394970">
                <a:moveTo>
                  <a:pt x="3394970" y="3339416"/>
                </a:moveTo>
                <a:lnTo>
                  <a:pt x="0" y="3339416"/>
                </a:lnTo>
                <a:lnTo>
                  <a:pt x="0" y="0"/>
                </a:lnTo>
                <a:lnTo>
                  <a:pt x="3394970" y="0"/>
                </a:lnTo>
                <a:lnTo>
                  <a:pt x="3394970" y="3339416"/>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DAG1Gl8G5gw</dc:identifier>
  <dcterms:modified xsi:type="dcterms:W3CDTF">2011-08-01T06:04:30Z</dcterms:modified>
  <cp:revision>1</cp:revision>
  <dc:title>1041_Sushar_Hembram_Puja_Vacation_HW_Presentation</dc:title>
</cp:coreProperties>
</file>