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4"/>
  </p:notesMasterIdLst>
  <p:sldIdLst>
    <p:sldId id="258" r:id="rId2"/>
    <p:sldId id="314" r:id="rId3"/>
    <p:sldId id="330" r:id="rId4"/>
    <p:sldId id="363" r:id="rId5"/>
    <p:sldId id="364" r:id="rId6"/>
    <p:sldId id="366" r:id="rId7"/>
    <p:sldId id="368" r:id="rId8"/>
    <p:sldId id="367" r:id="rId9"/>
    <p:sldId id="369" r:id="rId10"/>
    <p:sldId id="383" r:id="rId11"/>
    <p:sldId id="370" r:id="rId12"/>
    <p:sldId id="372" r:id="rId13"/>
    <p:sldId id="371" r:id="rId14"/>
    <p:sldId id="373" r:id="rId15"/>
    <p:sldId id="374" r:id="rId16"/>
    <p:sldId id="376" r:id="rId17"/>
    <p:sldId id="377" r:id="rId18"/>
    <p:sldId id="378" r:id="rId19"/>
    <p:sldId id="379" r:id="rId20"/>
    <p:sldId id="380" r:id="rId21"/>
    <p:sldId id="381" r:id="rId22"/>
    <p:sldId id="382" r:id="rId23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09" autoAdjust="0"/>
    <p:restoredTop sz="94660"/>
  </p:normalViewPr>
  <p:slideViewPr>
    <p:cSldViewPr>
      <p:cViewPr varScale="1">
        <p:scale>
          <a:sx n="68" d="100"/>
          <a:sy n="68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08101-5B79-4A55-8195-5ACF605FD61F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BF08053-F9D7-4E51-A56B-7E1CEC621D8E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XHTML 1.0  Estricto</a:t>
          </a:r>
          <a:endParaRPr lang="es-ES" dirty="0"/>
        </a:p>
      </dgm:t>
    </dgm:pt>
    <dgm:pt modelId="{812642EA-986E-40C2-9EC2-D3A627A32BB4}" type="parTrans" cxnId="{05D26849-38EC-4D53-BF94-A54217D21E54}">
      <dgm:prSet/>
      <dgm:spPr/>
      <dgm:t>
        <a:bodyPr/>
        <a:lstStyle/>
        <a:p>
          <a:endParaRPr lang="es-ES"/>
        </a:p>
      </dgm:t>
    </dgm:pt>
    <dgm:pt modelId="{6B786E80-6A84-4915-ACB0-AC2D142ECE46}" type="sibTrans" cxnId="{05D26849-38EC-4D53-BF94-A54217D21E54}">
      <dgm:prSet/>
      <dgm:spPr/>
      <dgm:t>
        <a:bodyPr/>
        <a:lstStyle/>
        <a:p>
          <a:endParaRPr lang="es-ES"/>
        </a:p>
      </dgm:t>
    </dgm:pt>
    <dgm:pt modelId="{7C4CCEB3-CCB5-448E-BD92-FB6569D5BCAF}">
      <dgm:prSet phldrT="[Texto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s-ES" dirty="0" smtClean="0"/>
            <a:t>XHTML 1.0  Transitorio</a:t>
          </a:r>
          <a:endParaRPr lang="es-ES" dirty="0"/>
        </a:p>
      </dgm:t>
    </dgm:pt>
    <dgm:pt modelId="{9559F6F1-D56B-452D-AF10-5D96367ECCDB}" type="parTrans" cxnId="{47D034F1-0F72-470D-A1E1-3950649EDC06}">
      <dgm:prSet/>
      <dgm:spPr/>
      <dgm:t>
        <a:bodyPr/>
        <a:lstStyle/>
        <a:p>
          <a:endParaRPr lang="es-ES"/>
        </a:p>
      </dgm:t>
    </dgm:pt>
    <dgm:pt modelId="{8B02384A-626D-4A52-8C4A-2C202D2C3D3A}" type="sibTrans" cxnId="{47D034F1-0F72-470D-A1E1-3950649EDC06}">
      <dgm:prSet/>
      <dgm:spPr/>
      <dgm:t>
        <a:bodyPr/>
        <a:lstStyle/>
        <a:p>
          <a:endParaRPr lang="es-ES"/>
        </a:p>
      </dgm:t>
    </dgm:pt>
    <dgm:pt modelId="{F30BFED4-A2C2-4E78-BC6B-18582F03BFCB}">
      <dgm:prSet phldrT="[Texto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s-ES" dirty="0" smtClean="0"/>
            <a:t>XHTML 1.0 </a:t>
          </a:r>
          <a:r>
            <a:rPr lang="es-ES" dirty="0" err="1" smtClean="0"/>
            <a:t>Frameset</a:t>
          </a:r>
          <a:endParaRPr lang="es-ES" dirty="0"/>
        </a:p>
      </dgm:t>
    </dgm:pt>
    <dgm:pt modelId="{13F70DC7-D24F-4344-B12A-AA0328E938D0}" type="parTrans" cxnId="{E789787D-47E0-4475-84E6-039B64F02C8D}">
      <dgm:prSet/>
      <dgm:spPr/>
      <dgm:t>
        <a:bodyPr/>
        <a:lstStyle/>
        <a:p>
          <a:endParaRPr lang="es-ES"/>
        </a:p>
      </dgm:t>
    </dgm:pt>
    <dgm:pt modelId="{C97911F8-3FE9-4883-9944-75A4DCD655B2}" type="sibTrans" cxnId="{E789787D-47E0-4475-84E6-039B64F02C8D}">
      <dgm:prSet/>
      <dgm:spPr/>
      <dgm:t>
        <a:bodyPr/>
        <a:lstStyle/>
        <a:p>
          <a:endParaRPr lang="es-ES"/>
        </a:p>
      </dgm:t>
    </dgm:pt>
    <dgm:pt modelId="{FFA6EDAA-6DEE-4587-A5FD-8AE7F6EA61DD}" type="pres">
      <dgm:prSet presAssocID="{29B08101-5B79-4A55-8195-5ACF605FD61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B6A97F3-BDED-4E40-8DCD-F603138AFCE8}" type="pres">
      <dgm:prSet presAssocID="{DBF08053-F9D7-4E51-A56B-7E1CEC621D8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846F61-3CB5-41F4-9739-7028C44CAE80}" type="pres">
      <dgm:prSet presAssocID="{DBF08053-F9D7-4E51-A56B-7E1CEC621D8E}" presName="gear1srcNode" presStyleLbl="node1" presStyleIdx="0" presStyleCnt="3"/>
      <dgm:spPr/>
      <dgm:t>
        <a:bodyPr/>
        <a:lstStyle/>
        <a:p>
          <a:endParaRPr lang="es-ES"/>
        </a:p>
      </dgm:t>
    </dgm:pt>
    <dgm:pt modelId="{578607F4-E66D-4C3B-9538-B4518404FB99}" type="pres">
      <dgm:prSet presAssocID="{DBF08053-F9D7-4E51-A56B-7E1CEC621D8E}" presName="gear1dstNode" presStyleLbl="node1" presStyleIdx="0" presStyleCnt="3"/>
      <dgm:spPr/>
      <dgm:t>
        <a:bodyPr/>
        <a:lstStyle/>
        <a:p>
          <a:endParaRPr lang="es-ES"/>
        </a:p>
      </dgm:t>
    </dgm:pt>
    <dgm:pt modelId="{A76655C0-5A28-41FC-B072-A943E6EC2C57}" type="pres">
      <dgm:prSet presAssocID="{7C4CCEB3-CCB5-448E-BD92-FB6569D5BCA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E5C66B-1B6C-4661-B84B-789478771355}" type="pres">
      <dgm:prSet presAssocID="{7C4CCEB3-CCB5-448E-BD92-FB6569D5BCAF}" presName="gear2srcNode" presStyleLbl="node1" presStyleIdx="1" presStyleCnt="3"/>
      <dgm:spPr/>
      <dgm:t>
        <a:bodyPr/>
        <a:lstStyle/>
        <a:p>
          <a:endParaRPr lang="es-ES"/>
        </a:p>
      </dgm:t>
    </dgm:pt>
    <dgm:pt modelId="{CD06F2CA-8CD8-4176-8F1A-DFFC12C2562F}" type="pres">
      <dgm:prSet presAssocID="{7C4CCEB3-CCB5-448E-BD92-FB6569D5BCAF}" presName="gear2dstNode" presStyleLbl="node1" presStyleIdx="1" presStyleCnt="3"/>
      <dgm:spPr/>
      <dgm:t>
        <a:bodyPr/>
        <a:lstStyle/>
        <a:p>
          <a:endParaRPr lang="es-ES"/>
        </a:p>
      </dgm:t>
    </dgm:pt>
    <dgm:pt modelId="{B11F8F1F-C9B4-40E8-B678-AF0FF6715B66}" type="pres">
      <dgm:prSet presAssocID="{F30BFED4-A2C2-4E78-BC6B-18582F03BFCB}" presName="gear3" presStyleLbl="node1" presStyleIdx="2" presStyleCnt="3"/>
      <dgm:spPr/>
      <dgm:t>
        <a:bodyPr/>
        <a:lstStyle/>
        <a:p>
          <a:endParaRPr lang="es-ES"/>
        </a:p>
      </dgm:t>
    </dgm:pt>
    <dgm:pt modelId="{BDE7C4C8-3F6C-4C85-BDDA-69F849B63262}" type="pres">
      <dgm:prSet presAssocID="{F30BFED4-A2C2-4E78-BC6B-18582F03BFC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ABA024-4EAF-47DD-918F-DBB1D47753F2}" type="pres">
      <dgm:prSet presAssocID="{F30BFED4-A2C2-4E78-BC6B-18582F03BFCB}" presName="gear3srcNode" presStyleLbl="node1" presStyleIdx="2" presStyleCnt="3"/>
      <dgm:spPr/>
      <dgm:t>
        <a:bodyPr/>
        <a:lstStyle/>
        <a:p>
          <a:endParaRPr lang="es-ES"/>
        </a:p>
      </dgm:t>
    </dgm:pt>
    <dgm:pt modelId="{DE3D8CA9-D1E8-46DE-8DE7-6884C262279A}" type="pres">
      <dgm:prSet presAssocID="{F30BFED4-A2C2-4E78-BC6B-18582F03BFCB}" presName="gear3dstNode" presStyleLbl="node1" presStyleIdx="2" presStyleCnt="3"/>
      <dgm:spPr/>
      <dgm:t>
        <a:bodyPr/>
        <a:lstStyle/>
        <a:p>
          <a:endParaRPr lang="es-ES"/>
        </a:p>
      </dgm:t>
    </dgm:pt>
    <dgm:pt modelId="{45D1D3E6-8A52-42C1-8479-8016A4E33906}" type="pres">
      <dgm:prSet presAssocID="{6B786E80-6A84-4915-ACB0-AC2D142ECE46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B9BC9211-65F6-4B95-8D27-D238609FA8B2}" type="pres">
      <dgm:prSet presAssocID="{8B02384A-626D-4A52-8C4A-2C202D2C3D3A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F27C98E7-9904-45FA-B2D7-1CD119810573}" type="pres">
      <dgm:prSet presAssocID="{C97911F8-3FE9-4883-9944-75A4DCD655B2}" presName="connector3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CCB8D0FB-FFF0-4725-8F45-89E40A136290}" type="presOf" srcId="{8B02384A-626D-4A52-8C4A-2C202D2C3D3A}" destId="{B9BC9211-65F6-4B95-8D27-D238609FA8B2}" srcOrd="0" destOrd="0" presId="urn:microsoft.com/office/officeart/2005/8/layout/gear1"/>
    <dgm:cxn modelId="{6E2ABE69-E0A6-4B52-AC75-EF2F91F6EE9F}" type="presOf" srcId="{DBF08053-F9D7-4E51-A56B-7E1CEC621D8E}" destId="{AA846F61-3CB5-41F4-9739-7028C44CAE80}" srcOrd="1" destOrd="0" presId="urn:microsoft.com/office/officeart/2005/8/layout/gear1"/>
    <dgm:cxn modelId="{9CC6F614-7E71-48D8-BB79-48D41BF2F9E3}" type="presOf" srcId="{C97911F8-3FE9-4883-9944-75A4DCD655B2}" destId="{F27C98E7-9904-45FA-B2D7-1CD119810573}" srcOrd="0" destOrd="0" presId="urn:microsoft.com/office/officeart/2005/8/layout/gear1"/>
    <dgm:cxn modelId="{05D26849-38EC-4D53-BF94-A54217D21E54}" srcId="{29B08101-5B79-4A55-8195-5ACF605FD61F}" destId="{DBF08053-F9D7-4E51-A56B-7E1CEC621D8E}" srcOrd="0" destOrd="0" parTransId="{812642EA-986E-40C2-9EC2-D3A627A32BB4}" sibTransId="{6B786E80-6A84-4915-ACB0-AC2D142ECE46}"/>
    <dgm:cxn modelId="{892E0A85-58DB-426D-800C-BC5D5AAC9747}" type="presOf" srcId="{DBF08053-F9D7-4E51-A56B-7E1CEC621D8E}" destId="{578607F4-E66D-4C3B-9538-B4518404FB99}" srcOrd="2" destOrd="0" presId="urn:microsoft.com/office/officeart/2005/8/layout/gear1"/>
    <dgm:cxn modelId="{967CD58E-AD24-4E43-A438-25814754B549}" type="presOf" srcId="{29B08101-5B79-4A55-8195-5ACF605FD61F}" destId="{FFA6EDAA-6DEE-4587-A5FD-8AE7F6EA61DD}" srcOrd="0" destOrd="0" presId="urn:microsoft.com/office/officeart/2005/8/layout/gear1"/>
    <dgm:cxn modelId="{83BC24CE-5E98-4BAF-AEFB-9417AE74C3A7}" type="presOf" srcId="{7C4CCEB3-CCB5-448E-BD92-FB6569D5BCAF}" destId="{CD06F2CA-8CD8-4176-8F1A-DFFC12C2562F}" srcOrd="2" destOrd="0" presId="urn:microsoft.com/office/officeart/2005/8/layout/gear1"/>
    <dgm:cxn modelId="{B4296994-A929-4F3A-A744-7B646BB1AA1A}" type="presOf" srcId="{F30BFED4-A2C2-4E78-BC6B-18582F03BFCB}" destId="{DE3D8CA9-D1E8-46DE-8DE7-6884C262279A}" srcOrd="3" destOrd="0" presId="urn:microsoft.com/office/officeart/2005/8/layout/gear1"/>
    <dgm:cxn modelId="{0F5F6E56-8F0F-4FB9-9D1F-5FC58E772F65}" type="presOf" srcId="{F30BFED4-A2C2-4E78-BC6B-18582F03BFCB}" destId="{BDE7C4C8-3F6C-4C85-BDDA-69F849B63262}" srcOrd="1" destOrd="0" presId="urn:microsoft.com/office/officeart/2005/8/layout/gear1"/>
    <dgm:cxn modelId="{B27ED0F7-5697-44F7-B1B8-09A17499E624}" type="presOf" srcId="{6B786E80-6A84-4915-ACB0-AC2D142ECE46}" destId="{45D1D3E6-8A52-42C1-8479-8016A4E33906}" srcOrd="0" destOrd="0" presId="urn:microsoft.com/office/officeart/2005/8/layout/gear1"/>
    <dgm:cxn modelId="{47D034F1-0F72-470D-A1E1-3950649EDC06}" srcId="{29B08101-5B79-4A55-8195-5ACF605FD61F}" destId="{7C4CCEB3-CCB5-448E-BD92-FB6569D5BCAF}" srcOrd="1" destOrd="0" parTransId="{9559F6F1-D56B-452D-AF10-5D96367ECCDB}" sibTransId="{8B02384A-626D-4A52-8C4A-2C202D2C3D3A}"/>
    <dgm:cxn modelId="{E789787D-47E0-4475-84E6-039B64F02C8D}" srcId="{29B08101-5B79-4A55-8195-5ACF605FD61F}" destId="{F30BFED4-A2C2-4E78-BC6B-18582F03BFCB}" srcOrd="2" destOrd="0" parTransId="{13F70DC7-D24F-4344-B12A-AA0328E938D0}" sibTransId="{C97911F8-3FE9-4883-9944-75A4DCD655B2}"/>
    <dgm:cxn modelId="{0E8B5A31-EE08-4C44-9FED-B9FF7C7093D2}" type="presOf" srcId="{F30BFED4-A2C2-4E78-BC6B-18582F03BFCB}" destId="{B11F8F1F-C9B4-40E8-B678-AF0FF6715B66}" srcOrd="0" destOrd="0" presId="urn:microsoft.com/office/officeart/2005/8/layout/gear1"/>
    <dgm:cxn modelId="{D1B05B1C-BD23-473C-9127-E417CF1F5F73}" type="presOf" srcId="{7C4CCEB3-CCB5-448E-BD92-FB6569D5BCAF}" destId="{A76655C0-5A28-41FC-B072-A943E6EC2C57}" srcOrd="0" destOrd="0" presId="urn:microsoft.com/office/officeart/2005/8/layout/gear1"/>
    <dgm:cxn modelId="{94DAD10E-0ECB-44E3-902A-8127C9C8EE54}" type="presOf" srcId="{DBF08053-F9D7-4E51-A56B-7E1CEC621D8E}" destId="{7B6A97F3-BDED-4E40-8DCD-F603138AFCE8}" srcOrd="0" destOrd="0" presId="urn:microsoft.com/office/officeart/2005/8/layout/gear1"/>
    <dgm:cxn modelId="{2B0B7784-F7FE-45D6-BDED-715779B31D4A}" type="presOf" srcId="{F30BFED4-A2C2-4E78-BC6B-18582F03BFCB}" destId="{25ABA024-4EAF-47DD-918F-DBB1D47753F2}" srcOrd="2" destOrd="0" presId="urn:microsoft.com/office/officeart/2005/8/layout/gear1"/>
    <dgm:cxn modelId="{5C4BFEFE-D8B4-4DCA-9963-1713A1A30DB7}" type="presOf" srcId="{7C4CCEB3-CCB5-448E-BD92-FB6569D5BCAF}" destId="{76E5C66B-1B6C-4661-B84B-789478771355}" srcOrd="1" destOrd="0" presId="urn:microsoft.com/office/officeart/2005/8/layout/gear1"/>
    <dgm:cxn modelId="{DCBD8885-2EFA-4F42-80CD-665DE19A05B6}" type="presParOf" srcId="{FFA6EDAA-6DEE-4587-A5FD-8AE7F6EA61DD}" destId="{7B6A97F3-BDED-4E40-8DCD-F603138AFCE8}" srcOrd="0" destOrd="0" presId="urn:microsoft.com/office/officeart/2005/8/layout/gear1"/>
    <dgm:cxn modelId="{00BFA2D5-3120-4C72-9520-3DCA74B8B961}" type="presParOf" srcId="{FFA6EDAA-6DEE-4587-A5FD-8AE7F6EA61DD}" destId="{AA846F61-3CB5-41F4-9739-7028C44CAE80}" srcOrd="1" destOrd="0" presId="urn:microsoft.com/office/officeart/2005/8/layout/gear1"/>
    <dgm:cxn modelId="{5AC3424C-ABA4-46CE-9592-C81F6183EB0C}" type="presParOf" srcId="{FFA6EDAA-6DEE-4587-A5FD-8AE7F6EA61DD}" destId="{578607F4-E66D-4C3B-9538-B4518404FB99}" srcOrd="2" destOrd="0" presId="urn:microsoft.com/office/officeart/2005/8/layout/gear1"/>
    <dgm:cxn modelId="{A5B6B011-8E5B-47AE-A8D3-FCA0E6AE860A}" type="presParOf" srcId="{FFA6EDAA-6DEE-4587-A5FD-8AE7F6EA61DD}" destId="{A76655C0-5A28-41FC-B072-A943E6EC2C57}" srcOrd="3" destOrd="0" presId="urn:microsoft.com/office/officeart/2005/8/layout/gear1"/>
    <dgm:cxn modelId="{A010D824-7D93-4B3B-A9D1-D4BE32D4C4FD}" type="presParOf" srcId="{FFA6EDAA-6DEE-4587-A5FD-8AE7F6EA61DD}" destId="{76E5C66B-1B6C-4661-B84B-789478771355}" srcOrd="4" destOrd="0" presId="urn:microsoft.com/office/officeart/2005/8/layout/gear1"/>
    <dgm:cxn modelId="{ABBE6174-F3B3-459E-B87B-FB0AFF783F09}" type="presParOf" srcId="{FFA6EDAA-6DEE-4587-A5FD-8AE7F6EA61DD}" destId="{CD06F2CA-8CD8-4176-8F1A-DFFC12C2562F}" srcOrd="5" destOrd="0" presId="urn:microsoft.com/office/officeart/2005/8/layout/gear1"/>
    <dgm:cxn modelId="{4CB3E119-B714-44D6-A2C7-4A8D7815ABC7}" type="presParOf" srcId="{FFA6EDAA-6DEE-4587-A5FD-8AE7F6EA61DD}" destId="{B11F8F1F-C9B4-40E8-B678-AF0FF6715B66}" srcOrd="6" destOrd="0" presId="urn:microsoft.com/office/officeart/2005/8/layout/gear1"/>
    <dgm:cxn modelId="{5707716B-CC9A-41CC-AC3E-12E225BE8B9F}" type="presParOf" srcId="{FFA6EDAA-6DEE-4587-A5FD-8AE7F6EA61DD}" destId="{BDE7C4C8-3F6C-4C85-BDDA-69F849B63262}" srcOrd="7" destOrd="0" presId="urn:microsoft.com/office/officeart/2005/8/layout/gear1"/>
    <dgm:cxn modelId="{843971BB-525E-4087-B656-A92A2C6E7611}" type="presParOf" srcId="{FFA6EDAA-6DEE-4587-A5FD-8AE7F6EA61DD}" destId="{25ABA024-4EAF-47DD-918F-DBB1D47753F2}" srcOrd="8" destOrd="0" presId="urn:microsoft.com/office/officeart/2005/8/layout/gear1"/>
    <dgm:cxn modelId="{D30A012E-8ACC-4B7D-BBFC-4D3F058CB0B3}" type="presParOf" srcId="{FFA6EDAA-6DEE-4587-A5FD-8AE7F6EA61DD}" destId="{DE3D8CA9-D1E8-46DE-8DE7-6884C262279A}" srcOrd="9" destOrd="0" presId="urn:microsoft.com/office/officeart/2005/8/layout/gear1"/>
    <dgm:cxn modelId="{B6D9FCF8-848B-4E80-BB79-646DBBEE9228}" type="presParOf" srcId="{FFA6EDAA-6DEE-4587-A5FD-8AE7F6EA61DD}" destId="{45D1D3E6-8A52-42C1-8479-8016A4E33906}" srcOrd="10" destOrd="0" presId="urn:microsoft.com/office/officeart/2005/8/layout/gear1"/>
    <dgm:cxn modelId="{B4380DC0-CED9-4E09-BC6F-CDF3A6DCA2C7}" type="presParOf" srcId="{FFA6EDAA-6DEE-4587-A5FD-8AE7F6EA61DD}" destId="{B9BC9211-65F6-4B95-8D27-D238609FA8B2}" srcOrd="11" destOrd="0" presId="urn:microsoft.com/office/officeart/2005/8/layout/gear1"/>
    <dgm:cxn modelId="{C7E10118-57F8-4A4A-87F2-C968D95FF056}" type="presParOf" srcId="{FFA6EDAA-6DEE-4587-A5FD-8AE7F6EA61DD}" destId="{F27C98E7-9904-45FA-B2D7-1CD119810573}" srcOrd="12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Click to edit Master text styles</a:t>
            </a:r>
          </a:p>
          <a:p>
            <a:pPr lvl="1"/>
            <a:r>
              <a:rPr lang="es-ES" noProof="0" smtClean="0"/>
              <a:t>Second level</a:t>
            </a:r>
          </a:p>
          <a:p>
            <a:pPr lvl="2"/>
            <a:r>
              <a:rPr lang="es-ES" noProof="0" smtClean="0"/>
              <a:t>Third level</a:t>
            </a:r>
          </a:p>
          <a:p>
            <a:pPr lvl="3"/>
            <a:r>
              <a:rPr lang="es-ES" noProof="0" smtClean="0"/>
              <a:t>Fourth level</a:t>
            </a:r>
          </a:p>
          <a:p>
            <a:pPr lvl="4"/>
            <a:r>
              <a:rPr lang="es-E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C92B95E-35B1-47D3-92A5-B1E187B695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4210D-ECF2-4239-8467-318404B3AF6F}" type="slidenum">
              <a:rPr lang="es-ES" smtClean="0"/>
              <a:pPr/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E5249-5DCB-45D9-B2A9-53EFB7AD26A8}" type="slidenum">
              <a:rPr lang="es-ES" smtClean="0"/>
              <a:pPr/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55BD6-8F5F-4C2D-9C39-0BA93BB19A4C}" type="slidenum">
              <a:rPr lang="es-ES" smtClean="0"/>
              <a:pPr/>
              <a:t>12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4 Elipse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6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095A91-1E67-4B60-9AA6-38DCAF7B73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9B537-163E-47F8-9268-8469BC34D9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5FAB0-6EAE-45C1-9189-56918422AC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BE252-4C7A-45B7-B347-A2BF187075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5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6 Elipse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426DB9-B988-4477-A3F6-527BAC7747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41595-3D7F-43FB-AD13-7103EC6925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259C9B-5760-4BE9-A97C-0B6F455C54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2B5A5-266D-4FB4-97ED-0811F68EC8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2 Rectángulo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37E4D3-5844-4B42-A38C-85C415A03C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0F7368-2E37-4251-A0AC-F664EC45A9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5 Proceso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6 Proceso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1A3455-BD10-473A-9049-3AC92DA231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7 Elipse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11 Rectángulo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3" name="8 Marcador de texto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C20E2008-8C35-4109-92F8-6490BEF82A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3" r:id="rId2"/>
    <p:sldLayoutId id="2147483839" r:id="rId3"/>
    <p:sldLayoutId id="2147483834" r:id="rId4"/>
    <p:sldLayoutId id="2147483840" r:id="rId5"/>
    <p:sldLayoutId id="2147483835" r:id="rId6"/>
    <p:sldLayoutId id="2147483841" r:id="rId7"/>
    <p:sldLayoutId id="2147483842" r:id="rId8"/>
    <p:sldLayoutId id="2147483843" r:id="rId9"/>
    <p:sldLayoutId id="2147483836" r:id="rId10"/>
    <p:sldLayoutId id="21474838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html1/DTD/xhtml1-strict.dt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1/REC-xhtml11-20010531/" TargetMode="External"/><Relationship Id="rId2" Type="http://schemas.openxmlformats.org/officeDocument/2006/relationships/hyperlink" Target="http://www.w3.org/TR/xhtml2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w3.org/TR/html401/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0" y="1268413"/>
            <a:ext cx="91440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/>
          </a:p>
          <a:p>
            <a:pPr eaLnBrk="1" hangingPunct="1">
              <a:spcBef>
                <a:spcPct val="50000"/>
              </a:spcBef>
            </a:pPr>
            <a:endParaRPr lang="es-ES"/>
          </a:p>
          <a:p>
            <a:pPr eaLnBrk="1" hangingPunct="1">
              <a:spcBef>
                <a:spcPct val="50000"/>
              </a:spcBef>
            </a:pPr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1214438" y="2714625"/>
            <a:ext cx="7407275" cy="147161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9600" dirty="0" smtClean="0">
                <a:solidFill>
                  <a:schemeClr val="tx2">
                    <a:satMod val="130000"/>
                  </a:schemeClr>
                </a:solidFill>
              </a:rPr>
              <a:t>Introducción a XHTML</a:t>
            </a:r>
            <a:endParaRPr lang="es-ES" sz="9600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solidFill>
                  <a:schemeClr val="tx2">
                    <a:satMod val="130000"/>
                  </a:schemeClr>
                </a:solidFill>
              </a:rPr>
              <a:t>De HTML a XHTML (cont.)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5008562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s-AR" sz="3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Otros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Los scripts y estilos deben colocarse en bloques CDATA, para evitar casos de malinterpretación de caracteres. Ejemplo: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ES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/>
              <a:t>&lt;script </a:t>
            </a:r>
            <a:r>
              <a:rPr lang="es-ES" b="1" dirty="0" err="1" smtClean="0"/>
              <a:t>type</a:t>
            </a:r>
            <a:r>
              <a:rPr lang="es-ES" b="1" dirty="0" smtClean="0"/>
              <a:t>="</a:t>
            </a:r>
            <a:r>
              <a:rPr lang="es-ES" b="1" dirty="0" err="1" smtClean="0"/>
              <a:t>text</a:t>
            </a:r>
            <a:r>
              <a:rPr lang="es-ES" b="1" dirty="0" smtClean="0"/>
              <a:t>/</a:t>
            </a:r>
            <a:r>
              <a:rPr lang="es-ES" b="1" dirty="0" err="1" smtClean="0"/>
              <a:t>javascript</a:t>
            </a:r>
            <a:r>
              <a:rPr lang="es-ES" b="1" dirty="0" smtClean="0"/>
              <a:t>"&gt;</a:t>
            </a:r>
            <a:br>
              <a:rPr lang="es-ES" b="1" dirty="0" smtClean="0"/>
            </a:br>
            <a:r>
              <a:rPr lang="es-ES" b="1" dirty="0" smtClean="0"/>
              <a:t>&lt;![CDATA[</a:t>
            </a:r>
            <a:br>
              <a:rPr lang="es-ES" b="1" dirty="0" smtClean="0"/>
            </a:br>
            <a:r>
              <a:rPr lang="es-ES" b="1" dirty="0" smtClean="0"/>
              <a:t>//contenido del script sin que XML tenga que preocuparse por lo que haya dentro...</a:t>
            </a:r>
            <a:br>
              <a:rPr lang="es-ES" b="1" dirty="0" smtClean="0"/>
            </a:br>
            <a:r>
              <a:rPr lang="es-ES" b="1" dirty="0" smtClean="0"/>
              <a:t>]]&gt;</a:t>
            </a:r>
            <a:br>
              <a:rPr lang="es-ES" b="1" dirty="0" smtClean="0"/>
            </a:br>
            <a:r>
              <a:rPr lang="es-ES" b="1" dirty="0" smtClean="0"/>
              <a:t>&lt;/script&gt;</a:t>
            </a:r>
            <a:endParaRPr lang="es-ES" b="1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28750" y="285750"/>
            <a:ext cx="7407275" cy="1471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DOCTYPE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28688" y="1643063"/>
            <a:ext cx="8215312" cy="3079750"/>
          </a:xfrm>
        </p:spPr>
        <p:txBody>
          <a:bodyPr>
            <a:normAutofit lnSpcReduction="10000"/>
          </a:bodyPr>
          <a:lstStyle/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AR" kern="0" dirty="0" smtClean="0">
                <a:latin typeface="Verdana" pitchFamily="34" charset="0"/>
              </a:rPr>
              <a:t>El estándar XHTML deriva de XML, por lo que comparte con el muchas de sus normas y sintaxis.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AR" kern="0" dirty="0" smtClean="0">
              <a:latin typeface="Verdana" pitchFamily="34" charset="0"/>
            </a:endParaRP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AR" kern="0" dirty="0" smtClean="0">
                <a:latin typeface="Verdana" pitchFamily="34" charset="0"/>
              </a:rPr>
              <a:t>Uno de los conceptos fundamentales de XML es la utilización del </a:t>
            </a:r>
            <a:r>
              <a:rPr lang="es-AR" b="1" kern="0" dirty="0" smtClean="0">
                <a:latin typeface="Verdana" pitchFamily="34" charset="0"/>
              </a:rPr>
              <a:t>DTD</a:t>
            </a:r>
            <a:r>
              <a:rPr lang="es-AR" kern="0" dirty="0" smtClean="0">
                <a:latin typeface="Verdana" pitchFamily="34" charset="0"/>
              </a:rPr>
              <a:t> o </a:t>
            </a:r>
            <a:r>
              <a:rPr lang="es-AR" b="1" kern="0" dirty="0" err="1" smtClean="0">
                <a:latin typeface="Verdana" pitchFamily="34" charset="0"/>
              </a:rPr>
              <a:t>Document</a:t>
            </a:r>
            <a:r>
              <a:rPr lang="es-AR" b="1" kern="0" dirty="0" smtClean="0">
                <a:latin typeface="Verdana" pitchFamily="34" charset="0"/>
              </a:rPr>
              <a:t> </a:t>
            </a:r>
            <a:r>
              <a:rPr lang="es-AR" b="1" kern="0" dirty="0" err="1" smtClean="0">
                <a:latin typeface="Verdana" pitchFamily="34" charset="0"/>
              </a:rPr>
              <a:t>Type</a:t>
            </a:r>
            <a:r>
              <a:rPr lang="es-AR" b="1" kern="0" dirty="0" smtClean="0">
                <a:latin typeface="Verdana" pitchFamily="34" charset="0"/>
              </a:rPr>
              <a:t> </a:t>
            </a:r>
            <a:r>
              <a:rPr lang="es-AR" b="1" kern="0" dirty="0" err="1" smtClean="0">
                <a:latin typeface="Verdana" pitchFamily="34" charset="0"/>
              </a:rPr>
              <a:t>Definition</a:t>
            </a:r>
            <a:r>
              <a:rPr lang="es-AR" kern="0" dirty="0" smtClean="0">
                <a:latin typeface="Verdana" pitchFamily="34" charset="0"/>
              </a:rPr>
              <a:t> ("Definición del Tipo de Documento").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AR" kern="0" dirty="0" smtClean="0">
              <a:latin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AR" kern="0" dirty="0" smtClean="0">
              <a:latin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n-US" u="sng" kern="0" dirty="0" smtClean="0">
              <a:solidFill>
                <a:srgbClr val="0070C0"/>
              </a:solidFill>
              <a:latin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43000" y="4826000"/>
            <a:ext cx="4143375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s-AR" kern="0" dirty="0">
                <a:latin typeface="Verdana" pitchFamily="34" charset="0"/>
              </a:rPr>
              <a:t>	</a:t>
            </a:r>
            <a:r>
              <a:rPr lang="es-AR" b="1" kern="0" dirty="0">
                <a:latin typeface="Verdana" pitchFamily="34" charset="0"/>
              </a:rPr>
              <a:t>Conjunto de normas, obligaciones y restricciones que se deben seguir al crear un documento de un determinado tipo, se recogen en su correspondiente DTD</a:t>
            </a:r>
            <a:r>
              <a:rPr lang="es-AR" kern="0" dirty="0">
                <a:latin typeface="Verdana" pitchFamily="34" charset="0"/>
              </a:rPr>
              <a:t>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929313" y="4826000"/>
            <a:ext cx="2786062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AR" b="1" kern="0" dirty="0">
                <a:latin typeface="Verdana" pitchFamily="34" charset="0"/>
              </a:rPr>
              <a:t>Es el único elemento que se incluye fuera, e inclusive antes, de la etiqueta &lt;</a:t>
            </a:r>
            <a:r>
              <a:rPr lang="es-AR" b="1" kern="0" dirty="0" err="1">
                <a:latin typeface="Verdana" pitchFamily="34" charset="0"/>
              </a:rPr>
              <a:t>html</a:t>
            </a:r>
            <a:r>
              <a:rPr lang="es-AR" b="1" kern="0" dirty="0">
                <a:latin typeface="Verdana" pitchFamily="34" charset="0"/>
              </a:rPr>
              <a:t>&gt; de la página</a:t>
            </a:r>
            <a:endParaRPr lang="es-AR" b="1" u="sng" kern="0" dirty="0">
              <a:solidFill>
                <a:srgbClr val="0070C0"/>
              </a:solidFill>
              <a:latin typeface="Verdana" pitchFamily="34" charset="0"/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12" name="11 Flecha abajo"/>
          <p:cNvSpPr/>
          <p:nvPr/>
        </p:nvSpPr>
        <p:spPr>
          <a:xfrm>
            <a:off x="6858000" y="4286250"/>
            <a:ext cx="857250" cy="5715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4" name="13 Flecha abajo"/>
          <p:cNvSpPr/>
          <p:nvPr/>
        </p:nvSpPr>
        <p:spPr>
          <a:xfrm>
            <a:off x="2643188" y="4286250"/>
            <a:ext cx="857250" cy="5715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DOCTYPE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1571604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571625" y="1857375"/>
            <a:ext cx="66436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dirty="0">
                <a:latin typeface="+mj-lt"/>
              </a:rPr>
              <a:t>Indica al navegador qué contiene el archivo que está abriendo, de acuerdo a la versión que usemos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XHTML 1.0 Estricto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1563" y="2000250"/>
            <a:ext cx="8072437" cy="3857625"/>
          </a:xfrm>
        </p:spPr>
        <p:txBody>
          <a:bodyPr>
            <a:normAutofit fontScale="92500" lnSpcReduction="10000"/>
          </a:bodyPr>
          <a:lstStyle/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AR" kern="0" dirty="0" smtClean="0">
                <a:latin typeface="Verdana" pitchFamily="34" charset="0"/>
              </a:rPr>
              <a:t>Se trata de la variante con las normas más estrictas y las restricciones más severas. Las páginas web no pueden utilizar atributos relacionados con el aspecto de los contenidos, por lo que requiere una separación total de código HTML y estilos CSS.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AR" kern="0" dirty="0" smtClean="0">
              <a:latin typeface="Verdana" pitchFamily="34" charset="0"/>
            </a:endParaRP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AR" sz="2200" b="1" kern="0" dirty="0" smtClean="0">
                <a:latin typeface="Verdana" pitchFamily="34" charset="0"/>
              </a:rPr>
              <a:t>Reglas Adicionales a las Generales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AR" sz="2200" kern="0" dirty="0" smtClean="0">
                <a:latin typeface="Verdana" pitchFamily="34" charset="0"/>
              </a:rPr>
              <a:t>El texto no debe ser insertado directamente en el cuerpo (dentro de la etiqueta </a:t>
            </a:r>
            <a:r>
              <a:rPr lang="es-AR" sz="2200" kern="0" dirty="0" err="1" smtClean="0">
                <a:latin typeface="Verdana" pitchFamily="34" charset="0"/>
              </a:rPr>
              <a:t>body</a:t>
            </a:r>
            <a:r>
              <a:rPr lang="es-AR" sz="2200" kern="0" dirty="0" smtClean="0">
                <a:latin typeface="Verdana" pitchFamily="34" charset="0"/>
              </a:rPr>
              <a:t>). 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AR" sz="2200" kern="0" dirty="0" smtClean="0">
                <a:latin typeface="Verdana" pitchFamily="34" charset="0"/>
              </a:rPr>
              <a:t>Debe utilizar al menos una etiqueta “</a:t>
            </a:r>
            <a:r>
              <a:rPr lang="es-AR" sz="2200" kern="0" dirty="0" err="1" smtClean="0">
                <a:latin typeface="Verdana" pitchFamily="34" charset="0"/>
              </a:rPr>
              <a:t>span</a:t>
            </a:r>
            <a:r>
              <a:rPr lang="es-AR" sz="2200" kern="0" dirty="0" smtClean="0">
                <a:latin typeface="Verdana" pitchFamily="34" charset="0"/>
              </a:rPr>
              <a:t>”.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485" name="TextBox 7"/>
          <p:cNvSpPr txBox="1">
            <a:spLocks noChangeArrowheads="1"/>
          </p:cNvSpPr>
          <p:nvPr/>
        </p:nvSpPr>
        <p:spPr bwMode="auto">
          <a:xfrm>
            <a:off x="500063" y="6072188"/>
            <a:ext cx="864393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b="1">
                <a:latin typeface="Verdana" pitchFamily="34" charset="0"/>
              </a:rPr>
              <a:t>&lt;!DOCTYPE html PUBLIC "-//W3C//DTD XHTML 1.0 Strict</a:t>
            </a:r>
          </a:p>
          <a:p>
            <a:pPr eaLnBrk="1" hangingPunct="1"/>
            <a:r>
              <a:rPr lang="es-AR" b="1">
                <a:latin typeface="Verdana" pitchFamily="34" charset="0"/>
              </a:rPr>
              <a:t>//EN"</a:t>
            </a:r>
            <a:r>
              <a:rPr lang="es-AR" b="1">
                <a:latin typeface="Verdana" pitchFamily="34" charset="0"/>
                <a:hlinkClick r:id="rId2"/>
              </a:rPr>
              <a:t>http://www.w3.org/TR/xhtml1/DTD/xhtml1-strict.dtd</a:t>
            </a:r>
            <a:r>
              <a:rPr lang="es-AR" b="1">
                <a:latin typeface="Verdana" pitchFamily="34" charset="0"/>
              </a:rPr>
              <a:t>" &gt;</a:t>
            </a:r>
            <a:endParaRPr lang="es-AR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XHTML 1.0 Transitorio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5008562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s-ES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214438" y="2143125"/>
            <a:ext cx="750093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s-AR" sz="2400" kern="0" dirty="0">
                <a:latin typeface="Verdana" pitchFamily="34" charset="0"/>
              </a:rPr>
              <a:t>Permite el uso de algunos atributos HTML relacionados con el aspecto de los elementos.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0063" y="4929188"/>
            <a:ext cx="8643937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b="1">
                <a:latin typeface="Verdana" pitchFamily="34" charset="0"/>
              </a:rPr>
              <a:t>&lt;!DOCTYPE html PUBLIC "-//W3C//DTD XHTML 1.0 Transitional</a:t>
            </a:r>
          </a:p>
          <a:p>
            <a:pPr algn="ctr" eaLnBrk="1" hangingPunct="1"/>
            <a:r>
              <a:rPr lang="es-AR" b="1">
                <a:latin typeface="Verdana" pitchFamily="34" charset="0"/>
              </a:rPr>
              <a:t>//EN" "http://www.w3.org/TR/xhtml1/DTD/xhtml1-transitional.dtd"&gt;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XHTML 1.0 </a:t>
            </a:r>
            <a:r>
              <a:rPr lang="es-ES" dirty="0" err="1" smtClean="0">
                <a:solidFill>
                  <a:schemeClr val="tx2">
                    <a:satMod val="130000"/>
                  </a:schemeClr>
                </a:solidFill>
              </a:rPr>
              <a:t>Frameset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5008562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s-ES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00125" y="2357438"/>
            <a:ext cx="7286625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s-AR" sz="2400" kern="0" dirty="0">
                <a:latin typeface="Verdana" pitchFamily="34" charset="0"/>
              </a:rPr>
              <a:t>	La utilizan las páginas que están formadas por </a:t>
            </a:r>
            <a:r>
              <a:rPr lang="es-AR" sz="2400" kern="0" dirty="0" err="1">
                <a:latin typeface="Verdana" pitchFamily="34" charset="0"/>
              </a:rPr>
              <a:t>frames</a:t>
            </a:r>
            <a:r>
              <a:rPr lang="es-AR" sz="2400" kern="0" dirty="0">
                <a:latin typeface="Verdana" pitchFamily="34" charset="0"/>
              </a:rPr>
              <a:t> (práctica completamente desaconsejada, utilizada por los sitios web obsoletos).</a:t>
            </a:r>
          </a:p>
        </p:txBody>
      </p:sp>
      <p:sp>
        <p:nvSpPr>
          <p:cNvPr id="22534" name="TextBox 7"/>
          <p:cNvSpPr txBox="1">
            <a:spLocks noChangeArrowheads="1"/>
          </p:cNvSpPr>
          <p:nvPr/>
        </p:nvSpPr>
        <p:spPr bwMode="auto">
          <a:xfrm>
            <a:off x="361950" y="5230813"/>
            <a:ext cx="878205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AR" b="1">
                <a:latin typeface="Verdana" pitchFamily="34" charset="0"/>
              </a:rPr>
              <a:t>&lt;!DOCTYPE html PUBLIC "-//W3C//DTD XHTML 1.0 Frameset</a:t>
            </a:r>
          </a:p>
          <a:p>
            <a:pPr algn="ctr" eaLnBrk="1" hangingPunct="1"/>
            <a:r>
              <a:rPr lang="es-AR" b="1">
                <a:latin typeface="Verdana" pitchFamily="34" charset="0"/>
              </a:rPr>
              <a:t>//EN" "http://www.w3.org/TR/xhtml1/DTD/xhtml1-frameset.dtd"&gt;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 smtClean="0">
                <a:solidFill>
                  <a:schemeClr val="tx2">
                    <a:satMod val="130000"/>
                  </a:schemeClr>
                </a:solidFill>
              </a:rPr>
              <a:t>Tips</a:t>
            </a: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 de código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1563" y="1849438"/>
            <a:ext cx="7767637" cy="5008562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8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DOCTYPE </a:t>
            </a:r>
            <a:r>
              <a:rPr lang="es-AR" sz="2800" i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(escribir antes de la etiqueta de apertura </a:t>
            </a:r>
            <a:r>
              <a:rPr lang="es-AR" sz="2800" i="1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html</a:t>
            </a:r>
            <a:r>
              <a:rPr lang="es-AR" sz="2800" i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s-AR" sz="2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8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</a:t>
            </a:r>
            <a:r>
              <a:rPr lang="es-AR" sz="2800" b="1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html</a:t>
            </a:r>
            <a:r>
              <a:rPr lang="es-AR" sz="28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PUBLIC "-//W3C//DTD XHTML 1.0 </a:t>
            </a:r>
            <a:r>
              <a:rPr lang="es-AR" sz="2800" b="1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Strict</a:t>
            </a:r>
            <a:r>
              <a:rPr lang="es-AR" sz="28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//EN" "http://www.w3.org/TR/xhtml1/DTD/xhtml1-strict.dtd"&gt;</a:t>
            </a:r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 smtClean="0">
                <a:solidFill>
                  <a:schemeClr val="tx2">
                    <a:satMod val="130000"/>
                  </a:schemeClr>
                </a:solidFill>
              </a:rPr>
              <a:t>Tips</a:t>
            </a: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 de código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5008562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Especificaciones en 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html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s-AR" sz="28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elemento  raíz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previas a la cabecera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s-AR" sz="2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s-AR" sz="2400" b="1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html</a:t>
            </a:r>
            <a:r>
              <a:rPr lang="es-AR" sz="2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400" b="1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xmlns</a:t>
            </a:r>
            <a:r>
              <a:rPr lang="es-AR" sz="2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="http://www.w3.org/1999/xhtml" </a:t>
            </a:r>
            <a:r>
              <a:rPr lang="es-AR" sz="2400" b="1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s-AR" sz="2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="es" </a:t>
            </a:r>
            <a:r>
              <a:rPr lang="es-AR" sz="2400" b="1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xml:lang</a:t>
            </a:r>
            <a:r>
              <a:rPr lang="es-AR" sz="2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="es"&gt;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s-ES" b="1" dirty="0" smtClean="0"/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 smtClean="0">
                <a:solidFill>
                  <a:schemeClr val="tx2">
                    <a:satMod val="130000"/>
                  </a:schemeClr>
                </a:solidFill>
              </a:rPr>
              <a:t>Tips</a:t>
            </a: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 de código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313" y="1849438"/>
            <a:ext cx="7407275" cy="5008562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dirty="0" smtClean="0"/>
              <a:t>Y en la cabecera… se define el formato en el que se guardan los caracteres en el archivo.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dirty="0" smtClean="0"/>
              <a:t>La codificación estándar utilizada en XHTML es la </a:t>
            </a:r>
            <a:r>
              <a:rPr lang="es-ES" b="1" dirty="0" smtClean="0"/>
              <a:t>Unicode (utf-8)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b="1" dirty="0" smtClean="0"/>
              <a:t>&lt;head&gt;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b="1" dirty="0" smtClean="0"/>
              <a:t>	&lt;meta http-</a:t>
            </a:r>
            <a:r>
              <a:rPr lang="es-ES" b="1" dirty="0" err="1" smtClean="0"/>
              <a:t>equiv</a:t>
            </a:r>
            <a:r>
              <a:rPr lang="es-ES" b="1" dirty="0" smtClean="0"/>
              <a:t>="Content-</a:t>
            </a:r>
            <a:r>
              <a:rPr lang="es-ES" b="1" dirty="0" err="1" smtClean="0"/>
              <a:t>Type</a:t>
            </a:r>
            <a:r>
              <a:rPr lang="es-ES" b="1" dirty="0" smtClean="0"/>
              <a:t>" </a:t>
            </a:r>
            <a:r>
              <a:rPr lang="es-ES" b="1" dirty="0" err="1" smtClean="0"/>
              <a:t>content</a:t>
            </a:r>
            <a:r>
              <a:rPr lang="es-ES" b="1" dirty="0" smtClean="0"/>
              <a:t>="</a:t>
            </a:r>
            <a:r>
              <a:rPr lang="es-ES" b="1" dirty="0" err="1" smtClean="0"/>
              <a:t>text</a:t>
            </a:r>
            <a:r>
              <a:rPr lang="es-ES" b="1" dirty="0" smtClean="0"/>
              <a:t>/</a:t>
            </a:r>
            <a:r>
              <a:rPr lang="es-ES" b="1" dirty="0" err="1" smtClean="0"/>
              <a:t>html</a:t>
            </a:r>
            <a:r>
              <a:rPr lang="es-ES" b="1" dirty="0" smtClean="0"/>
              <a:t>; </a:t>
            </a:r>
            <a:r>
              <a:rPr lang="es-ES" b="1" dirty="0" err="1" smtClean="0"/>
              <a:t>charset</a:t>
            </a:r>
            <a:r>
              <a:rPr lang="es-ES" b="1" dirty="0" smtClean="0"/>
              <a:t>=</a:t>
            </a:r>
            <a:r>
              <a:rPr lang="es-ES" dirty="0" smtClean="0"/>
              <a:t> </a:t>
            </a:r>
            <a:r>
              <a:rPr lang="es-ES" b="1" dirty="0" smtClean="0"/>
              <a:t>utf-8 " /&gt;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b="1" dirty="0" smtClean="0"/>
              <a:t>	&lt;</a:t>
            </a:r>
            <a:r>
              <a:rPr lang="es-ES" b="1" dirty="0" err="1" smtClean="0"/>
              <a:t>title</a:t>
            </a:r>
            <a:r>
              <a:rPr lang="es-ES" b="1" dirty="0" smtClean="0"/>
              <a:t>&gt; Mi WEB &lt;/</a:t>
            </a:r>
            <a:r>
              <a:rPr lang="es-ES" b="1" dirty="0" err="1" smtClean="0"/>
              <a:t>title</a:t>
            </a:r>
            <a:r>
              <a:rPr lang="es-ES" b="1" dirty="0" smtClean="0"/>
              <a:t>&gt;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b="1" dirty="0" smtClean="0"/>
              <a:t>&lt;/head&gt;</a:t>
            </a:r>
            <a:endParaRPr lang="es-ES" b="1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5857875" y="5500688"/>
            <a:ext cx="2786063" cy="8572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606" name="5 CuadroTexto"/>
          <p:cNvSpPr txBox="1">
            <a:spLocks noChangeArrowheads="1"/>
          </p:cNvSpPr>
          <p:nvPr/>
        </p:nvSpPr>
        <p:spPr bwMode="auto">
          <a:xfrm>
            <a:off x="6143625" y="5715000"/>
            <a:ext cx="2500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/>
              <a:t>Juego de caracteres</a:t>
            </a:r>
          </a:p>
        </p:txBody>
      </p:sp>
      <p:sp>
        <p:nvSpPr>
          <p:cNvPr id="7" name="6 Flecha derecha"/>
          <p:cNvSpPr/>
          <p:nvPr/>
        </p:nvSpPr>
        <p:spPr>
          <a:xfrm rot="2376626">
            <a:off x="5595938" y="4841875"/>
            <a:ext cx="928687" cy="85725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 smtClean="0">
                <a:solidFill>
                  <a:schemeClr val="tx2">
                    <a:satMod val="130000"/>
                  </a:schemeClr>
                </a:solidFill>
              </a:rPr>
              <a:t>Tips</a:t>
            </a: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 de código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313" y="1849438"/>
            <a:ext cx="7407275" cy="5008562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dirty="0" smtClean="0"/>
              <a:t>Y en la cabecera… se define el formato en el que se guardan los caracteres en el archivo.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dirty="0" smtClean="0"/>
              <a:t>En Windows el juego de caracteres por defecto que se utiliza es el </a:t>
            </a:r>
            <a:r>
              <a:rPr lang="es-ES" b="1" dirty="0" smtClean="0"/>
              <a:t>Latin-1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b="1" dirty="0" smtClean="0"/>
              <a:t>&lt;head&gt;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b="1" dirty="0" smtClean="0"/>
              <a:t>	&lt;meta http-</a:t>
            </a:r>
            <a:r>
              <a:rPr lang="es-ES" b="1" dirty="0" err="1" smtClean="0"/>
              <a:t>equiv</a:t>
            </a:r>
            <a:r>
              <a:rPr lang="es-ES" b="1" dirty="0" smtClean="0"/>
              <a:t>="Content-</a:t>
            </a:r>
            <a:r>
              <a:rPr lang="es-ES" b="1" dirty="0" err="1" smtClean="0"/>
              <a:t>Type</a:t>
            </a:r>
            <a:r>
              <a:rPr lang="es-ES" b="1" dirty="0" smtClean="0"/>
              <a:t>" </a:t>
            </a:r>
            <a:r>
              <a:rPr lang="es-ES" b="1" dirty="0" err="1" smtClean="0"/>
              <a:t>content</a:t>
            </a:r>
            <a:r>
              <a:rPr lang="es-ES" b="1" dirty="0" smtClean="0"/>
              <a:t>="</a:t>
            </a:r>
            <a:r>
              <a:rPr lang="es-ES" b="1" dirty="0" err="1" smtClean="0"/>
              <a:t>text</a:t>
            </a:r>
            <a:r>
              <a:rPr lang="es-ES" b="1" dirty="0" smtClean="0"/>
              <a:t>/</a:t>
            </a:r>
            <a:r>
              <a:rPr lang="es-ES" b="1" dirty="0" err="1" smtClean="0"/>
              <a:t>html</a:t>
            </a:r>
            <a:r>
              <a:rPr lang="es-ES" b="1" dirty="0" smtClean="0"/>
              <a:t>; </a:t>
            </a:r>
            <a:r>
              <a:rPr lang="es-ES" b="1" dirty="0" err="1" smtClean="0"/>
              <a:t>charset</a:t>
            </a:r>
            <a:r>
              <a:rPr lang="es-ES" b="1" dirty="0" smtClean="0"/>
              <a:t>=ISO-8859-1" /&gt;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b="1" dirty="0" smtClean="0"/>
              <a:t>	&lt;</a:t>
            </a:r>
            <a:r>
              <a:rPr lang="es-ES" b="1" dirty="0" err="1" smtClean="0"/>
              <a:t>title</a:t>
            </a:r>
            <a:r>
              <a:rPr lang="es-ES" b="1" dirty="0" smtClean="0"/>
              <a:t>&gt; Mi WEB &lt;/</a:t>
            </a:r>
            <a:r>
              <a:rPr lang="es-ES" b="1" dirty="0" err="1" smtClean="0"/>
              <a:t>title</a:t>
            </a:r>
            <a:r>
              <a:rPr lang="es-ES" b="1" dirty="0" smtClean="0"/>
              <a:t>&gt;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b="1" dirty="0" smtClean="0"/>
              <a:t>&lt;/head&gt;</a:t>
            </a:r>
            <a:endParaRPr lang="es-ES" b="1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5857875" y="5500688"/>
            <a:ext cx="2786063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6630" name="5 CuadroTexto"/>
          <p:cNvSpPr txBox="1">
            <a:spLocks noChangeArrowheads="1"/>
          </p:cNvSpPr>
          <p:nvPr/>
        </p:nvSpPr>
        <p:spPr bwMode="auto">
          <a:xfrm>
            <a:off x="6000750" y="5715000"/>
            <a:ext cx="2500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b="1"/>
              <a:t>Juego de caracteres para Windows</a:t>
            </a:r>
          </a:p>
        </p:txBody>
      </p:sp>
      <p:sp>
        <p:nvSpPr>
          <p:cNvPr id="7" name="6 Flecha derecha"/>
          <p:cNvSpPr/>
          <p:nvPr/>
        </p:nvSpPr>
        <p:spPr>
          <a:xfrm rot="2376626">
            <a:off x="5595938" y="4841875"/>
            <a:ext cx="928687" cy="85725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071563" y="1643063"/>
            <a:ext cx="807243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4000" b="1">
                <a:latin typeface="Verdana" pitchFamily="34" charset="0"/>
              </a:rPr>
              <a:t>XHTML</a:t>
            </a:r>
            <a:r>
              <a:rPr lang="en-US" sz="4000">
                <a:latin typeface="Verdana" pitchFamily="34" charset="0"/>
              </a:rPr>
              <a:t>: e</a:t>
            </a:r>
            <a:r>
              <a:rPr lang="en-US" sz="4000" b="1">
                <a:latin typeface="Verdana" pitchFamily="34" charset="0"/>
              </a:rPr>
              <a:t>X</a:t>
            </a:r>
            <a:r>
              <a:rPr lang="en-US" sz="4000">
                <a:latin typeface="Verdana" pitchFamily="34" charset="0"/>
              </a:rPr>
              <a:t>tensible 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4000" b="1">
                <a:latin typeface="Verdana" pitchFamily="34" charset="0"/>
              </a:rPr>
              <a:t>H</a:t>
            </a:r>
            <a:r>
              <a:rPr lang="en-US" sz="4000">
                <a:latin typeface="Verdana" pitchFamily="34" charset="0"/>
              </a:rPr>
              <a:t>yper</a:t>
            </a:r>
            <a:r>
              <a:rPr lang="en-US" sz="4000" b="1">
                <a:latin typeface="Verdana" pitchFamily="34" charset="0"/>
              </a:rPr>
              <a:t>T</a:t>
            </a:r>
            <a:r>
              <a:rPr lang="en-US" sz="4000">
                <a:latin typeface="Verdana" pitchFamily="34" charset="0"/>
              </a:rPr>
              <a:t>ext </a:t>
            </a:r>
            <a:r>
              <a:rPr lang="en-US" sz="4000" b="1">
                <a:latin typeface="Verdana" pitchFamily="34" charset="0"/>
              </a:rPr>
              <a:t>M</a:t>
            </a:r>
            <a:r>
              <a:rPr lang="en-US" sz="4000">
                <a:latin typeface="Verdana" pitchFamily="34" charset="0"/>
              </a:rPr>
              <a:t>arkup </a:t>
            </a:r>
            <a:r>
              <a:rPr lang="en-US" sz="4000" b="1">
                <a:latin typeface="Verdana" pitchFamily="34" charset="0"/>
              </a:rPr>
              <a:t>L</a:t>
            </a:r>
            <a:r>
              <a:rPr lang="en-US" sz="4000">
                <a:latin typeface="Verdana" pitchFamily="34" charset="0"/>
              </a:rPr>
              <a:t>anguage</a:t>
            </a:r>
          </a:p>
          <a:p>
            <a:pPr algn="ctr" eaLnBrk="1" hangingPunct="1">
              <a:lnSpc>
                <a:spcPct val="80000"/>
              </a:lnSpc>
            </a:pPr>
            <a:endParaRPr lang="en-US" sz="400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60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s-AR" sz="2800">
                <a:latin typeface="Verdana" pitchFamily="34" charset="0"/>
              </a:rPr>
              <a:t>Creado por la </a:t>
            </a:r>
            <a:r>
              <a:rPr lang="es-AR" sz="2800" b="1">
                <a:latin typeface="Verdana" pitchFamily="34" charset="0"/>
              </a:rPr>
              <a:t>World Wide Web Consortium</a:t>
            </a:r>
            <a:r>
              <a:rPr lang="es-AR" sz="2800">
                <a:latin typeface="Verdana" pitchFamily="34" charset="0"/>
              </a:rPr>
              <a:t> (W3C) para usar en la Web Semántica</a:t>
            </a:r>
          </a:p>
          <a:p>
            <a:pPr eaLnBrk="1" hangingPunct="1">
              <a:lnSpc>
                <a:spcPct val="80000"/>
              </a:lnSpc>
            </a:pPr>
            <a:endParaRPr lang="es-AR" sz="280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s-AR" sz="2800">
                <a:latin typeface="Verdana" pitchFamily="34" charset="0"/>
              </a:rPr>
              <a:t> </a:t>
            </a:r>
            <a:r>
              <a:rPr lang="es-AR" sz="2800" b="1">
                <a:latin typeface="Verdana" pitchFamily="34" charset="0"/>
              </a:rPr>
              <a:t>Versión estricta</a:t>
            </a:r>
            <a:r>
              <a:rPr lang="es-AR" sz="2800">
                <a:latin typeface="Verdana" pitchFamily="34" charset="0"/>
              </a:rPr>
              <a:t>, que pueda extenderse al uso de múltiples dispositivos y superar las limitaciones de HTML</a:t>
            </a:r>
          </a:p>
          <a:p>
            <a:pPr eaLnBrk="1" hangingPunct="1">
              <a:lnSpc>
                <a:spcPct val="80000"/>
              </a:lnSpc>
            </a:pPr>
            <a:endParaRPr lang="es-AR" sz="160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60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60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AR" sz="1600" b="1" u="sng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AR" sz="1600" b="1" u="sng">
              <a:latin typeface="Verdana" pitchFamily="34" charset="0"/>
            </a:endParaRPr>
          </a:p>
        </p:txBody>
      </p:sp>
      <p:sp>
        <p:nvSpPr>
          <p:cNvPr id="7" name="4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92551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 dirty="0" smtClean="0">
                <a:solidFill>
                  <a:schemeClr val="tx2">
                    <a:satMod val="130000"/>
                  </a:schemeClr>
                </a:solidFill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Plantilla básica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5008562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2800" b="1" dirty="0" smtClean="0"/>
              <a:t>&lt;!DOCTYPE </a:t>
            </a:r>
            <a:r>
              <a:rPr lang="es-ES" sz="2800" b="1" dirty="0" err="1" smtClean="0"/>
              <a:t>html</a:t>
            </a:r>
            <a:r>
              <a:rPr lang="es-ES" sz="2800" b="1" dirty="0" smtClean="0"/>
              <a:t> PUBLIC "-//W3C//DTD XHTML 1.0 </a:t>
            </a:r>
            <a:r>
              <a:rPr lang="es-ES" sz="2800" b="1" dirty="0" err="1" smtClean="0"/>
              <a:t>Strict</a:t>
            </a:r>
            <a:r>
              <a:rPr lang="es-ES" sz="2800" b="1" dirty="0" smtClean="0"/>
              <a:t>//EN"</a:t>
            </a:r>
            <a:br>
              <a:rPr lang="es-ES" sz="2800" b="1" dirty="0" smtClean="0"/>
            </a:br>
            <a:r>
              <a:rPr lang="es-ES" sz="2800" b="1" dirty="0" smtClean="0"/>
              <a:t>"http://www.w3c.org/TR/xhtml1/DTD/xhtml1-strict.dtd"&gt;</a:t>
            </a:r>
            <a:br>
              <a:rPr lang="es-ES" sz="2800" b="1" dirty="0" smtClean="0"/>
            </a:br>
            <a:r>
              <a:rPr lang="es-ES" sz="2800" b="1" dirty="0" smtClean="0"/>
              <a:t/>
            </a:r>
            <a:br>
              <a:rPr lang="es-ES" sz="2800" b="1" dirty="0" smtClean="0"/>
            </a:br>
            <a:r>
              <a:rPr lang="es-ES" sz="2800" b="1" dirty="0" smtClean="0"/>
              <a:t>&lt;</a:t>
            </a:r>
            <a:r>
              <a:rPr lang="es-ES" sz="2800" b="1" dirty="0" err="1" smtClean="0"/>
              <a:t>html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xmlns</a:t>
            </a:r>
            <a:r>
              <a:rPr lang="es-ES" sz="2800" b="1" dirty="0" smtClean="0"/>
              <a:t>="http://www.w3.org/1999/xhtml" </a:t>
            </a:r>
            <a:r>
              <a:rPr lang="es-ES" sz="2800" b="1" dirty="0" err="1" smtClean="0"/>
              <a:t>xml:lang</a:t>
            </a:r>
            <a:r>
              <a:rPr lang="es-ES" sz="2800" b="1" dirty="0" smtClean="0"/>
              <a:t>="en" </a:t>
            </a:r>
            <a:r>
              <a:rPr lang="es-ES" sz="2800" b="1" dirty="0" err="1" smtClean="0"/>
              <a:t>lang</a:t>
            </a:r>
            <a:r>
              <a:rPr lang="es-ES" sz="2800" b="1" dirty="0" smtClean="0"/>
              <a:t>="en"&gt;</a:t>
            </a:r>
            <a:endParaRPr lang="es-ES" sz="2800" b="1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Plantilla básica (continuación)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5008562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3200" b="1" dirty="0" smtClean="0"/>
              <a:t>&lt;head&gt;</a:t>
            </a:r>
            <a:br>
              <a:rPr lang="es-ES" sz="3200" b="1" dirty="0" smtClean="0"/>
            </a:br>
            <a:r>
              <a:rPr lang="es-ES" sz="3200" b="1" dirty="0" smtClean="0"/>
              <a:t/>
            </a:r>
            <a:br>
              <a:rPr lang="es-ES" sz="3200" b="1" dirty="0" smtClean="0"/>
            </a:br>
            <a:r>
              <a:rPr lang="es-ES" sz="3200" b="1" dirty="0" smtClean="0"/>
              <a:t>&lt;meta http-</a:t>
            </a:r>
            <a:r>
              <a:rPr lang="es-ES" sz="3200" b="1" dirty="0" err="1" smtClean="0"/>
              <a:t>equiv</a:t>
            </a:r>
            <a:r>
              <a:rPr lang="es-ES" sz="3200" b="1" dirty="0" smtClean="0"/>
              <a:t>="Content-</a:t>
            </a:r>
            <a:r>
              <a:rPr lang="es-ES" sz="3200" b="1" dirty="0" err="1" smtClean="0"/>
              <a:t>Type</a:t>
            </a:r>
            <a:r>
              <a:rPr lang="es-ES" sz="3200" b="1" dirty="0" smtClean="0"/>
              <a:t>" </a:t>
            </a:r>
            <a:r>
              <a:rPr lang="es-ES" sz="3200" b="1" dirty="0" err="1" smtClean="0"/>
              <a:t>content</a:t>
            </a:r>
            <a:r>
              <a:rPr lang="es-ES" sz="3200" b="1" dirty="0" smtClean="0"/>
              <a:t> ="</a:t>
            </a:r>
            <a:r>
              <a:rPr lang="es-ES" sz="3200" b="1" dirty="0" err="1" smtClean="0"/>
              <a:t>text</a:t>
            </a:r>
            <a:r>
              <a:rPr lang="es-ES" sz="3200" b="1" dirty="0" smtClean="0"/>
              <a:t>/</a:t>
            </a:r>
            <a:r>
              <a:rPr lang="es-ES" sz="3200" b="1" dirty="0" err="1" smtClean="0"/>
              <a:t>html</a:t>
            </a:r>
            <a:r>
              <a:rPr lang="es-ES" sz="3200" b="1" dirty="0" smtClean="0"/>
              <a:t>; </a:t>
            </a:r>
            <a:r>
              <a:rPr lang="es-ES" sz="3200" b="1" dirty="0" err="1" smtClean="0"/>
              <a:t>charset</a:t>
            </a:r>
            <a:r>
              <a:rPr lang="es-ES" sz="3200" b="1" dirty="0" smtClean="0"/>
              <a:t>=ISO-8859-1" /&gt;</a:t>
            </a:r>
            <a:br>
              <a:rPr lang="es-ES" sz="3200" b="1" dirty="0" smtClean="0"/>
            </a:br>
            <a:r>
              <a:rPr lang="es-ES" sz="3200" b="1" dirty="0" smtClean="0"/>
              <a:t/>
            </a:r>
            <a:br>
              <a:rPr lang="es-ES" sz="3200" b="1" dirty="0" smtClean="0"/>
            </a:br>
            <a:r>
              <a:rPr lang="es-ES" sz="3200" b="1" dirty="0" smtClean="0"/>
              <a:t>&lt;</a:t>
            </a:r>
            <a:r>
              <a:rPr lang="es-ES" sz="3200" b="1" dirty="0" err="1" smtClean="0"/>
              <a:t>title</a:t>
            </a:r>
            <a:r>
              <a:rPr lang="es-ES" sz="3200" b="1" dirty="0" smtClean="0"/>
              <a:t>&gt;Título de la web&lt;/</a:t>
            </a:r>
            <a:r>
              <a:rPr lang="es-ES" sz="3200" b="1" dirty="0" err="1" smtClean="0"/>
              <a:t>title</a:t>
            </a:r>
            <a:r>
              <a:rPr lang="es-ES" sz="3200" b="1" dirty="0" smtClean="0"/>
              <a:t>&gt;</a:t>
            </a:r>
            <a:br>
              <a:rPr lang="es-ES" sz="3200" b="1" dirty="0" smtClean="0"/>
            </a:br>
            <a:r>
              <a:rPr lang="es-ES" sz="3200" b="1" dirty="0" smtClean="0"/>
              <a:t/>
            </a:r>
            <a:br>
              <a:rPr lang="es-ES" sz="3200" b="1" dirty="0" smtClean="0"/>
            </a:br>
            <a:r>
              <a:rPr lang="es-ES" sz="3200" b="1" dirty="0" smtClean="0"/>
              <a:t>&lt;/head&gt;</a:t>
            </a:r>
            <a:endParaRPr lang="es-ES" sz="3200" b="1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2">
                    <a:satMod val="130000"/>
                  </a:schemeClr>
                </a:solidFill>
              </a:rPr>
              <a:t>Plantilla básica (continuación)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5008562"/>
          </a:xfrm>
        </p:spPr>
        <p:txBody>
          <a:bodyPr>
            <a:normAutofit lnSpcReduction="10000"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s-ES" sz="3200" b="1" dirty="0" smtClean="0"/>
              <a:t>&lt;</a:t>
            </a:r>
            <a:r>
              <a:rPr lang="es-ES" sz="3200" b="1" dirty="0" err="1" smtClean="0"/>
              <a:t>body</a:t>
            </a:r>
            <a:r>
              <a:rPr lang="es-ES" sz="3200" b="1" dirty="0" smtClean="0"/>
              <a:t>&gt;</a:t>
            </a:r>
            <a:br>
              <a:rPr lang="es-ES" sz="3200" b="1" dirty="0" smtClean="0"/>
            </a:br>
            <a:r>
              <a:rPr lang="es-ES" sz="3200" b="1" dirty="0" smtClean="0"/>
              <a:t>    &lt;p&gt;Aquí va el contenido&lt;/p&gt;</a:t>
            </a:r>
            <a:br>
              <a:rPr lang="es-ES" sz="3200" b="1" dirty="0" smtClean="0"/>
            </a:br>
            <a:r>
              <a:rPr lang="es-ES" sz="3200" b="1" dirty="0" smtClean="0"/>
              <a:t>&lt;/</a:t>
            </a:r>
            <a:r>
              <a:rPr lang="es-ES" sz="3200" b="1" dirty="0" err="1" smtClean="0"/>
              <a:t>body</a:t>
            </a:r>
            <a:r>
              <a:rPr lang="es-ES" sz="3200" b="1" dirty="0" smtClean="0"/>
              <a:t>&gt;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3200" b="1" dirty="0" smtClean="0"/>
              <a:t>&lt;/</a:t>
            </a:r>
            <a:r>
              <a:rPr lang="es-ES" sz="3200" b="1" dirty="0" err="1" smtClean="0"/>
              <a:t>html</a:t>
            </a:r>
            <a:r>
              <a:rPr lang="es-ES" sz="3200" b="1" dirty="0" smtClean="0"/>
              <a:t>&gt;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ES" dirty="0" smtClean="0"/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ES" dirty="0" smtClean="0"/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ES" dirty="0" smtClean="0"/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ES" dirty="0" smtClean="0"/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ES" dirty="0" smtClean="0"/>
          </a:p>
          <a:p>
            <a:pPr marL="342900" indent="-342900" algn="r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ES" b="1" i="1" dirty="0" smtClean="0">
                <a:solidFill>
                  <a:schemeClr val="accent3">
                    <a:lumMod val="75000"/>
                  </a:schemeClr>
                </a:solidFill>
                <a:latin typeface="Bradley Hand ITC" pitchFamily="66" charset="0"/>
              </a:rPr>
              <a:t>Profesoras: Marcela Toba /Ana Carolina </a:t>
            </a:r>
            <a:r>
              <a:rPr lang="es-ES" b="1" i="1" dirty="0" err="1" smtClean="0">
                <a:solidFill>
                  <a:schemeClr val="accent3">
                    <a:lumMod val="75000"/>
                  </a:schemeClr>
                </a:solidFill>
                <a:latin typeface="Bradley Hand ITC" pitchFamily="66" charset="0"/>
              </a:rPr>
              <a:t>Ezeiza</a:t>
            </a:r>
            <a:r>
              <a:rPr lang="es-ES" b="1" i="1" dirty="0" smtClean="0">
                <a:solidFill>
                  <a:schemeClr val="accent3">
                    <a:lumMod val="75000"/>
                  </a:schemeClr>
                </a:solidFill>
                <a:latin typeface="Bradley Hand ITC" pitchFamily="66" charset="0"/>
              </a:rPr>
              <a:t> </a:t>
            </a:r>
            <a:r>
              <a:rPr lang="es-ES" b="1" i="1" dirty="0" err="1" smtClean="0">
                <a:solidFill>
                  <a:schemeClr val="accent3">
                    <a:lumMod val="75000"/>
                  </a:schemeClr>
                </a:solidFill>
                <a:latin typeface="Bradley Hand ITC" pitchFamily="66" charset="0"/>
              </a:rPr>
              <a:t>Pohl</a:t>
            </a:r>
            <a:endParaRPr lang="es-ES" b="1" i="1" dirty="0" smtClean="0">
              <a:solidFill>
                <a:schemeClr val="accent3">
                  <a:lumMod val="75000"/>
                </a:schemeClr>
              </a:solidFill>
              <a:latin typeface="Bradley Hand ITC" pitchFamily="66" charset="0"/>
            </a:endParaRPr>
          </a:p>
          <a:p>
            <a:pPr marL="342900" indent="-342900" algn="r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ES" b="1" i="1" dirty="0" smtClean="0">
                <a:solidFill>
                  <a:schemeClr val="accent3">
                    <a:lumMod val="75000"/>
                  </a:schemeClr>
                </a:solidFill>
                <a:latin typeface="Bradley Hand ITC" pitchFamily="66" charset="0"/>
              </a:rPr>
              <a:t>Febrero 2015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43313" y="1714500"/>
            <a:ext cx="1643062" cy="785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AR" dirty="0">
                <a:solidFill>
                  <a:schemeClr val="accent1">
                    <a:lumMod val="10000"/>
                  </a:schemeClr>
                </a:solidFill>
              </a:rPr>
              <a:t>SGML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8875" y="3214688"/>
            <a:ext cx="1643063" cy="785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AR" dirty="0">
                <a:solidFill>
                  <a:schemeClr val="accent1">
                    <a:lumMod val="10000"/>
                  </a:schemeClr>
                </a:solidFill>
              </a:rPr>
              <a:t>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7750" y="3214688"/>
            <a:ext cx="1643063" cy="785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AR" dirty="0">
                <a:solidFill>
                  <a:schemeClr val="accent1">
                    <a:lumMod val="10000"/>
                  </a:schemeClr>
                </a:solidFill>
              </a:rPr>
              <a:t>XML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7750" y="4857750"/>
            <a:ext cx="1643063" cy="7858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AR" dirty="0">
                <a:solidFill>
                  <a:schemeClr val="accent1">
                    <a:lumMod val="10000"/>
                  </a:schemeClr>
                </a:solidFill>
              </a:rPr>
              <a:t>XHTML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rot="5400000">
            <a:off x="3499644" y="2250282"/>
            <a:ext cx="714375" cy="1214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rot="16200000" flipH="1">
            <a:off x="4714875" y="2249488"/>
            <a:ext cx="714375" cy="12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rot="5400000">
            <a:off x="5250657" y="4429919"/>
            <a:ext cx="857250" cy="1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18"/>
          <p:cNvSpPr txBox="1">
            <a:spLocks noChangeArrowheads="1"/>
          </p:cNvSpPr>
          <p:nvPr/>
        </p:nvSpPr>
        <p:spPr bwMode="auto">
          <a:xfrm>
            <a:off x="5715000" y="1785938"/>
            <a:ext cx="2500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/>
              <a:t>Standard Generalized Markup Language</a:t>
            </a:r>
          </a:p>
        </p:txBody>
      </p:sp>
      <p:sp>
        <p:nvSpPr>
          <p:cNvPr id="10250" name="TextBox 19"/>
          <p:cNvSpPr txBox="1">
            <a:spLocks noChangeArrowheads="1"/>
          </p:cNvSpPr>
          <p:nvPr/>
        </p:nvSpPr>
        <p:spPr bwMode="auto">
          <a:xfrm>
            <a:off x="6643688" y="3286125"/>
            <a:ext cx="25003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/>
              <a:t>eXtensible Markup Language</a:t>
            </a:r>
          </a:p>
        </p:txBody>
      </p:sp>
      <p:sp>
        <p:nvSpPr>
          <p:cNvPr id="10251" name="TextBox 20"/>
          <p:cNvSpPr txBox="1">
            <a:spLocks noChangeArrowheads="1"/>
          </p:cNvSpPr>
          <p:nvPr/>
        </p:nvSpPr>
        <p:spPr bwMode="auto">
          <a:xfrm>
            <a:off x="6643688" y="4926013"/>
            <a:ext cx="2500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/>
              <a:t>eXtensible HyperText Markup Language</a:t>
            </a:r>
          </a:p>
        </p:txBody>
      </p:sp>
      <p:sp>
        <p:nvSpPr>
          <p:cNvPr id="10252" name="TextBox 21"/>
          <p:cNvSpPr txBox="1">
            <a:spLocks noChangeArrowheads="1"/>
          </p:cNvSpPr>
          <p:nvPr/>
        </p:nvSpPr>
        <p:spPr bwMode="auto">
          <a:xfrm>
            <a:off x="285750" y="3282950"/>
            <a:ext cx="2071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/>
              <a:t>HyperText Markup Language</a:t>
            </a:r>
          </a:p>
        </p:txBody>
      </p:sp>
      <p:sp>
        <p:nvSpPr>
          <p:cNvPr id="16" name="4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92551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 dirty="0" smtClean="0">
                <a:solidFill>
                  <a:schemeClr val="tx2">
                    <a:satMod val="130000"/>
                  </a:schemeClr>
                </a:solidFill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0" y="1268413"/>
            <a:ext cx="91440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/>
          </a:p>
          <a:p>
            <a:pPr eaLnBrk="1" hangingPunct="1">
              <a:spcBef>
                <a:spcPct val="50000"/>
              </a:spcBef>
            </a:pPr>
            <a:endParaRPr lang="es-ES"/>
          </a:p>
          <a:p>
            <a:pPr eaLnBrk="1" hangingPunct="1">
              <a:spcBef>
                <a:spcPct val="50000"/>
              </a:spcBef>
            </a:pPr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92551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 dirty="0" smtClean="0">
                <a:solidFill>
                  <a:schemeClr val="tx2">
                    <a:satMod val="130000"/>
                  </a:schemeClr>
                </a:solidFill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3000" y="1357313"/>
            <a:ext cx="7572375" cy="3786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Versiones</a:t>
            </a:r>
            <a:endParaRPr lang="en-US" sz="3600" b="1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Verdana" pitchFamily="34" charset="0"/>
              </a:rPr>
              <a:t>XHTML 1.0</a:t>
            </a:r>
            <a:r>
              <a:rPr lang="en-US" sz="2400" dirty="0">
                <a:latin typeface="Verdana" pitchFamily="34" charset="0"/>
              </a:rPr>
              <a:t>: Primer </a:t>
            </a:r>
            <a:r>
              <a:rPr lang="en-US" sz="2400" dirty="0" err="1">
                <a:latin typeface="Verdana" pitchFamily="34" charset="0"/>
              </a:rPr>
              <a:t>Estándar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Oficial</a:t>
            </a:r>
            <a:r>
              <a:rPr lang="en-US" sz="2400" dirty="0">
                <a:latin typeface="Verdana" pitchFamily="34" charset="0"/>
              </a:rPr>
              <a:t> (2000)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Verdana" pitchFamily="34" charset="0"/>
              </a:rPr>
              <a:t>XHTML 1.1</a:t>
            </a:r>
            <a:r>
              <a:rPr lang="en-US" sz="2400" dirty="0">
                <a:latin typeface="Verdana" pitchFamily="34" charset="0"/>
              </a:rPr>
              <a:t>: XMTL </a:t>
            </a:r>
            <a:r>
              <a:rPr lang="en-US" sz="2400" dirty="0" err="1">
                <a:latin typeface="Verdana" pitchFamily="34" charset="0"/>
              </a:rPr>
              <a:t>Basado</a:t>
            </a:r>
            <a:r>
              <a:rPr lang="en-US" sz="2400" dirty="0">
                <a:latin typeface="Verdana" pitchFamily="34" charset="0"/>
              </a:rPr>
              <a:t> en </a:t>
            </a:r>
            <a:r>
              <a:rPr lang="en-US" sz="2400" dirty="0" err="1">
                <a:latin typeface="Verdana" pitchFamily="34" charset="0"/>
              </a:rPr>
              <a:t>Módulos</a:t>
            </a:r>
            <a:r>
              <a:rPr lang="en-US" sz="2400" dirty="0">
                <a:latin typeface="Verdana" pitchFamily="34" charset="0"/>
              </a:rPr>
              <a:t> (2001)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Verdana" pitchFamily="34" charset="0"/>
              </a:rPr>
              <a:t>XHTML 1.1 </a:t>
            </a:r>
            <a:r>
              <a:rPr lang="en-US" sz="2400" dirty="0">
                <a:latin typeface="Verdana" pitchFamily="34" charset="0"/>
              </a:rPr>
              <a:t>Second Edition. </a:t>
            </a:r>
            <a:r>
              <a:rPr lang="en-US" sz="2400" dirty="0" err="1">
                <a:latin typeface="Verdana" pitchFamily="34" charset="0"/>
              </a:rPr>
              <a:t>Actualmente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Borrador</a:t>
            </a:r>
            <a:r>
              <a:rPr lang="en-US" sz="2400" dirty="0">
                <a:latin typeface="Verdan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hlinkClick r:id="rId2"/>
              </a:rPr>
              <a:t>http://www.w3.org/TR/xhtml11/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Verdana" pitchFamily="34" charset="0"/>
              </a:rPr>
              <a:t>XHTML 2.0</a:t>
            </a:r>
            <a:r>
              <a:rPr lang="en-US" sz="2400" dirty="0">
                <a:latin typeface="Verdana" pitchFamily="34" charset="0"/>
              </a:rPr>
              <a:t>: </a:t>
            </a:r>
            <a:r>
              <a:rPr lang="en-US" sz="2400" dirty="0" err="1">
                <a:latin typeface="Verdana" pitchFamily="34" charset="0"/>
              </a:rPr>
              <a:t>Actualmente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Borrador</a:t>
            </a:r>
            <a:endParaRPr lang="en-US" sz="2400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latin typeface="Verdana" pitchFamily="34" charset="0"/>
              </a:rPr>
              <a:t> (</a:t>
            </a:r>
            <a:r>
              <a:rPr lang="en-US" sz="2400" dirty="0">
                <a:latin typeface="Verdana" pitchFamily="34" charset="0"/>
                <a:hlinkClick r:id="rId2"/>
              </a:rPr>
              <a:t>http://www.w3.org/TR/xhtml2/</a:t>
            </a:r>
            <a:r>
              <a:rPr lang="en-US" sz="2400" dirty="0">
                <a:latin typeface="Verdana" pitchFamily="34" charset="0"/>
              </a:rPr>
              <a:t>)</a:t>
            </a:r>
            <a:endParaRPr lang="es-ES" sz="2400" dirty="0"/>
          </a:p>
        </p:txBody>
      </p:sp>
      <p:sp>
        <p:nvSpPr>
          <p:cNvPr id="7" name="Rectangle 4"/>
          <p:cNvSpPr/>
          <p:nvPr/>
        </p:nvSpPr>
        <p:spPr>
          <a:xfrm>
            <a:off x="1214438" y="5500688"/>
            <a:ext cx="7643812" cy="107156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s-AR" sz="2400" dirty="0">
                <a:solidFill>
                  <a:schemeClr val="tx1"/>
                </a:solidFill>
                <a:latin typeface="Verdana" pitchFamily="34" charset="0"/>
              </a:rPr>
              <a:t>Especificación oficial de XHTML 1.1 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s-AR" sz="24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hlinkClick r:id="rId3"/>
              </a:rPr>
              <a:t>http://www.w3.org/TR/2001/REC-xhtml11-20010531/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hlinkClick r:id="rId4"/>
              </a:rPr>
              <a:t>)</a:t>
            </a: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28750" y="1428750"/>
            <a:ext cx="7407275" cy="1752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sz="3600" b="1" dirty="0" smtClean="0"/>
              <a:t>Beneficios de XHTML</a:t>
            </a:r>
            <a:endParaRPr lang="es-ES" sz="3600" b="1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219200" y="2214563"/>
            <a:ext cx="7924800" cy="46434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s-AR" sz="2000" kern="0" dirty="0">
                <a:latin typeface="Verdana" pitchFamily="34" charset="0"/>
                <a:cs typeface="+mn-cs"/>
              </a:rPr>
              <a:t>Funciona con todos los navegadores web y en todos los dispositivos portátiles con soporte XHTML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s-AR" sz="2000" kern="0" dirty="0">
              <a:latin typeface="Verdana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s-AR" sz="2000" kern="0" dirty="0">
                <a:latin typeface="Verdana" pitchFamily="34" charset="0"/>
                <a:cs typeface="+mn-cs"/>
              </a:rPr>
              <a:t>Un mismo documento sirve para todos los soportes</a:t>
            </a:r>
            <a:endParaRPr lang="en-US" sz="2000" kern="0" dirty="0">
              <a:latin typeface="Verdana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Verdana" pitchFamily="34" charset="0"/>
                <a:cs typeface="+mn-cs"/>
              </a:rPr>
              <a:t>No </a:t>
            </a:r>
            <a:r>
              <a:rPr lang="en-US" sz="2000" kern="0" dirty="0" err="1">
                <a:latin typeface="Verdana" pitchFamily="34" charset="0"/>
                <a:cs typeface="+mn-cs"/>
              </a:rPr>
              <a:t>deja</a:t>
            </a:r>
            <a:r>
              <a:rPr lang="en-US" sz="2000" kern="0" dirty="0">
                <a:latin typeface="Verdana" pitchFamily="34" charset="0"/>
                <a:cs typeface="+mn-cs"/>
              </a:rPr>
              <a:t> </a:t>
            </a:r>
            <a:r>
              <a:rPr lang="en-US" sz="2000" kern="0" dirty="0" err="1">
                <a:latin typeface="Verdana" pitchFamily="34" charset="0"/>
                <a:cs typeface="+mn-cs"/>
              </a:rPr>
              <a:t>lugar</a:t>
            </a:r>
            <a:r>
              <a:rPr lang="en-US" sz="2000" kern="0" dirty="0">
                <a:latin typeface="Verdana" pitchFamily="34" charset="0"/>
                <a:cs typeface="+mn-cs"/>
              </a:rPr>
              <a:t> a </a:t>
            </a:r>
            <a:r>
              <a:rPr lang="en-US" sz="2000" kern="0" dirty="0" err="1">
                <a:latin typeface="Verdana" pitchFamily="34" charset="0"/>
                <a:cs typeface="+mn-cs"/>
              </a:rPr>
              <a:t>errores</a:t>
            </a:r>
            <a:r>
              <a:rPr lang="en-US" sz="2000" kern="0" dirty="0">
                <a:latin typeface="Verdana" pitchFamily="34" charset="0"/>
                <a:cs typeface="+mn-cs"/>
              </a:rPr>
              <a:t> (xHTML </a:t>
            </a:r>
            <a:r>
              <a:rPr lang="en-US" sz="2000" kern="0" dirty="0" err="1">
                <a:latin typeface="Verdana" pitchFamily="34" charset="0"/>
                <a:cs typeface="+mn-cs"/>
              </a:rPr>
              <a:t>estricto</a:t>
            </a:r>
            <a:r>
              <a:rPr lang="en-US" sz="2000" kern="0" dirty="0">
                <a:latin typeface="Verdana" pitchFamily="34" charset="0"/>
                <a:cs typeface="+mn-cs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Verdana" pitchFamily="34" charset="0"/>
                <a:cs typeface="+mn-cs"/>
              </a:rPr>
              <a:t>Se “</a:t>
            </a:r>
            <a:r>
              <a:rPr lang="en-US" sz="2000" kern="0" dirty="0" err="1">
                <a:latin typeface="Verdana" pitchFamily="34" charset="0"/>
                <a:cs typeface="+mn-cs"/>
              </a:rPr>
              <a:t>renderiza</a:t>
            </a:r>
            <a:r>
              <a:rPr lang="en-US" sz="2000" kern="0" dirty="0">
                <a:latin typeface="Verdana" pitchFamily="34" charset="0"/>
                <a:cs typeface="+mn-cs"/>
              </a:rPr>
              <a:t>” </a:t>
            </a:r>
            <a:r>
              <a:rPr lang="en-US" sz="2000" kern="0" dirty="0" err="1">
                <a:latin typeface="Verdana" pitchFamily="34" charset="0"/>
                <a:cs typeface="+mn-cs"/>
              </a:rPr>
              <a:t>correctamente</a:t>
            </a:r>
            <a:r>
              <a:rPr lang="en-US" sz="2000" kern="0" dirty="0">
                <a:latin typeface="Verdana" pitchFamily="34" charset="0"/>
                <a:cs typeface="+mn-cs"/>
              </a:rPr>
              <a:t> (y </a:t>
            </a:r>
            <a:r>
              <a:rPr lang="en-US" sz="2000" kern="0" dirty="0" err="1">
                <a:latin typeface="Verdana" pitchFamily="34" charset="0"/>
                <a:cs typeface="+mn-cs"/>
              </a:rPr>
              <a:t>rápidamente</a:t>
            </a:r>
            <a:r>
              <a:rPr lang="en-US" sz="2000" kern="0" dirty="0">
                <a:latin typeface="Verdana" pitchFamily="34" charset="0"/>
                <a:cs typeface="+mn-cs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s-AR" sz="2000" kern="0" dirty="0">
              <a:latin typeface="Verdana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s-AR" sz="2000" kern="0" dirty="0">
                <a:latin typeface="Verdana" pitchFamily="34" charset="0"/>
                <a:cs typeface="+mn-cs"/>
              </a:rPr>
              <a:t>Es interpretado por los  robots de búsqueda</a:t>
            </a:r>
            <a:endParaRPr lang="en-US" sz="2000" kern="0" dirty="0">
              <a:latin typeface="Verdana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Verdana" pitchFamily="34" charset="0"/>
                <a:cs typeface="+mn-cs"/>
              </a:rPr>
              <a:t>Es un </a:t>
            </a:r>
            <a:r>
              <a:rPr lang="en-US" sz="2000" kern="0" dirty="0" err="1">
                <a:latin typeface="Verdana" pitchFamily="34" charset="0"/>
                <a:cs typeface="+mn-cs"/>
              </a:rPr>
              <a:t>estándar</a:t>
            </a:r>
            <a:r>
              <a:rPr lang="en-US" sz="2000" kern="0" dirty="0">
                <a:latin typeface="Verdana" pitchFamily="34" charset="0"/>
                <a:cs typeface="+mn-cs"/>
              </a:rPr>
              <a:t> de la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dirty="0" smtClean="0">
                <a:solidFill>
                  <a:schemeClr val="tx2">
                    <a:satMod val="130000"/>
                  </a:schemeClr>
                </a:solidFill>
              </a:rPr>
              <a:t>De HTML a XHTML</a:t>
            </a:r>
            <a:endParaRPr lang="es-E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50" y="1849438"/>
            <a:ext cx="8286750" cy="4151312"/>
          </a:xfrm>
        </p:spPr>
        <p:txBody>
          <a:bodyPr>
            <a:normAutofit fontScale="85000" lnSpcReduction="20000"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Pasos</a:t>
            </a:r>
            <a:r>
              <a:rPr lang="en-US" sz="2800" b="1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para</a:t>
            </a:r>
            <a:r>
              <a:rPr lang="en-US" sz="2800" b="1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crear</a:t>
            </a:r>
            <a:r>
              <a:rPr lang="en-US" sz="2800" b="1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un </a:t>
            </a:r>
            <a:r>
              <a:rPr lang="en-US" sz="2800" b="1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documento</a:t>
            </a:r>
            <a:r>
              <a:rPr lang="en-US" sz="2800" b="1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XHTML </a:t>
            </a:r>
            <a:r>
              <a:rPr lang="en-US" sz="2800" b="1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válido</a:t>
            </a:r>
            <a:r>
              <a:rPr lang="en-US" sz="2800" b="1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Etiquetas</a:t>
            </a:r>
            <a:r>
              <a:rPr lang="en-US" sz="2800" b="1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kern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Declarar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 la primer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línea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del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Documento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la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etiqueta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“DOCTYPE”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n-US" sz="2800" kern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Todas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etiquetas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deben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tener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un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cierre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(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Ej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.: &lt;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&gt;)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n-US" sz="2800" kern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etiquetas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deben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cerrarse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acuerdo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2800" kern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abren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solidFill>
                  <a:schemeClr val="tx2">
                    <a:satMod val="130000"/>
                  </a:schemeClr>
                </a:solidFill>
              </a:rPr>
              <a:t>De HTML a XHTML (cont.)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28688" y="1849438"/>
            <a:ext cx="7910512" cy="5008562"/>
          </a:xfrm>
        </p:spPr>
        <p:txBody>
          <a:bodyPr>
            <a:normAutofit fontScale="77500" lnSpcReduction="20000"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Atributos</a:t>
            </a:r>
            <a:endParaRPr lang="en-US" sz="2800" b="1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 </a:t>
            </a:r>
            <a:r>
              <a:rPr lang="en-US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atributos</a:t>
            </a: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deben</a:t>
            </a: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tener</a:t>
            </a: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sus</a:t>
            </a: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entre </a:t>
            </a:r>
            <a:r>
              <a:rPr lang="en-US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comillas</a:t>
            </a: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dobles</a:t>
            </a: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Ej</a:t>
            </a: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.: “10”)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n-US" sz="2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 </a:t>
            </a:r>
            <a:r>
              <a:rPr lang="en-US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atributos</a:t>
            </a: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booleanos</a:t>
            </a: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no se </a:t>
            </a:r>
            <a:r>
              <a:rPr lang="en-US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pueden</a:t>
            </a:r>
            <a:r>
              <a:rPr lang="en-US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abreviar</a:t>
            </a:r>
            <a:endParaRPr lang="en-US" sz="2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s-A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 atributos desaprobados en HTML 4.01 no forman parte de XHTML.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s-AR" sz="2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atributo "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ha sido formalmente desaprobado para los elementos "a", "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applet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"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"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frame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"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iframe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"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y "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y puede ser excluido en futuras versiones.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s-AR" sz="2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atributo "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debe siempre estar presente en el 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tag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HTML 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endParaRPr lang="es-AR" sz="2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solidFill>
                  <a:schemeClr val="tx2">
                    <a:satMod val="130000"/>
                  </a:schemeClr>
                </a:solidFill>
              </a:rPr>
              <a:t>De HTML a XHTML (cont.)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1500" y="1849438"/>
            <a:ext cx="8572500" cy="5008562"/>
          </a:xfrm>
        </p:spPr>
        <p:txBody>
          <a:bodyPr>
            <a:no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s-AR" sz="2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Algunos elementos específicos no pueden ser declarados como contenido de otros elementos específicos. </a:t>
            </a:r>
          </a:p>
          <a:p>
            <a:pPr marL="800100" lvl="1" indent="-342900" algn="l" eaLnBrk="1" fontAlgn="auto" hangingPunct="1">
              <a:spcBef>
                <a:spcPct val="20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elemento "a" no debe contener otros elementos "a".</a:t>
            </a:r>
          </a:p>
          <a:p>
            <a:pPr marL="800100" lvl="1" indent="-342900" algn="l" eaLnBrk="1" fontAlgn="auto" hangingPunct="1">
              <a:spcBef>
                <a:spcPct val="20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elemento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button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no debe contener ningún elemento "input",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textarea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label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button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iframe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ó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isindex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".</a:t>
            </a:r>
          </a:p>
          <a:p>
            <a:pPr marL="800100" lvl="1" indent="-342900" algn="l" eaLnBrk="1" fontAlgn="auto" hangingPunct="1">
              <a:spcBef>
                <a:spcPct val="20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elemento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label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no puede contener a otros elementos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label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".</a:t>
            </a:r>
          </a:p>
          <a:p>
            <a:pPr marL="800100" lvl="1" indent="-342900" algn="l" eaLnBrk="1" fontAlgn="auto" hangingPunct="1">
              <a:spcBef>
                <a:spcPct val="20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elemento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no puede contener a otros elementos "</a:t>
            </a:r>
            <a:r>
              <a:rPr lang="es-AR" sz="2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</a:t>
            </a:r>
            <a:r>
              <a:rPr lang="es-AR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sz="2400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>
                <a:solidFill>
                  <a:schemeClr val="tx2">
                    <a:satMod val="130000"/>
                  </a:schemeClr>
                </a:solidFill>
              </a:rPr>
              <a:t>De HTML a XHTML (cont.)</a:t>
            </a:r>
            <a:endParaRPr lang="es-E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5008562"/>
          </a:xfrm>
        </p:spPr>
        <p:txBody>
          <a:bodyPr>
            <a:normAutofit fontScale="77500" lnSpcReduction="20000"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s-AR" sz="3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Otros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AR" sz="2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Todos los símbolo "&amp;" (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ampersand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debe ser escritos utilizando su nombre de entidad (&amp;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amp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;), aún en las 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URLs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AR" sz="2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atributo "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debe siempre estar presente en el 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tag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HTML </a:t>
            </a:r>
            <a:r>
              <a:rPr lang="es-AR" sz="2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AR" sz="2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texto comentado será completamente ignorado por un procesador XML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AR" sz="2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AR" sz="2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 elementos de bloque no pueden ser declarados como contenido de los elementos de línea</a:t>
            </a:r>
            <a:endParaRPr lang="en-US" sz="2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  <p:sp>
        <p:nvSpPr>
          <p:cNvPr id="4" name="4 Título"/>
          <p:cNvSpPr txBox="1">
            <a:spLocks/>
          </p:cNvSpPr>
          <p:nvPr/>
        </p:nvSpPr>
        <p:spPr>
          <a:xfrm>
            <a:off x="1431925" y="360363"/>
            <a:ext cx="7407275" cy="925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ES"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XHTML</a:t>
            </a:r>
            <a:endParaRPr lang="es-E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3656</TotalTime>
  <Words>778</Words>
  <Application>Microsoft Office PowerPoint</Application>
  <PresentationFormat>Presentación en pantalla (4:3)</PresentationFormat>
  <Paragraphs>182</Paragraphs>
  <Slides>22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Solsticio</vt:lpstr>
      <vt:lpstr>Introducción a XHTML</vt:lpstr>
      <vt:lpstr>XHTML</vt:lpstr>
      <vt:lpstr>XHTML</vt:lpstr>
      <vt:lpstr>XHTML</vt:lpstr>
      <vt:lpstr>Diapositiva 5</vt:lpstr>
      <vt:lpstr>De HTML a XHTML</vt:lpstr>
      <vt:lpstr>De HTML a XHTML (cont.)</vt:lpstr>
      <vt:lpstr>De HTML a XHTML (cont.)</vt:lpstr>
      <vt:lpstr>De HTML a XHTML (cont.)</vt:lpstr>
      <vt:lpstr>De HTML a XHTML (cont.)</vt:lpstr>
      <vt:lpstr>DOCTYPE</vt:lpstr>
      <vt:lpstr>DOCTYPE</vt:lpstr>
      <vt:lpstr>XHTML 1.0 Estricto</vt:lpstr>
      <vt:lpstr>XHTML 1.0 Transitorio</vt:lpstr>
      <vt:lpstr>XHTML 1.0 Frameset</vt:lpstr>
      <vt:lpstr>Tips de código</vt:lpstr>
      <vt:lpstr>Tips de código</vt:lpstr>
      <vt:lpstr>Tips de código</vt:lpstr>
      <vt:lpstr>Tips de código</vt:lpstr>
      <vt:lpstr>Plantilla básica</vt:lpstr>
      <vt:lpstr>Plantilla básica (continuación)</vt:lpstr>
      <vt:lpstr>Plantilla básica (continuación)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gbarbosa</dc:creator>
  <cp:lastModifiedBy>Ana Carolina Ezeiza Pohl</cp:lastModifiedBy>
  <cp:revision>196</cp:revision>
  <cp:lastPrinted>2013-05-08T03:12:41Z</cp:lastPrinted>
  <dcterms:created xsi:type="dcterms:W3CDTF">2007-07-04T00:06:29Z</dcterms:created>
  <dcterms:modified xsi:type="dcterms:W3CDTF">2015-04-15T21:01:17Z</dcterms:modified>
</cp:coreProperties>
</file>