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8" r:id="rId10"/>
    <p:sldId id="263" r:id="rId11"/>
    <p:sldId id="264" r:id="rId12"/>
    <p:sldId id="27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9972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2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DE581-672C-4BFF-9576-CE11032F09F3}" type="datetimeFigureOut">
              <a:rPr lang="en-US"/>
              <a:pPr/>
              <a:t>3/30/2016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2B109-E952-41A3-AFD6-5A45D8C92A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6347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2B109-E952-41A3-AFD6-5A45D8C92AC6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7568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2B109-E952-41A3-AFD6-5A45D8C92AC6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4805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2B109-E952-41A3-AFD6-5A45D8C92AC6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9535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2B109-E952-41A3-AFD6-5A45D8C92AC6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9959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2B109-E952-41A3-AFD6-5A45D8C92AC6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3668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2B109-E952-41A3-AFD6-5A45D8C92AC6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0299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2B109-E952-41A3-AFD6-5A45D8C92AC6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8279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2B109-E952-41A3-AFD6-5A45D8C92AC6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3517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2B109-E952-41A3-AFD6-5A45D8C92AC6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9451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2B109-E952-41A3-AFD6-5A45D8C92AC6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6951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2B109-E952-41A3-AFD6-5A45D8C92AC6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9010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2B109-E952-41A3-AFD6-5A45D8C92AC6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6889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212121"/>
                </a:solidFill>
                <a:latin typeface="Calibri Light" charset="0"/>
              </a:rPr>
              <a:t>CROWDLEARNING</a:t>
            </a:r>
            <a:br>
              <a:rPr lang="en-US" dirty="0">
                <a:solidFill>
                  <a:srgbClr val="212121"/>
                </a:solidFill>
                <a:latin typeface="Calibri Light" charset="0"/>
              </a:rPr>
            </a:br>
            <a:r>
              <a:rPr lang="en-US" dirty="0">
                <a:solidFill>
                  <a:srgbClr val="212121"/>
                </a:solidFill>
                <a:latin typeface="Calibri Light" charset="0"/>
              </a:rPr>
              <a:t>A framework for collaborative personalized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r>
              <a:rPr lang="en-US" dirty="0" err="1"/>
              <a:t>Thilak</a:t>
            </a:r>
            <a:r>
              <a:rPr lang="en-US" dirty="0"/>
              <a:t> Raj </a:t>
            </a:r>
            <a:r>
              <a:rPr lang="en-US" dirty="0" err="1"/>
              <a:t>Balasubramanian</a:t>
            </a:r>
            <a:r>
              <a:rPr lang="en-US" dirty="0"/>
              <a:t>- 101622696</a:t>
            </a:r>
          </a:p>
          <a:p>
            <a:r>
              <a:rPr lang="en-US" dirty="0"/>
              <a:t>(Individual Graduate Study under Dr. </a:t>
            </a:r>
            <a:r>
              <a:rPr lang="en-US" dirty="0" err="1"/>
              <a:t>Trilce</a:t>
            </a:r>
            <a:r>
              <a:rPr lang="en-US" dirty="0"/>
              <a:t> Estrada)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 &amp; CL POC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Developed using Java MVC and Hibernate Framework.  </a:t>
            </a:r>
          </a:p>
          <a:p>
            <a:r>
              <a:rPr lang="en-US" dirty="0">
                <a:latin typeface="Calibri" charset="0"/>
              </a:rPr>
              <a:t>MySQL Database  </a:t>
            </a:r>
          </a:p>
          <a:p>
            <a:r>
              <a:rPr lang="en-US" dirty="0">
                <a:latin typeface="Calibri" charset="0"/>
              </a:rPr>
              <a:t>REST API  and JSON</a:t>
            </a:r>
          </a:p>
          <a:p>
            <a:r>
              <a:rPr lang="en-US" dirty="0">
                <a:latin typeface="Calibri" charset="0"/>
              </a:rPr>
              <a:t>UI-Bootstrap </a:t>
            </a:r>
          </a:p>
          <a:p>
            <a:r>
              <a:rPr lang="en-US" dirty="0">
                <a:latin typeface="Calibri" charset="0"/>
              </a:rPr>
              <a:t>Embedded YouTube videos</a:t>
            </a:r>
          </a:p>
          <a:p>
            <a:r>
              <a:rPr lang="en-US" dirty="0"/>
              <a:t>Instagram Images are retrieved from Instagram API using Instafeed.js </a:t>
            </a:r>
          </a:p>
        </p:txBody>
      </p:sp>
      <p:pic>
        <p:nvPicPr>
          <p:cNvPr id="4" name="Picture 3" descr="jav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011266"/>
            <a:ext cx="1169987" cy="1700621"/>
          </a:xfrm>
          <a:prstGeom prst="rect">
            <a:avLst/>
          </a:prstGeom>
        </p:spPr>
      </p:pic>
      <p:pic>
        <p:nvPicPr>
          <p:cNvPr id="5" name="Picture 4" descr="apiic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9275" y="5308971"/>
            <a:ext cx="1200768" cy="1205049"/>
          </a:xfrm>
          <a:prstGeom prst="rect">
            <a:avLst/>
          </a:prstGeom>
        </p:spPr>
      </p:pic>
      <p:pic>
        <p:nvPicPr>
          <p:cNvPr id="6" name="Picture 5" descr="instafeed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8056" y="5251461"/>
            <a:ext cx="1352550" cy="1343025"/>
          </a:xfrm>
          <a:prstGeom prst="rect">
            <a:avLst/>
          </a:prstGeom>
        </p:spPr>
      </p:pic>
      <p:pic>
        <p:nvPicPr>
          <p:cNvPr id="7" name="Picture 6" descr="you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6961" y="5428209"/>
            <a:ext cx="1304925" cy="990600"/>
          </a:xfrm>
          <a:prstGeom prst="rect">
            <a:avLst/>
          </a:prstGeom>
        </p:spPr>
      </p:pic>
      <p:pic>
        <p:nvPicPr>
          <p:cNvPr id="8" name="Picture 7" descr="tomcat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7012" y="5162228"/>
            <a:ext cx="1524000" cy="1524000"/>
          </a:xfrm>
          <a:prstGeom prst="rect">
            <a:avLst/>
          </a:prstGeom>
        </p:spPr>
      </p:pic>
      <p:pic>
        <p:nvPicPr>
          <p:cNvPr id="9" name="Picture 8" descr="mysql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37067" y="5428209"/>
            <a:ext cx="1295400" cy="876300"/>
          </a:xfrm>
          <a:prstGeom prst="rect">
            <a:avLst/>
          </a:prstGeom>
        </p:spPr>
      </p:pic>
      <p:pic>
        <p:nvPicPr>
          <p:cNvPr id="10" name="Picture 9" descr="html5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47499" y="5308971"/>
            <a:ext cx="11906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46339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Building Recommendation system on the tracked user </a:t>
            </a:r>
            <a:r>
              <a:rPr lang="en-US" dirty="0" smtClean="0">
                <a:latin typeface="Calibri" charset="0"/>
              </a:rPr>
              <a:t>behavior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More efficient and secured way of redirecting </a:t>
            </a:r>
            <a:r>
              <a:rPr lang="en-US" dirty="0" err="1">
                <a:latin typeface="Calibri" charset="0"/>
              </a:rPr>
              <a:t>CrowdLearning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urls</a:t>
            </a:r>
            <a:endParaRPr lang="en-US" dirty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7985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http://softwarecrowdsourcing.wikispaces.asu.edu/Process,architecture+and+verification</a:t>
            </a:r>
          </a:p>
          <a:p>
            <a:r>
              <a:rPr lang="en-US" dirty="0">
                <a:latin typeface="Calibri" charset="0"/>
              </a:rPr>
              <a:t>Alicia </a:t>
            </a:r>
            <a:r>
              <a:rPr lang="en-US" dirty="0" err="1">
                <a:latin typeface="Calibri" charset="0"/>
              </a:rPr>
              <a:t>Fornés</a:t>
            </a:r>
            <a:r>
              <a:rPr lang="en-US" dirty="0">
                <a:latin typeface="Calibri" charset="0"/>
              </a:rPr>
              <a:t>, </a:t>
            </a:r>
            <a:r>
              <a:rPr lang="en-US" dirty="0" err="1">
                <a:latin typeface="Calibri" charset="0"/>
              </a:rPr>
              <a:t>Josep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Lladós</a:t>
            </a:r>
            <a:r>
              <a:rPr lang="en-US" dirty="0">
                <a:latin typeface="Calibri" charset="0"/>
              </a:rPr>
              <a:t>, Joan Mas, Joana Maria </a:t>
            </a:r>
            <a:r>
              <a:rPr lang="en-US" dirty="0" err="1">
                <a:latin typeface="Calibri" charset="0"/>
              </a:rPr>
              <a:t>Pujades</a:t>
            </a:r>
            <a:r>
              <a:rPr lang="en-US" dirty="0">
                <a:latin typeface="Calibri" charset="0"/>
              </a:rPr>
              <a:t>, and Anna </a:t>
            </a:r>
            <a:r>
              <a:rPr lang="en-US" err="1">
                <a:latin typeface="Calibri" charset="0"/>
              </a:rPr>
              <a:t>Cabré</a:t>
            </a:r>
            <a:r>
              <a:rPr lang="en-US" dirty="0">
                <a:latin typeface="Calibri" charset="0"/>
              </a:rPr>
              <a:t>. 2014. A bimodal crowdsourcing platform for demographic historical manuscripts</a:t>
            </a:r>
          </a:p>
          <a:p>
            <a:r>
              <a:rPr lang="en-US" dirty="0" err="1">
                <a:latin typeface="Calibri"/>
              </a:rPr>
              <a:t>Ece</a:t>
            </a:r>
            <a:r>
              <a:rPr lang="en-US" dirty="0">
                <a:latin typeface="Calibri"/>
              </a:rPr>
              <a:t> </a:t>
            </a:r>
            <a:r>
              <a:rPr lang="en-US" dirty="0" err="1">
                <a:latin typeface="Calibri"/>
              </a:rPr>
              <a:t>Kamar</a:t>
            </a:r>
            <a:r>
              <a:rPr lang="en-US" dirty="0">
                <a:latin typeface="Calibri"/>
              </a:rPr>
              <a:t>, </a:t>
            </a:r>
            <a:r>
              <a:rPr lang="en-US" dirty="0" err="1">
                <a:latin typeface="Calibri"/>
              </a:rPr>
              <a:t>Severin</a:t>
            </a:r>
            <a:r>
              <a:rPr lang="en-US" dirty="0">
                <a:latin typeface="Calibri"/>
              </a:rPr>
              <a:t> Hacker, and Eric Horvitz. 2012. Combining human and machine intelligence in large-scale crowdsourcing</a:t>
            </a:r>
          </a:p>
          <a:p>
            <a:r>
              <a:rPr lang="en-US" dirty="0" err="1">
                <a:latin typeface="Calibri" charset="0"/>
              </a:rPr>
              <a:t>Fuxiang</a:t>
            </a:r>
            <a:r>
              <a:rPr lang="en-US" dirty="0">
                <a:latin typeface="Calibri" charset="0"/>
              </a:rPr>
              <a:t> Chen and </a:t>
            </a:r>
            <a:r>
              <a:rPr lang="en-US" dirty="0" err="1">
                <a:latin typeface="Calibri" charset="0"/>
              </a:rPr>
              <a:t>Sunghun</a:t>
            </a:r>
            <a:r>
              <a:rPr lang="en-US" dirty="0">
                <a:latin typeface="Calibri" charset="0"/>
              </a:rPr>
              <a:t> Kim. 2015. Crowd debugging. In Proceedings of the 2015 10th Joint Meeting on Foundations of Software Engineering (ESEC/FSE 2015)</a:t>
            </a:r>
          </a:p>
          <a:p>
            <a:endParaRPr lang="en-US" dirty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996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54829" y="2589667"/>
            <a:ext cx="5387748" cy="92392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46907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Online and Remote Education- Priority for Higher Education Institutions</a:t>
            </a:r>
          </a:p>
          <a:p>
            <a:r>
              <a:rPr lang="en-US" dirty="0"/>
              <a:t>Current Remote learning Technologies are of rigid approach and rely on carefully curated content creation</a:t>
            </a:r>
          </a:p>
          <a:p>
            <a:r>
              <a:rPr lang="en-US" dirty="0"/>
              <a:t>Educators spend lots of time in content creation and students are systematically out of content creation cycle</a:t>
            </a:r>
          </a:p>
          <a:p>
            <a:endParaRPr lang="en-US" dirty="0"/>
          </a:p>
        </p:txBody>
      </p:sp>
      <p:pic>
        <p:nvPicPr>
          <p:cNvPr id="4" name="Picture 3" descr="Moo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304" y="4952053"/>
            <a:ext cx="2743200" cy="154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38510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CrowdLearning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Technological Learning Framework-</a:t>
            </a:r>
            <a:r>
              <a:rPr lang="en-US" dirty="0" err="1"/>
              <a:t>CrowdLearning</a:t>
            </a:r>
            <a:endParaRPr lang="en-US" dirty="0"/>
          </a:p>
          <a:p>
            <a:r>
              <a:rPr lang="en-US" dirty="0">
                <a:latin typeface="Calibri" charset="0"/>
              </a:rPr>
              <a:t>Crowd of students and educators generate, consume, and evaluate a large body of educative materials</a:t>
            </a:r>
          </a:p>
          <a:p>
            <a:r>
              <a:rPr lang="en-US" dirty="0"/>
              <a:t>Students from passive content consumers to content creators</a:t>
            </a:r>
          </a:p>
          <a:p>
            <a:endParaRPr lang="en-US" dirty="0"/>
          </a:p>
          <a:p>
            <a:endParaRPr lang="en-US" dirty="0">
              <a:latin typeface="Calibri" charset="0"/>
            </a:endParaRPr>
          </a:p>
        </p:txBody>
      </p:sp>
      <p:pic>
        <p:nvPicPr>
          <p:cNvPr id="4" name="Picture 3" descr="FOldi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25737" y="4255111"/>
            <a:ext cx="2743200" cy="1611452"/>
          </a:xfrm>
          <a:prstGeom prst="rect">
            <a:avLst/>
          </a:prstGeom>
        </p:spPr>
      </p:pic>
      <p:pic>
        <p:nvPicPr>
          <p:cNvPr id="5" name="Picture 4" descr="chemic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1401" y="4089771"/>
            <a:ext cx="2468750" cy="194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79646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 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Develop Cyber Infrastructure to deploy </a:t>
            </a:r>
            <a:r>
              <a:rPr lang="en-US" dirty="0" smtClean="0"/>
              <a:t>Crowd Learning </a:t>
            </a:r>
            <a:r>
              <a:rPr lang="en-US" dirty="0"/>
              <a:t>Applications</a:t>
            </a:r>
          </a:p>
          <a:p>
            <a:r>
              <a:rPr lang="en-US" dirty="0"/>
              <a:t>A Proof of Concept(POC) of Multi modal Crowd Learning Application for Geography Learning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architecture (3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886" y="3147949"/>
            <a:ext cx="5772150" cy="329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3899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Flow</a:t>
            </a:r>
          </a:p>
        </p:txBody>
      </p:sp>
      <p:pic>
        <p:nvPicPr>
          <p:cNvPr id="10" name="Content Placeholder 9" descr="generalflow (4)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30475" y="1616075"/>
            <a:ext cx="7148513" cy="4700136"/>
          </a:xfrm>
        </p:spPr>
      </p:pic>
    </p:spTree>
    <p:extLst>
      <p:ext uri="{BB962C8B-B14F-4D97-AF65-F5344CB8AC3E}">
        <p14:creationId xmlns:p14="http://schemas.microsoft.com/office/powerpoint/2010/main" xmlns="" val="3816156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 Application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latin typeface="Calibri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1st pa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2113" y="1814513"/>
            <a:ext cx="4466829" cy="4314825"/>
          </a:xfrm>
          <a:prstGeom prst="rect">
            <a:avLst/>
          </a:prstGeom>
        </p:spPr>
      </p:pic>
      <p:pic>
        <p:nvPicPr>
          <p:cNvPr id="5" name="Picture 4" descr="2nd_cro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8013" y="1998663"/>
            <a:ext cx="4848345" cy="362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67252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Middleware Application </a:t>
            </a:r>
          </a:p>
        </p:txBody>
      </p:sp>
      <p:pic>
        <p:nvPicPr>
          <p:cNvPr id="4" name="Content Placeholder 3" descr="4th_crop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301875"/>
            <a:ext cx="4946650" cy="2498379"/>
          </a:xfrm>
        </p:spPr>
      </p:pic>
      <p:pic>
        <p:nvPicPr>
          <p:cNvPr id="5" name="Picture 4" descr="5th_cro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9125" y="2158542"/>
            <a:ext cx="3978275" cy="316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26613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CrowdLearning</a:t>
            </a:r>
            <a:r>
              <a:rPr lang="en-US" dirty="0"/>
              <a:t> Application-POC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Multi modal Crowd Learning Application for Geography Learning</a:t>
            </a:r>
          </a:p>
          <a:p>
            <a:r>
              <a:rPr lang="en-US" dirty="0">
                <a:latin typeface="Calibri" charset="0"/>
              </a:rPr>
              <a:t>A quiz to identify mountains, volcanoes and other geographic information    </a:t>
            </a:r>
          </a:p>
          <a:p>
            <a:r>
              <a:rPr lang="en-US" dirty="0">
                <a:latin typeface="Calibri" charset="0"/>
              </a:rPr>
              <a:t>Collect feedback and suggestions on each question from User</a:t>
            </a:r>
          </a:p>
          <a:p>
            <a:endParaRPr lang="en-US" dirty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</p:txBody>
      </p:sp>
      <p:pic>
        <p:nvPicPr>
          <p:cNvPr id="5" name="Picture 4" descr="c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105" y="3698836"/>
            <a:ext cx="5719641" cy="300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99985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 Light" charset="0"/>
              </a:rPr>
              <a:t>CrowdLearning</a:t>
            </a:r>
            <a:r>
              <a:rPr lang="en-US" dirty="0">
                <a:latin typeface="Calibri Light" charset="0"/>
              </a:rPr>
              <a:t> POC</a:t>
            </a:r>
          </a:p>
        </p:txBody>
      </p:sp>
      <p:pic>
        <p:nvPicPr>
          <p:cNvPr id="7" name="Content Placeholder 6" descr="cllll_crop.pn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1255713" y="1825625"/>
            <a:ext cx="4346575" cy="4473180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Provide Clues as Instagram Images and YouTube videos</a:t>
            </a:r>
          </a:p>
          <a:p>
            <a:r>
              <a:rPr lang="en-US" dirty="0"/>
              <a:t>Collect feedback</a:t>
            </a:r>
          </a:p>
          <a:p>
            <a:r>
              <a:rPr lang="en-US" dirty="0"/>
              <a:t>Track User behavior </a:t>
            </a:r>
          </a:p>
        </p:txBody>
      </p:sp>
    </p:spTree>
    <p:extLst>
      <p:ext uri="{BB962C8B-B14F-4D97-AF65-F5344CB8AC3E}">
        <p14:creationId xmlns:p14="http://schemas.microsoft.com/office/powerpoint/2010/main" xmlns="" val="4159022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305</Words>
  <Application>Microsoft Office PowerPoint</Application>
  <PresentationFormat>Custom</PresentationFormat>
  <Paragraphs>55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CROWDLEARNING A framework for collaborative personalized learning</vt:lpstr>
      <vt:lpstr>Motivation</vt:lpstr>
      <vt:lpstr>CrowdLearning</vt:lpstr>
      <vt:lpstr>Cyber Infrastructure</vt:lpstr>
      <vt:lpstr>Application Flow</vt:lpstr>
      <vt:lpstr>Middleware Application </vt:lpstr>
      <vt:lpstr>Middleware Application </vt:lpstr>
      <vt:lpstr>CrowdLearning Application-POC</vt:lpstr>
      <vt:lpstr>CrowdLearning POC</vt:lpstr>
      <vt:lpstr>Middleware &amp; CL POC Specification</vt:lpstr>
      <vt:lpstr>Future Work</vt:lpstr>
      <vt:lpstr>References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Thilak</cp:lastModifiedBy>
  <cp:revision>22</cp:revision>
  <dcterms:created xsi:type="dcterms:W3CDTF">2013-07-15T20:26:40Z</dcterms:created>
  <dcterms:modified xsi:type="dcterms:W3CDTF">2016-03-30T15:33:00Z</dcterms:modified>
</cp:coreProperties>
</file>