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92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44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73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7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1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17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08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24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F616E4-FC83-4FAA-AFE1-EB622BBF82DB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5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8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F616E4-FC83-4FAA-AFE1-EB622BBF82DB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9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Построение срединных поверхностей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4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2. Поиск точек срединной поверхности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580" y="1845734"/>
            <a:ext cx="10058400" cy="4023360"/>
          </a:xfrm>
        </p:spPr>
        <p:txBody>
          <a:bodyPr/>
          <a:lstStyle/>
          <a:p>
            <a:pPr marL="201168" lvl="1" indent="0">
              <a:buNone/>
            </a:pPr>
            <a:r>
              <a:rPr lang="ru-RU" sz="2000" dirty="0" smtClean="0"/>
              <a:t>Шаг 2. Сравниваем </a:t>
            </a:r>
            <a:r>
              <a:rPr lang="ru-RU" sz="2000" dirty="0"/>
              <a:t>расстояние между полученными  срединными точками, если оно больше требуемого, то</a:t>
            </a:r>
            <a:r>
              <a:rPr lang="ru-RU" sz="2000" dirty="0" smtClean="0"/>
              <a:t>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600" dirty="0" smtClean="0"/>
              <a:t>Если угол больше 180</a:t>
            </a:r>
            <a:r>
              <a:rPr lang="ru-RU" sz="1600" dirty="0"/>
              <a:t> </a:t>
            </a:r>
            <a:r>
              <a:rPr lang="ru-RU" sz="1600" dirty="0" smtClean="0"/>
              <a:t>градусов: используем биссектрису между сегментами вместо нормали,  новый сегмент – точка, из которой идет биссектриса.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600" dirty="0" smtClean="0"/>
              <a:t>Иначе делим 2 сегмента на четыре части:</a:t>
            </a:r>
          </a:p>
          <a:p>
            <a:pPr marL="384048" lvl="2" indent="0">
              <a:buNone/>
            </a:pPr>
            <a:r>
              <a:rPr lang="ru-RU" sz="1600" dirty="0" smtClean="0"/>
              <a:t>	От начала сегмента 1 до середины сегмента 1. От середины сегмента 1 до конца сегмента 1. </a:t>
            </a:r>
          </a:p>
          <a:p>
            <a:pPr marL="384048" lvl="2" indent="0">
              <a:buNone/>
            </a:pPr>
            <a:r>
              <a:rPr lang="ru-RU" sz="1600" dirty="0" smtClean="0"/>
              <a:t>	От начала сегмента 2 до середины сегмента 2. От середины сегмента 2 до конца сегмента 2. </a:t>
            </a:r>
          </a:p>
          <a:p>
            <a:pPr marL="384048" lvl="2" indent="0">
              <a:buNone/>
            </a:pPr>
            <a:r>
              <a:rPr lang="ru-RU" sz="1600" dirty="0" smtClean="0"/>
              <a:t>	По новой отправляем на Шаг 1.</a:t>
            </a:r>
            <a:endParaRPr lang="ru-RU" sz="2400" dirty="0"/>
          </a:p>
          <a:p>
            <a:pPr marL="201168" lvl="1" indent="0">
              <a:buNone/>
            </a:pPr>
            <a:r>
              <a:rPr lang="ru-RU" sz="2000" dirty="0" smtClean="0"/>
              <a:t>Если меньше, то сохраняем полученную точку в список точек срединной поверхности, переходим к следующему сегменту.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3. Соединение точек срединной поверхности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Получаем вычисленные точки срединной поверхности.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 соседним двум точкам строим сегмент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Последовательно соединияем получившиеся сегменты.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234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</a:t>
            </a:r>
            <a:r>
              <a:rPr lang="ru-RU" dirty="0" smtClean="0"/>
              <a:t>классической срединной </a:t>
            </a:r>
            <a:r>
              <a:rPr lang="ru-RU" dirty="0" smtClean="0"/>
              <a:t>поверхности</a:t>
            </a:r>
            <a:endParaRPr lang="ru-RU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3" t="33650" r="24480" b="31274"/>
          <a:stretch>
            <a:fillRect/>
          </a:stretch>
        </p:blipFill>
        <p:spPr bwMode="auto">
          <a:xfrm>
            <a:off x="4263390" y="2184717"/>
            <a:ext cx="30289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4" t="33365" r="24800" b="31844"/>
          <a:stretch>
            <a:fillRect/>
          </a:stretch>
        </p:blipFill>
        <p:spPr bwMode="auto">
          <a:xfrm>
            <a:off x="4263390" y="3803649"/>
            <a:ext cx="29908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5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нужны срединные поверхности?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Срединная поверхность -  </a:t>
            </a:r>
            <a:r>
              <a:rPr lang="ru-RU" dirty="0"/>
              <a:t>это геметрическое место точек центров окружностей, вписанных в фигуру. </a:t>
            </a:r>
          </a:p>
          <a:p>
            <a:r>
              <a:rPr lang="ru-RU" dirty="0" smtClean="0"/>
              <a:t>Построение срединных поверхностей позволяет свести к минимуму </a:t>
            </a:r>
            <a:r>
              <a:rPr lang="ru-RU" dirty="0"/>
              <a:t>проблему сложности</a:t>
            </a:r>
            <a:r>
              <a:rPr lang="ru-RU" dirty="0" smtClean="0"/>
              <a:t> </a:t>
            </a:r>
            <a:r>
              <a:rPr lang="ru-RU" dirty="0"/>
              <a:t>моделирования крупных </a:t>
            </a:r>
            <a:r>
              <a:rPr lang="ru-RU" dirty="0" smtClean="0"/>
              <a:t>систем, </a:t>
            </a:r>
            <a:r>
              <a:rPr lang="ru-RU" dirty="0"/>
              <a:t>состоящих из огромного числа взаимосвязанных 2</a:t>
            </a:r>
            <a:r>
              <a:rPr lang="en-US" dirty="0"/>
              <a:t>D</a:t>
            </a:r>
            <a:r>
              <a:rPr lang="ru-RU" dirty="0" smtClean="0"/>
              <a:t>-моделей.</a:t>
            </a:r>
          </a:p>
          <a:p>
            <a:r>
              <a:rPr lang="ru-RU" dirty="0" smtClean="0"/>
              <a:t>Срединные поверхности используются для упрощения вычислительной сложности расчетов на модели, для уменьшения временной сложности расчетов.</a:t>
            </a:r>
          </a:p>
          <a:p>
            <a:r>
              <a:rPr lang="ru-RU" dirty="0" smtClean="0"/>
              <a:t>По срединной поверхности возможно восстановление геометрии модели.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6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Актуальность построения срединной поверхности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 smtClean="0"/>
              <a:t>Актуальность предопределена широкой важностью проблем, решаемых использованием построенной срединной поверхности вместо оригинальной модели.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819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построения срединной поверхности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Проблемы построения </a:t>
            </a:r>
            <a:r>
              <a:rPr lang="ru-RU" dirty="0"/>
              <a:t>срединных поверхностей </a:t>
            </a:r>
            <a:r>
              <a:rPr lang="ru-RU" dirty="0" smtClean="0"/>
              <a:t>возникают </a:t>
            </a:r>
            <a:r>
              <a:rPr lang="ru-RU" dirty="0"/>
              <a:t>из-за различных изгибов исходной модели, при </a:t>
            </a:r>
            <a:r>
              <a:rPr lang="ru-RU" dirty="0" smtClean="0"/>
              <a:t>котором оно будет </a:t>
            </a:r>
            <a:r>
              <a:rPr lang="ru-RU" dirty="0"/>
              <a:t>неоднозначным.</a:t>
            </a:r>
          </a:p>
          <a:p>
            <a:r>
              <a:rPr lang="ru-RU" dirty="0" smtClean="0"/>
              <a:t>Из чего вытекает основная проблема -  </a:t>
            </a:r>
            <a:r>
              <a:rPr lang="ru-RU" b="1" dirty="0" smtClean="0"/>
              <a:t>неавтоматизированное построение срединной поверхности</a:t>
            </a:r>
            <a:r>
              <a:rPr lang="ru-RU" dirty="0" smtClean="0"/>
              <a:t>. Участие человека </a:t>
            </a:r>
            <a:r>
              <a:rPr lang="ru-RU" dirty="0"/>
              <a:t>носит систематический характер. </a:t>
            </a:r>
          </a:p>
          <a:p>
            <a:r>
              <a:rPr lang="ru-RU" dirty="0"/>
              <a:t>Процесс построения сводится к тому, что оператор вынужден шаг за шагом упрощать </a:t>
            </a:r>
            <a:r>
              <a:rPr lang="ru-RU" dirty="0" smtClean="0"/>
              <a:t>модель. </a:t>
            </a:r>
            <a:r>
              <a:rPr lang="ru-RU" dirty="0"/>
              <a:t>Н</a:t>
            </a:r>
            <a:r>
              <a:rPr lang="ru-RU" dirty="0" smtClean="0"/>
              <a:t>апример</a:t>
            </a:r>
            <a:r>
              <a:rPr lang="ru-RU" dirty="0"/>
              <a:t>, </a:t>
            </a:r>
            <a:r>
              <a:rPr lang="ru-RU" dirty="0" smtClean="0"/>
              <a:t>разрезать </a:t>
            </a:r>
            <a:r>
              <a:rPr lang="ru-RU" dirty="0"/>
              <a:t>её, заново </a:t>
            </a:r>
            <a:r>
              <a:rPr lang="ru-RU" dirty="0" smtClean="0"/>
              <a:t>выделять </a:t>
            </a:r>
            <a:r>
              <a:rPr lang="ru-RU" dirty="0"/>
              <a:t>в ней поверхности оболочки, и, после просмотра результата, принимать решение о том, корректна ли построена поверхность. В случае некорректно построенной срединной поверхности, процесс </a:t>
            </a:r>
            <a:r>
              <a:rPr lang="ru-RU" dirty="0" smtClean="0"/>
              <a:t>повторяется.</a:t>
            </a:r>
            <a:r>
              <a:rPr lang="ru-RU" dirty="0"/>
              <a:t> </a:t>
            </a:r>
          </a:p>
          <a:p>
            <a:r>
              <a:rPr lang="ru-RU" dirty="0" smtClean="0"/>
              <a:t>Когда </a:t>
            </a:r>
            <a:r>
              <a:rPr lang="ru-RU" dirty="0"/>
              <a:t>же таких моделей объектов действительно много, </a:t>
            </a:r>
            <a:r>
              <a:rPr lang="ru-RU" b="1" dirty="0"/>
              <a:t>оператор становится слабым звеном такого процесса, существенно замедляя его</a:t>
            </a:r>
            <a:r>
              <a:rPr lang="ru-RU" dirty="0"/>
              <a:t>, что также сказывается на качестве конечных работ.</a:t>
            </a:r>
            <a:r>
              <a:rPr lang="ru-RU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773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цель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 smtClean="0"/>
              <a:t> Нашей целью является автоматизация </a:t>
            </a:r>
            <a:r>
              <a:rPr lang="ru-RU" sz="2400" dirty="0"/>
              <a:t>процесса построения срединной поверхности для моделей тел в </a:t>
            </a:r>
            <a:r>
              <a:rPr lang="ru-RU" sz="2400" dirty="0" smtClean="0"/>
              <a:t>плоскости.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53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r>
                  <a:rPr lang="ru-RU" sz="5500" b="1" dirty="0" smtClean="0"/>
                  <a:t>Математическая модель</a:t>
                </a:r>
                <a:endParaRPr lang="ru-RU" sz="5500" dirty="0"/>
              </a:p>
              <a:p>
                <a:pPr lvl="0"/>
                <a:r>
                  <a:rPr lang="ru-RU" sz="5500" i="1" dirty="0"/>
                  <a:t>Исходные </a:t>
                </a:r>
                <a:r>
                  <a:rPr lang="ru-RU" sz="5500" i="1" dirty="0" smtClean="0"/>
                  <a:t>данные:</a:t>
                </a:r>
                <a:endParaRPr lang="ru-RU" sz="5500" i="1" dirty="0"/>
              </a:p>
              <a:p>
                <a:pPr lvl="0"/>
                <a:r>
                  <a:rPr lang="ru-RU" sz="5500" dirty="0" smtClean="0"/>
                  <a:t>Есть контур фигуры. Контур состоит </a:t>
                </a:r>
                <a:r>
                  <a:rPr lang="ru-RU" sz="5500" dirty="0"/>
                  <a:t>из сегментов, представляющих собой кривые Безье до 3-го порядка и точек соединения этих сегментов.</a:t>
                </a:r>
              </a:p>
              <a:p>
                <a:r>
                  <a:rPr lang="en-US" sz="5500" dirty="0"/>
                  <a:t>K</a:t>
                </a:r>
                <a:r>
                  <a:rPr lang="ru-RU" sz="5500" dirty="0"/>
                  <a:t> = {</a:t>
                </a:r>
                <a:r>
                  <a:rPr lang="en-US" sz="5500" dirty="0"/>
                  <a:t>S</a:t>
                </a:r>
                <a:r>
                  <a:rPr lang="ru-RU" sz="5500" dirty="0"/>
                  <a:t>,</a:t>
                </a:r>
                <a:r>
                  <a:rPr lang="en-US" sz="5500" dirty="0"/>
                  <a:t>V</a:t>
                </a:r>
                <a:r>
                  <a:rPr lang="ru-RU" sz="5500" dirty="0"/>
                  <a:t>}, где </a:t>
                </a:r>
                <a:r>
                  <a:rPr lang="en-US" sz="5500" dirty="0"/>
                  <a:t>S </a:t>
                </a:r>
                <a:r>
                  <a:rPr lang="ru-RU" sz="5500" dirty="0"/>
                  <a:t>– множество сегментов, </a:t>
                </a:r>
                <a:r>
                  <a:rPr lang="en-US" sz="5500" dirty="0"/>
                  <a:t>V </a:t>
                </a:r>
                <a:r>
                  <a:rPr lang="ru-RU" sz="5500" dirty="0"/>
                  <a:t>– множество точек соединения</a:t>
                </a:r>
              </a:p>
              <a:p>
                <a:pPr lvl="0"/>
                <a:r>
                  <a:rPr lang="ru-RU" sz="5500" dirty="0"/>
                  <a:t>Точность разбиения контура на отрезки </a:t>
                </a:r>
                <a:r>
                  <a:rPr lang="ru-RU" sz="5500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55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5500" dirty="0"/>
              </a:p>
              <a:p>
                <a:pPr lvl="0"/>
                <a:r>
                  <a:rPr lang="ru-RU" sz="5500" dirty="0"/>
                  <a:t>Точность построения срединной поверхности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5500" dirty="0" smtClean="0"/>
                  <a:t>.</a:t>
                </a:r>
                <a:endParaRPr lang="ru-RU" sz="5500" dirty="0"/>
              </a:p>
              <a:p>
                <a:pPr lvl="0"/>
                <a:r>
                  <a:rPr lang="ru-RU" sz="5500" dirty="0"/>
                  <a:t>Решением задачи является построенная срединная поверхность</a:t>
                </a:r>
              </a:p>
              <a:p>
                <a:r>
                  <a:rPr lang="en-US" sz="5500" dirty="0"/>
                  <a:t>X</a:t>
                </a:r>
                <a:r>
                  <a:rPr lang="ru-RU" sz="5500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55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5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55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5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5500" dirty="0"/>
                  <a:t>},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5500" dirty="0"/>
                  <a:t> – точка срединной поверхности</a:t>
                </a:r>
              </a:p>
              <a:p>
                <a:pPr lvl="0"/>
                <a:r>
                  <a:rPr lang="ru-RU" sz="5500" i="1" dirty="0"/>
                  <a:t>Ограничения </a:t>
                </a:r>
                <a:r>
                  <a:rPr lang="ru-RU" sz="5500" i="1" dirty="0" smtClean="0"/>
                  <a:t>задачи:</a:t>
                </a:r>
                <a:endParaRPr lang="ru-RU" sz="5500" i="1" dirty="0"/>
              </a:p>
              <a:p>
                <a:r>
                  <a:rPr lang="ru-RU" sz="5500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5500" dirty="0"/>
                  <a:t> – точка срединной поверхности. Тогда </a:t>
                </a:r>
                <a:r>
                  <a:rPr lang="en-US" sz="5500" dirty="0"/>
                  <a:t>C</a:t>
                </a:r>
                <a:r>
                  <a:rPr lang="ru-RU" sz="5500" dirty="0"/>
                  <a:t> – множество точек, равноудалённых от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5500" dirty="0"/>
                  <a:t> на расстояние </a:t>
                </a:r>
                <a:r>
                  <a:rPr lang="en-US" sz="5500" dirty="0"/>
                  <a:t>R</a:t>
                </a:r>
                <a:r>
                  <a:rPr lang="ru-RU" sz="55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ru-RU" sz="55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55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ru-RU" sz="55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sz="55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5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55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5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55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5500" dirty="0"/>
                  <a:t>, где </a:t>
                </a:r>
                <a14:m>
                  <m:oMath xmlns:m="http://schemas.openxmlformats.org/officeDocument/2006/math">
                    <m:r>
                      <a:rPr lang="ru-RU" sz="5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55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ru-RU" sz="5500" dirty="0"/>
                  <a:t> и </a:t>
                </a:r>
                <a14:m>
                  <m:oMath xmlns:m="http://schemas.openxmlformats.org/officeDocument/2006/math">
                    <m:r>
                      <a:rPr lang="ru-RU" sz="55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55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ru-RU" sz="55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55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5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5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5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55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sz="5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5500" dirty="0"/>
              </a:p>
              <a:p>
                <a:endParaRPr lang="ru-RU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1667" b="-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5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На данном этапе исследования проблемы был реализован базовый алгоритм, строящий классическую срединную поверхность с двумя параметрами точности:</a:t>
                </a:r>
              </a:p>
              <a:p>
                <a:pPr lvl="0"/>
                <a:r>
                  <a:rPr lang="ru-RU" dirty="0"/>
                  <a:t>Точность разбиения контура на отрезки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lvl="0"/>
                <a:r>
                  <a:rPr lang="ru-RU" dirty="0"/>
                  <a:t>Точность построения срединной поверхности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состоит из трех этапов: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 smtClean="0"/>
                  <a:t>Разбиение контура на линейные сегменты с заданной точностью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 smtClean="0"/>
                  <a:t>Поиск точек срединной поверхности, находящихся на расстоянии, удовлетворяющем заданной точности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 smtClean="0"/>
                  <a:t>Соединение точек срединной поверхности.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2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1. Разбиение контура на линейные сегменты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Параметры этапа: контур </a:t>
                </a:r>
                <a:r>
                  <a:rPr lang="en-US" dirty="0"/>
                  <a:t>K</a:t>
                </a:r>
                <a:r>
                  <a:rPr lang="ru-RU" dirty="0"/>
                  <a:t>, точность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Выбираем сегмент </a:t>
                </a:r>
                <a:r>
                  <a:rPr lang="en-US" sz="2000" dirty="0"/>
                  <a:t>S</a:t>
                </a:r>
                <a:r>
                  <a:rPr lang="ru-RU" sz="2000" dirty="0"/>
                  <a:t> из </a:t>
                </a:r>
                <a:r>
                  <a:rPr lang="en-US" sz="2000" dirty="0" smtClean="0"/>
                  <a:t>K</a:t>
                </a:r>
                <a:r>
                  <a:rPr lang="ru-RU" sz="2000" dirty="0" smtClean="0"/>
                  <a:t>.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Задаём начальную величину </a:t>
                </a:r>
                <a:r>
                  <a:rPr lang="ru-RU" sz="2000" dirty="0" smtClean="0"/>
                  <a:t> </a:t>
                </a:r>
                <a:r>
                  <a:rPr lang="en-US" sz="2000" dirty="0" smtClean="0"/>
                  <a:t>t </a:t>
                </a:r>
                <a:r>
                  <a:rPr lang="ru-RU" sz="2000" dirty="0"/>
                  <a:t>для уравнения Безье. </a:t>
                </a:r>
                <a:r>
                  <a:rPr lang="ru-RU" sz="2000" dirty="0" smtClean="0"/>
                  <a:t>(</a:t>
                </a:r>
                <a:r>
                  <a:rPr lang="en-US" sz="2000" dirty="0" smtClean="0"/>
                  <a:t>t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= </a:t>
                </a:r>
                <a:r>
                  <a:rPr lang="ru-RU" sz="2000" dirty="0" smtClean="0"/>
                  <a:t>0)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По уравнению Безье находим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у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, используя текущий параметр </a:t>
                </a:r>
                <a:r>
                  <a:rPr lang="en-US" sz="2000" dirty="0" smtClean="0"/>
                  <a:t>t</a:t>
                </a:r>
                <a:r>
                  <a:rPr lang="ru-RU" sz="2000" dirty="0"/>
                  <a:t>,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и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/>
                  <a:t>, используя параметр </a:t>
                </a:r>
                <a:r>
                  <a:rPr lang="en-US" sz="2000" dirty="0"/>
                  <a:t>t</a:t>
                </a:r>
                <a:r>
                  <a:rPr lang="ru-RU" sz="2000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 smtClean="0"/>
                  <a:t>Добавляем </a:t>
                </a:r>
                <a:r>
                  <a:rPr lang="ru-RU" sz="2000" dirty="0"/>
                  <a:t>в список сегментов</a:t>
                </a:r>
                <a:r>
                  <a:rPr lang="ru-RU" sz="2000" dirty="0" smtClean="0"/>
                  <a:t> новый линейный </a:t>
                </a:r>
                <a:r>
                  <a:rPr lang="ru-RU" sz="2000" dirty="0"/>
                  <a:t>сегмент </a:t>
                </a:r>
                <a:r>
                  <a:rPr lang="ru-RU" sz="2000" dirty="0" smtClean="0"/>
                  <a:t>от </a:t>
                </a:r>
                <a:r>
                  <a:rPr lang="ru-RU" sz="2000" dirty="0"/>
                  <a:t>точки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 до точки 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. 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Увеличиваем </a:t>
                </a:r>
                <a:r>
                  <a:rPr lang="en-US" sz="2000" dirty="0"/>
                  <a:t>t </a:t>
                </a:r>
                <a:r>
                  <a:rPr lang="ru-RU" sz="2000" dirty="0"/>
                  <a:t>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Если </a:t>
                </a:r>
                <a:r>
                  <a:rPr lang="en-US" sz="2000" dirty="0"/>
                  <a:t>t</a:t>
                </a:r>
                <a:r>
                  <a:rPr lang="ru-RU" sz="2000" dirty="0"/>
                  <a:t> ≤ 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, то на </a:t>
                </a:r>
                <a:r>
                  <a:rPr lang="ru-RU" sz="2000" dirty="0" smtClean="0"/>
                  <a:t> вовзращаемся  на  </a:t>
                </a:r>
                <a:r>
                  <a:rPr lang="ru-RU" sz="2000" dirty="0"/>
                  <a:t>Ш</a:t>
                </a:r>
                <a:r>
                  <a:rPr lang="ru-RU" sz="2000" dirty="0" smtClean="0"/>
                  <a:t>аг 3.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 smtClean="0"/>
                  <a:t>Если </a:t>
                </a:r>
                <a:r>
                  <a:rPr lang="ru-RU" sz="2000" dirty="0"/>
                  <a:t>в </a:t>
                </a:r>
                <a:r>
                  <a:rPr lang="en-US" sz="2000" dirty="0"/>
                  <a:t>K </a:t>
                </a:r>
                <a:r>
                  <a:rPr lang="ru-RU" sz="2000" dirty="0"/>
                  <a:t>есть ещё сегменты, то на Шаг 1, иначе </a:t>
                </a:r>
                <a:r>
                  <a:rPr lang="ru-RU" sz="2000" dirty="0" smtClean="0"/>
                  <a:t>заканчиваем, возвращаем  список полученным сегментов.</a:t>
                </a:r>
                <a:endParaRPr lang="ru-RU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4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2. Поиск точек срединной поверхности 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 smtClean="0"/>
                  <a:t>Параметры этапа: </a:t>
                </a:r>
                <a:r>
                  <a:rPr lang="ru-RU" dirty="0"/>
                  <a:t>список линейных </a:t>
                </a:r>
                <a:r>
                  <a:rPr lang="ru-RU" dirty="0" smtClean="0"/>
                  <a:t>сегментов.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Шаг 1.    Выбираем два соседних сегмента из списка. Находим их срединные точки:</a:t>
                </a:r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 smtClean="0"/>
                  <a:t>Вычисляем </a:t>
                </a:r>
                <a:r>
                  <a:rPr lang="ru-RU" sz="1600" dirty="0"/>
                  <a:t>для </a:t>
                </a:r>
                <a:r>
                  <a:rPr lang="ru-RU" sz="1600" dirty="0" smtClean="0"/>
                  <a:t>сегмента координаты </a:t>
                </a:r>
                <a:r>
                  <a:rPr lang="ru-RU" sz="1600" dirty="0"/>
                  <a:t>вектора </a:t>
                </a:r>
                <a:r>
                  <a:rPr lang="ru-RU" sz="1600" dirty="0" smtClean="0"/>
                  <a:t>нормали.</a:t>
                </a:r>
                <a:endParaRPr lang="ru-RU" sz="1600" dirty="0"/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/>
                  <a:t>Задаём </a:t>
                </a:r>
                <a:r>
                  <a:rPr lang="en-US" sz="1600" dirty="0" err="1"/>
                  <a:t>Rmax</a:t>
                </a:r>
                <a:r>
                  <a:rPr lang="en-US" sz="1600" dirty="0"/>
                  <a:t> </a:t>
                </a:r>
                <a:r>
                  <a:rPr lang="ru-RU" sz="1600" dirty="0"/>
                  <a:t>и </a:t>
                </a:r>
                <a:r>
                  <a:rPr lang="en-US" sz="1600" dirty="0" err="1"/>
                  <a:t>Rmin</a:t>
                </a:r>
                <a:r>
                  <a:rPr lang="en-US" sz="1600" dirty="0"/>
                  <a:t> </a:t>
                </a:r>
                <a:r>
                  <a:rPr lang="ru-RU" sz="1600" dirty="0"/>
                  <a:t>– максимальное и минимальное значение радиуса окружности, а также начальное значение радиуса </a:t>
                </a:r>
                <a:r>
                  <a:rPr lang="en-US" sz="1600" dirty="0"/>
                  <a:t>R</a:t>
                </a:r>
                <a:r>
                  <a:rPr lang="ru-RU" sz="1600" dirty="0"/>
                  <a:t> = </a:t>
                </a:r>
                <a:r>
                  <a:rPr lang="en-US" sz="1600" dirty="0" err="1"/>
                  <a:t>Rmax</a:t>
                </a:r>
                <a:r>
                  <a:rPr lang="ru-RU" sz="1600" dirty="0"/>
                  <a:t>.</a:t>
                </a:r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/>
                  <a:t>Находим центр окружности – точку </a:t>
                </a:r>
                <a:r>
                  <a:rPr lang="en-US" sz="1600" dirty="0"/>
                  <a:t>center</a:t>
                </a:r>
                <a:r>
                  <a:rPr lang="ru-RU" sz="1600" dirty="0"/>
                  <a:t>. Она лежит на векторе нормали, проходящем, через </a:t>
                </a:r>
                <a:r>
                  <a:rPr lang="ru-RU" sz="1600" dirty="0" smtClean="0"/>
                  <a:t>срединную точку. </a:t>
                </a:r>
                <a:r>
                  <a:rPr lang="ru-RU" sz="1600" dirty="0"/>
                  <a:t>Координаты точки считаются по формулам: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𝑚𝑖𝑛𝑃𝑜𝑖𝑛𝑡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𝑣𝑒𝑐𝑡𝑜𝑟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𝑚𝑖𝑑𝑃𝑜𝑖𝑛𝑡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𝑣𝑒𝑐𝑡𝑜𝑟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ru-RU" sz="1600" dirty="0"/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/>
                  <a:t>Меняем значение </a:t>
                </a:r>
                <a:r>
                  <a:rPr lang="en-US" sz="1600" dirty="0"/>
                  <a:t>R</a:t>
                </a:r>
                <a:r>
                  <a:rPr lang="ru-RU" sz="1600" dirty="0"/>
                  <a:t> = (</a:t>
                </a:r>
                <a:r>
                  <a:rPr lang="en-US" sz="1600" dirty="0" err="1"/>
                  <a:t>Rmax</a:t>
                </a:r>
                <a:r>
                  <a:rPr lang="en-US" sz="1600" dirty="0"/>
                  <a:t> </a:t>
                </a:r>
                <a:r>
                  <a:rPr lang="ru-RU" sz="1600" dirty="0"/>
                  <a:t>+ </a:t>
                </a:r>
                <a:r>
                  <a:rPr lang="en-US" sz="1600" dirty="0" err="1"/>
                  <a:t>Rmin</a:t>
                </a:r>
                <a:r>
                  <a:rPr lang="ru-RU" sz="1600" dirty="0"/>
                  <a:t>)/2 и соответственно координаты точки </a:t>
                </a:r>
                <a:r>
                  <a:rPr lang="en-US" sz="1600" dirty="0"/>
                  <a:t>center</a:t>
                </a:r>
                <a:endParaRPr lang="ru-RU" sz="1600" dirty="0"/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/>
                  <a:t>Проверяем, пересекает ли </a:t>
                </a:r>
                <a:r>
                  <a:rPr lang="ru-RU" sz="1600" dirty="0" smtClean="0"/>
                  <a:t>окружность </a:t>
                </a:r>
                <a:r>
                  <a:rPr lang="ru-RU" sz="1600" dirty="0"/>
                  <a:t>с центром в точке </a:t>
                </a:r>
                <a:r>
                  <a:rPr lang="en-US" sz="1600" dirty="0"/>
                  <a:t>center </a:t>
                </a:r>
                <a:r>
                  <a:rPr lang="ru-RU" sz="1600" dirty="0"/>
                  <a:t>и радиусом </a:t>
                </a:r>
                <a:r>
                  <a:rPr lang="en-US" sz="1600" dirty="0"/>
                  <a:t>R </a:t>
                </a:r>
                <a:r>
                  <a:rPr lang="ru-RU" sz="1600" dirty="0"/>
                  <a:t>сегменты </a:t>
                </a:r>
                <a:r>
                  <a:rPr lang="ru-RU" sz="1600" dirty="0" smtClean="0"/>
                  <a:t>из списка, </a:t>
                </a:r>
                <a:r>
                  <a:rPr lang="ru-RU" sz="1600" dirty="0"/>
                  <a:t>а также выходит ли окружность за границы контура. Если выходит, то </a:t>
                </a:r>
                <a:r>
                  <a:rPr lang="en-US" sz="1600" dirty="0" err="1"/>
                  <a:t>Rmax</a:t>
                </a:r>
                <a:r>
                  <a:rPr lang="ru-RU" sz="1600" dirty="0"/>
                  <a:t> = </a:t>
                </a:r>
                <a:r>
                  <a:rPr lang="en-US" sz="1600" dirty="0"/>
                  <a:t>R</a:t>
                </a:r>
                <a:r>
                  <a:rPr lang="ru-RU" sz="1600" dirty="0"/>
                  <a:t> и на Шаг 6. Если не выходит, но один из сегментов пересекает в двух точках, то </a:t>
                </a:r>
                <a:r>
                  <a:rPr lang="en-US" sz="1600" dirty="0" err="1"/>
                  <a:t>Rmax</a:t>
                </a:r>
                <a:r>
                  <a:rPr lang="ru-RU" sz="1600" dirty="0"/>
                  <a:t> = </a:t>
                </a:r>
                <a:r>
                  <a:rPr lang="en-US" sz="1600" dirty="0"/>
                  <a:t>R</a:t>
                </a:r>
                <a:r>
                  <a:rPr lang="ru-RU" sz="1600" dirty="0"/>
                  <a:t> и на Шаг 6. Если не выходит и не пересекает ни одного из сегментов, то </a:t>
                </a:r>
                <a:r>
                  <a:rPr lang="en-US" sz="1600" dirty="0" err="1"/>
                  <a:t>Rmin</a:t>
                </a:r>
                <a:r>
                  <a:rPr lang="ru-RU" sz="1600" dirty="0"/>
                  <a:t> = </a:t>
                </a:r>
                <a:r>
                  <a:rPr lang="en-US" sz="1600" dirty="0"/>
                  <a:t>R </a:t>
                </a:r>
                <a:r>
                  <a:rPr lang="ru-RU" sz="1600" dirty="0"/>
                  <a:t>и на Шаг 6. Если не выходит и касается двух или больше сегментов в одной точке, то на Шаг </a:t>
                </a:r>
                <a:r>
                  <a:rPr lang="ru-RU" sz="1600" dirty="0" smtClean="0"/>
                  <a:t>8.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 r="-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160" y="88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462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Cambria Math</vt:lpstr>
      <vt:lpstr>Times New Roman</vt:lpstr>
      <vt:lpstr>Retrospect</vt:lpstr>
      <vt:lpstr>Построение срединных поверхностей</vt:lpstr>
      <vt:lpstr>Для чего нужны срединные поверхности?</vt:lpstr>
      <vt:lpstr>Актуальность построения срединной поверхности</vt:lpstr>
      <vt:lpstr>Проблемы построения срединной поверхности</vt:lpstr>
      <vt:lpstr>Наша цель</vt:lpstr>
      <vt:lpstr>Постановка задачи</vt:lpstr>
      <vt:lpstr>Алгоритм</vt:lpstr>
      <vt:lpstr>Этап 1. Разбиение контура на линейные сегменты</vt:lpstr>
      <vt:lpstr>Этап 2. Поиск точек срединной поверхности  </vt:lpstr>
      <vt:lpstr>Этап 2. Поиск точек срединной поверхности </vt:lpstr>
      <vt:lpstr>Этап 3. Соединение точек срединной поверхности</vt:lpstr>
      <vt:lpstr>Пример построения классической срединной поверхности</vt:lpstr>
      <vt:lpstr>Вывод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срединных поверхностей</dc:title>
  <dc:creator>Pronina, Elizaveta</dc:creator>
  <cp:keywords>CTPClassification=CTP_IC:VisualMarkings=</cp:keywords>
  <cp:lastModifiedBy>Pronina, Elizaveta</cp:lastModifiedBy>
  <cp:revision>28</cp:revision>
  <dcterms:created xsi:type="dcterms:W3CDTF">2017-04-27T20:23:14Z</dcterms:created>
  <dcterms:modified xsi:type="dcterms:W3CDTF">2017-04-27T22:53:06Z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b0da777b-ca55-41c2-b441-9897f2f76566</vt:lpwstr>
  </property>
  <property fmtid="{D5CDD505-2E9C-101B-9397-08002B2CF9AE}" pid="3" name="CTP_BU">
    <vt:lpwstr>SSG ENABLING GROUP</vt:lpwstr>
  </property>
  <property fmtid="{D5CDD505-2E9C-101B-9397-08002B2CF9AE}" pid="4" name="CTP_TimeStamp">
    <vt:lpwstr>2017-04-27 22:53:02Z</vt:lpwstr>
  </property>
  <property fmtid="{D5CDD505-2E9C-101B-9397-08002B2CF9AE}" pid="5" name="CTPClassification">
    <vt:lpwstr>CTP_IC</vt:lpwstr>
  </property>
</Properties>
</file>